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59" r:id="rId7"/>
    <p:sldId id="275" r:id="rId8"/>
    <p:sldId id="260" r:id="rId9"/>
    <p:sldId id="261" r:id="rId10"/>
    <p:sldId id="269" r:id="rId11"/>
    <p:sldId id="270" r:id="rId12"/>
    <p:sldId id="262" r:id="rId13"/>
    <p:sldId id="271" r:id="rId14"/>
    <p:sldId id="273" r:id="rId15"/>
    <p:sldId id="274" r:id="rId16"/>
    <p:sldId id="266" r:id="rId17"/>
    <p:sldId id="267" r:id="rId18"/>
    <p:sldId id="272" r:id="rId19"/>
    <p:sldId id="257" r:id="rId20"/>
    <p:sldId id="263" r:id="rId21"/>
    <p:sldId id="276" r:id="rId22"/>
    <p:sldId id="264" r:id="rId23"/>
    <p:sldId id="26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esMcBain/tflow" TargetMode="External"/><Relationship Id="rId2" Type="http://schemas.openxmlformats.org/officeDocument/2006/relationships/hyperlink" Target="https://books.ropensci.org/targets/projec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github.io/renv/articles/renv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uture.futureverse.org/" TargetMode="External"/><Relationship Id="rId2" Type="http://schemas.openxmlformats.org/officeDocument/2006/relationships/hyperlink" Target="https://github.com/mschubert/clusterm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turevers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nih.gov/" TargetMode="External"/><Relationship Id="rId2" Type="http://schemas.openxmlformats.org/officeDocument/2006/relationships/hyperlink" Target="https://inside.niaid.nih.gov/media/locus-high-performance-computing-hpc-support-port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rstudio.com/tutorials/advanced/structured/classify/" TargetMode="External"/><Relationship Id="rId2" Type="http://schemas.openxmlformats.org/officeDocument/2006/relationships/hyperlink" Target="https://tensorflow.rstudio.com/reference/tfdatasets/hear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pcweb.niaid.nih.gov/userportal/documentation.php#FAQ/the-nomachine-terminal-serv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aid/Data-Science-with-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.niaid.nih.gov/researchcollaborationandsuppor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lication_cri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terate_programm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ReproducibleResearch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ropensci.org/targets/" TargetMode="External"/><Relationship Id="rId2" Type="http://schemas.openxmlformats.org/officeDocument/2006/relationships/hyperlink" Target="https://wlandau.github.io/targetopia/packag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ropensci.org/targets/hpc.html" TargetMode="External"/><Relationship Id="rId5" Type="http://schemas.openxmlformats.org/officeDocument/2006/relationships/hyperlink" Target="https://books.ropensci.org/targets/dynamic.html" TargetMode="External"/><Relationship Id="rId4" Type="http://schemas.openxmlformats.org/officeDocument/2006/relationships/hyperlink" Target="https://books.ropensci.org/targets/debugg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Reproducible Workflows in R on a High-Performance Compute (HPC) environment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/>
              <a:t>Gabriel Rosenfeld, PhD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Data Scientist</a:t>
            </a:r>
          </a:p>
          <a:p>
            <a:r>
              <a:rPr lang="en-US" dirty="0"/>
              <a:t>Bioinformatics and Computational Biosciences Branch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8FEB-A59D-41A6-834B-34D9B18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Targets project setup with </a:t>
            </a:r>
            <a:r>
              <a:rPr lang="en-US" dirty="0" err="1"/>
              <a:t>tflow</a:t>
            </a:r>
            <a:r>
              <a:rPr lang="en-US" dirty="0"/>
              <a:t> and </a:t>
            </a:r>
            <a:r>
              <a:rPr lang="en-US" dirty="0" err="1"/>
              <a:t>renv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B0B1-26E6-42E3-B87B-D15539258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Targets has a whole chapter on how to use it within projects (</a:t>
            </a:r>
            <a:r>
              <a:rPr lang="en-US" sz="1400" dirty="0">
                <a:hlinkClick r:id="rId2"/>
              </a:rPr>
              <a:t>https://books.ropensci.org/targets/projects.html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I recommend </a:t>
            </a:r>
            <a:r>
              <a:rPr lang="en-US" sz="1400" dirty="0" err="1"/>
              <a:t>tflow</a:t>
            </a:r>
            <a:r>
              <a:rPr lang="en-US" sz="1400" dirty="0"/>
              <a:t> (</a:t>
            </a:r>
            <a:r>
              <a:rPr lang="en-US" sz="1400" dirty="0">
                <a:hlinkClick r:id="rId3"/>
              </a:rPr>
              <a:t>https://github.com/MilesMcBain/tflow</a:t>
            </a:r>
            <a:r>
              <a:rPr lang="en-US" sz="1400" dirty="0"/>
              <a:t>) and we’ll use today to set up the project</a:t>
            </a:r>
          </a:p>
          <a:p>
            <a:endParaRPr lang="en-US" sz="1400" dirty="0"/>
          </a:p>
          <a:p>
            <a:r>
              <a:rPr lang="en-US" sz="1400" dirty="0"/>
              <a:t>I also recommend </a:t>
            </a:r>
            <a:r>
              <a:rPr lang="en-US" sz="1400" dirty="0" err="1"/>
              <a:t>renv</a:t>
            </a:r>
            <a:r>
              <a:rPr lang="en-US" sz="1400" dirty="0"/>
              <a:t> to set up a project library (</a:t>
            </a:r>
            <a:r>
              <a:rPr lang="en-US" sz="1400" dirty="0">
                <a:hlinkClick r:id="rId4"/>
              </a:rPr>
              <a:t>https://rstudio.github.io/renv/articles/renv.html</a:t>
            </a:r>
            <a:r>
              <a:rPr lang="en-US" sz="1400" dirty="0"/>
              <a:t>) </a:t>
            </a:r>
          </a:p>
          <a:p>
            <a:endParaRPr lang="en-US" sz="1400" dirty="0"/>
          </a:p>
          <a:p>
            <a:r>
              <a:rPr lang="en-US" sz="1400" u="sng" dirty="0"/>
              <a:t>Benefits of </a:t>
            </a:r>
            <a:r>
              <a:rPr lang="en-US" sz="1400" u="sng" dirty="0" err="1"/>
              <a:t>tflow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GitHub install with dependencies installs targets and other key R packages</a:t>
            </a:r>
          </a:p>
          <a:p>
            <a:pPr lvl="1"/>
            <a:r>
              <a:rPr lang="en-US" sz="1400" dirty="0"/>
              <a:t>Functions that can set up a consistent project structure</a:t>
            </a:r>
          </a:p>
          <a:p>
            <a:pPr lvl="1"/>
            <a:r>
              <a:rPr lang="en-US" sz="1400" dirty="0" err="1"/>
              <a:t>fnmate</a:t>
            </a:r>
            <a:r>
              <a:rPr lang="en-US" sz="1400" dirty="0"/>
              <a:t> to quickly add new functions to represent each step in your analysis as R files</a:t>
            </a:r>
          </a:p>
          <a:p>
            <a:pPr lvl="1"/>
            <a:r>
              <a:rPr lang="en-US" sz="1400" dirty="0"/>
              <a:t>conflicted to detect conflicts between packages</a:t>
            </a:r>
          </a:p>
          <a:p>
            <a:pPr lvl="1"/>
            <a:r>
              <a:rPr lang="en-US" sz="1400" dirty="0"/>
              <a:t>Updates project environment to prevent unintended use of logical vectors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EA2B-14A9-4545-B293-85A36ED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1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37DB-2F01-40F3-A51E-0C56C2DF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76107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 Performance Compute (HPC) interface with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DC9B-DCEC-4541-AD54-3DEC9823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969179"/>
            <a:ext cx="7772400" cy="3312414"/>
          </a:xfrm>
        </p:spPr>
        <p:txBody>
          <a:bodyPr>
            <a:normAutofit fontScale="92500"/>
          </a:bodyPr>
          <a:lstStyle/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Targets works with HPC via intermediary R packages that schedule different parts of workflow to the HPC scheduler</a:t>
            </a:r>
          </a:p>
          <a:p>
            <a:pPr lvl="1"/>
            <a:r>
              <a:rPr lang="en-US" dirty="0" err="1"/>
              <a:t>clustermq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https://github.com/mschubert/clustermq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future: </a:t>
            </a:r>
            <a:r>
              <a:rPr lang="en-US" dirty="0">
                <a:hlinkClick r:id="rId3"/>
              </a:rPr>
              <a:t>https://future.futureverse.org/</a:t>
            </a:r>
            <a:r>
              <a:rPr lang="en-US" dirty="0"/>
              <a:t> - what we’ll use today</a:t>
            </a:r>
          </a:p>
          <a:p>
            <a:pPr lvl="1"/>
            <a:endParaRPr lang="en-US" dirty="0"/>
          </a:p>
          <a:p>
            <a:r>
              <a:rPr lang="en-US" dirty="0"/>
              <a:t>Cloud (e.g. AWS) is not currently supported but is in dev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D4C8E-520C-4D03-9AC3-3F1FED7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8220-7BA3-4D25-A37B-CE1A357E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targets with future on the 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2BF6-8AD7-4D4A-9B70-67E636C9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additional R packages (</a:t>
            </a:r>
            <a:r>
              <a:rPr lang="en-US" dirty="0">
                <a:hlinkClick r:id="rId2"/>
              </a:rPr>
              <a:t>https://www.futureverse.org/</a:t>
            </a:r>
            <a:r>
              <a:rPr lang="en-US" dirty="0"/>
              <a:t>):</a:t>
            </a:r>
          </a:p>
          <a:p>
            <a:pPr lvl="1"/>
            <a:r>
              <a:rPr lang="en-US" u="sng" dirty="0"/>
              <a:t>future</a:t>
            </a:r>
            <a:r>
              <a:rPr lang="en-US" dirty="0"/>
              <a:t>: uniform way of translating the R code to the asynchronous processing method</a:t>
            </a:r>
          </a:p>
          <a:p>
            <a:pPr lvl="1"/>
            <a:r>
              <a:rPr lang="en-US" u="sng" dirty="0" err="1"/>
              <a:t>future.batchtools</a:t>
            </a:r>
            <a:r>
              <a:rPr lang="en-US" dirty="0"/>
              <a:t>: </a:t>
            </a:r>
            <a:r>
              <a:rPr lang="en-US" dirty="0" err="1"/>
              <a:t>batchtools</a:t>
            </a:r>
            <a:r>
              <a:rPr lang="en-US" dirty="0"/>
              <a:t> interface to HPC types such as LSF, </a:t>
            </a:r>
            <a:r>
              <a:rPr lang="en-US" dirty="0" err="1"/>
              <a:t>OpenLava</a:t>
            </a:r>
            <a:r>
              <a:rPr lang="en-US" dirty="0"/>
              <a:t>, UGE, </a:t>
            </a:r>
            <a:r>
              <a:rPr lang="en-US" dirty="0" err="1"/>
              <a:t>Slurm</a:t>
            </a:r>
            <a:r>
              <a:rPr lang="en-US" dirty="0"/>
              <a:t> and TORQUE</a:t>
            </a:r>
          </a:p>
          <a:p>
            <a:r>
              <a:rPr lang="en-US" dirty="0"/>
              <a:t>Of course, one needs access to an HPC as well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2667-6152-4780-9261-13075E76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EB9A-9217-4AFE-852E-7FF4E2F8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4319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to find R and RStudio if you want to use targets for your analysis on HPC?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D436-2FF2-4816-A2B6-4B1E88A5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NIAID, the LOCUS HPC cluster: </a:t>
            </a:r>
            <a:r>
              <a:rPr lang="en-US" dirty="0">
                <a:hlinkClick r:id="rId2"/>
              </a:rPr>
              <a:t>https://inside.niaid.nih.gov/media/locus-high-performance-computing-hpc-support-portal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Within NIH, you can use the </a:t>
            </a:r>
            <a:r>
              <a:rPr lang="en-US" dirty="0" err="1"/>
              <a:t>Biowulf</a:t>
            </a:r>
            <a:r>
              <a:rPr lang="en-US" dirty="0"/>
              <a:t> HPC cluster: </a:t>
            </a:r>
            <a:r>
              <a:rPr lang="en-US" dirty="0">
                <a:hlinkClick r:id="rId3"/>
              </a:rPr>
              <a:t>https://hpc.nih.gov/</a:t>
            </a:r>
            <a:endParaRPr lang="en-US" dirty="0"/>
          </a:p>
          <a:p>
            <a:pPr lvl="1"/>
            <a:r>
              <a:rPr lang="en-US" dirty="0"/>
              <a:t>Uses another scheduler so will need to find a suitable template file for </a:t>
            </a:r>
            <a:r>
              <a:rPr lang="en-US" dirty="0" err="1"/>
              <a:t>batchtools</a:t>
            </a:r>
            <a:r>
              <a:rPr lang="en-US" dirty="0"/>
              <a:t> to work here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BE7F-E74E-4898-8667-5D69CE8B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C89A-C387-4877-A7DB-E61C96AB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F005-60B9-43F0-B5E6-788D106D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will provide a tutorial of using targets for reproducible workflows on the NIAID Locus HPC during the next part of the webinar</a:t>
            </a:r>
          </a:p>
          <a:p>
            <a:endParaRPr lang="en-US" dirty="0"/>
          </a:p>
          <a:p>
            <a:r>
              <a:rPr lang="en-US" dirty="0"/>
              <a:t>Next part of presentation covers the pre-requisites and set-up if you would like to follow along</a:t>
            </a:r>
          </a:p>
          <a:p>
            <a:endParaRPr lang="en-US" dirty="0"/>
          </a:p>
          <a:p>
            <a:r>
              <a:rPr lang="en-US" dirty="0"/>
              <a:t>I will keep the tutorial moving at a steady pace, so we complete it </a:t>
            </a:r>
          </a:p>
          <a:p>
            <a:endParaRPr lang="en-US" dirty="0"/>
          </a:p>
          <a:p>
            <a:r>
              <a:rPr lang="en-US" dirty="0"/>
              <a:t>If you only want to listen or if you get stuck, no worries…</a:t>
            </a:r>
          </a:p>
          <a:p>
            <a:pPr lvl="1"/>
            <a:r>
              <a:rPr lang="en-US" dirty="0"/>
              <a:t>You can go back to the material and complete later</a:t>
            </a:r>
          </a:p>
          <a:p>
            <a:pPr lvl="1"/>
            <a:r>
              <a:rPr lang="en-US" dirty="0"/>
              <a:t>Goal today is to introduce the material and demonstrate its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50924-8089-425F-A16F-60E157E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C89A-C387-4877-A7DB-E61C96AB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F005-60B9-43F0-B5E6-788D106D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Our goal today will be to show how to set up a workflow to run a deep learning AI model to predict a diagnosis of heart disease (</a:t>
            </a:r>
            <a:r>
              <a:rPr lang="en-US" dirty="0">
                <a:hlinkClick r:id="rId2"/>
              </a:rPr>
              <a:t>https://tensorflow.rstudio.com/reference/tfdatasets/hearts/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We modify a general tutorial for the workflow (</a:t>
            </a:r>
            <a:r>
              <a:rPr lang="en-US" dirty="0">
                <a:hlinkClick r:id="rId3"/>
              </a:rPr>
              <a:t>https://tensorflow.rstudio.com/tutorials/advanced/structured/classify/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Key objectives:</a:t>
            </a:r>
          </a:p>
          <a:p>
            <a:pPr lvl="1"/>
            <a:r>
              <a:rPr lang="en-US" dirty="0"/>
              <a:t>Create a targets workflow project on NIAID Locus leveraging available resources (e.g., request GPU node for the AI training)</a:t>
            </a:r>
          </a:p>
          <a:p>
            <a:pPr lvl="1"/>
            <a:r>
              <a:rPr lang="en-US" dirty="0"/>
              <a:t>Setting up a project specific </a:t>
            </a:r>
            <a:r>
              <a:rPr lang="en-US" dirty="0" err="1"/>
              <a:t>conda</a:t>
            </a:r>
            <a:r>
              <a:rPr lang="en-US" dirty="0"/>
              <a:t> environment with TensorFlow and other required software</a:t>
            </a:r>
          </a:p>
          <a:p>
            <a:pPr lvl="1"/>
            <a:r>
              <a:rPr lang="en-US" dirty="0"/>
              <a:t>Downloading, wrangling and modeling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50924-8089-425F-A16F-60E157E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4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You will need access to NIAID Locus with </a:t>
            </a:r>
            <a:r>
              <a:rPr lang="en-US" dirty="0" err="1"/>
              <a:t>NoMachine</a:t>
            </a:r>
            <a:r>
              <a:rPr lang="en-US" dirty="0"/>
              <a:t> set up for interactive sessions:</a:t>
            </a:r>
          </a:p>
          <a:p>
            <a:pPr lvl="1"/>
            <a:r>
              <a:rPr lang="pt-BR" dirty="0">
                <a:hlinkClick r:id="rId2"/>
              </a:rPr>
              <a:t>Locus User Portal (nih.gov)</a:t>
            </a:r>
            <a:endParaRPr lang="en-US" dirty="0"/>
          </a:p>
          <a:p>
            <a:r>
              <a:rPr lang="en-US" dirty="0"/>
              <a:t>Downloaded course materials (more details later)</a:t>
            </a:r>
          </a:p>
          <a:p>
            <a:endParaRPr lang="en-US" dirty="0"/>
          </a:p>
          <a:p>
            <a:r>
              <a:rPr lang="en-US" dirty="0"/>
              <a:t>There are also detailed instructions in the .</a:t>
            </a:r>
            <a:r>
              <a:rPr lang="en-US" dirty="0" err="1"/>
              <a:t>Rmd</a:t>
            </a:r>
            <a:r>
              <a:rPr lang="en-US" dirty="0"/>
              <a:t> file for the initial required software and set up in the </a:t>
            </a:r>
            <a:r>
              <a:rPr lang="en-US" dirty="0" err="1"/>
              <a:t>reproducible_workflows_hpc</a:t>
            </a:r>
            <a:r>
              <a:rPr lang="en-US" dirty="0"/>
              <a:t> course within the course materials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66-BC66-4CA5-8D34-16656AE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6034-D59A-4D16-9A61-0EC7738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Log in to NIAID Locus via </a:t>
            </a:r>
            <a:r>
              <a:rPr lang="en-US" dirty="0" err="1"/>
              <a:t>NoMachine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a terminal and execute following code to start up an interactive session (and type yes):</a:t>
            </a:r>
          </a:p>
          <a:p>
            <a:pPr lvl="1"/>
            <a:r>
              <a:rPr lang="en-US" dirty="0" err="1"/>
              <a:t>qrsh</a:t>
            </a:r>
            <a:r>
              <a:rPr lang="en-US" dirty="0"/>
              <a:t> -l </a:t>
            </a:r>
            <a:r>
              <a:rPr lang="en-US" dirty="0" err="1"/>
              <a:t>h_vmem</a:t>
            </a:r>
            <a:r>
              <a:rPr lang="en-US" dirty="0"/>
              <a:t>=8G -pe threaded 4</a:t>
            </a:r>
          </a:p>
          <a:p>
            <a:pPr lvl="1"/>
            <a:endParaRPr lang="en-US" dirty="0"/>
          </a:p>
          <a:p>
            <a:r>
              <a:rPr lang="en-US" dirty="0"/>
              <a:t>Load R and RStudio module by executing following code in the terminal interactive session:</a:t>
            </a:r>
          </a:p>
          <a:p>
            <a:pPr lvl="1"/>
            <a:r>
              <a:rPr lang="en-US" dirty="0"/>
              <a:t>module load </a:t>
            </a:r>
            <a:r>
              <a:rPr lang="en-US" dirty="0" err="1"/>
              <a:t>rstudio</a:t>
            </a:r>
            <a:r>
              <a:rPr lang="en-US" dirty="0"/>
              <a:t>/1.4.1717-R-4.1.0</a:t>
            </a:r>
          </a:p>
          <a:p>
            <a:pPr lvl="1"/>
            <a:endParaRPr lang="en-US" dirty="0"/>
          </a:p>
          <a:p>
            <a:r>
              <a:rPr lang="en-US" dirty="0"/>
              <a:t>Launch interactive RStudio session by executing following code in the terminal interactive session: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&amp;</a:t>
            </a:r>
          </a:p>
          <a:p>
            <a:endParaRPr lang="en-US" dirty="0"/>
          </a:p>
          <a:p>
            <a:r>
              <a:rPr lang="en-US" dirty="0"/>
              <a:t>Click on Activities on top left of desktop and open Mozilla Firefox</a:t>
            </a:r>
          </a:p>
          <a:p>
            <a:endParaRPr lang="en-US" dirty="0"/>
          </a:p>
          <a:p>
            <a:r>
              <a:rPr lang="en-US" dirty="0"/>
              <a:t>In Firefox, navigate to the public repository for the course (</a:t>
            </a:r>
            <a:r>
              <a:rPr lang="en-US" dirty="0">
                <a:hlinkClick r:id="rId2"/>
              </a:rPr>
              <a:t>https://github.com/niaid/Data-Science-with-R</a:t>
            </a:r>
            <a:r>
              <a:rPr lang="en-US" dirty="0"/>
              <a:t>) to download the course materials (details on downloading on next slide)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C841-6110-4EB2-91D6-9A53C21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66-BC66-4CA5-8D34-16656AE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C841-6110-4EB2-91D6-9A53C21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8322-3B3C-49A8-9C44-53DB1625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974356"/>
            <a:ext cx="7193281" cy="3512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524C8-2C71-470E-BE5D-B73ACD40211C}"/>
              </a:ext>
            </a:extLst>
          </p:cNvPr>
          <p:cNvSpPr txBox="1"/>
          <p:nvPr/>
        </p:nvSpPr>
        <p:spPr>
          <a:xfrm>
            <a:off x="3427307" y="4589002"/>
            <a:ext cx="4849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https://github.com/niaid/Data-Science-with-R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89EB9-5892-4891-8B49-8A0EEBC6E647}"/>
              </a:ext>
            </a:extLst>
          </p:cNvPr>
          <p:cNvSpPr/>
          <p:nvPr/>
        </p:nvSpPr>
        <p:spPr>
          <a:xfrm>
            <a:off x="3705013" y="2898987"/>
            <a:ext cx="819574" cy="3115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E4C4-A739-42DF-AF77-DBD5E163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5DD7-7997-43A0-B235-B9D2BFCE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Open the Files app on the Activities tab and navigate to the Downloads folder</a:t>
            </a:r>
          </a:p>
          <a:p>
            <a:endParaRPr lang="en-US" dirty="0"/>
          </a:p>
          <a:p>
            <a:r>
              <a:rPr lang="en-US" dirty="0"/>
              <a:t>Copy the zipped folder to your /</a:t>
            </a:r>
            <a:r>
              <a:rPr lang="en-US" dirty="0" err="1"/>
              <a:t>hpcdata</a:t>
            </a:r>
            <a:r>
              <a:rPr lang="en-US" dirty="0"/>
              <a:t>/lab/user directory (so as not to exceed memory in your home folder as </a:t>
            </a:r>
            <a:r>
              <a:rPr lang="en-US" dirty="0" err="1"/>
              <a:t>conda</a:t>
            </a:r>
            <a:r>
              <a:rPr lang="en-US" dirty="0"/>
              <a:t> environment is ~5gb)</a:t>
            </a:r>
          </a:p>
          <a:p>
            <a:endParaRPr lang="en-US" dirty="0"/>
          </a:p>
          <a:p>
            <a:r>
              <a:rPr lang="en-US" dirty="0"/>
              <a:t>Unzip the downloaded file in your user data directory (Open With Archive Manager and extract)</a:t>
            </a:r>
          </a:p>
          <a:p>
            <a:endParaRPr lang="en-US" dirty="0"/>
          </a:p>
          <a:p>
            <a:r>
              <a:rPr lang="en-US" dirty="0"/>
              <a:t>Go back to interactive RStudio tab and open project</a:t>
            </a:r>
          </a:p>
          <a:p>
            <a:pPr lvl="1"/>
            <a:r>
              <a:rPr lang="en-US" dirty="0"/>
              <a:t>Under File click open file</a:t>
            </a:r>
          </a:p>
          <a:p>
            <a:pPr lvl="1"/>
            <a:r>
              <a:rPr lang="en-US" dirty="0"/>
              <a:t>Navigate to your user folder and Downloads folder</a:t>
            </a:r>
          </a:p>
          <a:p>
            <a:pPr lvl="1"/>
            <a:r>
              <a:rPr lang="en-US" dirty="0"/>
              <a:t>Open Data-Science-with-R-main then </a:t>
            </a:r>
            <a:r>
              <a:rPr lang="en-US" dirty="0" err="1"/>
              <a:t>reproducible_workflows_hpc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reproducible_workflows_hpc.Rproj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6A36-CCB3-4717-A59E-EAC7D2DA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2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26D2-A6B1-4E75-9008-3F93B9A0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0773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Bioinformatics and Computational Biosciences Branch (BCBB)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7B9F-4E12-44C2-9D49-6782BDEC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u="sng" dirty="0"/>
              <a:t>My background:</a:t>
            </a:r>
            <a:r>
              <a:rPr lang="en-US" sz="1800" b="1" dirty="0"/>
              <a:t> </a:t>
            </a:r>
            <a:r>
              <a:rPr lang="en-US" sz="1800" dirty="0"/>
              <a:t>Data Scientist in the Bioinformatics and Computational Biosciences Branch in the Office of Cyber Infrastructure and Computational Biology </a:t>
            </a:r>
          </a:p>
          <a:p>
            <a:endParaRPr lang="en-US" sz="1800" dirty="0"/>
          </a:p>
          <a:p>
            <a:r>
              <a:rPr lang="en-US" sz="1800" dirty="0"/>
              <a:t>Check us out: </a:t>
            </a:r>
            <a:r>
              <a:rPr lang="en-US" sz="1800" dirty="0">
                <a:hlinkClick r:id="rId2"/>
              </a:rPr>
              <a:t>https://bioinformatics.niaid.nih.gov/researchcollaborationandsupport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Do you conduct research involving genomics (clinical, meta and microbial), imaging, data science and biostatistics, or structural biology?</a:t>
            </a:r>
          </a:p>
          <a:p>
            <a:pPr lvl="1"/>
            <a:r>
              <a:rPr lang="en-US" sz="1800" dirty="0"/>
              <a:t>We offer collaboration opportunities to address research questions at no direct cost to the NIAID research community and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5E297-9ECE-4F01-9F19-02F84912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7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D22-EC6D-47DA-A4D1-A7DF35CE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8CE1-84AA-4E77-8D4C-9B71D0AC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 RStudio, set up the project library with </a:t>
            </a:r>
            <a:r>
              <a:rPr lang="en-US" dirty="0" err="1"/>
              <a:t>renv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 the following code to the console and hit enter after each:</a:t>
            </a:r>
          </a:p>
          <a:p>
            <a:pPr lvl="1"/>
            <a:r>
              <a:rPr lang="en-US" dirty="0" err="1"/>
              <a:t>renv</a:t>
            </a:r>
            <a:r>
              <a:rPr lang="en-US" dirty="0"/>
              <a:t>::restore()</a:t>
            </a:r>
          </a:p>
          <a:p>
            <a:pPr lvl="1"/>
            <a:r>
              <a:rPr lang="en-US" dirty="0"/>
              <a:t>Write “y” to any prompts</a:t>
            </a:r>
          </a:p>
          <a:p>
            <a:pPr lvl="1"/>
            <a:endParaRPr lang="en-US" dirty="0"/>
          </a:p>
          <a:p>
            <a:r>
              <a:rPr lang="en-US" dirty="0"/>
              <a:t>We will try running the pipeline from scratch requesting up to four available processes on LOCUS</a:t>
            </a:r>
          </a:p>
          <a:p>
            <a:endParaRPr lang="en-US" dirty="0"/>
          </a:p>
          <a:p>
            <a:r>
              <a:rPr lang="en-US" dirty="0"/>
              <a:t>Execute the sub-bulleted code below in </a:t>
            </a:r>
            <a:r>
              <a:rPr lang="en-US" dirty="0" err="1"/>
              <a:t>Rstudio</a:t>
            </a:r>
            <a:r>
              <a:rPr lang="en-US" dirty="0"/>
              <a:t> console</a:t>
            </a:r>
          </a:p>
          <a:p>
            <a:endParaRPr lang="en-US" dirty="0"/>
          </a:p>
          <a:p>
            <a:r>
              <a:rPr lang="en-US" dirty="0"/>
              <a:t>First let’s see what steps are outdated:</a:t>
            </a:r>
          </a:p>
          <a:p>
            <a:pPr lvl="1"/>
            <a:r>
              <a:rPr lang="en-US" dirty="0"/>
              <a:t>targets::</a:t>
            </a:r>
            <a:r>
              <a:rPr lang="en-US" dirty="0" err="1"/>
              <a:t>tar_outdated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let’s refresh the pipeline… </a:t>
            </a:r>
            <a:r>
              <a:rPr lang="en-US" b="1" dirty="0"/>
              <a:t>may take time especially </a:t>
            </a:r>
            <a:r>
              <a:rPr lang="en-US" b="1" dirty="0" err="1"/>
              <a:t>conda</a:t>
            </a:r>
            <a:r>
              <a:rPr lang="en-US" b="1" dirty="0"/>
              <a:t> environment set up! Also, we will simultaneously be using resources.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targets::</a:t>
            </a:r>
            <a:r>
              <a:rPr lang="en-US" dirty="0" err="1"/>
              <a:t>tar_make_future</a:t>
            </a:r>
            <a:r>
              <a:rPr lang="en-US" dirty="0"/>
              <a:t>(workers = 4)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A63A-E58B-4ED9-BA52-27AC7ED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0526-798E-4214-8AE9-6E22E47C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Why learn reproducible workflows in R on HPC?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F0BA-FBC4-4D2B-9C0F-A223BC54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efficient once the workflow approach has been mastered:</a:t>
            </a:r>
          </a:p>
          <a:p>
            <a:pPr lvl="1"/>
            <a:r>
              <a:rPr lang="en-US" dirty="0"/>
              <a:t>Leave a project and pick it up months later</a:t>
            </a:r>
          </a:p>
          <a:p>
            <a:pPr lvl="1"/>
            <a:r>
              <a:rPr lang="en-US" dirty="0"/>
              <a:t>Reproduce current results</a:t>
            </a:r>
          </a:p>
          <a:p>
            <a:pPr lvl="1"/>
            <a:r>
              <a:rPr lang="en-US" dirty="0"/>
              <a:t>Skip previous steps and concentrate on current parts of the analysis</a:t>
            </a:r>
          </a:p>
          <a:p>
            <a:pPr lvl="1"/>
            <a:r>
              <a:rPr lang="en-US" dirty="0"/>
              <a:t>Do it at scale (big data, complex processing)</a:t>
            </a:r>
          </a:p>
          <a:p>
            <a:pPr lvl="1"/>
            <a:endParaRPr lang="en-US" dirty="0"/>
          </a:p>
          <a:p>
            <a:r>
              <a:rPr lang="en-US" dirty="0"/>
              <a:t>Reproducibility crisis: it’s hard to reproduce and replicate many biomedical studies (</a:t>
            </a:r>
            <a:r>
              <a:rPr lang="en-US" dirty="0">
                <a:hlinkClick r:id="rId2"/>
              </a:rPr>
              <a:t>Replication crisis – Wikipedia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While not guaranteeing replicability, ensures reproducibility on the specific study/data pipeline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F0170-BB49-47D9-AEE2-1E42A962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226-8ACA-45B1-B501-A4593E8E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Embarrassingly parallel (or pleasantly parallel depending if you are a glass half full sort of person </a:t>
            </a:r>
            <a:r>
              <a:rPr lang="en-US" sz="2000" dirty="0">
                <a:sym typeface="Wingdings" panose="05000000000000000000" pitchFamily="2" charset="2"/>
              </a:rPr>
              <a:t> 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9675B-972E-487E-9111-0DB85EFC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5035C-7BAA-4139-83DE-A7BE8002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86" y="1141172"/>
            <a:ext cx="5269759" cy="3410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57241-A8DC-4001-92C8-04D90C169A77}"/>
              </a:ext>
            </a:extLst>
          </p:cNvPr>
          <p:cNvSpPr txBox="1"/>
          <p:nvPr/>
        </p:nvSpPr>
        <p:spPr>
          <a:xfrm>
            <a:off x="368194" y="1361441"/>
            <a:ext cx="1823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Suitable for a map-reduce approach</a:t>
            </a:r>
          </a:p>
          <a:p>
            <a:endParaRPr lang="en-US" dirty="0"/>
          </a:p>
          <a:p>
            <a:r>
              <a:rPr lang="en-US" dirty="0"/>
              <a:t>Large number of divisible parts of the analysis – often the case in data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7B6A8-3F7B-41C8-9C39-1445664E6E8D}"/>
              </a:ext>
            </a:extLst>
          </p:cNvPr>
          <p:cNvSpPr txBox="1"/>
          <p:nvPr/>
        </p:nvSpPr>
        <p:spPr>
          <a:xfrm>
            <a:off x="3875617" y="4712613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Finlayson, I. (2022). Parallel Algorithms. Retrieved 21 July 2022, from https://ianfinlayson.net/class/cpsc425/notes/22-algorithms</a:t>
            </a:r>
          </a:p>
        </p:txBody>
      </p:sp>
    </p:spTree>
    <p:extLst>
      <p:ext uri="{BB962C8B-B14F-4D97-AF65-F5344CB8AC3E}">
        <p14:creationId xmlns:p14="http://schemas.microsoft.com/office/powerpoint/2010/main" val="210324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5F63-17CD-4EF9-9FEF-FC52315C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reproducible workflow in 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344F91-3431-4F1D-BDD8-01154758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Reproducible workflow</a:t>
            </a:r>
            <a:r>
              <a:rPr lang="en-US" dirty="0"/>
              <a:t> may have a nebulous meaning depending upon the R user defining it:</a:t>
            </a:r>
          </a:p>
          <a:p>
            <a:pPr lvl="1"/>
            <a:r>
              <a:rPr lang="en-US" dirty="0"/>
              <a:t>Is it an R markdown document with all the analysis steps in </a:t>
            </a:r>
            <a:r>
              <a:rPr lang="en-US" dirty="0">
                <a:hlinkClick r:id="rId2"/>
              </a:rPr>
              <a:t>literate programming </a:t>
            </a:r>
            <a:r>
              <a:rPr lang="en-US" dirty="0"/>
              <a:t>workflow?</a:t>
            </a:r>
          </a:p>
          <a:p>
            <a:pPr lvl="1"/>
            <a:r>
              <a:rPr lang="en-US" dirty="0"/>
              <a:t>Is it a set of scripts that can be run sequentially via an IDE or command line?</a:t>
            </a:r>
          </a:p>
          <a:p>
            <a:pPr lvl="1"/>
            <a:r>
              <a:rPr lang="en-US" dirty="0"/>
              <a:t>Is it a project folder with a readme, scripts, associated data?</a:t>
            </a:r>
          </a:p>
          <a:p>
            <a:pPr lvl="1"/>
            <a:endParaRPr lang="en-US" dirty="0"/>
          </a:p>
          <a:p>
            <a:r>
              <a:rPr lang="en-US" dirty="0"/>
              <a:t>For today’s tutorial, I define a reproducible workflow as </a:t>
            </a:r>
            <a:r>
              <a:rPr lang="en-US" u="sng" dirty="0"/>
              <a:t>a set of computational steps with associated code and data that can be run reproducibly by two different users to achieve an identical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3DF9D-80F9-46DD-87F9-9D380972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EDA5-E69F-41AA-ABCF-A571D8DA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" y="150453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one use reproducible workflows in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B23A-3F0A-4CE7-8094-9CE48197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Lots of potential options…</a:t>
            </a:r>
            <a:r>
              <a:rPr lang="en-US" dirty="0">
                <a:hlinkClick r:id="rId2"/>
              </a:rPr>
              <a:t>CRAN Task View: Reproducible Research (r-project.org)</a:t>
            </a:r>
            <a:endParaRPr lang="en-US" dirty="0"/>
          </a:p>
          <a:p>
            <a:endParaRPr lang="en-US" dirty="0"/>
          </a:p>
          <a:p>
            <a:r>
              <a:rPr lang="en-US" dirty="0"/>
              <a:t>I recommend the targets R package, which focuses on “Make”-like declarative workflows (we’ll use it today):</a:t>
            </a:r>
          </a:p>
          <a:p>
            <a:pPr lvl="1"/>
            <a:r>
              <a:rPr lang="en-US" dirty="0"/>
              <a:t>R and functional programming focused</a:t>
            </a:r>
          </a:p>
          <a:p>
            <a:pPr lvl="1"/>
            <a:r>
              <a:rPr lang="en-US" dirty="0"/>
              <a:t>Works well with projects: typical of biomedical research</a:t>
            </a:r>
          </a:p>
          <a:p>
            <a:pPr lvl="1"/>
            <a:r>
              <a:rPr lang="en-US" dirty="0"/>
              <a:t>Data analysis </a:t>
            </a:r>
            <a:r>
              <a:rPr lang="en-US" u="sng" dirty="0"/>
              <a:t>recipe</a:t>
            </a:r>
            <a:r>
              <a:rPr lang="en-US" dirty="0"/>
              <a:t> and </a:t>
            </a:r>
            <a:r>
              <a:rPr lang="en-US" u="sng" dirty="0"/>
              <a:t>dependencies</a:t>
            </a:r>
            <a:r>
              <a:rPr lang="en-US" dirty="0"/>
              <a:t> (from “Make”)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39D2-72F0-4BB1-A0D8-D25D461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EDA5-E69F-41AA-ABCF-A571D8DA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" y="150453"/>
            <a:ext cx="7781925" cy="685800"/>
          </a:xfrm>
        </p:spPr>
        <p:txBody>
          <a:bodyPr>
            <a:normAutofit/>
          </a:bodyPr>
          <a:lstStyle/>
          <a:p>
            <a:r>
              <a:rPr lang="en-US" dirty="0"/>
              <a:t>What is Make?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39D2-72F0-4BB1-A0D8-D25D461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33B91-08A8-41C2-B267-F8EF2A11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9" y="1131147"/>
            <a:ext cx="3075093" cy="2583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BB45B-7BEE-43F1-9CC1-B8A4A2012279}"/>
              </a:ext>
            </a:extLst>
          </p:cNvPr>
          <p:cNvSpPr txBox="1"/>
          <p:nvPr/>
        </p:nvSpPr>
        <p:spPr>
          <a:xfrm>
            <a:off x="147454" y="3781508"/>
            <a:ext cx="295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https://stackoverflow.com/questions/39015453/building-c-program-out-of-source-tree-with-gnu-make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D1AE23-4CF6-4AF2-BC3C-85E2CF0D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993522"/>
            <a:ext cx="3075093" cy="1729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179FC3-03C9-47DC-B93C-AA61EFB21CD4}"/>
              </a:ext>
            </a:extLst>
          </p:cNvPr>
          <p:cNvSpPr txBox="1"/>
          <p:nvPr/>
        </p:nvSpPr>
        <p:spPr>
          <a:xfrm>
            <a:off x="4114799" y="2880531"/>
            <a:ext cx="43196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https://www.youtube.com/watch?v=_r7i5X0rXJk&amp;ab_channel=PaulProgramming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C677C-4620-4897-8843-4AC9D5F2E411}"/>
              </a:ext>
            </a:extLst>
          </p:cNvPr>
          <p:cNvSpPr txBox="1"/>
          <p:nvPr/>
        </p:nvSpPr>
        <p:spPr>
          <a:xfrm>
            <a:off x="3858470" y="3533941"/>
            <a:ext cx="4400551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Make is a program that takes an input called a “</a:t>
            </a:r>
            <a:r>
              <a:rPr lang="en-US" sz="1200" dirty="0" err="1"/>
              <a:t>Makefile</a:t>
            </a:r>
            <a:r>
              <a:rPr lang="en-US" sz="1200" dirty="0"/>
              <a:t>” that is a recipe for how to work with a series of executables and other files of a computer program.  It keeps track of dependencies and only runs steps that need to be rerun during the compiling of the program.</a:t>
            </a:r>
          </a:p>
          <a:p>
            <a:endParaRPr lang="en-US" sz="1200" dirty="0"/>
          </a:p>
          <a:p>
            <a:r>
              <a:rPr lang="en-US" sz="1200" dirty="0"/>
              <a:t>https://www.gnu.org/software/make/</a:t>
            </a:r>
          </a:p>
        </p:txBody>
      </p:sp>
    </p:spTree>
    <p:extLst>
      <p:ext uri="{BB962C8B-B14F-4D97-AF65-F5344CB8AC3E}">
        <p14:creationId xmlns:p14="http://schemas.microsoft.com/office/powerpoint/2010/main" val="208217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06F3-8C96-4E25-AD1A-E9B80B78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targets?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02BB-3D9B-4967-8D66-D045261B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R package to allow an R analyst to maintain a reproducible workflow for a specific analysis they are working on:</a:t>
            </a:r>
          </a:p>
          <a:p>
            <a:pPr lvl="1"/>
            <a:r>
              <a:rPr lang="en-US" dirty="0"/>
              <a:t>Incorporates recipe concept with _</a:t>
            </a:r>
            <a:r>
              <a:rPr lang="en-US" dirty="0" err="1"/>
              <a:t>targets.R</a:t>
            </a:r>
            <a:r>
              <a:rPr lang="en-US" dirty="0"/>
              <a:t> file containing steps in the recipe of the data analysis</a:t>
            </a:r>
          </a:p>
          <a:p>
            <a:pPr lvl="1"/>
            <a:r>
              <a:rPr lang="en-US" dirty="0"/>
              <a:t>Interprets recipe to determine the order of steps (e.g., data loading, processing, visualizations, etc.)</a:t>
            </a:r>
          </a:p>
          <a:p>
            <a:pPr lvl="1"/>
            <a:r>
              <a:rPr lang="en-US" dirty="0"/>
              <a:t>Reruns only the necessary steps of the analysis (e.g., if working on visualization, then only visualization steps are rerun)</a:t>
            </a:r>
          </a:p>
          <a:p>
            <a:pPr lvl="1"/>
            <a:endParaRPr lang="en-US" dirty="0"/>
          </a:p>
          <a:p>
            <a:r>
              <a:rPr lang="en-US" dirty="0"/>
              <a:t>Developed by Will Landau, an Eli Lilly scientist, after seeing a need for an R package but not finding one with all required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F44E4-8768-4A78-9C39-04212DD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F97FE-5031-4429-8A20-FC3C11971173}"/>
              </a:ext>
            </a:extLst>
          </p:cNvPr>
          <p:cNvSpPr txBox="1"/>
          <p:nvPr/>
        </p:nvSpPr>
        <p:spPr>
          <a:xfrm>
            <a:off x="4695613" y="4657582"/>
            <a:ext cx="458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https://docs.ropensci.org/targets/</a:t>
            </a:r>
          </a:p>
        </p:txBody>
      </p:sp>
    </p:spTree>
    <p:extLst>
      <p:ext uri="{BB962C8B-B14F-4D97-AF65-F5344CB8AC3E}">
        <p14:creationId xmlns:p14="http://schemas.microsoft.com/office/powerpoint/2010/main" val="324713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CFAD-10C7-4854-BDFE-0EC04E34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6436"/>
            <a:ext cx="7781925" cy="685800"/>
          </a:xfrm>
        </p:spPr>
        <p:txBody>
          <a:bodyPr>
            <a:normAutofit/>
          </a:bodyPr>
          <a:lstStyle/>
          <a:p>
            <a:r>
              <a:rPr lang="en-US" dirty="0"/>
              <a:t>Specific features of targets 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E0DA-7F8E-478D-A2A4-7B201495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Part of a suite of R packages that is evolving to handle common analysis tasks (e.g., ML, AI, Bayesian, etc.): (</a:t>
            </a:r>
            <a:r>
              <a:rPr lang="en-US" dirty="0">
                <a:hlinkClick r:id="rId2"/>
              </a:rPr>
              <a:t>https://wlandau.github.io/targetopia/packages.html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Extremely helpful documentation and examples to get started (</a:t>
            </a:r>
            <a:r>
              <a:rPr lang="en-US" dirty="0">
                <a:hlinkClick r:id="rId3"/>
              </a:rPr>
              <a:t>https://books.ropensci.org/targets/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Functional programming style (e.g., a certain analytic step is incorporated into a function and then return results for use in subsequent steps which are also functions)</a:t>
            </a:r>
          </a:p>
          <a:p>
            <a:endParaRPr lang="en-US" dirty="0"/>
          </a:p>
          <a:p>
            <a:r>
              <a:rPr lang="en-US" dirty="0"/>
              <a:t>Useful debugging to identify errors or other issues (</a:t>
            </a:r>
            <a:r>
              <a:rPr lang="en-US" dirty="0">
                <a:hlinkClick r:id="rId4"/>
              </a:rPr>
              <a:t>https://books.ropensci.org/targets/debugging.html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Well-suited for project-based analysis and structure</a:t>
            </a:r>
          </a:p>
          <a:p>
            <a:endParaRPr lang="en-US" dirty="0"/>
          </a:p>
          <a:p>
            <a:r>
              <a:rPr lang="en-US" dirty="0"/>
              <a:t>Set up to allow analysis to scale:</a:t>
            </a:r>
          </a:p>
          <a:p>
            <a:pPr lvl="1"/>
            <a:r>
              <a:rPr lang="en-US" dirty="0"/>
              <a:t>Static and dynamic branching execute a common function (e.g., a model) across data subsets (</a:t>
            </a:r>
            <a:r>
              <a:rPr lang="en-US" dirty="0">
                <a:hlinkClick r:id="rId5"/>
              </a:rPr>
              <a:t>https://books.ropensci.org/targets/dynamic.html</a:t>
            </a:r>
            <a:r>
              <a:rPr lang="en-US" dirty="0"/>
              <a:t>)</a:t>
            </a:r>
          </a:p>
          <a:p>
            <a:pPr lvl="1"/>
            <a:r>
              <a:rPr lang="en-US" sz="2500" b="1" dirty="0"/>
              <a:t>Support for high-performance computing (</a:t>
            </a:r>
            <a:r>
              <a:rPr lang="en-US" sz="2500" b="1" dirty="0">
                <a:hlinkClick r:id="rId6"/>
              </a:rPr>
              <a:t>https://books.ropensci.org/targets/hpc.html</a:t>
            </a:r>
            <a:r>
              <a:rPr lang="en-US" sz="2500" b="1" dirty="0"/>
              <a:t>)  ** This will be our focus today</a:t>
            </a:r>
          </a:p>
          <a:p>
            <a:pPr lvl="1"/>
            <a:endParaRPr lang="en-US" dirty="0"/>
          </a:p>
          <a:p>
            <a:r>
              <a:rPr lang="en-US" dirty="0"/>
              <a:t>Facilitates collaboration when used with other data scientists and tools like code versioning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F88DE-5D01-46C0-8AA4-211C6EA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4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FD98D16A17148B07EBAAE179FDEB2" ma:contentTypeVersion="3" ma:contentTypeDescription="Create a new document." ma:contentTypeScope="" ma:versionID="06bba31ecabb5c09a3d4c7b6dbecacae">
  <xsd:schema xmlns:xsd="http://www.w3.org/2001/XMLSchema" xmlns:xs="http://www.w3.org/2001/XMLSchema" xmlns:p="http://schemas.microsoft.com/office/2006/metadata/properties" xmlns:ns1="http://schemas.microsoft.com/sharepoint/v3" xmlns:ns4="39ebf7f1-f535-4821-a5cc-61fe1af6aceb" targetNamespace="http://schemas.microsoft.com/office/2006/metadata/properties" ma:root="true" ma:fieldsID="3e73f49551fe26342b0852ac074a1df8" ns1:_="" ns4:_="">
    <xsd:import namespace="http://schemas.microsoft.com/sharepoint/v3"/>
    <xsd:import namespace="39ebf7f1-f535-4821-a5cc-61fe1af6ace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4:Archive" minOccurs="0"/>
                <xsd:element ref="ns4:RoleCoordinator"/>
                <xsd:element ref="ns4:RoleCurator" minOccurs="0"/>
                <xsd:element ref="ns4:RoleEditor" minOccurs="0"/>
                <xsd:element ref="ns4:RoleGroupEmail" minOccurs="0"/>
                <xsd:element ref="ns4:RoleOwner"/>
                <xsd:element ref="ns4:RoleSME" minOccurs="0"/>
                <xsd:element ref="ns4:RoleUberOwner"/>
                <xsd:element ref="ns4:RoleWriter" minOccurs="0"/>
                <xsd:element ref="ns4:n353f4d4a57f4c5e861994e7b83feb70" minOccurs="0"/>
                <xsd:element ref="ns4:TaxCatchAll" minOccurs="0"/>
                <xsd:element ref="ns4:TaxCatchAllLabel" minOccurs="0"/>
                <xsd:element ref="ns4:g8985b07c95247c28b321b638e73bcb3" minOccurs="0"/>
                <xsd:element ref="ns4:b94d299a2e6147c286350c3f8eb884b0" minOccurs="0"/>
                <xsd:element ref="ns4:a408bdf5d9ca430e9a60f99c9f9e3e05" minOccurs="0"/>
                <xsd:element ref="ns4:m5617882f6b141a4977c0927fb9b51d3" minOccurs="0"/>
                <xsd:element ref="ns4:NIAIDLongTermArchiveDate" minOccurs="0"/>
                <xsd:element ref="ns4:NIAIDLongTermArchi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bf7f1-f535-4821-a5cc-61fe1af6aceb" elementFormDefault="qualified">
    <xsd:import namespace="http://schemas.microsoft.com/office/2006/documentManagement/types"/>
    <xsd:import namespace="http://schemas.microsoft.com/office/infopath/2007/PartnerControls"/>
    <xsd:element name="Archive" ma:index="12" nillable="true" ma:displayName="Archive" ma:default="0" ma:internalName="Archive">
      <xsd:simpleType>
        <xsd:restriction base="dms:Boolean"/>
      </xsd:simpleType>
    </xsd:element>
    <xsd:element name="RoleCoordinator" ma:index="13" ma:displayName="Role Coordinator" ma:list="UserInfo" ma:SharePointGroup="0" ma:internalName="RoleCoordin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Curator" ma:index="14" nillable="true" ma:displayName="Role Curator" ma:list="UserInfo" ma:SharePointGroup="0" ma:internalName="RoleCur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Editor" ma:index="15" nillable="true" ma:displayName="Role Editor" ma:list="UserInfo" ma:SharePointGroup="0" ma:internalName="RoleEdi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GroupEmail" ma:index="16" nillable="true" ma:displayName="Role Group Email" ma:format="Hyperlink" ma:internalName="RoleGroupEm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oleOwner" ma:index="17" ma:displayName="Role Owner" ma:list="UserInfo" ma:SharePointGroup="0" ma:internalName="Role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SME" ma:index="18" nillable="true" ma:displayName="Role SME" ma:list="UserInfo" ma:SharePointGroup="0" ma:internalName="RoleSM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UberOwner" ma:index="19" ma:displayName="Role Uber Owner" ma:list="UserInfo" ma:SharePointGroup="0" ma:internalName="RoleUber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Writer" ma:index="20" nillable="true" ma:displayName="Role Writer" ma:list="UserInfo" ma:SharePointGroup="0" ma:internalName="RoleWrit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353f4d4a57f4c5e861994e7b83feb70" ma:index="21" nillable="true" ma:taxonomy="true" ma:internalName="n353f4d4a57f4c5e861994e7b83feb70" ma:taxonomyFieldName="NIAIDMMDocumentType" ma:displayName="NIAIDMMDocumentType" ma:default="" ma:fieldId="{7353f4d4-a57f-4c5e-8619-94e7b83feb70}" ma:taxonomyMulti="true" ma:sspId="cce1ff97-a68d-43f5-ad57-1a43d6049a1b" ma:termSetId="a3d455d6-fdf2-4c59-b4e6-9155d8d73a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description="" ma:hidden="true" ma:list="{d3518408-3c09-4399-a779-54f71b622dee}" ma:internalName="TaxCatchAll" ma:showField="CatchAllData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description="" ma:hidden="true" ma:list="{d3518408-3c09-4399-a779-54f71b622dee}" ma:internalName="TaxCatchAllLabel" ma:readOnly="true" ma:showField="CatchAllDataLabel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8985b07c95247c28b321b638e73bcb3" ma:index="25" nillable="true" ma:taxonomy="true" ma:internalName="g8985b07c95247c28b321b638e73bcb3" ma:taxonomyFieldName="NIAIDMMTopic" ma:displayName="NIAIDMMTopic" ma:default="" ma:fieldId="{08985b07-c952-47c2-8b32-1b638e73bcb3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94d299a2e6147c286350c3f8eb884b0" ma:index="27" nillable="true" ma:taxonomy="true" ma:internalName="b94d299a2e6147c286350c3f8eb884b0" ma:taxonomyFieldName="NIAIDMMSponsoringOrg" ma:displayName="NIAIDMMSponsoringOrg" ma:default="" ma:fieldId="{b94d299a-2e61-47c2-8635-0c3f8eb884b0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408bdf5d9ca430e9a60f99c9f9e3e05" ma:index="29" nillable="true" ma:taxonomy="true" ma:internalName="a408bdf5d9ca430e9a60f99c9f9e3e05" ma:taxonomyFieldName="NIAIDMMTopicShadow" ma:displayName="NIAIDMMTopicShadow" ma:default="" ma:fieldId="{a408bdf5-d9ca-430e-9a60-f99c9f9e3e05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5617882f6b141a4977c0927fb9b51d3" ma:index="31" nillable="true" ma:taxonomy="true" ma:internalName="m5617882f6b141a4977c0927fb9b51d3" ma:taxonomyFieldName="NIAIDMMSponsoringOrgShadow" ma:displayName="NIAIDMMSponsoringOrgShadow" ma:default="" ma:fieldId="{65617882-f6b1-41a4-977c-0927fb9b51d3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IAIDLongTermArchiveDate" ma:index="34" nillable="true" ma:displayName="Long Term Archive Date" ma:format="DateTime" ma:internalName="NIAIDLongTermArchiveDate">
      <xsd:simpleType>
        <xsd:restriction base="dms:DateTime"/>
      </xsd:simpleType>
    </xsd:element>
    <xsd:element name="NIAIDLongTermArchive" ma:index="35" nillable="true" ma:displayName="Long Term Archive Status" ma:default="Do Not Archive" ma:format="Dropdown" ma:internalName="NIAIDLongTermArchive">
      <xsd:simpleType>
        <xsd:restriction base="dms:Choice">
          <xsd:enumeration value="Do Not Archive"/>
          <xsd:enumeration value="Send to Archive"/>
          <xsd:enumeration value="Archive Completed"/>
          <xsd:enumeration value="Archive Erro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Writer xmlns="39ebf7f1-f535-4821-a5cc-61fe1af6aceb">
      <UserInfo>
        <DisplayName/>
        <AccountId xsi:nil="true"/>
        <AccountType/>
      </UserInfo>
    </RoleWriter>
    <RoleSME xmlns="39ebf7f1-f535-4821-a5cc-61fe1af6aceb">
      <UserInfo>
        <DisplayName/>
        <AccountId xsi:nil="true"/>
        <AccountType/>
      </UserInfo>
    </RoleSME>
    <n353f4d4a57f4c5e861994e7b83feb7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Samples, Examples, or Templates</TermName>
          <TermId xmlns="http://schemas.microsoft.com/office/infopath/2007/PartnerControls">3bbb578f-d471-4cbf-8483-3dc6fbf7274b</TermId>
        </TermInfo>
      </Terms>
    </n353f4d4a57f4c5e861994e7b83feb70>
    <TaxCatchAll xmlns="39ebf7f1-f535-4821-a5cc-61fe1af6aceb">
      <Value>22</Value>
      <Value>43</Value>
      <Value>640</Value>
      <Value>18</Value>
      <Value>269</Value>
      <Value>64</Value>
      <Value>74</Value>
      <Value>26</Value>
    </TaxCatchAll>
    <RoleGroupEmail xmlns="39ebf7f1-f535-4821-a5cc-61fe1af6aceb">
      <Url xsi:nil="true"/>
      <Description xsi:nil="true"/>
    </RoleGroupEmail>
    <RoleOwner xmlns="39ebf7f1-f535-4821-a5cc-61fe1af6aceb">
      <UserInfo>
        <DisplayName>NIH\billetc</DisplayName>
        <AccountId>85</AccountId>
        <AccountType/>
      </UserInfo>
    </RoleOwner>
    <RoleUberOwner xmlns="39ebf7f1-f535-4821-a5cc-61fe1af6aceb">
      <UserInfo>
        <DisplayName>NIH\jmcgowan</DisplayName>
        <AccountId>23</AccountId>
        <AccountType/>
      </UserInfo>
    </RoleUberOwner>
    <g8985b07c95247c28b321b638e73bcb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g8985b07c95247c28b321b638e73bcb3>
    <PublishingExpirationDate xmlns="http://schemas.microsoft.com/sharepoint/v3" xsi:nil="true"/>
    <PublishingStartDate xmlns="http://schemas.microsoft.com/sharepoint/v3" xsi:nil="true"/>
    <Archive xmlns="39ebf7f1-f535-4821-a5cc-61fe1af6aceb">false</Archive>
    <RoleCoordinator xmlns="39ebf7f1-f535-4821-a5cc-61fe1af6aceb">
      <UserInfo>
        <DisplayName>Litsinger, Alice (NIH/NIAID) [E]</DisplayName>
        <AccountId>20</AccountId>
        <AccountType/>
      </UserInfo>
    </RoleCoordinator>
    <RoleCurator xmlns="39ebf7f1-f535-4821-a5cc-61fe1af6aceb">
      <UserInfo>
        <DisplayName/>
        <AccountId xsi:nil="true"/>
        <AccountType/>
      </UserInfo>
    </RoleCurator>
    <RoleEditor xmlns="39ebf7f1-f535-4821-a5cc-61fe1af6aceb">
      <UserInfo>
        <DisplayName/>
        <AccountId xsi:nil="true"/>
        <AccountType/>
      </UserInfo>
    </RoleEditor>
    <a408bdf5d9ca430e9a60f99c9f9e3e05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</TermName>
          <TermId xmlns="http://schemas.microsoft.com/office/infopath/2007/PartnerControls">300e3106-f82c-430d-a82e-a4820231a3cb</TermId>
        </TermInfo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a408bdf5d9ca430e9a60f99c9f9e3e05>
    <m5617882f6b141a4977c0927fb9b51d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NIAID</TermName>
          <TermId xmlns="http://schemas.microsoft.com/office/infopath/2007/PartnerControls">25ff8cae-b04a-4344-be0d-380d132f7d63</TermId>
        </TermInfo>
        <TermInfo xmlns="http://schemas.microsoft.com/office/infopath/2007/PartnerControls">
          <TermName xmlns="http://schemas.microsoft.com/office/infopath/2007/PartnerControls">OD</TermName>
          <TermId xmlns="http://schemas.microsoft.com/office/infopath/2007/PartnerControls">33022f6f-2c30-403d-8bae-29b269b4a979</TermId>
        </TermInfo>
        <TermInfo xmlns="http://schemas.microsoft.com/office/infopath/2007/PartnerControls">
          <TermName xmlns="http://schemas.microsoft.com/office/infopath/2007/PartnerControls">OSMO</TermName>
          <TermId xmlns="http://schemas.microsoft.com/office/infopath/2007/PartnerControls">1c36b03e-f7e1-4f6e-8f1d-a611467f63af</TermId>
        </TermInfo>
        <TermInfo xmlns="http://schemas.microsoft.com/office/infopath/2007/PartnerControls">
          <TermName xmlns="http://schemas.microsoft.com/office/infopath/2007/PartnerControls">OCGR</TermName>
          <TermId xmlns="http://schemas.microsoft.com/office/infopath/2007/PartnerControls">904ffdf7-2ad1-4251-b168-11ee1dd39830</TermId>
        </TermInfo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m5617882f6b141a4977c0927fb9b51d3>
    <b94d299a2e6147c286350c3f8eb884b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b94d299a2e6147c286350c3f8eb884b0>
    <NIAIDLongTermArchiveDate xmlns="39ebf7f1-f535-4821-a5cc-61fe1af6aceb" xsi:nil="true"/>
    <NIAIDLongTermArchive xmlns="39ebf7f1-f535-4821-a5cc-61fe1af6ace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403BF1-5137-4542-B310-1CEBCE757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9ebf7f1-f535-4821-a5cc-61fe1af6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839510-4880-4714-A000-7159D77D6301}">
  <ds:schemaRefs>
    <ds:schemaRef ds:uri="http://www.w3.org/XML/1998/namespace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purl.org/dc/elements/1.1/"/>
    <ds:schemaRef ds:uri="39ebf7f1-f535-4821-a5cc-61fe1af6aceb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NIAIDPPTTemplate16x9</Template>
  <TotalTime>1022</TotalTime>
  <Words>1868</Words>
  <Application>Microsoft Office PowerPoint</Application>
  <PresentationFormat>On-screen Show (16:9)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Wingdings 2</vt:lpstr>
      <vt:lpstr>NIAID_Template_Samples</vt:lpstr>
      <vt:lpstr>Reproducible Workflows in R on a High-Performance Compute (HPC) environment</vt:lpstr>
      <vt:lpstr>Bioinformatics and Computational Biosciences Branch (BCBB)</vt:lpstr>
      <vt:lpstr>Why learn reproducible workflows in R on HPC?</vt:lpstr>
      <vt:lpstr>Embarrassingly parallel (or pleasantly parallel depending if you are a glass half full sort of person  )</vt:lpstr>
      <vt:lpstr>What is a reproducible workflow in R?</vt:lpstr>
      <vt:lpstr>How does one use reproducible workflows in R?</vt:lpstr>
      <vt:lpstr>What is Make?</vt:lpstr>
      <vt:lpstr>What is targets? </vt:lpstr>
      <vt:lpstr>Specific features of targets R package</vt:lpstr>
      <vt:lpstr>Targets project setup with tflow and renv</vt:lpstr>
      <vt:lpstr>High Performance Compute (HPC) interface with targets</vt:lpstr>
      <vt:lpstr>Using targets with future on the HPC</vt:lpstr>
      <vt:lpstr>Where to find R and RStudio if you want to use targets for your analysis on HPC?</vt:lpstr>
      <vt:lpstr>Tutorial overview</vt:lpstr>
      <vt:lpstr>Tutorial overview</vt:lpstr>
      <vt:lpstr>Pre-requisites for tutorial</vt:lpstr>
      <vt:lpstr>Tutorial Set Up</vt:lpstr>
      <vt:lpstr>Tutorial Set Up</vt:lpstr>
      <vt:lpstr>Tutorial Set Up</vt:lpstr>
      <vt:lpstr>Tutorial Set Up</vt:lpstr>
    </vt:vector>
  </TitlesOfParts>
  <Company>American Institutes for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Amato, Cynthia (NIH/NIAID) [C]</dc:creator>
  <cp:lastModifiedBy>Rosenfeld, Gabriel (NIH/NIAID) [E]</cp:lastModifiedBy>
  <cp:revision>91</cp:revision>
  <dcterms:created xsi:type="dcterms:W3CDTF">2019-11-21T16:20:41Z</dcterms:created>
  <dcterms:modified xsi:type="dcterms:W3CDTF">2022-07-25T13:10:59Z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0x010100E25FD98D16A17148B07EBAAE179FDEB2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22;#NIAID|25ff8cae-b04a-4344-be0d-380d132f7d63;#18;#OD|33022f6f-2c30-403d-8bae-29b269b4a979;#26;#OSMO|1c36b03e-f7e1-4f6e-8f1d-a611467f63af;#64;#OCGR|904ffdf7-2ad1-4251-b168-11ee1dd39830;#640;#NMWPB|e4eabdaa-85ea-416b-a435-b6eb8f3442e3</vt:lpwstr>
  </property>
  <property fmtid="{D5CDD505-2E9C-101B-9397-08002B2CF9AE}" pid="7" name="NIAIDMMSponsoringOrg">
    <vt:lpwstr>640;#NMWPB|e4eabdaa-85ea-416b-a435-b6eb8f3442e3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