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9" r:id="rId7"/>
    <p:sldId id="281" r:id="rId8"/>
    <p:sldId id="271" r:id="rId9"/>
    <p:sldId id="259" r:id="rId10"/>
    <p:sldId id="280" r:id="rId11"/>
    <p:sldId id="260" r:id="rId12"/>
    <p:sldId id="26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34" y="12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release/bioc/html/ggcyto.html" TargetMode="External"/><Relationship Id="rId2" Type="http://schemas.openxmlformats.org/officeDocument/2006/relationships/hyperlink" Target="https://bioconductor.org/packages/release/bioc/html/flowCo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oconductor.org/packages/release/bioc/html/openCyto.html" TargetMode="External"/><Relationship Id="rId4" Type="http://schemas.openxmlformats.org/officeDocument/2006/relationships/hyperlink" Target="https://www.bioconductor.org/packages/release/bioc/html/flowAI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de.niaid.nih.gov/it-equipment/installing-scientific-software-mac-self-service" TargetMode="External"/><Relationship Id="rId5" Type="http://schemas.openxmlformats.org/officeDocument/2006/relationships/hyperlink" Target="https://inside.niaid.nih.gov/it-equipment/installing-scientific-software-using-software-center" TargetMode="External"/><Relationship Id="rId4" Type="http://schemas.openxmlformats.org/officeDocument/2006/relationships/hyperlink" Target="https://github.com/niaid/computational.flow.cytome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iaid.nih.gov/it-equipment/installing-scientific-software-mac-self-service" TargetMode="External"/><Relationship Id="rId7" Type="http://schemas.openxmlformats.org/officeDocument/2006/relationships/hyperlink" Target="https://www.rstudio.com/" TargetMode="External"/><Relationship Id="rId2" Type="http://schemas.openxmlformats.org/officeDocument/2006/relationships/hyperlink" Target="https://inside.niaid.nih.gov/it-equipment/installing-scientific-software-using-software-ce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hpc.nih.gov/" TargetMode="External"/><Relationship Id="rId4" Type="http://schemas.openxmlformats.org/officeDocument/2006/relationships/hyperlink" Target="https://skyline.niaid.nih.gov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Computational Flow Cytometry in 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073-47D4-72BF-376A-F6AD34D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52E4F-AE19-A0A0-2573-7D20BE44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" y="1318733"/>
            <a:ext cx="2981386" cy="155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B2E11-0BEA-F7DC-5B17-3B5A2AC77E38}"/>
              </a:ext>
            </a:extLst>
          </p:cNvPr>
          <p:cNvSpPr txBox="1"/>
          <p:nvPr/>
        </p:nvSpPr>
        <p:spPr>
          <a:xfrm>
            <a:off x="2283557" y="4590403"/>
            <a:ext cx="6266454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Data Transformations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 (2021). Available at: https://dillonhammill.github.io/CytoExploreR/articles/CytoExploreR-Transformations.html (Accessed: 30 June 2023).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04F51-905B-6E8B-E964-FF8EDC42A31B}"/>
              </a:ext>
            </a:extLst>
          </p:cNvPr>
          <p:cNvSpPr txBox="1"/>
          <p:nvPr/>
        </p:nvSpPr>
        <p:spPr>
          <a:xfrm>
            <a:off x="983201" y="2549618"/>
            <a:ext cx="130035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Compensation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251AD-ADD2-B8A8-4A9D-B44D1F0A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58" y="2699659"/>
            <a:ext cx="1429542" cy="142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1AB6F-05E7-42E9-672B-918FA357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15" y="985975"/>
            <a:ext cx="3091485" cy="309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8330-5FC6-5550-9187-E6BD24564B22}"/>
              </a:ext>
            </a:extLst>
          </p:cNvPr>
          <p:cNvSpPr txBox="1"/>
          <p:nvPr/>
        </p:nvSpPr>
        <p:spPr>
          <a:xfrm>
            <a:off x="5907841" y="4077459"/>
            <a:ext cx="1342034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Transformation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D9F997-9E9C-21F0-86BA-76267EEFFC8A}"/>
              </a:ext>
            </a:extLst>
          </p:cNvPr>
          <p:cNvCxnSpPr>
            <a:stCxn id="8" idx="3"/>
          </p:cNvCxnSpPr>
          <p:nvPr/>
        </p:nvCxnSpPr>
        <p:spPr>
          <a:xfrm flipV="1">
            <a:off x="4572000" y="3190240"/>
            <a:ext cx="318347" cy="22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C23-8648-5C59-B427-825DFD8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8" y="35673"/>
            <a:ext cx="7886700" cy="842430"/>
          </a:xfrm>
        </p:spPr>
        <p:txBody>
          <a:bodyPr/>
          <a:lstStyle/>
          <a:p>
            <a:r>
              <a:rPr lang="en-US" dirty="0"/>
              <a:t>Data Visualization and Gating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65C3-A173-E05E-05E9-80001122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78" y="1152481"/>
            <a:ext cx="2121846" cy="127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200EB-CB80-1D2D-8A66-56C225EC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73" y="2378168"/>
            <a:ext cx="1872575" cy="1123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6F7D8-15BB-096D-D743-B89A0374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54" y="2589743"/>
            <a:ext cx="2129446" cy="1703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6E860-3319-08F1-E892-7563B042E068}"/>
              </a:ext>
            </a:extLst>
          </p:cNvPr>
          <p:cNvSpPr txBox="1"/>
          <p:nvPr/>
        </p:nvSpPr>
        <p:spPr>
          <a:xfrm>
            <a:off x="6534573" y="3605306"/>
            <a:ext cx="123950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Visualizations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CC722-B919-AB88-3750-78DF7FCA2760}"/>
              </a:ext>
            </a:extLst>
          </p:cNvPr>
          <p:cNvSpPr txBox="1"/>
          <p:nvPr/>
        </p:nvSpPr>
        <p:spPr>
          <a:xfrm>
            <a:off x="2038773" y="4377446"/>
            <a:ext cx="6427894" cy="81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ggcyto : Visualize Cytometry data with ggplot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 (2023). Available at: https://www.bioconductor.org/packages/release/bioc/vignettes/ggcyto/inst/doc/Top_features_of_ggcyto.html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Jiang, M. (2023) 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OpenCyto: How to use different auto gating functions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Bioconductor.org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. Available at: https://www.bioconductor.org/packages/devel/bioc/vignettes/openCyto/inst/doc/HowToAutoGating.html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6026-A946-4491-2E6A-611740767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07" y="1331870"/>
            <a:ext cx="20574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CE173-6D6A-50AF-E7A3-734322A4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04" y="2242950"/>
            <a:ext cx="20574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2D989-93BC-4E52-0406-4F5F48D60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25" y="2693510"/>
            <a:ext cx="20574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AFAF8-C6B4-0982-EDE9-C9E64B668143}"/>
              </a:ext>
            </a:extLst>
          </p:cNvPr>
          <p:cNvSpPr txBox="1"/>
          <p:nvPr/>
        </p:nvSpPr>
        <p:spPr>
          <a:xfrm>
            <a:off x="1985672" y="3727653"/>
            <a:ext cx="1579278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Automated Gating</a:t>
            </a:r>
          </a:p>
        </p:txBody>
      </p:sp>
    </p:spTree>
    <p:extLst>
      <p:ext uri="{BB962C8B-B14F-4D97-AF65-F5344CB8AC3E}">
        <p14:creationId xmlns:p14="http://schemas.microsoft.com/office/powerpoint/2010/main" val="5760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E98122-DDA9-35EE-A475-FD3A705D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585965"/>
            <a:ext cx="4701962" cy="3263504"/>
          </a:xfrm>
        </p:spPr>
        <p:txBody>
          <a:bodyPr>
            <a:normAutofit/>
          </a:bodyPr>
          <a:lstStyle/>
          <a:p>
            <a:r>
              <a:rPr lang="en-US" sz="2000" dirty="0"/>
              <a:t>Population counts and percentiles</a:t>
            </a:r>
          </a:p>
          <a:p>
            <a:endParaRPr lang="en-US" sz="2000" dirty="0"/>
          </a:p>
          <a:p>
            <a:r>
              <a:rPr lang="en-US" sz="2000" dirty="0"/>
              <a:t>Mean Fluorescence Intensity (MFI)</a:t>
            </a:r>
          </a:p>
          <a:p>
            <a:endParaRPr lang="en-US" sz="2000" dirty="0"/>
          </a:p>
          <a:p>
            <a:r>
              <a:rPr lang="en-US" sz="2000" dirty="0"/>
              <a:t>Median Fluorescence Intensity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018D5-F3C1-9ACA-594A-C969CD4D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32" y="1966629"/>
            <a:ext cx="3719933" cy="1448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ADDA8-FA92-631B-B0D2-B67F371FCFDB}"/>
              </a:ext>
            </a:extLst>
          </p:cNvPr>
          <p:cNvSpPr txBox="1"/>
          <p:nvPr/>
        </p:nvSpPr>
        <p:spPr>
          <a:xfrm>
            <a:off x="2458720" y="4611416"/>
            <a:ext cx="60278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Wang, W. et al. (2016) "BODIPY-containing nanoscale metal–organic frameworks for photodynamic therapy", 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Chemical Communications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, 52(31), pp. 5402-5405. doi: 10.1039/c6cc01048b.</a:t>
            </a:r>
          </a:p>
        </p:txBody>
      </p:sp>
    </p:spTree>
    <p:extLst>
      <p:ext uri="{BB962C8B-B14F-4D97-AF65-F5344CB8AC3E}">
        <p14:creationId xmlns:p14="http://schemas.microsoft.com/office/powerpoint/2010/main" val="8659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869-A226-FD97-DF00-8F6F75A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flowCore: core analysis functions</a:t>
            </a:r>
          </a:p>
          <a:p>
            <a:pPr lvl="1"/>
            <a:r>
              <a:rPr lang="en-US" dirty="0">
                <a:hlinkClick r:id="rId2"/>
              </a:rPr>
              <a:t>https://bioconductor.org/packages/release/bioc/html/flowCore.html</a:t>
            </a:r>
            <a:endParaRPr lang="en-US" dirty="0"/>
          </a:p>
          <a:p>
            <a:r>
              <a:rPr lang="en-US" dirty="0"/>
              <a:t>ggcyto: visualization</a:t>
            </a:r>
          </a:p>
          <a:p>
            <a:pPr lvl="1"/>
            <a:r>
              <a:rPr lang="en-US" dirty="0">
                <a:hlinkClick r:id="rId3"/>
              </a:rPr>
              <a:t>https://www.bioconductor.org/packages/release/bioc/html/ggcyto.html</a:t>
            </a:r>
            <a:endParaRPr lang="en-US" dirty="0"/>
          </a:p>
          <a:p>
            <a:r>
              <a:rPr lang="en-US" dirty="0"/>
              <a:t>flowAI: data QC</a:t>
            </a:r>
          </a:p>
          <a:p>
            <a:pPr lvl="1"/>
            <a:r>
              <a:rPr lang="en-US" dirty="0">
                <a:hlinkClick r:id="rId4"/>
              </a:rPr>
              <a:t>https://www.bioconductor.org/packages/release/bioc/html/flowAI.html</a:t>
            </a:r>
            <a:endParaRPr lang="en-US" dirty="0"/>
          </a:p>
          <a:p>
            <a:r>
              <a:rPr lang="en-US" dirty="0"/>
              <a:t>openCyto: automated gating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https://bioconductor.org/packages/release/bioc/html/openCyto.html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will need to have R and RStudio installed, and the course materials downloaded from GitHub</a:t>
            </a:r>
          </a:p>
          <a:p>
            <a:pPr lvl="1"/>
            <a:r>
              <a:rPr lang="en-US" dirty="0"/>
              <a:t>R version 4.3.0+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Location of course materials: </a:t>
            </a:r>
            <a:r>
              <a:rPr lang="en-US" dirty="0">
                <a:hlinkClick r:id="rId4"/>
              </a:rPr>
              <a:t>https://github.com/niaid/computational.flow.cytometry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If within NIAID, consider self-service for R and Rstudio install:</a:t>
            </a:r>
          </a:p>
          <a:p>
            <a:pPr lvl="1"/>
            <a:r>
              <a:rPr lang="en-US" dirty="0"/>
              <a:t>Windows self-service: </a:t>
            </a:r>
            <a:r>
              <a:rPr lang="en-US" dirty="0">
                <a:hlinkClick r:id="rId5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6"/>
              </a:rPr>
              <a:t>https://inside.niaid.nih.gov/it-equipment/installing-scientific-software-mac-self-service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7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88CE-4591-4CC0-5C10-A0FEA274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9CF3-274F-7FAC-EAD1-451FD0A9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Within NIAID, you can use self-service or on the Skyline HPC cluster:</a:t>
            </a:r>
          </a:p>
          <a:p>
            <a:pPr lvl="1"/>
            <a:r>
              <a:rPr lang="en-US" dirty="0"/>
              <a:t>Windows Software Center: </a:t>
            </a:r>
            <a:r>
              <a:rPr lang="en-US" dirty="0">
                <a:hlinkClick r:id="rId2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3"/>
              </a:rPr>
              <a:t>https://inside.niaid.nih.gov/it-equipment/installing-scientific-software-mac-self-service</a:t>
            </a:r>
            <a:endParaRPr lang="en-US" dirty="0"/>
          </a:p>
          <a:p>
            <a:pPr lvl="1"/>
            <a:r>
              <a:rPr lang="en-US" dirty="0"/>
              <a:t>NIAID Skyline: </a:t>
            </a:r>
            <a:r>
              <a:rPr lang="en-US" dirty="0">
                <a:hlinkClick r:id="rId4"/>
              </a:rPr>
              <a:t>https://skyline.niaid.nih.gov/</a:t>
            </a:r>
            <a:endParaRPr lang="en-US" dirty="0"/>
          </a:p>
          <a:p>
            <a:pPr lvl="1"/>
            <a:r>
              <a:rPr lang="en-US" dirty="0"/>
              <a:t>Within NIH, you can use the Biowulf HPC cluster: </a:t>
            </a:r>
            <a:r>
              <a:rPr lang="en-US" dirty="0">
                <a:hlinkClick r:id="rId5"/>
              </a:rPr>
              <a:t>https://hpc.nih.gov/</a:t>
            </a:r>
            <a:endParaRPr lang="en-US" dirty="0"/>
          </a:p>
          <a:p>
            <a:r>
              <a:rPr lang="en-US" dirty="0"/>
              <a:t>Download and install R and Rstudio: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6"/>
              </a:rPr>
              <a:t>https://www.r-project.org/</a:t>
            </a:r>
            <a:endParaRPr lang="en-US" dirty="0"/>
          </a:p>
          <a:p>
            <a:pPr lvl="1"/>
            <a:r>
              <a:rPr lang="en-US" dirty="0"/>
              <a:t>Rstudio: </a:t>
            </a:r>
            <a:r>
              <a:rPr lang="en-US" dirty="0">
                <a:hlinkClick r:id="rId7"/>
              </a:rPr>
              <a:t>https://www.rstudio.com/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2647950" y="4589003"/>
            <a:ext cx="5629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https://github.com/niaid/computational.flow.cytometry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81794-0823-3382-6A22-37BB3887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1" y="1113536"/>
            <a:ext cx="4990228" cy="2937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4035214" y="3324438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6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downloaded file in your downloads folder</a:t>
            </a:r>
          </a:p>
          <a:p>
            <a:endParaRPr lang="en-US" dirty="0"/>
          </a:p>
          <a:p>
            <a:r>
              <a:rPr lang="en-US" dirty="0"/>
              <a:t>Open the “computational_flow_cytometry.Rproj” file</a:t>
            </a:r>
          </a:p>
          <a:p>
            <a:endParaRPr lang="en-US" dirty="0"/>
          </a:p>
          <a:p>
            <a:r>
              <a:rPr lang="en-US" dirty="0"/>
              <a:t>If Rstudio is installed, then this should open the project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0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installing packages during tutorial, you will need to be off any VPN as this may interfere</a:t>
            </a:r>
          </a:p>
          <a:p>
            <a:endParaRPr lang="en-US" dirty="0"/>
          </a:p>
          <a:p>
            <a:r>
              <a:rPr lang="en-US" dirty="0"/>
              <a:t>In the Rstudio console (bottom left tab), add the following code below and then hit enter:</a:t>
            </a:r>
          </a:p>
          <a:p>
            <a:pPr lvl="1"/>
            <a:r>
              <a:rPr lang="en-US" dirty="0"/>
              <a:t>source(“installation.R”)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Open the “computational_flow_cytometry.R” file, which should pop up in the upper left quadrant of Rstudio</a:t>
            </a:r>
          </a:p>
          <a:p>
            <a:pPr lvl="1"/>
            <a:r>
              <a:rPr lang="en-US" dirty="0"/>
              <a:t>A “computational_flow_cytometry.html” file is also available to open in your browser if you would like to see the expected output at each step: it is generated from the corresponding .Rmd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84319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  <a:p>
            <a:pPr lvl="1"/>
            <a:r>
              <a:rPr lang="en-US" sz="1800" b="1" dirty="0"/>
              <a:t>Email: bioinformatics@niaid.nih.gov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C17-85A4-A604-DFA6-0A5B9CB2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E772-59DD-0526-6046-B7DBE04E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course will show how to use R to enhance your flow cytometry analysis using computational approaches</a:t>
            </a:r>
          </a:p>
          <a:p>
            <a:endParaRPr lang="en-US" dirty="0"/>
          </a:p>
          <a:p>
            <a:r>
              <a:rPr lang="en-US" dirty="0"/>
              <a:t>Learning 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R for computational flow cytometry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Learning flow cytometry data structures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Loading FCS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pre-processing (QC, compensation, transformation)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Automated Gating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Visualization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Basic statistics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A7B64-3C70-1481-98E2-7659C27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A4E-4921-97F4-9E80-923ABACE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1D6F-7707-2AE8-3871-35EA585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8A255-2EF7-515D-AFDF-3E67D038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1330324"/>
            <a:ext cx="5213350" cy="260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64E8A-60A5-5A3E-D5DF-BECA5A52EA2F}"/>
              </a:ext>
            </a:extLst>
          </p:cNvPr>
          <p:cNvSpPr txBox="1"/>
          <p:nvPr/>
        </p:nvSpPr>
        <p:spPr>
          <a:xfrm>
            <a:off x="3789363" y="4312003"/>
            <a:ext cx="458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https://www.upstate.edu/pathology/healthcare/provider-info/flow_cytometry.php</a:t>
            </a:r>
          </a:p>
        </p:txBody>
      </p:sp>
    </p:spTree>
    <p:extLst>
      <p:ext uri="{BB962C8B-B14F-4D97-AF65-F5344CB8AC3E}">
        <p14:creationId xmlns:p14="http://schemas.microsoft.com/office/powerpoint/2010/main" val="15454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A213-6543-6ACE-7DD8-E60A7750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A767D-1D2A-B53F-C690-05A65698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8930"/>
            <a:ext cx="2592715" cy="2672200"/>
          </a:xfrm>
          <a:prstGeom prst="rect">
            <a:avLst/>
          </a:prstGeom>
        </p:spPr>
      </p:pic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0B093B86-FE8A-A56D-9EF9-689FE8DC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02" y="997470"/>
            <a:ext cx="4893469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322E7-106F-0E9E-0E08-0BDCE3F6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3011775"/>
            <a:ext cx="2981386" cy="1553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06F13-AF7C-2CB0-4D44-9769B177F81D}"/>
              </a:ext>
            </a:extLst>
          </p:cNvPr>
          <p:cNvSpPr txBox="1"/>
          <p:nvPr/>
        </p:nvSpPr>
        <p:spPr>
          <a:xfrm>
            <a:off x="4165601" y="4703683"/>
            <a:ext cx="433477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27524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71-1EB1-C571-D4B0-EA712B92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2050" name="Picture 2" descr="figure 5">
            <a:extLst>
              <a:ext uri="{FF2B5EF4-FFF2-40B4-BE49-F238E27FC236}">
                <a16:creationId xmlns:a16="http://schemas.microsoft.com/office/drawing/2014/main" id="{6EB08B94-7D09-5C79-41C9-8FDA70B7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62" y="1416511"/>
            <a:ext cx="4893469" cy="29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2CA58-D860-3F5A-456C-D1AA383B473F}"/>
              </a:ext>
            </a:extLst>
          </p:cNvPr>
          <p:cNvSpPr txBox="1"/>
          <p:nvPr/>
        </p:nvSpPr>
        <p:spPr>
          <a:xfrm>
            <a:off x="4233334" y="4739543"/>
            <a:ext cx="43286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3653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12F-B246-A8EB-6818-440372D4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Best Practices for Flow Cytometry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360B-766A-CB2A-6595-AEA25D68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Like any data coming from the lab: upstream factors can have a huge impact!  (e.g., sample prep, flow cytometer performance/settings/calibration, etc.)</a:t>
            </a:r>
          </a:p>
          <a:p>
            <a:pPr lvl="1"/>
            <a:r>
              <a:rPr lang="en-US" dirty="0"/>
              <a:t>Identify any data issues through visualizations (single channel, or multi-channel using PCA, UMAP) and initial data exploration -&gt; batch effects, poor quality staining or outlier samples, etc.</a:t>
            </a:r>
          </a:p>
          <a:p>
            <a:pPr lvl="1"/>
            <a:r>
              <a:rPr lang="en-US" dirty="0"/>
              <a:t>Ensure proper understanding of the experiment: are controls sufficient, what is the biological question?</a:t>
            </a:r>
          </a:p>
          <a:p>
            <a:pPr lvl="1"/>
            <a:r>
              <a:rPr lang="en-US" dirty="0"/>
              <a:t>Always run a QC-&gt; manual check and gating out debris/noise/margin events or an automated data QC using an available algorithm</a:t>
            </a:r>
          </a:p>
          <a:p>
            <a:r>
              <a:rPr lang="en-US" dirty="0"/>
              <a:t>Be aware of common pitfalls during data analysis: 1) outlier samples, 2) using the right statistical method for the biological question, 3) keeping simple and avoiding over-interpretation and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7251-E35F-60B7-CF9B-B06553A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942A-B557-E6BF-859F-3AF774F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Cytometry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4643-DDAE-62D7-2752-191683BD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8" y="1326328"/>
            <a:ext cx="4286250" cy="256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E64FF-F24F-A072-C3C9-8860DA28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75" y="116586"/>
            <a:ext cx="2463749" cy="275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D1F5B-4095-698D-A5C8-466C627F6C20}"/>
              </a:ext>
            </a:extLst>
          </p:cNvPr>
          <p:cNvSpPr txBox="1"/>
          <p:nvPr/>
        </p:nvSpPr>
        <p:spPr>
          <a:xfrm>
            <a:off x="2044158" y="4355993"/>
            <a:ext cx="6247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Hahne, F. et al. (2009) "flowCore: a Bioconductor package for high throughput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10(1). doi: 10.1186/1471-2105-10-106.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Drakos, J. et al. (2008) "A perspective for biomedical data integration: Design of databases for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9(1). doi: 10.1186/1471-2105-9-99.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F43C-C249-1ACF-8F1B-C91EA4331CCA}"/>
              </a:ext>
            </a:extLst>
          </p:cNvPr>
          <p:cNvSpPr txBox="1"/>
          <p:nvPr/>
        </p:nvSpPr>
        <p:spPr>
          <a:xfrm>
            <a:off x="5453339" y="2871577"/>
            <a:ext cx="283804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Header</a:t>
            </a:r>
            <a:r>
              <a:rPr lang="en-US" sz="1050" dirty="0"/>
              <a:t>: FCS standard and where to find other segments</a:t>
            </a:r>
          </a:p>
          <a:p>
            <a:r>
              <a:rPr lang="en-US" sz="1050" b="1" dirty="0"/>
              <a:t>Text</a:t>
            </a:r>
            <a:r>
              <a:rPr lang="en-US" sz="1050" dirty="0"/>
              <a:t>: key-value pairs describing the file like datatype, parameters, etc.</a:t>
            </a:r>
          </a:p>
          <a:p>
            <a:r>
              <a:rPr lang="en-US" sz="1050" b="1" dirty="0"/>
              <a:t>Data</a:t>
            </a:r>
            <a:r>
              <a:rPr lang="en-US" sz="1050" dirty="0"/>
              <a:t>: matrix like describing the events detected by the experiment</a:t>
            </a:r>
          </a:p>
          <a:p>
            <a:r>
              <a:rPr lang="en-US" sz="1050" b="1" dirty="0"/>
              <a:t>Analysis: </a:t>
            </a:r>
            <a:r>
              <a:rPr lang="en-US" sz="1050" dirty="0"/>
              <a:t>optional segment contiaining results of downstream analysis </a:t>
            </a:r>
            <a:endParaRPr lang="en-US" sz="1050" b="1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542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4A4-78BD-328C-69EF-98CF7909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of Working with Flow Cytometry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595-EE8C-8B07-3795-6D654E0B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for interactive analysis: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ready to use with most functions already provided (compensation, interactive gating, transformation,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less flexibility (what you see is what you get), manual analysis can be slower and less efficient</a:t>
            </a:r>
          </a:p>
          <a:p>
            <a:r>
              <a:rPr lang="en-US" dirty="0"/>
              <a:t>Computational approach: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most above functionality is first implemented as open-source software if you can program in R or Python, more flexible, more scalable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with great power comes great responsibility, takes time to learn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6430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622</TotalTime>
  <Words>1374</Words>
  <Application>Microsoft Office PowerPoint</Application>
  <PresentationFormat>On-screen Show (16:9)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Wingdings</vt:lpstr>
      <vt:lpstr>Wingdings 2</vt:lpstr>
      <vt:lpstr>NIAID_Template_Samples</vt:lpstr>
      <vt:lpstr>Introduction to Computational Flow Cytometry in R</vt:lpstr>
      <vt:lpstr>Bioinformatics and Computational Biosciences Branch (BCBB)</vt:lpstr>
      <vt:lpstr>Course Objectives</vt:lpstr>
      <vt:lpstr>What is Flow Cytometry?</vt:lpstr>
      <vt:lpstr>What is Flow Cytometry?</vt:lpstr>
      <vt:lpstr>What is Flow Cytometry?</vt:lpstr>
      <vt:lpstr>Best Practices for Flow Cytometry Data Analysis</vt:lpstr>
      <vt:lpstr>Flow Cytometry Data</vt:lpstr>
      <vt:lpstr>Ways of Working with Flow Cytometry Data</vt:lpstr>
      <vt:lpstr>Data Preprocessing</vt:lpstr>
      <vt:lpstr>Data Visualization and Gating</vt:lpstr>
      <vt:lpstr>Basic Statistical Analysis</vt:lpstr>
      <vt:lpstr>Useful resources</vt:lpstr>
      <vt:lpstr>Pre-requisites for tutorial</vt:lpstr>
      <vt:lpstr>Where to find R?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30</cp:revision>
  <dcterms:created xsi:type="dcterms:W3CDTF">2019-11-21T16:20:41Z</dcterms:created>
  <dcterms:modified xsi:type="dcterms:W3CDTF">2024-03-21T19:06:51Z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