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69" r:id="rId7"/>
    <p:sldId id="281" r:id="rId8"/>
    <p:sldId id="271" r:id="rId9"/>
    <p:sldId id="259" r:id="rId10"/>
    <p:sldId id="280" r:id="rId11"/>
    <p:sldId id="260" r:id="rId12"/>
    <p:sldId id="261" r:id="rId13"/>
    <p:sldId id="26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56">
          <p15:clr>
            <a:srgbClr val="A4A3A4"/>
          </p15:clr>
        </p15:guide>
        <p15:guide id="3" pos="5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34" y="72"/>
      </p:cViewPr>
      <p:guideLst>
        <p:guide orient="horz"/>
        <p:guide pos="156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5C1D-71CD-40A7-90E6-2A509741901C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FBB0C-A7D5-48D1-AD1E-99DDE6D158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88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1713-3CF6-4469-9746-34AB3FADFE84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8F494-0C48-417A-A877-0763ACB88C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 bwMode="auto">
          <a:xfrm>
            <a:off x="758952" y="1600200"/>
            <a:ext cx="6473952" cy="10287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6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8952" y="1162050"/>
            <a:ext cx="6473952" cy="342900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8952" y="3483864"/>
            <a:ext cx="6473952" cy="342900"/>
          </a:xfrm>
        </p:spPr>
        <p:txBody>
          <a:bodyPr>
            <a:noAutofit/>
          </a:bodyPr>
          <a:lstStyle>
            <a:lvl1pPr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657600" y="4400550"/>
            <a:ext cx="5184648" cy="226314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3657600" y="4677156"/>
            <a:ext cx="5184648" cy="40462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37125"/>
            <a:ext cx="2231141" cy="573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31" y="377189"/>
            <a:ext cx="4765964" cy="2743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459509"/>
            <a:ext cx="564539" cy="1805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028700"/>
            <a:ext cx="914400" cy="34290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028700"/>
            <a:ext cx="6248400" cy="34290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5350" y="4814316"/>
            <a:ext cx="528066" cy="288036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488186"/>
            <a:ext cx="6473952" cy="102870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600" b="1" cap="none" baseline="0" dirty="0">
                <a:ln w="63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571750"/>
            <a:ext cx="6473952" cy="1028700"/>
          </a:xfrm>
        </p:spPr>
        <p:txBody>
          <a:bodyPr lIns="0" rIns="0"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8884" r="71156" b="2223"/>
          <a:stretch/>
        </p:blipFill>
        <p:spPr>
          <a:xfrm>
            <a:off x="123824" y="4486275"/>
            <a:ext cx="2390775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5286"/>
            <a:ext cx="3771900" cy="331241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8625" y="1145286"/>
            <a:ext cx="3771900" cy="3312414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2000"/>
            </a:lvl2pPr>
            <a:lvl3pPr eaLnBrk="1" latinLnBrk="0" hangingPunct="1">
              <a:defRPr sz="1800"/>
            </a:lvl3pPr>
            <a:lvl4pPr eaLnBrk="1" latinLnBrk="0" hangingPunct="1">
              <a:defRPr sz="18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085850"/>
            <a:ext cx="3781425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248150" y="1089232"/>
            <a:ext cx="3774948" cy="491132"/>
          </a:xfrm>
        </p:spPr>
        <p:txBody>
          <a:bodyPr lIns="45720" tIns="0" rIns="45720" bIns="0" anchor="ctr">
            <a:norm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28599" y="1580364"/>
            <a:ext cx="3781425" cy="2877336"/>
          </a:xfrm>
        </p:spPr>
        <p:txBody>
          <a:bodyPr tIns="0"/>
          <a:lstStyle>
            <a:lvl1pPr eaLnBrk="1" latinLnBrk="0" hangingPunct="1">
              <a:defRPr sz="2000"/>
            </a:lvl1pPr>
            <a:lvl2pPr eaLnBrk="1" latinLnBrk="0" hangingPunct="1">
              <a:defRPr sz="2000"/>
            </a:lvl2pPr>
            <a:lvl3pPr eaLnBrk="1" latinLnBrk="0" hangingPunct="1">
              <a:defRPr sz="1800"/>
            </a:lvl3pPr>
            <a:lvl4pPr eaLnBrk="1" latinLnBrk="0" hangingPunct="1">
              <a:defRPr sz="18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7675" y="1580364"/>
            <a:ext cx="3765423" cy="2877336"/>
          </a:xfrm>
        </p:spPr>
        <p:txBody>
          <a:bodyPr tIns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6586"/>
            <a:ext cx="7543800" cy="6858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" y="0"/>
            <a:ext cx="9135877" cy="51434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29016" y="4814316"/>
            <a:ext cx="914400" cy="288036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"/>
          </p:nvPr>
        </p:nvSpPr>
        <p:spPr>
          <a:xfrm>
            <a:off x="3124200" y="445770"/>
            <a:ext cx="4724400" cy="4011930"/>
          </a:xfrm>
        </p:spPr>
        <p:txBody>
          <a:bodyPr tIns="0"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28600" y="44291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2"/>
          </p:nvPr>
        </p:nvSpPr>
        <p:spPr>
          <a:xfrm>
            <a:off x="228600" y="1314450"/>
            <a:ext cx="2743200" cy="3155410"/>
          </a:xfrm>
        </p:spPr>
        <p:txBody>
          <a:bodyPr lIns="18288" rIns="18288">
            <a:normAutofit/>
          </a:bodyPr>
          <a:lstStyle>
            <a:lvl1pPr marL="0" indent="0" algn="l">
              <a:buNone/>
              <a:defRPr sz="20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933703"/>
            <a:ext cx="564539" cy="1805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5382" cy="5143500"/>
          </a:xfrm>
          <a:prstGeom prst="rect">
            <a:avLst/>
          </a:prstGeom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28600" y="1145286"/>
            <a:ext cx="7772400" cy="3312414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22842" y="4814316"/>
            <a:ext cx="520574" cy="28155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</a:defRPr>
            </a:lvl1pPr>
          </a:lstStyle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8884" r="71156" b="2223"/>
          <a:stretch/>
        </p:blipFill>
        <p:spPr>
          <a:xfrm>
            <a:off x="123824" y="4486275"/>
            <a:ext cx="239077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933703"/>
            <a:ext cx="564539" cy="18056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4588" indent="-230188" algn="l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conductor.org/packages/release/bioc/html/ggcyto.html" TargetMode="External"/><Relationship Id="rId2" Type="http://schemas.openxmlformats.org/officeDocument/2006/relationships/hyperlink" Target="https://bioconductor.org/packages/release/bioc/html/flowCor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oconductor.org/packages/release/bioc/html/openCyto.html" TargetMode="External"/><Relationship Id="rId4" Type="http://schemas.openxmlformats.org/officeDocument/2006/relationships/hyperlink" Target="https://www.bioconductor.org/packages/release/bioc/html/flowAI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side.niaid.nih.gov/it-equipment/installing-scientific-software-mac-self-service" TargetMode="External"/><Relationship Id="rId4" Type="http://schemas.openxmlformats.org/officeDocument/2006/relationships/hyperlink" Target="https://inside.niaid.nih.gov/it-equipment/installing-scientific-software-using-software-cente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niaid.nih.gov/it-equipment/installing-scientific-software-mac-self-service" TargetMode="External"/><Relationship Id="rId7" Type="http://schemas.openxmlformats.org/officeDocument/2006/relationships/hyperlink" Target="https://www.rstudio.com/" TargetMode="External"/><Relationship Id="rId2" Type="http://schemas.openxmlformats.org/officeDocument/2006/relationships/hyperlink" Target="https://inside.niaid.nih.gov/it-equipment/installing-scientific-software-using-software-cen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project.org/" TargetMode="External"/><Relationship Id="rId5" Type="http://schemas.openxmlformats.org/officeDocument/2006/relationships/hyperlink" Target="https://hpc.nih.gov/" TargetMode="External"/><Relationship Id="rId4" Type="http://schemas.openxmlformats.org/officeDocument/2006/relationships/hyperlink" Target="https://skyline.niaid.nih.gov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oinformatics.niaid.nih.gov/researchcollaborationandsuppo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Computational Flow Cytometry in 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57600" y="4343400"/>
            <a:ext cx="5184648" cy="226314"/>
          </a:xfrm>
        </p:spPr>
        <p:txBody>
          <a:bodyPr/>
          <a:lstStyle/>
          <a:p>
            <a:r>
              <a:rPr lang="en-US" dirty="0"/>
              <a:t>Gabriel Rosenfeld, PhD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657600" y="4620006"/>
            <a:ext cx="5184648" cy="404622"/>
          </a:xfrm>
        </p:spPr>
        <p:txBody>
          <a:bodyPr/>
          <a:lstStyle/>
          <a:p>
            <a:r>
              <a:rPr lang="en-US" dirty="0"/>
              <a:t>Data Scientist</a:t>
            </a:r>
          </a:p>
          <a:p>
            <a:r>
              <a:rPr lang="en-US" dirty="0"/>
              <a:t>Bioinformatics and Computational Biosciences Branch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9073-47D4-72BF-376A-F6AD34D9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52E4F-AE19-A0A0-2573-7D20BE441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3" y="1318733"/>
            <a:ext cx="2981386" cy="1553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4B2E11-0BEA-F7DC-5B17-3B5A2AC77E38}"/>
              </a:ext>
            </a:extLst>
          </p:cNvPr>
          <p:cNvSpPr txBox="1"/>
          <p:nvPr/>
        </p:nvSpPr>
        <p:spPr>
          <a:xfrm>
            <a:off x="2283557" y="4590403"/>
            <a:ext cx="6266454" cy="611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75" dirty="0">
                <a:solidFill>
                  <a:srgbClr val="000000"/>
                </a:solidFill>
                <a:latin typeface="Segoe UI" panose="020B0502040204020203" pitchFamily="34" charset="0"/>
              </a:rPr>
              <a:t>Schmit, T., Klomp, M. and Khan, M. (2020) "An Overview of Flow Cytometry: Its Principles and Applications in Allergic Disease Research", </a:t>
            </a:r>
            <a:r>
              <a:rPr lang="en-US" sz="675" i="1" dirty="0">
                <a:solidFill>
                  <a:srgbClr val="000000"/>
                </a:solidFill>
                <a:latin typeface="Segoe UI" panose="020B0502040204020203" pitchFamily="34" charset="0"/>
              </a:rPr>
              <a:t>Methods in Molecular Biology</a:t>
            </a:r>
            <a:r>
              <a:rPr lang="en-US" sz="675" dirty="0">
                <a:solidFill>
                  <a:srgbClr val="000000"/>
                </a:solidFill>
                <a:latin typeface="Segoe UI" panose="020B0502040204020203" pitchFamily="34" charset="0"/>
              </a:rPr>
              <a:t>, pp. 169-182. doi: 10.1007/978-1-0716-1001-5_13.</a:t>
            </a:r>
          </a:p>
          <a:p>
            <a:pPr algn="l"/>
            <a:endParaRPr lang="en-US" sz="675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675" i="1" dirty="0">
                <a:solidFill>
                  <a:srgbClr val="000000"/>
                </a:solidFill>
                <a:latin typeface="Segoe UI" panose="020B0502040204020203" pitchFamily="34" charset="0"/>
              </a:rPr>
              <a:t>Data Transformations</a:t>
            </a:r>
            <a:r>
              <a:rPr lang="en-US" sz="675" dirty="0">
                <a:solidFill>
                  <a:srgbClr val="000000"/>
                </a:solidFill>
                <a:latin typeface="Segoe UI" panose="020B0502040204020203" pitchFamily="34" charset="0"/>
              </a:rPr>
              <a:t> (2021). Available at: https://dillonhammill.github.io/CytoExploreR/articles/CytoExploreR-Transformations.html (Accessed: 30 June 2023).</a:t>
            </a:r>
          </a:p>
          <a:p>
            <a:pPr algn="l"/>
            <a:endParaRPr lang="en-US" sz="675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304F51-905B-6E8B-E964-FF8EDC42A31B}"/>
              </a:ext>
            </a:extLst>
          </p:cNvPr>
          <p:cNvSpPr txBox="1"/>
          <p:nvPr/>
        </p:nvSpPr>
        <p:spPr>
          <a:xfrm>
            <a:off x="983201" y="2549618"/>
            <a:ext cx="1300356" cy="3000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Compensation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B251AD-ADD2-B8A8-4A9D-B44D1F0A3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58" y="2699659"/>
            <a:ext cx="1429542" cy="1429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11AB6F-05E7-42E9-672B-918FA3579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615" y="985975"/>
            <a:ext cx="3091485" cy="3091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DC8330-5FC6-5550-9187-E6BD24564B22}"/>
              </a:ext>
            </a:extLst>
          </p:cNvPr>
          <p:cNvSpPr txBox="1"/>
          <p:nvPr/>
        </p:nvSpPr>
        <p:spPr>
          <a:xfrm>
            <a:off x="5907841" y="4077459"/>
            <a:ext cx="1342034" cy="3000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Transformation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D9F997-9E9C-21F0-86BA-76267EEFFC8A}"/>
              </a:ext>
            </a:extLst>
          </p:cNvPr>
          <p:cNvCxnSpPr>
            <a:stCxn id="8" idx="3"/>
          </p:cNvCxnSpPr>
          <p:nvPr/>
        </p:nvCxnSpPr>
        <p:spPr>
          <a:xfrm flipV="1">
            <a:off x="4572000" y="3190240"/>
            <a:ext cx="318347" cy="224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6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BC23-8648-5C59-B427-825DFD80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8" y="35673"/>
            <a:ext cx="7886700" cy="842430"/>
          </a:xfrm>
        </p:spPr>
        <p:txBody>
          <a:bodyPr/>
          <a:lstStyle/>
          <a:p>
            <a:r>
              <a:rPr lang="en-US" dirty="0"/>
              <a:t>Data Visualization and Gating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065C3-A173-E05E-05E9-80001122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78" y="1152481"/>
            <a:ext cx="2121846" cy="1273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F200EB-CB80-1D2D-8A66-56C225ECC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573" y="2378168"/>
            <a:ext cx="1872575" cy="1123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86F7D8-15BB-096D-D743-B89A0374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654" y="2589743"/>
            <a:ext cx="2129446" cy="1703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6E860-3319-08F1-E892-7563B042E068}"/>
              </a:ext>
            </a:extLst>
          </p:cNvPr>
          <p:cNvSpPr txBox="1"/>
          <p:nvPr/>
        </p:nvSpPr>
        <p:spPr>
          <a:xfrm>
            <a:off x="6534573" y="3605306"/>
            <a:ext cx="1239506" cy="3000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Visualizations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CC722-B919-AB88-3750-78DF7FCA2760}"/>
              </a:ext>
            </a:extLst>
          </p:cNvPr>
          <p:cNvSpPr txBox="1"/>
          <p:nvPr/>
        </p:nvSpPr>
        <p:spPr>
          <a:xfrm>
            <a:off x="2038773" y="4377446"/>
            <a:ext cx="6427894" cy="819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788" i="1" dirty="0">
                <a:solidFill>
                  <a:srgbClr val="000000"/>
                </a:solidFill>
                <a:latin typeface="Segoe UI" panose="020B0502040204020203" pitchFamily="34" charset="0"/>
              </a:rPr>
              <a:t>ggcyto : Visualize Cytometry data with ggplot</a:t>
            </a:r>
            <a:r>
              <a:rPr lang="en-US" sz="788" dirty="0">
                <a:solidFill>
                  <a:srgbClr val="000000"/>
                </a:solidFill>
                <a:latin typeface="Segoe UI" panose="020B0502040204020203" pitchFamily="34" charset="0"/>
              </a:rPr>
              <a:t> (2023). Available at: https://www.bioconductor.org/packages/release/bioc/vignettes/ggcyto/inst/doc/Top_features_of_ggcyto.html (Accessed: 30 June 2023).</a:t>
            </a:r>
          </a:p>
          <a:p>
            <a:pPr algn="l"/>
            <a:endParaRPr lang="en-US" sz="788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788" dirty="0">
                <a:solidFill>
                  <a:srgbClr val="000000"/>
                </a:solidFill>
                <a:latin typeface="Segoe UI" panose="020B0502040204020203" pitchFamily="34" charset="0"/>
              </a:rPr>
              <a:t>Jiang, M. (2023) </a:t>
            </a:r>
            <a:r>
              <a:rPr lang="en-US" sz="788" i="1" dirty="0">
                <a:solidFill>
                  <a:srgbClr val="000000"/>
                </a:solidFill>
                <a:latin typeface="Segoe UI" panose="020B0502040204020203" pitchFamily="34" charset="0"/>
              </a:rPr>
              <a:t>OpenCyto: How to use different auto gating functions</a:t>
            </a:r>
            <a:r>
              <a:rPr lang="en-US" sz="788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en-US" sz="788" i="1" dirty="0">
                <a:solidFill>
                  <a:srgbClr val="000000"/>
                </a:solidFill>
                <a:latin typeface="Segoe UI" panose="020B0502040204020203" pitchFamily="34" charset="0"/>
              </a:rPr>
              <a:t>Bioconductor.org</a:t>
            </a:r>
            <a:r>
              <a:rPr lang="en-US" sz="788" dirty="0">
                <a:solidFill>
                  <a:srgbClr val="000000"/>
                </a:solidFill>
                <a:latin typeface="Segoe UI" panose="020B0502040204020203" pitchFamily="34" charset="0"/>
              </a:rPr>
              <a:t>. Available at: https://www.bioconductor.org/packages/devel/bioc/vignettes/openCyto/inst/doc/HowToAutoGating.html (Accessed: 30 June 2023).</a:t>
            </a:r>
          </a:p>
          <a:p>
            <a:pPr algn="l"/>
            <a:endParaRPr lang="en-US" sz="788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6026-A946-4491-2E6A-611740767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307" y="1331870"/>
            <a:ext cx="2057400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FCE173-6D6A-50AF-E7A3-734322A40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6604" y="2242950"/>
            <a:ext cx="205740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C2D989-93BC-4E52-0406-4F5F48D60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725" y="2693510"/>
            <a:ext cx="2057400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FAFAF8-C6B4-0982-EDE9-C9E64B668143}"/>
              </a:ext>
            </a:extLst>
          </p:cNvPr>
          <p:cNvSpPr txBox="1"/>
          <p:nvPr/>
        </p:nvSpPr>
        <p:spPr>
          <a:xfrm>
            <a:off x="1985672" y="3727653"/>
            <a:ext cx="1579278" cy="3000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Automated Gating</a:t>
            </a:r>
          </a:p>
        </p:txBody>
      </p:sp>
    </p:spTree>
    <p:extLst>
      <p:ext uri="{BB962C8B-B14F-4D97-AF65-F5344CB8AC3E}">
        <p14:creationId xmlns:p14="http://schemas.microsoft.com/office/powerpoint/2010/main" val="57607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9EA0-23AE-5CB6-8FC9-A61BE2A2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E98122-DDA9-35EE-A475-FD3A705D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585965"/>
            <a:ext cx="4701962" cy="3263504"/>
          </a:xfrm>
        </p:spPr>
        <p:txBody>
          <a:bodyPr>
            <a:normAutofit/>
          </a:bodyPr>
          <a:lstStyle/>
          <a:p>
            <a:r>
              <a:rPr lang="en-US" sz="2000" dirty="0"/>
              <a:t>Population counts and percentiles</a:t>
            </a:r>
          </a:p>
          <a:p>
            <a:endParaRPr lang="en-US" sz="2000" dirty="0"/>
          </a:p>
          <a:p>
            <a:r>
              <a:rPr lang="en-US" sz="2000" dirty="0"/>
              <a:t>Mean Fluorescence Intensity (MFI)</a:t>
            </a:r>
          </a:p>
          <a:p>
            <a:endParaRPr lang="en-US" sz="2000" dirty="0"/>
          </a:p>
          <a:p>
            <a:r>
              <a:rPr lang="en-US" sz="2000" dirty="0"/>
              <a:t>Median Fluorescence Intensity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0018D5-F3C1-9ACA-594A-C969CD4D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332" y="1966629"/>
            <a:ext cx="3719933" cy="14485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FADDA8-FA92-631B-B0D2-B67F371FCFDB}"/>
              </a:ext>
            </a:extLst>
          </p:cNvPr>
          <p:cNvSpPr txBox="1"/>
          <p:nvPr/>
        </p:nvSpPr>
        <p:spPr>
          <a:xfrm>
            <a:off x="2458720" y="4611416"/>
            <a:ext cx="602780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Wang, W. et al. (2016) "BODIPY-containing nanoscale metal–organic frameworks for photodynamic therapy", 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Chemical Communications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, 52(31), pp. 5402-5405. doi: 10.1039/c6cc01048b.</a:t>
            </a:r>
          </a:p>
        </p:txBody>
      </p:sp>
    </p:spTree>
    <p:extLst>
      <p:ext uri="{BB962C8B-B14F-4D97-AF65-F5344CB8AC3E}">
        <p14:creationId xmlns:p14="http://schemas.microsoft.com/office/powerpoint/2010/main" val="86593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9EA0-23AE-5CB6-8FC9-A61BE2A2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B869-A226-FD97-DF00-8F6F75A8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flowCore: core analysis functions</a:t>
            </a:r>
          </a:p>
          <a:p>
            <a:pPr lvl="1"/>
            <a:r>
              <a:rPr lang="en-US" dirty="0">
                <a:hlinkClick r:id="rId2"/>
              </a:rPr>
              <a:t>https://bioconductor.org/packages/release/bioc/html/flowCore.html</a:t>
            </a:r>
            <a:endParaRPr lang="en-US" dirty="0"/>
          </a:p>
          <a:p>
            <a:r>
              <a:rPr lang="en-US" dirty="0"/>
              <a:t>ggcyto: visualization</a:t>
            </a:r>
          </a:p>
          <a:p>
            <a:pPr lvl="1"/>
            <a:r>
              <a:rPr lang="en-US" dirty="0">
                <a:hlinkClick r:id="rId3"/>
              </a:rPr>
              <a:t>https://www.bioconductor.org/packages/release/bioc/html/ggcyto.html</a:t>
            </a:r>
            <a:endParaRPr lang="en-US" dirty="0"/>
          </a:p>
          <a:p>
            <a:r>
              <a:rPr lang="en-US" dirty="0"/>
              <a:t>flowAI: data QC</a:t>
            </a:r>
          </a:p>
          <a:p>
            <a:pPr lvl="1"/>
            <a:r>
              <a:rPr lang="en-US" dirty="0">
                <a:hlinkClick r:id="rId4"/>
              </a:rPr>
              <a:t>https://www.bioconductor.org/packages/release/bioc/html/flowAI.html</a:t>
            </a:r>
            <a:endParaRPr lang="en-US" dirty="0"/>
          </a:p>
          <a:p>
            <a:r>
              <a:rPr lang="en-US" dirty="0"/>
              <a:t>openCyto: automated gating</a:t>
            </a:r>
          </a:p>
          <a:p>
            <a:pPr lvl="1"/>
            <a:r>
              <a:rPr lang="en-US" dirty="0">
                <a:hlinkClick r:id="rId5"/>
              </a:rPr>
              <a:t>https://bioconductor.org/packages/release/bioc/html/openCyto.html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3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for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will need to have R and RStudio installed, and the course materials downloaded from GitHub</a:t>
            </a:r>
          </a:p>
          <a:p>
            <a:pPr lvl="1"/>
            <a:r>
              <a:rPr lang="en-US" dirty="0"/>
              <a:t>R version 4.3.0+ (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Rstudio (</a:t>
            </a:r>
            <a:r>
              <a:rPr lang="en-US" dirty="0">
                <a:hlinkClick r:id="rId3"/>
              </a:rPr>
              <a:t>https://www.rstudio.com/products/rstudio/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Location of course materials: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If within NIAID, consider self-service for R and Rstudio install:</a:t>
            </a:r>
          </a:p>
          <a:p>
            <a:pPr lvl="1"/>
            <a:r>
              <a:rPr lang="en-US" dirty="0"/>
              <a:t>Windows self-service: </a:t>
            </a:r>
            <a:r>
              <a:rPr lang="en-US" dirty="0">
                <a:hlinkClick r:id="rId4"/>
              </a:rPr>
              <a:t>https://inside.niaid.nih.gov/it-equipment/installing-scientific-software-using-software-center</a:t>
            </a:r>
            <a:endParaRPr lang="en-US" dirty="0"/>
          </a:p>
          <a:p>
            <a:pPr lvl="1"/>
            <a:r>
              <a:rPr lang="en-US" dirty="0"/>
              <a:t>Mac self-service: </a:t>
            </a:r>
            <a:r>
              <a:rPr lang="en-US" dirty="0">
                <a:hlinkClick r:id="rId5"/>
              </a:rPr>
              <a:t>https://inside.niaid.nih.gov/it-equipment/installing-scientific-software-mac-self-service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74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88CE-4591-4CC0-5C10-A0FEA274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9CF3-274F-7FAC-EAD1-451FD0A9A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Within NIAID, you can use self-service or on the Skyline HPC cluster:</a:t>
            </a:r>
          </a:p>
          <a:p>
            <a:pPr lvl="1"/>
            <a:r>
              <a:rPr lang="en-US" dirty="0"/>
              <a:t>Windows Software Center: </a:t>
            </a:r>
            <a:r>
              <a:rPr lang="en-US" dirty="0">
                <a:hlinkClick r:id="rId2"/>
              </a:rPr>
              <a:t>https://inside.niaid.nih.gov/it-equipment/installing-scientific-software-using-software-center</a:t>
            </a:r>
            <a:endParaRPr lang="en-US" dirty="0"/>
          </a:p>
          <a:p>
            <a:pPr lvl="1"/>
            <a:r>
              <a:rPr lang="en-US" dirty="0"/>
              <a:t>Mac self-service: </a:t>
            </a:r>
            <a:r>
              <a:rPr lang="en-US" dirty="0">
                <a:hlinkClick r:id="rId3"/>
              </a:rPr>
              <a:t>https://inside.niaid.nih.gov/it-equipment/installing-scientific-software-mac-self-service</a:t>
            </a:r>
            <a:endParaRPr lang="en-US" dirty="0"/>
          </a:p>
          <a:p>
            <a:pPr lvl="1"/>
            <a:r>
              <a:rPr lang="en-US" dirty="0"/>
              <a:t>NIAID Skyline: </a:t>
            </a:r>
            <a:r>
              <a:rPr lang="en-US" dirty="0">
                <a:hlinkClick r:id="rId4"/>
              </a:rPr>
              <a:t>https://skyline.niaid.nih.gov/</a:t>
            </a:r>
            <a:endParaRPr lang="en-US" dirty="0"/>
          </a:p>
          <a:p>
            <a:pPr lvl="1"/>
            <a:r>
              <a:rPr lang="en-US" dirty="0"/>
              <a:t>Within NIH, you can use the Biowulf HPC cluster: </a:t>
            </a:r>
            <a:r>
              <a:rPr lang="en-US" dirty="0">
                <a:hlinkClick r:id="rId5"/>
              </a:rPr>
              <a:t>https://hpc.nih.gov/</a:t>
            </a:r>
            <a:endParaRPr lang="en-US" dirty="0"/>
          </a:p>
          <a:p>
            <a:r>
              <a:rPr lang="en-US" dirty="0"/>
              <a:t>Download and install R and Rstudio:</a:t>
            </a:r>
          </a:p>
          <a:p>
            <a:pPr lvl="1"/>
            <a:r>
              <a:rPr lang="en-US" dirty="0"/>
              <a:t>R: </a:t>
            </a:r>
            <a:r>
              <a:rPr lang="en-US" dirty="0">
                <a:hlinkClick r:id="rId6"/>
              </a:rPr>
              <a:t>https://www.r-project.org/</a:t>
            </a:r>
            <a:endParaRPr lang="en-US" dirty="0"/>
          </a:p>
          <a:p>
            <a:pPr lvl="1"/>
            <a:r>
              <a:rPr lang="en-US" dirty="0"/>
              <a:t>Rstudio: </a:t>
            </a:r>
            <a:r>
              <a:rPr lang="en-US" dirty="0">
                <a:hlinkClick r:id="rId7"/>
              </a:rPr>
              <a:t>https://www.rstudio.com/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96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7166-BC66-4CA5-8D34-16656AEA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5C841-6110-4EB2-91D6-9A53C217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524C8-2C71-470E-BE5D-B73ACD40211C}"/>
              </a:ext>
            </a:extLst>
          </p:cNvPr>
          <p:cNvSpPr txBox="1"/>
          <p:nvPr/>
        </p:nvSpPr>
        <p:spPr>
          <a:xfrm>
            <a:off x="2647950" y="4589003"/>
            <a:ext cx="5629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https://github.com/niaid/computational.flow.cytometry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81794-0823-3382-6A22-37BB38879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1" y="1113536"/>
            <a:ext cx="4990228" cy="29377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889EB9-5892-4891-8B49-8A0EEBC6E647}"/>
              </a:ext>
            </a:extLst>
          </p:cNvPr>
          <p:cNvSpPr/>
          <p:nvPr/>
        </p:nvSpPr>
        <p:spPr>
          <a:xfrm>
            <a:off x="4035214" y="3324438"/>
            <a:ext cx="819574" cy="31157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6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E4C4-A739-42DF-AF77-DBD5E163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5DD7-7997-43A0-B235-B9D2BFCE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Unzip the downloaded file in your downloads folder</a:t>
            </a:r>
          </a:p>
          <a:p>
            <a:endParaRPr lang="en-US" dirty="0"/>
          </a:p>
          <a:p>
            <a:r>
              <a:rPr lang="en-US" dirty="0"/>
              <a:t>Open the “computational_flow_cytometry.Rproj” file</a:t>
            </a:r>
          </a:p>
          <a:p>
            <a:endParaRPr lang="en-US" dirty="0"/>
          </a:p>
          <a:p>
            <a:r>
              <a:rPr lang="en-US" dirty="0"/>
              <a:t>If Rstudio is installed, then this should open the project in RStudio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F6A36-CCB3-4717-A59E-EAC7D2DA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07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BD22-EC6D-47DA-A4D1-A7DF35CE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8CE1-84AA-4E77-8D4C-9B71D0AC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While installing packages during tutorial, you will need to be off any VPN as this may interfere</a:t>
            </a:r>
          </a:p>
          <a:p>
            <a:endParaRPr lang="en-US" dirty="0"/>
          </a:p>
          <a:p>
            <a:r>
              <a:rPr lang="en-US" dirty="0"/>
              <a:t>In the Rstudio console (bottom left tab), add the following code below and then hit enter:</a:t>
            </a:r>
          </a:p>
          <a:p>
            <a:pPr lvl="1"/>
            <a:r>
              <a:rPr lang="en-US" dirty="0"/>
              <a:t>source(“installation.R”)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Open the “computational_flow_cytometry.R” file, which should pop up in the upper left quadrant of Rstudio</a:t>
            </a:r>
          </a:p>
          <a:p>
            <a:pPr lvl="1"/>
            <a:r>
              <a:rPr lang="en-US" dirty="0"/>
              <a:t>A “computational_flow_cytometry.html” file is also available to open in your browser if you would like to see the expected output at each step: it is generated from the corresponding .Rmd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BA63A-E58B-4ED9-BA52-27AC7EDD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2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26D2-A6B1-4E75-9008-3F93B9A0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84319"/>
            <a:ext cx="7781925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Bioinformatics and Computational Biosciences Branch (BCBB)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A7B9F-4E12-44C2-9D49-6782BDEC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u="sng" dirty="0"/>
              <a:t>My background:</a:t>
            </a:r>
            <a:r>
              <a:rPr lang="en-US" sz="1800" b="1" dirty="0"/>
              <a:t> </a:t>
            </a:r>
            <a:r>
              <a:rPr lang="en-US" sz="1800" dirty="0"/>
              <a:t>Data Scientist in the Bioinformatics and Computational Biosciences Branch in the Office of Cyber Infrastructure and Computational Biology </a:t>
            </a:r>
          </a:p>
          <a:p>
            <a:endParaRPr lang="en-US" sz="1800" dirty="0"/>
          </a:p>
          <a:p>
            <a:r>
              <a:rPr lang="en-US" sz="1800" dirty="0"/>
              <a:t>Check us out: </a:t>
            </a:r>
            <a:r>
              <a:rPr lang="en-US" sz="1800" dirty="0">
                <a:hlinkClick r:id="rId2"/>
              </a:rPr>
              <a:t>https://bioinformatics.niaid.nih.gov/researchcollaborationandsupport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Do you conduct research involving genomics (clinical, meta and microbial), imaging, data science and biostatistics, or structural biology?</a:t>
            </a:r>
          </a:p>
          <a:p>
            <a:pPr lvl="1"/>
            <a:r>
              <a:rPr lang="en-US" sz="1800" dirty="0"/>
              <a:t>We offer collaboration opportunities to address research questions at no direct cost to the NIAID research community and collaborators</a:t>
            </a:r>
          </a:p>
          <a:p>
            <a:pPr lvl="1"/>
            <a:r>
              <a:rPr lang="en-US" sz="1800" b="1" dirty="0"/>
              <a:t>Email: bioinformatics@niaid.nih.gov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5E297-9ECE-4F01-9F19-02F84912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0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6C17-85A4-A604-DFA6-0A5B9CB2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7E772-59DD-0526-6046-B7DBE04E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course will show how to use R to enhance your flow cytometry analysis using computational approaches</a:t>
            </a:r>
          </a:p>
          <a:p>
            <a:endParaRPr lang="en-US" dirty="0"/>
          </a:p>
          <a:p>
            <a:r>
              <a:rPr lang="en-US" dirty="0"/>
              <a:t>Learning Objectives: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Using R for computational flow cytometry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Learning flow cytometry data structures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Loading FCS files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Data pre-processing (QC, compensation, transformation)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Automated Gating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Visualization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Basic statistics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A7B64-3C70-1481-98E2-7659C27B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2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DA4E-4921-97F4-9E80-923ABACE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Flow Cytometry?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41D6F-7707-2AE8-3871-35EA5855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8A255-2EF7-515D-AFDF-3E67D038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8" y="1330324"/>
            <a:ext cx="5213350" cy="2606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664E8A-60A5-5A3E-D5DF-BECA5A52EA2F}"/>
              </a:ext>
            </a:extLst>
          </p:cNvPr>
          <p:cNvSpPr txBox="1"/>
          <p:nvPr/>
        </p:nvSpPr>
        <p:spPr>
          <a:xfrm>
            <a:off x="3789363" y="4312003"/>
            <a:ext cx="4581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https://www.upstate.edu/pathology/healthcare/provider-info/flow_cytometry.php</a:t>
            </a:r>
          </a:p>
        </p:txBody>
      </p:sp>
    </p:spTree>
    <p:extLst>
      <p:ext uri="{BB962C8B-B14F-4D97-AF65-F5344CB8AC3E}">
        <p14:creationId xmlns:p14="http://schemas.microsoft.com/office/powerpoint/2010/main" val="154548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A213-6543-6ACE-7DD8-E60A7750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Flow Cytometry?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A767D-1D2A-B53F-C690-05A65698B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58930"/>
            <a:ext cx="2592715" cy="2672200"/>
          </a:xfrm>
          <a:prstGeom prst="rect">
            <a:avLst/>
          </a:prstGeom>
        </p:spPr>
      </p:pic>
      <p:pic>
        <p:nvPicPr>
          <p:cNvPr id="1026" name="Picture 2" descr="figure 3">
            <a:extLst>
              <a:ext uri="{FF2B5EF4-FFF2-40B4-BE49-F238E27FC236}">
                <a16:creationId xmlns:a16="http://schemas.microsoft.com/office/drawing/2014/main" id="{0B093B86-FE8A-A56D-9EF9-689FE8DC1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902" y="997470"/>
            <a:ext cx="4893469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A322E7-106F-0E9E-0E08-0BDCE3F63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557" y="3011775"/>
            <a:ext cx="2981386" cy="1553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E06F13-AF7C-2CB0-4D44-9769B177F81D}"/>
              </a:ext>
            </a:extLst>
          </p:cNvPr>
          <p:cNvSpPr txBox="1"/>
          <p:nvPr/>
        </p:nvSpPr>
        <p:spPr>
          <a:xfrm>
            <a:off x="4165601" y="4703683"/>
            <a:ext cx="433477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75" dirty="0">
                <a:solidFill>
                  <a:srgbClr val="000000"/>
                </a:solidFill>
                <a:latin typeface="Segoe UI" panose="020B0502040204020203" pitchFamily="34" charset="0"/>
              </a:rPr>
              <a:t>Schmit, T., Klomp, M. and Khan, M. (2020) "An Overview of Flow Cytometry: Its Principles and Applications in Allergic Disease Research", </a:t>
            </a:r>
            <a:r>
              <a:rPr lang="en-US" sz="675" i="1" dirty="0">
                <a:solidFill>
                  <a:srgbClr val="000000"/>
                </a:solidFill>
                <a:latin typeface="Segoe UI" panose="020B0502040204020203" pitchFamily="34" charset="0"/>
              </a:rPr>
              <a:t>Methods in Molecular Biology</a:t>
            </a:r>
            <a:r>
              <a:rPr lang="en-US" sz="675" dirty="0">
                <a:solidFill>
                  <a:srgbClr val="000000"/>
                </a:solidFill>
                <a:latin typeface="Segoe UI" panose="020B0502040204020203" pitchFamily="34" charset="0"/>
              </a:rPr>
              <a:t>, pp. 169-182. doi: 10.1007/978-1-0716-1001-5_13.</a:t>
            </a:r>
          </a:p>
        </p:txBody>
      </p:sp>
    </p:spTree>
    <p:extLst>
      <p:ext uri="{BB962C8B-B14F-4D97-AF65-F5344CB8AC3E}">
        <p14:creationId xmlns:p14="http://schemas.microsoft.com/office/powerpoint/2010/main" val="275240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5671-1EB1-C571-D4B0-EA712B92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Flow Cytometry?</a:t>
            </a:r>
          </a:p>
        </p:txBody>
      </p:sp>
      <p:pic>
        <p:nvPicPr>
          <p:cNvPr id="2050" name="Picture 2" descr="figure 5">
            <a:extLst>
              <a:ext uri="{FF2B5EF4-FFF2-40B4-BE49-F238E27FC236}">
                <a16:creationId xmlns:a16="http://schemas.microsoft.com/office/drawing/2014/main" id="{6EB08B94-7D09-5C79-41C9-8FDA70B7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562" y="1416511"/>
            <a:ext cx="4893469" cy="297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B2CA58-D860-3F5A-456C-D1AA383B473F}"/>
              </a:ext>
            </a:extLst>
          </p:cNvPr>
          <p:cNvSpPr txBox="1"/>
          <p:nvPr/>
        </p:nvSpPr>
        <p:spPr>
          <a:xfrm>
            <a:off x="4233334" y="4739543"/>
            <a:ext cx="432865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75" dirty="0">
                <a:solidFill>
                  <a:srgbClr val="000000"/>
                </a:solidFill>
                <a:latin typeface="Segoe UI" panose="020B0502040204020203" pitchFamily="34" charset="0"/>
              </a:rPr>
              <a:t>Schmit, T., Klomp, M. and Khan, M. (2020) "An Overview of Flow Cytometry: Its Principles and Applications in Allergic Disease Research", </a:t>
            </a:r>
            <a:r>
              <a:rPr lang="en-US" sz="675" i="1" dirty="0">
                <a:solidFill>
                  <a:srgbClr val="000000"/>
                </a:solidFill>
                <a:latin typeface="Segoe UI" panose="020B0502040204020203" pitchFamily="34" charset="0"/>
              </a:rPr>
              <a:t>Methods in Molecular Biology</a:t>
            </a:r>
            <a:r>
              <a:rPr lang="en-US" sz="675" dirty="0">
                <a:solidFill>
                  <a:srgbClr val="000000"/>
                </a:solidFill>
                <a:latin typeface="Segoe UI" panose="020B0502040204020203" pitchFamily="34" charset="0"/>
              </a:rPr>
              <a:t>, pp. 169-182. doi: 10.1007/978-1-0716-1001-5_13.</a:t>
            </a:r>
          </a:p>
        </p:txBody>
      </p:sp>
    </p:spTree>
    <p:extLst>
      <p:ext uri="{BB962C8B-B14F-4D97-AF65-F5344CB8AC3E}">
        <p14:creationId xmlns:p14="http://schemas.microsoft.com/office/powerpoint/2010/main" val="36531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A12F-B246-A8EB-6818-440372D4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Best Practices for Flow Cytometry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360B-766A-CB2A-6595-AEA25D681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Like any data coming from the lab: upstream factors can have a huge impact!  (e.g., sample prep, flow cytometer performance/settings/calibration, etc.)</a:t>
            </a:r>
          </a:p>
          <a:p>
            <a:pPr lvl="1"/>
            <a:r>
              <a:rPr lang="en-US" dirty="0"/>
              <a:t>Identify any data issues through visualizations (single channel, or multi-channel using PCA, UMAP) and initial data exploration -&gt; batch effects, poor quality staining or outlier samples, etc.</a:t>
            </a:r>
          </a:p>
          <a:p>
            <a:pPr lvl="1"/>
            <a:r>
              <a:rPr lang="en-US" dirty="0"/>
              <a:t>Ensure proper understanding of the experiment: are controls sufficient, what is the biological question?</a:t>
            </a:r>
          </a:p>
          <a:p>
            <a:pPr lvl="1"/>
            <a:r>
              <a:rPr lang="en-US" dirty="0"/>
              <a:t>Always run a QC-&gt; manual check and gating out debris/noise/margin events or an automated data QC using an available algorithm</a:t>
            </a:r>
          </a:p>
          <a:p>
            <a:r>
              <a:rPr lang="en-US" dirty="0"/>
              <a:t>Be aware of common pitfalls during data analysis: 1) outlier samples, 2) using the right statistical method for the biological question, 3) keeping simple and avoiding over-interpretation and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57251-E35F-60B7-CF9B-B06553A4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1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942A-B557-E6BF-859F-3AF774F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Cytometry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F4643-DDAE-62D7-2752-191683BD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08" y="1326328"/>
            <a:ext cx="4286250" cy="256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8E64FF-F24F-A072-C3C9-8860DA28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775" y="116586"/>
            <a:ext cx="2463749" cy="2754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2D1F5B-4095-698D-A5C8-466C627F6C20}"/>
              </a:ext>
            </a:extLst>
          </p:cNvPr>
          <p:cNvSpPr txBox="1"/>
          <p:nvPr/>
        </p:nvSpPr>
        <p:spPr>
          <a:xfrm>
            <a:off x="2044158" y="4355993"/>
            <a:ext cx="6247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dirty="0">
                <a:solidFill>
                  <a:srgbClr val="000000"/>
                </a:solidFill>
                <a:latin typeface="Segoe UI" panose="020B0502040204020203" pitchFamily="34" charset="0"/>
              </a:rPr>
              <a:t>Hahne, F. et al. (2009) "flowCore: a Bioconductor package for high throughput flow cytometry", </a:t>
            </a:r>
            <a:r>
              <a:rPr lang="en-US" sz="800" i="1" dirty="0">
                <a:solidFill>
                  <a:srgbClr val="000000"/>
                </a:solidFill>
                <a:latin typeface="Segoe UI" panose="020B0502040204020203" pitchFamily="34" charset="0"/>
              </a:rPr>
              <a:t>BMC Bioinformatics</a:t>
            </a:r>
            <a:r>
              <a:rPr lang="en-US" sz="800" dirty="0">
                <a:solidFill>
                  <a:srgbClr val="000000"/>
                </a:solidFill>
                <a:latin typeface="Segoe UI" panose="020B0502040204020203" pitchFamily="34" charset="0"/>
              </a:rPr>
              <a:t>, 10(1). doi: 10.1186/1471-2105-10-106.</a:t>
            </a:r>
          </a:p>
          <a:p>
            <a:pPr algn="l"/>
            <a:endParaRPr lang="en-US" sz="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Segoe UI" panose="020B0502040204020203" pitchFamily="34" charset="0"/>
              </a:rPr>
              <a:t>Drakos, J. et al. (2008) "A perspective for biomedical data integration: Design of databases for flow cytometry", </a:t>
            </a:r>
            <a:r>
              <a:rPr lang="en-US" sz="800" i="1" dirty="0">
                <a:solidFill>
                  <a:srgbClr val="000000"/>
                </a:solidFill>
                <a:latin typeface="Segoe UI" panose="020B0502040204020203" pitchFamily="34" charset="0"/>
              </a:rPr>
              <a:t>BMC Bioinformatics</a:t>
            </a:r>
            <a:r>
              <a:rPr lang="en-US" sz="800" dirty="0">
                <a:solidFill>
                  <a:srgbClr val="000000"/>
                </a:solidFill>
                <a:latin typeface="Segoe UI" panose="020B0502040204020203" pitchFamily="34" charset="0"/>
              </a:rPr>
              <a:t>, 9(1). doi: 10.1186/1471-2105-9-99.</a:t>
            </a:r>
          </a:p>
          <a:p>
            <a:pPr algn="l"/>
            <a:endParaRPr lang="en-US" sz="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FF43C-C249-1ACF-8F1B-C91EA4331CCA}"/>
              </a:ext>
            </a:extLst>
          </p:cNvPr>
          <p:cNvSpPr txBox="1"/>
          <p:nvPr/>
        </p:nvSpPr>
        <p:spPr>
          <a:xfrm>
            <a:off x="5453339" y="2871577"/>
            <a:ext cx="283804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Header</a:t>
            </a:r>
            <a:r>
              <a:rPr lang="en-US" sz="1050" dirty="0"/>
              <a:t>: FCS standard and where to find other segments</a:t>
            </a:r>
          </a:p>
          <a:p>
            <a:r>
              <a:rPr lang="en-US" sz="1050" b="1" dirty="0"/>
              <a:t>Text</a:t>
            </a:r>
            <a:r>
              <a:rPr lang="en-US" sz="1050" dirty="0"/>
              <a:t>: key-value pairs describing the file like datatype, parameters, etc.</a:t>
            </a:r>
          </a:p>
          <a:p>
            <a:r>
              <a:rPr lang="en-US" sz="1050" b="1" dirty="0"/>
              <a:t>Data</a:t>
            </a:r>
            <a:r>
              <a:rPr lang="en-US" sz="1050" dirty="0"/>
              <a:t>: matrix like describing the events detected by the experiment</a:t>
            </a:r>
          </a:p>
          <a:p>
            <a:r>
              <a:rPr lang="en-US" sz="1050" b="1" dirty="0"/>
              <a:t>Analysis: </a:t>
            </a:r>
            <a:r>
              <a:rPr lang="en-US" sz="1050" dirty="0"/>
              <a:t>optional segment contiaining results of downstream analysis </a:t>
            </a:r>
            <a:endParaRPr lang="en-US" sz="1050" b="1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6542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34A4-78BD-328C-69EF-98CF7909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Ways of Working with Flow Cytometry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595-EE8C-8B07-3795-6D654E0B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Software for interactive analysis: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Benefits: ready to use with most functions already provided (compensation, interactive gating, transformation, etc.)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Disadvantage: less flexibility (what you see is what you get), manual analysis can be slower and less efficient</a:t>
            </a:r>
          </a:p>
          <a:p>
            <a:r>
              <a:rPr lang="en-US" dirty="0"/>
              <a:t>Computational approach: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Benefits: most above functionality is first implemented as open-source software if you can program in R or Python, more flexible, more scalable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Disadvantage: with great power comes great responsibility, takes time to learn and troubleshoot</a:t>
            </a:r>
          </a:p>
        </p:txBody>
      </p:sp>
    </p:spTree>
    <p:extLst>
      <p:ext uri="{BB962C8B-B14F-4D97-AF65-F5344CB8AC3E}">
        <p14:creationId xmlns:p14="http://schemas.microsoft.com/office/powerpoint/2010/main" val="2643028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AID_Template_Samples">
  <a:themeElements>
    <a:clrScheme name="NIAID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F6FC6"/>
      </a:hlink>
      <a:folHlink>
        <a:srgbClr val="0BD0D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AID PPT_Template_16x9 [Read-Only]" id="{BFADFB7E-D022-4246-8F30-B9EE75CB4E6A}" vid="{E17ED06F-2EF9-42DA-81CD-C3D6B6EB7B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FD98D16A17148B07EBAAE179FDEB2" ma:contentTypeVersion="3" ma:contentTypeDescription="Create a new document." ma:contentTypeScope="" ma:versionID="06bba31ecabb5c09a3d4c7b6dbecacae">
  <xsd:schema xmlns:xsd="http://www.w3.org/2001/XMLSchema" xmlns:xs="http://www.w3.org/2001/XMLSchema" xmlns:p="http://schemas.microsoft.com/office/2006/metadata/properties" xmlns:ns1="http://schemas.microsoft.com/sharepoint/v3" xmlns:ns4="39ebf7f1-f535-4821-a5cc-61fe1af6aceb" targetNamespace="http://schemas.microsoft.com/office/2006/metadata/properties" ma:root="true" ma:fieldsID="3e73f49551fe26342b0852ac074a1df8" ns1:_="" ns4:_="">
    <xsd:import namespace="http://schemas.microsoft.com/sharepoint/v3"/>
    <xsd:import namespace="39ebf7f1-f535-4821-a5cc-61fe1af6aceb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4:Archive" minOccurs="0"/>
                <xsd:element ref="ns4:RoleCoordinator"/>
                <xsd:element ref="ns4:RoleCurator" minOccurs="0"/>
                <xsd:element ref="ns4:RoleEditor" minOccurs="0"/>
                <xsd:element ref="ns4:RoleGroupEmail" minOccurs="0"/>
                <xsd:element ref="ns4:RoleOwner"/>
                <xsd:element ref="ns4:RoleSME" minOccurs="0"/>
                <xsd:element ref="ns4:RoleUberOwner"/>
                <xsd:element ref="ns4:RoleWriter" minOccurs="0"/>
                <xsd:element ref="ns4:n353f4d4a57f4c5e861994e7b83feb70" minOccurs="0"/>
                <xsd:element ref="ns4:TaxCatchAll" minOccurs="0"/>
                <xsd:element ref="ns4:TaxCatchAllLabel" minOccurs="0"/>
                <xsd:element ref="ns4:g8985b07c95247c28b321b638e73bcb3" minOccurs="0"/>
                <xsd:element ref="ns4:b94d299a2e6147c286350c3f8eb884b0" minOccurs="0"/>
                <xsd:element ref="ns4:a408bdf5d9ca430e9a60f99c9f9e3e05" minOccurs="0"/>
                <xsd:element ref="ns4:m5617882f6b141a4977c0927fb9b51d3" minOccurs="0"/>
                <xsd:element ref="ns4:NIAIDLongTermArchiveDate" minOccurs="0"/>
                <xsd:element ref="ns4:NIAIDLongTermArchi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ebf7f1-f535-4821-a5cc-61fe1af6aceb" elementFormDefault="qualified">
    <xsd:import namespace="http://schemas.microsoft.com/office/2006/documentManagement/types"/>
    <xsd:import namespace="http://schemas.microsoft.com/office/infopath/2007/PartnerControls"/>
    <xsd:element name="Archive" ma:index="12" nillable="true" ma:displayName="Archive" ma:default="0" ma:internalName="Archive">
      <xsd:simpleType>
        <xsd:restriction base="dms:Boolean"/>
      </xsd:simpleType>
    </xsd:element>
    <xsd:element name="RoleCoordinator" ma:index="13" ma:displayName="Role Coordinator" ma:list="UserInfo" ma:SharePointGroup="0" ma:internalName="RoleCoordinato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Curator" ma:index="14" nillable="true" ma:displayName="Role Curator" ma:list="UserInfo" ma:SharePointGroup="0" ma:internalName="RoleCurato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Editor" ma:index="15" nillable="true" ma:displayName="Role Editor" ma:list="UserInfo" ma:SharePointGroup="0" ma:internalName="RoleEdito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GroupEmail" ma:index="16" nillable="true" ma:displayName="Role Group Email" ma:format="Hyperlink" ma:internalName="RoleGroupEmai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RoleOwner" ma:index="17" ma:displayName="Role Owner" ma:list="UserInfo" ma:SharePointGroup="0" ma:internalName="Role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SME" ma:index="18" nillable="true" ma:displayName="Role SME" ma:list="UserInfo" ma:SharePointGroup="0" ma:internalName="RoleSM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UberOwner" ma:index="19" ma:displayName="Role Uber Owner" ma:list="UserInfo" ma:SharePointGroup="0" ma:internalName="RoleUber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Writer" ma:index="20" nillable="true" ma:displayName="Role Writer" ma:list="UserInfo" ma:SharePointGroup="0" ma:internalName="RoleWrit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n353f4d4a57f4c5e861994e7b83feb70" ma:index="21" nillable="true" ma:taxonomy="true" ma:internalName="n353f4d4a57f4c5e861994e7b83feb70" ma:taxonomyFieldName="NIAIDMMDocumentType" ma:displayName="NIAIDMMDocumentType" ma:default="" ma:fieldId="{7353f4d4-a57f-4c5e-8619-94e7b83feb70}" ma:taxonomyMulti="true" ma:sspId="cce1ff97-a68d-43f5-ad57-1a43d6049a1b" ma:termSetId="a3d455d6-fdf2-4c59-b4e6-9155d8d73a4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2" nillable="true" ma:displayName="Taxonomy Catch All Column" ma:description="" ma:hidden="true" ma:list="{d3518408-3c09-4399-a779-54f71b622dee}" ma:internalName="TaxCatchAll" ma:showField="CatchAllData" ma:web="39ebf7f1-f535-4821-a5cc-61fe1af6ac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3" nillable="true" ma:displayName="Taxonomy Catch All Column1" ma:description="" ma:hidden="true" ma:list="{d3518408-3c09-4399-a779-54f71b622dee}" ma:internalName="TaxCatchAllLabel" ma:readOnly="true" ma:showField="CatchAllDataLabel" ma:web="39ebf7f1-f535-4821-a5cc-61fe1af6ac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g8985b07c95247c28b321b638e73bcb3" ma:index="25" nillable="true" ma:taxonomy="true" ma:internalName="g8985b07c95247c28b321b638e73bcb3" ma:taxonomyFieldName="NIAIDMMTopic" ma:displayName="NIAIDMMTopic" ma:default="" ma:fieldId="{08985b07-c952-47c2-8b32-1b638e73bcb3}" ma:taxonomyMulti="true" ma:sspId="cce1ff97-a68d-43f5-ad57-1a43d6049a1b" ma:termSetId="f11cfff9-14b5-4ef4-a618-c6be9a6ba2c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94d299a2e6147c286350c3f8eb884b0" ma:index="27" nillable="true" ma:taxonomy="true" ma:internalName="b94d299a2e6147c286350c3f8eb884b0" ma:taxonomyFieldName="NIAIDMMSponsoringOrg" ma:displayName="NIAIDMMSponsoringOrg" ma:default="" ma:fieldId="{b94d299a-2e61-47c2-8635-0c3f8eb884b0}" ma:taxonomyMulti="true" ma:sspId="cce1ff97-a68d-43f5-ad57-1a43d6049a1b" ma:termSetId="c33df249-fcc1-467c-9e3b-be41a22ce9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408bdf5d9ca430e9a60f99c9f9e3e05" ma:index="29" nillable="true" ma:taxonomy="true" ma:internalName="a408bdf5d9ca430e9a60f99c9f9e3e05" ma:taxonomyFieldName="NIAIDMMTopicShadow" ma:displayName="NIAIDMMTopicShadow" ma:default="" ma:fieldId="{a408bdf5-d9ca-430e-9a60-f99c9f9e3e05}" ma:taxonomyMulti="true" ma:sspId="cce1ff97-a68d-43f5-ad57-1a43d6049a1b" ma:termSetId="f11cfff9-14b5-4ef4-a618-c6be9a6ba2c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5617882f6b141a4977c0927fb9b51d3" ma:index="31" nillable="true" ma:taxonomy="true" ma:internalName="m5617882f6b141a4977c0927fb9b51d3" ma:taxonomyFieldName="NIAIDMMSponsoringOrgShadow" ma:displayName="NIAIDMMSponsoringOrgShadow" ma:default="" ma:fieldId="{65617882-f6b1-41a4-977c-0927fb9b51d3}" ma:taxonomyMulti="true" ma:sspId="cce1ff97-a68d-43f5-ad57-1a43d6049a1b" ma:termSetId="c33df249-fcc1-467c-9e3b-be41a22ce9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IAIDLongTermArchiveDate" ma:index="34" nillable="true" ma:displayName="Long Term Archive Date" ma:format="DateTime" ma:internalName="NIAIDLongTermArchiveDate">
      <xsd:simpleType>
        <xsd:restriction base="dms:DateTime"/>
      </xsd:simpleType>
    </xsd:element>
    <xsd:element name="NIAIDLongTermArchive" ma:index="35" nillable="true" ma:displayName="Long Term Archive Status" ma:default="Do Not Archive" ma:format="Dropdown" ma:internalName="NIAIDLongTermArchive">
      <xsd:simpleType>
        <xsd:restriction base="dms:Choice">
          <xsd:enumeration value="Do Not Archive"/>
          <xsd:enumeration value="Send to Archive"/>
          <xsd:enumeration value="Archive Completed"/>
          <xsd:enumeration value="Archive Erro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oleWriter xmlns="39ebf7f1-f535-4821-a5cc-61fe1af6aceb">
      <UserInfo>
        <DisplayName/>
        <AccountId xsi:nil="true"/>
        <AccountType/>
      </UserInfo>
    </RoleWriter>
    <RoleSME xmlns="39ebf7f1-f535-4821-a5cc-61fe1af6aceb">
      <UserInfo>
        <DisplayName/>
        <AccountId xsi:nil="true"/>
        <AccountType/>
      </UserInfo>
    </RoleSME>
    <n353f4d4a57f4c5e861994e7b83feb70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Samples, Examples, or Templates</TermName>
          <TermId xmlns="http://schemas.microsoft.com/office/infopath/2007/PartnerControls">3bbb578f-d471-4cbf-8483-3dc6fbf7274b</TermId>
        </TermInfo>
      </Terms>
    </n353f4d4a57f4c5e861994e7b83feb70>
    <TaxCatchAll xmlns="39ebf7f1-f535-4821-a5cc-61fe1af6aceb">
      <Value>22</Value>
      <Value>43</Value>
      <Value>640</Value>
      <Value>18</Value>
      <Value>269</Value>
      <Value>64</Value>
      <Value>74</Value>
      <Value>26</Value>
    </TaxCatchAll>
    <RoleGroupEmail xmlns="39ebf7f1-f535-4821-a5cc-61fe1af6aceb">
      <Url xsi:nil="true"/>
      <Description xsi:nil="true"/>
    </RoleGroupEmail>
    <RoleOwner xmlns="39ebf7f1-f535-4821-a5cc-61fe1af6aceb">
      <UserInfo>
        <DisplayName>NIH\billetc</DisplayName>
        <AccountId>85</AccountId>
        <AccountType/>
      </UserInfo>
    </RoleOwner>
    <RoleUberOwner xmlns="39ebf7f1-f535-4821-a5cc-61fe1af6aceb">
      <UserInfo>
        <DisplayName>NIH\jmcgowan</DisplayName>
        <AccountId>23</AccountId>
        <AccountType/>
      </UserInfo>
    </RoleUberOwner>
    <g8985b07c95247c28b321b638e73bcb3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Branding</TermName>
          <TermId xmlns="http://schemas.microsoft.com/office/infopath/2007/PartnerControls">0a19a9bf-d866-4d14-b94b-6fc7acaff3af</TermId>
        </TermInfo>
      </Terms>
    </g8985b07c95247c28b321b638e73bcb3>
    <PublishingExpirationDate xmlns="http://schemas.microsoft.com/sharepoint/v3" xsi:nil="true"/>
    <PublishingStartDate xmlns="http://schemas.microsoft.com/sharepoint/v3" xsi:nil="true"/>
    <Archive xmlns="39ebf7f1-f535-4821-a5cc-61fe1af6aceb">false</Archive>
    <RoleCoordinator xmlns="39ebf7f1-f535-4821-a5cc-61fe1af6aceb">
      <UserInfo>
        <DisplayName>Litsinger, Alice (NIH/NIAID) [E]</DisplayName>
        <AccountId>20</AccountId>
        <AccountType/>
      </UserInfo>
    </RoleCoordinator>
    <RoleCurator xmlns="39ebf7f1-f535-4821-a5cc-61fe1af6aceb">
      <UserInfo>
        <DisplayName/>
        <AccountId xsi:nil="true"/>
        <AccountType/>
      </UserInfo>
    </RoleCurator>
    <RoleEditor xmlns="39ebf7f1-f535-4821-a5cc-61fe1af6aceb">
      <UserInfo>
        <DisplayName/>
        <AccountId xsi:nil="true"/>
        <AccountType/>
      </UserInfo>
    </RoleEditor>
    <a408bdf5d9ca430e9a60f99c9f9e3e05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Communications</TermName>
          <TermId xmlns="http://schemas.microsoft.com/office/infopath/2007/PartnerControls">300e3106-f82c-430d-a82e-a4820231a3cb</TermId>
        </TermInfo>
        <TermInfo xmlns="http://schemas.microsoft.com/office/infopath/2007/PartnerControls">
          <TermName xmlns="http://schemas.microsoft.com/office/infopath/2007/PartnerControls">Branding</TermName>
          <TermId xmlns="http://schemas.microsoft.com/office/infopath/2007/PartnerControls">0a19a9bf-d866-4d14-b94b-6fc7acaff3af</TermId>
        </TermInfo>
      </Terms>
    </a408bdf5d9ca430e9a60f99c9f9e3e05>
    <m5617882f6b141a4977c0927fb9b51d3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NIAID</TermName>
          <TermId xmlns="http://schemas.microsoft.com/office/infopath/2007/PartnerControls">25ff8cae-b04a-4344-be0d-380d132f7d63</TermId>
        </TermInfo>
        <TermInfo xmlns="http://schemas.microsoft.com/office/infopath/2007/PartnerControls">
          <TermName xmlns="http://schemas.microsoft.com/office/infopath/2007/PartnerControls">OD</TermName>
          <TermId xmlns="http://schemas.microsoft.com/office/infopath/2007/PartnerControls">33022f6f-2c30-403d-8bae-29b269b4a979</TermId>
        </TermInfo>
        <TermInfo xmlns="http://schemas.microsoft.com/office/infopath/2007/PartnerControls">
          <TermName xmlns="http://schemas.microsoft.com/office/infopath/2007/PartnerControls">OSMO</TermName>
          <TermId xmlns="http://schemas.microsoft.com/office/infopath/2007/PartnerControls">1c36b03e-f7e1-4f6e-8f1d-a611467f63af</TermId>
        </TermInfo>
        <TermInfo xmlns="http://schemas.microsoft.com/office/infopath/2007/PartnerControls">
          <TermName xmlns="http://schemas.microsoft.com/office/infopath/2007/PartnerControls">OCGR</TermName>
          <TermId xmlns="http://schemas.microsoft.com/office/infopath/2007/PartnerControls">904ffdf7-2ad1-4251-b168-11ee1dd39830</TermId>
        </TermInfo>
        <TermInfo xmlns="http://schemas.microsoft.com/office/infopath/2007/PartnerControls">
          <TermName xmlns="http://schemas.microsoft.com/office/infopath/2007/PartnerControls">NMWPB</TermName>
          <TermId xmlns="http://schemas.microsoft.com/office/infopath/2007/PartnerControls">e4eabdaa-85ea-416b-a435-b6eb8f3442e3</TermId>
        </TermInfo>
      </Terms>
    </m5617882f6b141a4977c0927fb9b51d3>
    <b94d299a2e6147c286350c3f8eb884b0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NMWPB</TermName>
          <TermId xmlns="http://schemas.microsoft.com/office/infopath/2007/PartnerControls">e4eabdaa-85ea-416b-a435-b6eb8f3442e3</TermId>
        </TermInfo>
      </Terms>
    </b94d299a2e6147c286350c3f8eb884b0>
    <NIAIDLongTermArchiveDate xmlns="39ebf7f1-f535-4821-a5cc-61fe1af6aceb" xsi:nil="true"/>
    <NIAIDLongTermArchive xmlns="39ebf7f1-f535-4821-a5cc-61fe1af6ace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403BF1-5137-4542-B310-1CEBCE7570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9ebf7f1-f535-4821-a5cc-61fe1af6ac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839510-4880-4714-A000-7159D77D6301}">
  <ds:schemaRefs>
    <ds:schemaRef ds:uri="http://www.w3.org/XML/1998/namespace"/>
    <ds:schemaRef ds:uri="http://purl.org/dc/terms/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purl.org/dc/elements/1.1/"/>
    <ds:schemaRef ds:uri="39ebf7f1-f535-4821-a5cc-61fe1af6aceb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2CC2083-23A5-4920-AE6E-69B2A8C708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NIAIDPPTTemplate16x9</Template>
  <TotalTime>566</TotalTime>
  <Words>1361</Words>
  <Application>Microsoft Office PowerPoint</Application>
  <PresentationFormat>On-screen Show (16:9)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Segoe UI</vt:lpstr>
      <vt:lpstr>Wingdings</vt:lpstr>
      <vt:lpstr>Wingdings 2</vt:lpstr>
      <vt:lpstr>NIAID_Template_Samples</vt:lpstr>
      <vt:lpstr>Introduction to Computational Flow Cytometry in R</vt:lpstr>
      <vt:lpstr>Bioinformatics and Computational Biosciences Branch (BCBB)</vt:lpstr>
      <vt:lpstr>Course Objectives</vt:lpstr>
      <vt:lpstr>What is Flow Cytometry?</vt:lpstr>
      <vt:lpstr>What is Flow Cytometry?</vt:lpstr>
      <vt:lpstr>What is Flow Cytometry?</vt:lpstr>
      <vt:lpstr>Best Practices for Flow Cytometry Data Analysis</vt:lpstr>
      <vt:lpstr>Flow Cytometry Data</vt:lpstr>
      <vt:lpstr>Ways of Working with Flow Cytometry Data</vt:lpstr>
      <vt:lpstr>Data Preprocessing</vt:lpstr>
      <vt:lpstr>Data Visualization and Gating</vt:lpstr>
      <vt:lpstr>Basic Statistical Analysis</vt:lpstr>
      <vt:lpstr>Useful resources</vt:lpstr>
      <vt:lpstr>Pre-requisites for tutorial</vt:lpstr>
      <vt:lpstr>Where to find R?</vt:lpstr>
      <vt:lpstr>Tutorial Set Up</vt:lpstr>
      <vt:lpstr>Tutorial Set Up</vt:lpstr>
      <vt:lpstr>Tutorial Set Up</vt:lpstr>
    </vt:vector>
  </TitlesOfParts>
  <Company>American Institutes for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Amato, Cynthia (NIH/NIAID) [C]</dc:creator>
  <cp:lastModifiedBy>Rosenfeld, Gabriel (NIH/NIAID) [E]</cp:lastModifiedBy>
  <cp:revision>29</cp:revision>
  <dcterms:created xsi:type="dcterms:W3CDTF">2019-11-21T16:20:41Z</dcterms:created>
  <dcterms:modified xsi:type="dcterms:W3CDTF">2024-03-13T14:00:50Z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0x010100E25FD98D16A17148B07EBAAE179FDEB2</vt:lpwstr>
  </property>
  <property fmtid="{D5CDD505-2E9C-101B-9397-08002B2CF9AE}" pid="3" name="NIAIDMMTopic">
    <vt:lpwstr>269;#Branding|0a19a9bf-d866-4d14-b94b-6fc7acaff3af</vt:lpwstr>
  </property>
  <property fmtid="{D5CDD505-2E9C-101B-9397-08002B2CF9AE}" pid="4" name="NIAIDMMTopicShadow">
    <vt:lpwstr>74;#Communications|300e3106-f82c-430d-a82e-a4820231a3cb;#269;#Branding|0a19a9bf-d866-4d14-b94b-6fc7acaff3af</vt:lpwstr>
  </property>
  <property fmtid="{D5CDD505-2E9C-101B-9397-08002B2CF9AE}" pid="5" name="NIAIDMMDocumentType">
    <vt:lpwstr>43;#Samples, Examples, or Templates|3bbb578f-d471-4cbf-8483-3dc6fbf7274b</vt:lpwstr>
  </property>
  <property fmtid="{D5CDD505-2E9C-101B-9397-08002B2CF9AE}" pid="6" name="NIAIDMMSponsoringOrgShadow">
    <vt:lpwstr>22;#NIAID|25ff8cae-b04a-4344-be0d-380d132f7d63;#18;#OD|33022f6f-2c30-403d-8bae-29b269b4a979;#26;#OSMO|1c36b03e-f7e1-4f6e-8f1d-a611467f63af;#64;#OCGR|904ffdf7-2ad1-4251-b168-11ee1dd39830;#640;#NMWPB|e4eabdaa-85ea-416b-a435-b6eb8f3442e3</vt:lpwstr>
  </property>
  <property fmtid="{D5CDD505-2E9C-101B-9397-08002B2CF9AE}" pid="7" name="NIAIDMMSponsoringOrg">
    <vt:lpwstr>640;#NMWPB|e4eabdaa-85ea-416b-a435-b6eb8f3442e3</vt:lpwstr>
  </property>
  <property fmtid="{D5CDD505-2E9C-101B-9397-08002B2CF9AE}" pid="8" name="Order">
    <vt:r8>400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TemplateUrl">
    <vt:lpwstr/>
  </property>
</Properties>
</file>