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sldIdLst>
    <p:sldId id="273" r:id="rId5"/>
    <p:sldId id="260" r:id="rId6"/>
    <p:sldId id="257" r:id="rId7"/>
    <p:sldId id="258" r:id="rId8"/>
    <p:sldId id="259" r:id="rId9"/>
    <p:sldId id="272" r:id="rId10"/>
    <p:sldId id="256" r:id="rId11"/>
    <p:sldId id="261" r:id="rId12"/>
    <p:sldId id="262" r:id="rId13"/>
    <p:sldId id="263" r:id="rId14"/>
    <p:sldId id="264" r:id="rId15"/>
    <p:sldId id="265" r:id="rId16"/>
    <p:sldId id="266" r:id="rId17"/>
    <p:sldId id="267" r:id="rId18"/>
    <p:sldId id="268" r:id="rId19"/>
    <p:sldId id="269" r:id="rId20"/>
    <p:sldId id="270" r:id="rId21"/>
    <p:sldId id="271" r:id="rId22"/>
    <p:sldId id="284" r:id="rId23"/>
    <p:sldId id="274" r:id="rId24"/>
    <p:sldId id="275" r:id="rId25"/>
    <p:sldId id="276" r:id="rId26"/>
    <p:sldId id="278" r:id="rId27"/>
    <p:sldId id="277" r:id="rId28"/>
    <p:sldId id="279" r:id="rId29"/>
    <p:sldId id="281" r:id="rId30"/>
    <p:sldId id="280" r:id="rId31"/>
    <p:sldId id="282"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8DA39-E055-4872-A030-D4F7EE0EBC3A}" v="12" dt="2022-05-02T20:37:06.912"/>
    <p1510:client id="{8BE25F3E-A2B7-0AB4-9820-6276100FB021}" v="787" dt="2022-05-02T17:38:55.092"/>
    <p1510:client id="{EE5A60B8-1C31-E8FB-2BF8-1EECD429FF3D}" v="22" dt="2022-05-02T16:18:28.830"/>
    <p1510:client id="{F648D76F-5F3B-433A-8DCE-9BF67E28DCD2}" v="110" dt="2022-05-02T17:59:05.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D01502-ED2D-4382-9E51-6FA5AC3C284C}" type="datetimeFigureOut">
              <a:rPr lang="en-GB" smtClean="0"/>
              <a:t>02/05/2022</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419430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01502-ED2D-4382-9E51-6FA5AC3C284C}" type="datetimeFigureOut">
              <a:rPr lang="en-GB" smtClean="0"/>
              <a:t>02/05/2022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272583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D01502-ED2D-4382-9E51-6FA5AC3C284C}" type="datetimeFigureOut">
              <a:rPr lang="en-GB" smtClean="0"/>
              <a:t>02/05/2022</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2846451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D01502-ED2D-4382-9E51-6FA5AC3C284C}" type="datetimeFigureOut">
              <a:rPr lang="en-GB" smtClean="0"/>
              <a:t>02/05/2022</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2543532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01502-ED2D-4382-9E51-6FA5AC3C284C}" type="datetimeFigureOut">
              <a:rPr lang="en-GB" smtClean="0"/>
              <a:t>02/05/2022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3088953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D01502-ED2D-4382-9E51-6FA5AC3C284C}" type="datetimeFigureOut">
              <a:rPr lang="en-GB" smtClean="0"/>
              <a:t>02/05/2022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2678259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9D01502-ED2D-4382-9E51-6FA5AC3C284C}" type="datetimeFigureOut">
              <a:rPr lang="en-GB" smtClean="0"/>
              <a:t>02/05/2022</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14993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49D01502-ED2D-4382-9E51-6FA5AC3C284C}" type="datetimeFigureOut">
              <a:rPr lang="en-GB" smtClean="0"/>
              <a:t>02/05/2022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344341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49D01502-ED2D-4382-9E51-6FA5AC3C284C}" type="datetimeFigureOut">
              <a:rPr lang="en-GB" smtClean="0"/>
              <a:t>02/05/2022</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3173788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562" y="261232"/>
            <a:ext cx="8490331" cy="1132004"/>
          </a:xfrm>
          <a:prstGeom prst="rect">
            <a:avLst/>
          </a:prstGeom>
        </p:spPr>
        <p:txBody>
          <a:bodyPr lIns="0" tIns="0" rIns="0" bIns="0" anchor="ctr">
            <a:noAutofit/>
          </a:bodyPr>
          <a:lstStyle/>
          <a:p>
            <a:endParaRPr lang="en-US" sz="4318" b="0" strike="noStrike" spc="-1">
              <a:solidFill>
                <a:srgbClr val="FFFFFF"/>
              </a:solidFill>
              <a:latin typeface="Arial"/>
            </a:endParaRPr>
          </a:p>
        </p:txBody>
      </p:sp>
      <p:sp>
        <p:nvSpPr>
          <p:cNvPr id="9" name="PlaceHolder 2"/>
          <p:cNvSpPr>
            <a:spLocks noGrp="1"/>
          </p:cNvSpPr>
          <p:nvPr>
            <p:ph type="body"/>
          </p:nvPr>
        </p:nvSpPr>
        <p:spPr>
          <a:xfrm>
            <a:off x="609562" y="1654468"/>
            <a:ext cx="10972120" cy="3976819"/>
          </a:xfrm>
          <a:prstGeom prst="rect">
            <a:avLst/>
          </a:prstGeom>
        </p:spPr>
        <p:txBody>
          <a:bodyPr lIns="0" tIns="0" rIns="0" bIns="0">
            <a:normAutofit/>
          </a:bodyPr>
          <a:lstStyle/>
          <a:p>
            <a:endParaRPr lang="en-US" sz="3144" b="0" strike="noStrike" spc="-1">
              <a:latin typeface="Arial"/>
            </a:endParaRPr>
          </a:p>
        </p:txBody>
      </p:sp>
    </p:spTree>
    <p:extLst>
      <p:ext uri="{BB962C8B-B14F-4D97-AF65-F5344CB8AC3E}">
        <p14:creationId xmlns:p14="http://schemas.microsoft.com/office/powerpoint/2010/main" val="4190644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562" y="261232"/>
            <a:ext cx="8490331" cy="1132004"/>
          </a:xfrm>
          <a:prstGeom prst="rect">
            <a:avLst/>
          </a:prstGeom>
        </p:spPr>
        <p:txBody>
          <a:bodyPr lIns="0" tIns="0" rIns="0" bIns="0" anchor="ctr">
            <a:noAutofit/>
          </a:bodyPr>
          <a:lstStyle/>
          <a:p>
            <a:endParaRPr lang="en-US" sz="4318" b="0" strike="noStrike" spc="-1">
              <a:solidFill>
                <a:srgbClr val="FFFFFF"/>
              </a:solidFill>
              <a:latin typeface="Arial"/>
            </a:endParaRPr>
          </a:p>
        </p:txBody>
      </p:sp>
      <p:sp>
        <p:nvSpPr>
          <p:cNvPr id="11" name="PlaceHolder 2"/>
          <p:cNvSpPr>
            <a:spLocks noGrp="1"/>
          </p:cNvSpPr>
          <p:nvPr>
            <p:ph type="body"/>
          </p:nvPr>
        </p:nvSpPr>
        <p:spPr>
          <a:xfrm>
            <a:off x="609562" y="1654468"/>
            <a:ext cx="5354133" cy="3976819"/>
          </a:xfrm>
          <a:prstGeom prst="rect">
            <a:avLst/>
          </a:prstGeom>
        </p:spPr>
        <p:txBody>
          <a:bodyPr lIns="0" tIns="0" rIns="0" bIns="0">
            <a:normAutofit/>
          </a:bodyPr>
          <a:lstStyle/>
          <a:p>
            <a:endParaRPr lang="en-US" sz="3144" b="0" strike="noStrike" spc="-1">
              <a:latin typeface="Arial"/>
            </a:endParaRPr>
          </a:p>
        </p:txBody>
      </p:sp>
      <p:sp>
        <p:nvSpPr>
          <p:cNvPr id="12" name="PlaceHolder 3"/>
          <p:cNvSpPr>
            <a:spLocks noGrp="1"/>
          </p:cNvSpPr>
          <p:nvPr>
            <p:ph type="body"/>
          </p:nvPr>
        </p:nvSpPr>
        <p:spPr>
          <a:xfrm>
            <a:off x="6231903" y="1654468"/>
            <a:ext cx="5354133" cy="3976819"/>
          </a:xfrm>
          <a:prstGeom prst="rect">
            <a:avLst/>
          </a:prstGeom>
        </p:spPr>
        <p:txBody>
          <a:bodyPr lIns="0" tIns="0" rIns="0" bIns="0">
            <a:normAutofit/>
          </a:bodyPr>
          <a:lstStyle/>
          <a:p>
            <a:endParaRPr lang="en-US" sz="3144" b="0" strike="noStrike" spc="-1">
              <a:latin typeface="Arial"/>
            </a:endParaRPr>
          </a:p>
        </p:txBody>
      </p:sp>
    </p:spTree>
    <p:extLst>
      <p:ext uri="{BB962C8B-B14F-4D97-AF65-F5344CB8AC3E}">
        <p14:creationId xmlns:p14="http://schemas.microsoft.com/office/powerpoint/2010/main" val="92147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D01502-ED2D-4382-9E51-6FA5AC3C284C}" type="datetimeFigureOut">
              <a:rPr lang="en-GB" smtClean="0"/>
              <a:t>02/05/2022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376539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D01502-ED2D-4382-9E51-6FA5AC3C284C}" type="datetimeFigureOut">
              <a:rPr lang="en-GB" smtClean="0"/>
              <a:t>02/05/2022</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233799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D01502-ED2D-4382-9E51-6FA5AC3C284C}" type="datetimeFigureOut">
              <a:rPr lang="en-GB" smtClean="0"/>
              <a:t>02/05/2022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480696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D01502-ED2D-4382-9E51-6FA5AC3C284C}" type="datetimeFigureOut">
              <a:rPr lang="en-GB" smtClean="0"/>
              <a:t>02/05/2022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646316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49D01502-ED2D-4382-9E51-6FA5AC3C284C}" type="datetimeFigureOut">
              <a:rPr lang="en-GB" smtClean="0"/>
              <a:t>02/05/2022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3556397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01502-ED2D-4382-9E51-6FA5AC3C284C}" type="datetimeFigureOut">
              <a:rPr lang="en-GB" smtClean="0"/>
              <a:t>02/05/2022</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154658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01502-ED2D-4382-9E51-6FA5AC3C284C}" type="datetimeFigureOut">
              <a:rPr lang="en-GB" smtClean="0"/>
              <a:t>02/05/2022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318018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D01502-ED2D-4382-9E51-6FA5AC3C284C}" type="datetimeFigureOut">
              <a:rPr lang="en-GB" smtClean="0"/>
              <a:t>02/05/2022</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35C57C-8DB1-4862-AD00-4073F19BE50B}" type="slidenum">
              <a:rPr lang="en-GB" smtClean="0"/>
              <a:t>‹#›</a:t>
            </a:fld>
            <a:endParaRPr lang="en-GB"/>
          </a:p>
        </p:txBody>
      </p:sp>
    </p:spTree>
    <p:extLst>
      <p:ext uri="{BB962C8B-B14F-4D97-AF65-F5344CB8AC3E}">
        <p14:creationId xmlns:p14="http://schemas.microsoft.com/office/powerpoint/2010/main" val="3882361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9D01502-ED2D-4382-9E51-6FA5AC3C284C}" type="datetimeFigureOut">
              <a:rPr lang="en-GB" smtClean="0"/>
              <a:t>02/05/2022</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F35C57C-8DB1-4862-AD00-4073F19BE50B}" type="slidenum">
              <a:rPr lang="en-GB" smtClean="0"/>
              <a:t>‹#›</a:t>
            </a:fld>
            <a:endParaRPr lang="en-GB"/>
          </a:p>
        </p:txBody>
      </p:sp>
    </p:spTree>
    <p:extLst>
      <p:ext uri="{BB962C8B-B14F-4D97-AF65-F5344CB8AC3E}">
        <p14:creationId xmlns:p14="http://schemas.microsoft.com/office/powerpoint/2010/main" val="13751127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www.gamesjobsdirect.com/"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2C1E-830E-879D-17A2-58A12ED37E8D}"/>
              </a:ext>
            </a:extLst>
          </p:cNvPr>
          <p:cNvSpPr>
            <a:spLocks noGrp="1"/>
          </p:cNvSpPr>
          <p:nvPr>
            <p:ph type="ctrTitle"/>
          </p:nvPr>
        </p:nvSpPr>
        <p:spPr>
          <a:xfrm>
            <a:off x="1154954" y="2099733"/>
            <a:ext cx="10015069" cy="2677648"/>
          </a:xfrm>
        </p:spPr>
        <p:txBody>
          <a:bodyPr/>
          <a:lstStyle/>
          <a:p>
            <a:r>
              <a:rPr lang="en-GB"/>
              <a:t>CW5 Group 15 Presentation</a:t>
            </a:r>
          </a:p>
        </p:txBody>
      </p:sp>
      <p:sp>
        <p:nvSpPr>
          <p:cNvPr id="3" name="Subtitle 2">
            <a:extLst>
              <a:ext uri="{FF2B5EF4-FFF2-40B4-BE49-F238E27FC236}">
                <a16:creationId xmlns:a16="http://schemas.microsoft.com/office/drawing/2014/main" id="{9B9D97F3-3AD6-0707-BC7E-96758E51AA48}"/>
              </a:ext>
            </a:extLst>
          </p:cNvPr>
          <p:cNvSpPr>
            <a:spLocks noGrp="1"/>
          </p:cNvSpPr>
          <p:nvPr>
            <p:ph type="subTitle" idx="1"/>
          </p:nvPr>
        </p:nvSpPr>
        <p:spPr/>
        <p:txBody>
          <a:bodyPr/>
          <a:lstStyle/>
          <a:p>
            <a:r>
              <a:rPr lang="en-GB"/>
              <a:t>Scraping Job Listing Websites to Boost Leicester’s Games Industry </a:t>
            </a:r>
          </a:p>
        </p:txBody>
      </p:sp>
    </p:spTree>
    <p:extLst>
      <p:ext uri="{BB962C8B-B14F-4D97-AF65-F5344CB8AC3E}">
        <p14:creationId xmlns:p14="http://schemas.microsoft.com/office/powerpoint/2010/main" val="178005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609755" y="261232"/>
            <a:ext cx="8490034" cy="1132004"/>
          </a:xfrm>
          <a:prstGeom prst="rect">
            <a:avLst/>
          </a:prstGeom>
          <a:noFill/>
          <a:ln>
            <a:noFill/>
          </a:ln>
        </p:spPr>
        <p:txBody>
          <a:bodyPr lIns="0" tIns="0" rIns="0" bIns="0" anchor="ctr">
            <a:noAutofit/>
          </a:bodyPr>
          <a:lstStyle/>
          <a:p>
            <a:r>
              <a:rPr lang="en-US" sz="4318" spc="-1">
                <a:solidFill>
                  <a:srgbClr val="FFFFFF"/>
                </a:solidFill>
                <a:latin typeface="Arial"/>
              </a:rPr>
              <a:t>Diagram of the Scraper Classes</a:t>
            </a:r>
          </a:p>
        </p:txBody>
      </p:sp>
      <p:pic>
        <p:nvPicPr>
          <p:cNvPr id="50" name="Picture 49"/>
          <p:cNvPicPr/>
          <p:nvPr/>
        </p:nvPicPr>
        <p:blipFill>
          <a:blip r:embed="rId2"/>
          <a:stretch/>
        </p:blipFill>
        <p:spPr>
          <a:xfrm>
            <a:off x="1705187" y="1654468"/>
            <a:ext cx="8137371" cy="4726554"/>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609755" y="261232"/>
            <a:ext cx="8490034" cy="1132004"/>
          </a:xfrm>
          <a:prstGeom prst="rect">
            <a:avLst/>
          </a:prstGeom>
          <a:noFill/>
          <a:ln>
            <a:noFill/>
          </a:ln>
        </p:spPr>
        <p:txBody>
          <a:bodyPr lIns="0" tIns="0" rIns="0" bIns="0" anchor="ctr">
            <a:noAutofit/>
          </a:bodyPr>
          <a:lstStyle/>
          <a:p>
            <a:r>
              <a:rPr lang="en-US" sz="4318" spc="-1">
                <a:solidFill>
                  <a:srgbClr val="FFFFFF"/>
                </a:solidFill>
                <a:latin typeface="Arial"/>
              </a:rPr>
              <a:t>In Conclusion</a:t>
            </a:r>
          </a:p>
        </p:txBody>
      </p:sp>
      <p:sp>
        <p:nvSpPr>
          <p:cNvPr id="52" name="TextShape 2"/>
          <p:cNvSpPr txBox="1"/>
          <p:nvPr/>
        </p:nvSpPr>
        <p:spPr>
          <a:xfrm>
            <a:off x="609755" y="2101175"/>
            <a:ext cx="10971736" cy="3530112"/>
          </a:xfrm>
          <a:prstGeom prst="rect">
            <a:avLst/>
          </a:prstGeom>
          <a:noFill/>
          <a:ln>
            <a:noFill/>
          </a:ln>
        </p:spPr>
        <p:txBody>
          <a:bodyPr lIns="0" tIns="0" rIns="0" bIns="0">
            <a:normAutofit/>
          </a:bodyPr>
          <a:lstStyle/>
          <a:p>
            <a:pPr marL="522461" indent="-391846">
              <a:spcAft>
                <a:spcPts val="1388"/>
              </a:spcAft>
              <a:buClr>
                <a:srgbClr val="000000"/>
              </a:buClr>
              <a:buSzPct val="45000"/>
              <a:buFont typeface="Wingdings" charset="2"/>
              <a:buChar char=""/>
            </a:pPr>
            <a:r>
              <a:rPr lang="en-US" sz="3144" spc="-1">
                <a:latin typeface="Arial"/>
              </a:rPr>
              <a:t>The four classes are still similar</a:t>
            </a:r>
          </a:p>
          <a:p>
            <a:pPr marL="522461" indent="-391846">
              <a:spcAft>
                <a:spcPts val="1388"/>
              </a:spcAft>
              <a:buClr>
                <a:srgbClr val="000000"/>
              </a:buClr>
              <a:buSzPct val="45000"/>
              <a:buFont typeface="Wingdings" charset="2"/>
              <a:buChar char=""/>
            </a:pPr>
            <a:r>
              <a:rPr lang="en-US" sz="3144" spc="-1">
                <a:latin typeface="Arial"/>
              </a:rPr>
              <a:t>Further abstraction is possible, however..</a:t>
            </a:r>
          </a:p>
          <a:p>
            <a:pPr marL="522461" indent="-391846">
              <a:spcAft>
                <a:spcPts val="1388"/>
              </a:spcAft>
              <a:buClr>
                <a:srgbClr val="000000"/>
              </a:buClr>
              <a:buSzPct val="45000"/>
              <a:buFont typeface="Wingdings" charset="2"/>
              <a:buChar char=""/>
            </a:pPr>
            <a:r>
              <a:rPr lang="en-US" sz="3144" spc="-1">
                <a:latin typeface="Arial"/>
              </a:rPr>
              <a:t>Time constraints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765C-3B83-486B-E3D6-D0C12F766619}"/>
              </a:ext>
            </a:extLst>
          </p:cNvPr>
          <p:cNvSpPr>
            <a:spLocks noGrp="1"/>
          </p:cNvSpPr>
          <p:nvPr>
            <p:ph type="title"/>
          </p:nvPr>
        </p:nvSpPr>
        <p:spPr/>
        <p:txBody>
          <a:bodyPr/>
          <a:lstStyle/>
          <a:p>
            <a:r>
              <a:rPr lang="en-GB" sz="2800">
                <a:effectLst/>
                <a:latin typeface="Calibri" panose="020F0502020204030204" pitchFamily="34" charset="0"/>
                <a:ea typeface="Calibri" panose="020F0502020204030204" pitchFamily="34" charset="0"/>
                <a:cs typeface="Times New Roman" panose="02020603050405020304" pitchFamily="18" charset="0"/>
              </a:rPr>
              <a:t>Demonstration of Key or Interesting </a:t>
            </a:r>
            <a:r>
              <a:rPr lang="en-GB" sz="2800">
                <a:latin typeface="Calibri" panose="020F0502020204030204" pitchFamily="34" charset="0"/>
                <a:ea typeface="Calibri" panose="020F0502020204030204" pitchFamily="34" charset="0"/>
                <a:cs typeface="Times New Roman" panose="02020603050405020304" pitchFamily="18" charset="0"/>
              </a:rPr>
              <a:t>F</a:t>
            </a:r>
            <a:r>
              <a:rPr lang="en-GB" sz="2800">
                <a:effectLst/>
                <a:latin typeface="Calibri" panose="020F0502020204030204" pitchFamily="34" charset="0"/>
                <a:ea typeface="Calibri" panose="020F0502020204030204" pitchFamily="34" charset="0"/>
                <a:cs typeface="Times New Roman" panose="02020603050405020304" pitchFamily="18" charset="0"/>
              </a:rPr>
              <a:t>eatures</a:t>
            </a:r>
            <a:endParaRPr lang="en-GB" sz="7200"/>
          </a:p>
        </p:txBody>
      </p:sp>
      <p:sp>
        <p:nvSpPr>
          <p:cNvPr id="3" name="Subtitle 2">
            <a:extLst>
              <a:ext uri="{FF2B5EF4-FFF2-40B4-BE49-F238E27FC236}">
                <a16:creationId xmlns:a16="http://schemas.microsoft.com/office/drawing/2014/main" id="{3FDBB1F3-5983-8441-90DD-34368CBD2227}"/>
              </a:ext>
            </a:extLst>
          </p:cNvPr>
          <p:cNvSpPr>
            <a:spLocks noGrp="1"/>
          </p:cNvSpPr>
          <p:nvPr>
            <p:ph type="body" idx="1"/>
          </p:nvPr>
        </p:nvSpPr>
        <p:spPr/>
        <p:txBody>
          <a:bodyPr>
            <a:normAutofit fontScale="70000" lnSpcReduction="20000"/>
          </a:bodyPr>
          <a:lstStyle/>
          <a:p>
            <a:r>
              <a:rPr lang="en-GB"/>
              <a:t>Ali Coskun</a:t>
            </a:r>
          </a:p>
          <a:p>
            <a:r>
              <a:rPr lang="en-GB"/>
              <a:t>AC834</a:t>
            </a:r>
          </a:p>
          <a:p>
            <a:r>
              <a:rPr lang="en-GB"/>
              <a:t>15-C</a:t>
            </a:r>
          </a:p>
        </p:txBody>
      </p:sp>
    </p:spTree>
    <p:extLst>
      <p:ext uri="{BB962C8B-B14F-4D97-AF65-F5344CB8AC3E}">
        <p14:creationId xmlns:p14="http://schemas.microsoft.com/office/powerpoint/2010/main" val="200994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F105-00FE-0EDC-62E2-7179BE3656CF}"/>
              </a:ext>
            </a:extLst>
          </p:cNvPr>
          <p:cNvSpPr>
            <a:spLocks noGrp="1"/>
          </p:cNvSpPr>
          <p:nvPr>
            <p:ph type="title"/>
          </p:nvPr>
        </p:nvSpPr>
        <p:spPr/>
        <p:txBody>
          <a:bodyPr/>
          <a:lstStyle/>
          <a:p>
            <a:r>
              <a:rPr lang="en-GB"/>
              <a:t>What did the client request?</a:t>
            </a:r>
          </a:p>
        </p:txBody>
      </p:sp>
      <p:sp>
        <p:nvSpPr>
          <p:cNvPr id="3" name="Content Placeholder 2">
            <a:extLst>
              <a:ext uri="{FF2B5EF4-FFF2-40B4-BE49-F238E27FC236}">
                <a16:creationId xmlns:a16="http://schemas.microsoft.com/office/drawing/2014/main" id="{FB348C37-CF62-D73D-B535-4B021450DE0C}"/>
              </a:ext>
            </a:extLst>
          </p:cNvPr>
          <p:cNvSpPr>
            <a:spLocks noGrp="1"/>
          </p:cNvSpPr>
          <p:nvPr>
            <p:ph idx="1"/>
          </p:nvPr>
        </p:nvSpPr>
        <p:spPr/>
        <p:txBody>
          <a:bodyPr/>
          <a:lstStyle/>
          <a:p>
            <a:r>
              <a:rPr lang="en-GB"/>
              <a:t>Parse job listings based on job title, company name, location, experience, coding language and artistic requirements.</a:t>
            </a:r>
          </a:p>
          <a:p>
            <a:r>
              <a:rPr lang="en-GB"/>
              <a:t>Create a simple yet well designed interface. </a:t>
            </a:r>
          </a:p>
          <a:p>
            <a:r>
              <a:rPr lang="en-GB"/>
              <a:t>Initiate parsing easily by interacting with a simple user interface.</a:t>
            </a:r>
          </a:p>
          <a:p>
            <a:r>
              <a:rPr lang="en-GB"/>
              <a:t>Be able to remove and add new coding languages and artistic keywords.</a:t>
            </a:r>
          </a:p>
          <a:p>
            <a:r>
              <a:rPr lang="en-GB"/>
              <a:t>Show trends on charts based on the data collected over a period of time.</a:t>
            </a:r>
          </a:p>
          <a:p>
            <a:r>
              <a:rPr lang="en-GB"/>
              <a:t>Apply filters to raw data in order to view desired listings.</a:t>
            </a:r>
          </a:p>
          <a:p>
            <a:endParaRPr lang="en-GB"/>
          </a:p>
        </p:txBody>
      </p:sp>
    </p:spTree>
    <p:extLst>
      <p:ext uri="{BB962C8B-B14F-4D97-AF65-F5344CB8AC3E}">
        <p14:creationId xmlns:p14="http://schemas.microsoft.com/office/powerpoint/2010/main" val="273806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7663-F952-B24B-A5FC-DD29600F9793}"/>
              </a:ext>
            </a:extLst>
          </p:cNvPr>
          <p:cNvSpPr>
            <a:spLocks noGrp="1"/>
          </p:cNvSpPr>
          <p:nvPr>
            <p:ph type="title"/>
          </p:nvPr>
        </p:nvSpPr>
        <p:spPr>
          <a:xfrm>
            <a:off x="152399" y="184150"/>
            <a:ext cx="6521277" cy="660400"/>
          </a:xfrm>
        </p:spPr>
        <p:txBody>
          <a:bodyPr/>
          <a:lstStyle/>
          <a:p>
            <a:r>
              <a:rPr lang="en-GB"/>
              <a:t>Our approach as a group</a:t>
            </a:r>
          </a:p>
        </p:txBody>
      </p:sp>
      <p:pic>
        <p:nvPicPr>
          <p:cNvPr id="5" name="Picture 4">
            <a:extLst>
              <a:ext uri="{FF2B5EF4-FFF2-40B4-BE49-F238E27FC236}">
                <a16:creationId xmlns:a16="http://schemas.microsoft.com/office/drawing/2014/main" id="{7E100FDB-70B9-C282-5F43-D3F5778F7F3C}"/>
              </a:ext>
            </a:extLst>
          </p:cNvPr>
          <p:cNvPicPr>
            <a:picLocks noChangeAspect="1"/>
          </p:cNvPicPr>
          <p:nvPr/>
        </p:nvPicPr>
        <p:blipFill>
          <a:blip r:embed="rId2"/>
          <a:stretch>
            <a:fillRect/>
          </a:stretch>
        </p:blipFill>
        <p:spPr>
          <a:xfrm>
            <a:off x="259268" y="993775"/>
            <a:ext cx="7811354" cy="3629025"/>
          </a:xfrm>
          <a:prstGeom prst="rect">
            <a:avLst/>
          </a:prstGeom>
        </p:spPr>
      </p:pic>
      <p:sp>
        <p:nvSpPr>
          <p:cNvPr id="6" name="TextBox 5">
            <a:extLst>
              <a:ext uri="{FF2B5EF4-FFF2-40B4-BE49-F238E27FC236}">
                <a16:creationId xmlns:a16="http://schemas.microsoft.com/office/drawing/2014/main" id="{4EEC676A-3B9F-E4E9-B165-D1C37FE6877B}"/>
              </a:ext>
            </a:extLst>
          </p:cNvPr>
          <p:cNvSpPr txBox="1"/>
          <p:nvPr/>
        </p:nvSpPr>
        <p:spPr>
          <a:xfrm>
            <a:off x="7461770" y="3540772"/>
            <a:ext cx="3362324" cy="1754326"/>
          </a:xfrm>
          <a:prstGeom prst="rect">
            <a:avLst/>
          </a:prstGeom>
          <a:solidFill>
            <a:schemeClr val="bg1"/>
          </a:solidFill>
          <a:ln w="19050">
            <a:solidFill>
              <a:schemeClr val="tx1"/>
            </a:solidFill>
          </a:ln>
        </p:spPr>
        <p:txBody>
          <a:bodyPr wrap="square" rtlCol="0">
            <a:spAutoFit/>
          </a:bodyPr>
          <a:lstStyle/>
          <a:p>
            <a:pPr marL="285750" indent="-285750">
              <a:buFont typeface="Arial" panose="020B0604020202020204" pitchFamily="34" charset="0"/>
              <a:buChar char="•"/>
            </a:pPr>
            <a:r>
              <a:rPr lang="en-GB"/>
              <a:t>Client can enter the programming language they are looking for in a job listing. By entering the keyword and clicking “Create” button.</a:t>
            </a:r>
          </a:p>
        </p:txBody>
      </p:sp>
      <p:sp>
        <p:nvSpPr>
          <p:cNvPr id="10" name="TextBox 9">
            <a:extLst>
              <a:ext uri="{FF2B5EF4-FFF2-40B4-BE49-F238E27FC236}">
                <a16:creationId xmlns:a16="http://schemas.microsoft.com/office/drawing/2014/main" id="{3F6F7CCF-0AF0-508C-B01D-782306434AF7}"/>
              </a:ext>
            </a:extLst>
          </p:cNvPr>
          <p:cNvSpPr txBox="1"/>
          <p:nvPr/>
        </p:nvSpPr>
        <p:spPr>
          <a:xfrm>
            <a:off x="7461770" y="685446"/>
            <a:ext cx="3362324" cy="1754326"/>
          </a:xfrm>
          <a:prstGeom prst="rect">
            <a:avLst/>
          </a:prstGeom>
          <a:solidFill>
            <a:schemeClr val="bg1"/>
          </a:solidFill>
          <a:ln w="19050">
            <a:solidFill>
              <a:schemeClr val="tx1"/>
            </a:solidFill>
          </a:ln>
        </p:spPr>
        <p:txBody>
          <a:bodyPr wrap="square" rtlCol="0">
            <a:spAutoFit/>
          </a:bodyPr>
          <a:lstStyle/>
          <a:p>
            <a:pPr marL="285750" indent="-285750">
              <a:buFont typeface="Arial" panose="020B0604020202020204" pitchFamily="34" charset="0"/>
              <a:buChar char="•"/>
            </a:pPr>
            <a:r>
              <a:rPr lang="en-GB"/>
              <a:t>After the parsing is complete the client can apply filters to the raw data to view the relevant data they need from a mass information.</a:t>
            </a:r>
          </a:p>
        </p:txBody>
      </p:sp>
      <p:sp>
        <p:nvSpPr>
          <p:cNvPr id="15" name="Arrow: Right 14">
            <a:extLst>
              <a:ext uri="{FF2B5EF4-FFF2-40B4-BE49-F238E27FC236}">
                <a16:creationId xmlns:a16="http://schemas.microsoft.com/office/drawing/2014/main" id="{37BC9139-2ACF-5AA4-37D1-E90A07C6AFF2}"/>
              </a:ext>
            </a:extLst>
          </p:cNvPr>
          <p:cNvSpPr/>
          <p:nvPr/>
        </p:nvSpPr>
        <p:spPr>
          <a:xfrm rot="10800000">
            <a:off x="6576722" y="1474210"/>
            <a:ext cx="755780" cy="223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1F2EA95E-51A7-2E0A-BBAC-E292C840E347}"/>
              </a:ext>
            </a:extLst>
          </p:cNvPr>
          <p:cNvSpPr/>
          <p:nvPr/>
        </p:nvSpPr>
        <p:spPr>
          <a:xfrm rot="12042318">
            <a:off x="5151959" y="3705187"/>
            <a:ext cx="2134959" cy="312772"/>
          </a:xfrm>
          <a:prstGeom prst="rightArrow">
            <a:avLst>
              <a:gd name="adj1" fmla="val 2780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82838AA-5FB8-57B4-54EF-A06F89738FAB}"/>
              </a:ext>
            </a:extLst>
          </p:cNvPr>
          <p:cNvSpPr txBox="1"/>
          <p:nvPr/>
        </p:nvSpPr>
        <p:spPr>
          <a:xfrm>
            <a:off x="1563924" y="5215812"/>
            <a:ext cx="2998356" cy="923330"/>
          </a:xfrm>
          <a:prstGeom prst="rect">
            <a:avLst/>
          </a:prstGeom>
          <a:solidFill>
            <a:schemeClr val="bg1"/>
          </a:solidFill>
          <a:ln w="19050">
            <a:solidFill>
              <a:schemeClr val="tx1"/>
            </a:solidFill>
          </a:ln>
        </p:spPr>
        <p:txBody>
          <a:bodyPr wrap="square" rtlCol="0">
            <a:spAutoFit/>
          </a:bodyPr>
          <a:lstStyle/>
          <a:p>
            <a:pPr marL="285750" indent="-285750">
              <a:buFont typeface="Arial" panose="020B0604020202020204" pitchFamily="34" charset="0"/>
              <a:buChar char="•"/>
            </a:pPr>
            <a:r>
              <a:rPr lang="en-GB"/>
              <a:t>Client can remove the keyword they previously entered.</a:t>
            </a:r>
          </a:p>
        </p:txBody>
      </p:sp>
      <p:sp>
        <p:nvSpPr>
          <p:cNvPr id="18" name="Arrow: Right 17">
            <a:extLst>
              <a:ext uri="{FF2B5EF4-FFF2-40B4-BE49-F238E27FC236}">
                <a16:creationId xmlns:a16="http://schemas.microsoft.com/office/drawing/2014/main" id="{F9013274-C6E9-1844-CFCE-4884D514025C}"/>
              </a:ext>
            </a:extLst>
          </p:cNvPr>
          <p:cNvSpPr/>
          <p:nvPr/>
        </p:nvSpPr>
        <p:spPr>
          <a:xfrm rot="16200000">
            <a:off x="2146220" y="4469091"/>
            <a:ext cx="755780" cy="223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43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57553D-09CA-8F5B-92B6-3C7725106F48}"/>
              </a:ext>
            </a:extLst>
          </p:cNvPr>
          <p:cNvPicPr>
            <a:picLocks noChangeAspect="1"/>
          </p:cNvPicPr>
          <p:nvPr/>
        </p:nvPicPr>
        <p:blipFill>
          <a:blip r:embed="rId2"/>
          <a:stretch>
            <a:fillRect/>
          </a:stretch>
        </p:blipFill>
        <p:spPr>
          <a:xfrm>
            <a:off x="1123948" y="485775"/>
            <a:ext cx="7353301" cy="4484992"/>
          </a:xfrm>
          <a:prstGeom prst="rect">
            <a:avLst/>
          </a:prstGeom>
        </p:spPr>
      </p:pic>
      <p:sp>
        <p:nvSpPr>
          <p:cNvPr id="6" name="TextBox 5">
            <a:extLst>
              <a:ext uri="{FF2B5EF4-FFF2-40B4-BE49-F238E27FC236}">
                <a16:creationId xmlns:a16="http://schemas.microsoft.com/office/drawing/2014/main" id="{40C1E49D-E6E0-516C-33C1-C75C30DD09EC}"/>
              </a:ext>
            </a:extLst>
          </p:cNvPr>
          <p:cNvSpPr txBox="1"/>
          <p:nvPr/>
        </p:nvSpPr>
        <p:spPr>
          <a:xfrm>
            <a:off x="2878375" y="5605521"/>
            <a:ext cx="2998356" cy="923330"/>
          </a:xfrm>
          <a:prstGeom prst="rect">
            <a:avLst/>
          </a:prstGeom>
          <a:solidFill>
            <a:schemeClr val="bg1"/>
          </a:solidFill>
          <a:ln w="19050">
            <a:solidFill>
              <a:schemeClr val="tx1"/>
            </a:solidFill>
          </a:ln>
        </p:spPr>
        <p:txBody>
          <a:bodyPr wrap="square" rtlCol="0">
            <a:spAutoFit/>
          </a:bodyPr>
          <a:lstStyle/>
          <a:p>
            <a:pPr marL="285750" indent="-285750">
              <a:buFont typeface="Arial" panose="020B0604020202020204" pitchFamily="34" charset="0"/>
              <a:buChar char="•"/>
            </a:pPr>
            <a:r>
              <a:rPr lang="en-GB"/>
              <a:t>User can initiate parsing again using the keywords chosen above.</a:t>
            </a:r>
          </a:p>
        </p:txBody>
      </p:sp>
      <p:sp>
        <p:nvSpPr>
          <p:cNvPr id="7" name="Arrow: Right 6">
            <a:extLst>
              <a:ext uri="{FF2B5EF4-FFF2-40B4-BE49-F238E27FC236}">
                <a16:creationId xmlns:a16="http://schemas.microsoft.com/office/drawing/2014/main" id="{1F22F274-C83E-88F2-D32A-B2F86FE536A4}"/>
              </a:ext>
            </a:extLst>
          </p:cNvPr>
          <p:cNvSpPr/>
          <p:nvPr/>
        </p:nvSpPr>
        <p:spPr>
          <a:xfrm rot="13144131">
            <a:off x="1679029" y="5185160"/>
            <a:ext cx="1257806" cy="168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608DB36-5AC1-9E06-6866-0A11404A9F98}"/>
              </a:ext>
            </a:extLst>
          </p:cNvPr>
          <p:cNvSpPr txBox="1"/>
          <p:nvPr/>
        </p:nvSpPr>
        <p:spPr>
          <a:xfrm>
            <a:off x="7735537" y="4364814"/>
            <a:ext cx="2998356" cy="923330"/>
          </a:xfrm>
          <a:prstGeom prst="rect">
            <a:avLst/>
          </a:prstGeom>
          <a:solidFill>
            <a:schemeClr val="bg1"/>
          </a:solidFill>
          <a:ln w="19050">
            <a:solidFill>
              <a:schemeClr val="tx1"/>
            </a:solidFill>
          </a:ln>
        </p:spPr>
        <p:txBody>
          <a:bodyPr wrap="square" rtlCol="0">
            <a:spAutoFit/>
          </a:bodyPr>
          <a:lstStyle/>
          <a:p>
            <a:pPr marL="285750" indent="-285750">
              <a:buFont typeface="Arial" panose="020B0604020202020204" pitchFamily="34" charset="0"/>
              <a:buChar char="•"/>
            </a:pPr>
            <a:r>
              <a:rPr lang="en-GB"/>
              <a:t>User can enter artistic keywords and add it into their search.</a:t>
            </a:r>
          </a:p>
        </p:txBody>
      </p:sp>
      <p:sp>
        <p:nvSpPr>
          <p:cNvPr id="9" name="Arrow: Right 8">
            <a:extLst>
              <a:ext uri="{FF2B5EF4-FFF2-40B4-BE49-F238E27FC236}">
                <a16:creationId xmlns:a16="http://schemas.microsoft.com/office/drawing/2014/main" id="{56ED5417-0C1C-A15B-4CCD-488D48CE0985}"/>
              </a:ext>
            </a:extLst>
          </p:cNvPr>
          <p:cNvSpPr/>
          <p:nvPr/>
        </p:nvSpPr>
        <p:spPr>
          <a:xfrm rot="13144131">
            <a:off x="6565354" y="3918335"/>
            <a:ext cx="1257806" cy="168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466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8531BD7-1CAA-2738-CB4B-9137A907AF26}"/>
              </a:ext>
            </a:extLst>
          </p:cNvPr>
          <p:cNvSpPr txBox="1"/>
          <p:nvPr/>
        </p:nvSpPr>
        <p:spPr>
          <a:xfrm>
            <a:off x="419100" y="257175"/>
            <a:ext cx="3943350" cy="646331"/>
          </a:xfrm>
          <a:prstGeom prst="rect">
            <a:avLst/>
          </a:prstGeom>
          <a:noFill/>
        </p:spPr>
        <p:txBody>
          <a:bodyPr wrap="square" rtlCol="0">
            <a:spAutoFit/>
          </a:bodyPr>
          <a:lstStyle/>
          <a:p>
            <a:pPr marL="285750" indent="-285750">
              <a:buFont typeface="Arial" panose="020B0604020202020204" pitchFamily="34" charset="0"/>
              <a:buChar char="•"/>
            </a:pPr>
            <a:r>
              <a:rPr lang="en-GB"/>
              <a:t>Navigation bar up top for user to switch tabs.</a:t>
            </a:r>
          </a:p>
        </p:txBody>
      </p:sp>
      <p:pic>
        <p:nvPicPr>
          <p:cNvPr id="9" name="Picture 8">
            <a:extLst>
              <a:ext uri="{FF2B5EF4-FFF2-40B4-BE49-F238E27FC236}">
                <a16:creationId xmlns:a16="http://schemas.microsoft.com/office/drawing/2014/main" id="{25C4C354-90B0-A996-D22A-46D50DC0A678}"/>
              </a:ext>
            </a:extLst>
          </p:cNvPr>
          <p:cNvPicPr>
            <a:picLocks noChangeAspect="1"/>
          </p:cNvPicPr>
          <p:nvPr/>
        </p:nvPicPr>
        <p:blipFill>
          <a:blip r:embed="rId2"/>
          <a:stretch>
            <a:fillRect/>
          </a:stretch>
        </p:blipFill>
        <p:spPr>
          <a:xfrm>
            <a:off x="1192594" y="1095374"/>
            <a:ext cx="8847714" cy="4124325"/>
          </a:xfrm>
          <a:prstGeom prst="rect">
            <a:avLst/>
          </a:prstGeom>
        </p:spPr>
      </p:pic>
      <p:sp>
        <p:nvSpPr>
          <p:cNvPr id="10" name="TextBox 9">
            <a:extLst>
              <a:ext uri="{FF2B5EF4-FFF2-40B4-BE49-F238E27FC236}">
                <a16:creationId xmlns:a16="http://schemas.microsoft.com/office/drawing/2014/main" id="{CF0A6FA9-0DBE-C227-3C17-C815936B90BF}"/>
              </a:ext>
            </a:extLst>
          </p:cNvPr>
          <p:cNvSpPr txBox="1"/>
          <p:nvPr/>
        </p:nvSpPr>
        <p:spPr>
          <a:xfrm>
            <a:off x="3120901" y="4758034"/>
            <a:ext cx="3943350" cy="923330"/>
          </a:xfrm>
          <a:prstGeom prst="rect">
            <a:avLst/>
          </a:prstGeom>
          <a:noFill/>
        </p:spPr>
        <p:txBody>
          <a:bodyPr wrap="square" rtlCol="0">
            <a:spAutoFit/>
          </a:bodyPr>
          <a:lstStyle/>
          <a:p>
            <a:pPr marL="285750" indent="-285750">
              <a:buFont typeface="Arial" panose="020B0604020202020204" pitchFamily="34" charset="0"/>
              <a:buChar char="•"/>
            </a:pPr>
            <a:r>
              <a:rPr lang="en-GB"/>
              <a:t>User views only the job listings that contain the keywords input into the filter.</a:t>
            </a:r>
          </a:p>
        </p:txBody>
      </p:sp>
    </p:spTree>
    <p:extLst>
      <p:ext uri="{BB962C8B-B14F-4D97-AF65-F5344CB8AC3E}">
        <p14:creationId xmlns:p14="http://schemas.microsoft.com/office/powerpoint/2010/main" val="3862778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C8C4D9-D556-1269-E005-D0426E3BD663}"/>
              </a:ext>
            </a:extLst>
          </p:cNvPr>
          <p:cNvPicPr>
            <a:picLocks noChangeAspect="1"/>
          </p:cNvPicPr>
          <p:nvPr/>
        </p:nvPicPr>
        <p:blipFill>
          <a:blip r:embed="rId2"/>
          <a:stretch>
            <a:fillRect/>
          </a:stretch>
        </p:blipFill>
        <p:spPr>
          <a:xfrm>
            <a:off x="497818" y="504825"/>
            <a:ext cx="8231722" cy="3695700"/>
          </a:xfrm>
          <a:prstGeom prst="rect">
            <a:avLst/>
          </a:prstGeom>
        </p:spPr>
      </p:pic>
      <p:sp>
        <p:nvSpPr>
          <p:cNvPr id="6" name="TextBox 5">
            <a:extLst>
              <a:ext uri="{FF2B5EF4-FFF2-40B4-BE49-F238E27FC236}">
                <a16:creationId xmlns:a16="http://schemas.microsoft.com/office/drawing/2014/main" id="{3221725F-6839-F83C-92E5-0D38D711A54B}"/>
              </a:ext>
            </a:extLst>
          </p:cNvPr>
          <p:cNvSpPr txBox="1"/>
          <p:nvPr/>
        </p:nvSpPr>
        <p:spPr>
          <a:xfrm>
            <a:off x="815851" y="4538959"/>
            <a:ext cx="3943350" cy="1477328"/>
          </a:xfrm>
          <a:prstGeom prst="rect">
            <a:avLst/>
          </a:prstGeom>
          <a:noFill/>
        </p:spPr>
        <p:txBody>
          <a:bodyPr wrap="square" rtlCol="0">
            <a:spAutoFit/>
          </a:bodyPr>
          <a:lstStyle/>
          <a:p>
            <a:pPr marL="285750" indent="-285750">
              <a:buFont typeface="Arial" panose="020B0604020202020204" pitchFamily="34" charset="0"/>
              <a:buChar char="•"/>
            </a:pPr>
            <a:r>
              <a:rPr lang="en-GB"/>
              <a:t>By clicking on the trends section up top, the user can view the trends separated as Programming language trends and art/design trends</a:t>
            </a:r>
          </a:p>
        </p:txBody>
      </p:sp>
      <p:pic>
        <p:nvPicPr>
          <p:cNvPr id="8" name="Picture 7">
            <a:extLst>
              <a:ext uri="{FF2B5EF4-FFF2-40B4-BE49-F238E27FC236}">
                <a16:creationId xmlns:a16="http://schemas.microsoft.com/office/drawing/2014/main" id="{F719FA1D-B547-36A0-FFCB-EEA7CB32FBDF}"/>
              </a:ext>
            </a:extLst>
          </p:cNvPr>
          <p:cNvPicPr>
            <a:picLocks noChangeAspect="1"/>
          </p:cNvPicPr>
          <p:nvPr/>
        </p:nvPicPr>
        <p:blipFill>
          <a:blip r:embed="rId3"/>
          <a:stretch>
            <a:fillRect/>
          </a:stretch>
        </p:blipFill>
        <p:spPr>
          <a:xfrm>
            <a:off x="6638925" y="3276600"/>
            <a:ext cx="5442072" cy="3366341"/>
          </a:xfrm>
          <a:prstGeom prst="rect">
            <a:avLst/>
          </a:prstGeom>
        </p:spPr>
      </p:pic>
    </p:spTree>
    <p:extLst>
      <p:ext uri="{BB962C8B-B14F-4D97-AF65-F5344CB8AC3E}">
        <p14:creationId xmlns:p14="http://schemas.microsoft.com/office/powerpoint/2010/main" val="110733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1D8B15-E724-A716-3D18-4F7B1F2580A8}"/>
              </a:ext>
            </a:extLst>
          </p:cNvPr>
          <p:cNvPicPr>
            <a:picLocks noChangeAspect="1"/>
          </p:cNvPicPr>
          <p:nvPr/>
        </p:nvPicPr>
        <p:blipFill>
          <a:blip r:embed="rId2"/>
          <a:stretch>
            <a:fillRect/>
          </a:stretch>
        </p:blipFill>
        <p:spPr>
          <a:xfrm>
            <a:off x="1710451" y="284610"/>
            <a:ext cx="8452725" cy="3144390"/>
          </a:xfrm>
          <a:prstGeom prst="rect">
            <a:avLst/>
          </a:prstGeom>
        </p:spPr>
      </p:pic>
      <p:pic>
        <p:nvPicPr>
          <p:cNvPr id="7" name="Picture 6">
            <a:extLst>
              <a:ext uri="{FF2B5EF4-FFF2-40B4-BE49-F238E27FC236}">
                <a16:creationId xmlns:a16="http://schemas.microsoft.com/office/drawing/2014/main" id="{A31CA547-1430-175C-A147-34A715FE1684}"/>
              </a:ext>
            </a:extLst>
          </p:cNvPr>
          <p:cNvPicPr>
            <a:picLocks noChangeAspect="1"/>
          </p:cNvPicPr>
          <p:nvPr/>
        </p:nvPicPr>
        <p:blipFill>
          <a:blip r:embed="rId3"/>
          <a:stretch>
            <a:fillRect/>
          </a:stretch>
        </p:blipFill>
        <p:spPr>
          <a:xfrm>
            <a:off x="1710451" y="3442486"/>
            <a:ext cx="8452725" cy="3336284"/>
          </a:xfrm>
          <a:prstGeom prst="rect">
            <a:avLst/>
          </a:prstGeom>
        </p:spPr>
      </p:pic>
    </p:spTree>
    <p:extLst>
      <p:ext uri="{BB962C8B-B14F-4D97-AF65-F5344CB8AC3E}">
        <p14:creationId xmlns:p14="http://schemas.microsoft.com/office/powerpoint/2010/main" val="3934404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AE47-D366-138C-B7A1-EB57CEE1397A}"/>
              </a:ext>
            </a:extLst>
          </p:cNvPr>
          <p:cNvSpPr>
            <a:spLocks noGrp="1"/>
          </p:cNvSpPr>
          <p:nvPr>
            <p:ph type="ctrTitle"/>
          </p:nvPr>
        </p:nvSpPr>
        <p:spPr/>
        <p:txBody>
          <a:bodyPr/>
          <a:lstStyle/>
          <a:p>
            <a:r>
              <a:rPr lang="en-US">
                <a:ea typeface="+mj-lt"/>
                <a:cs typeface="+mj-lt"/>
              </a:rPr>
              <a:t>Project Software Architecture</a:t>
            </a:r>
            <a:endParaRPr lang="en-US"/>
          </a:p>
        </p:txBody>
      </p:sp>
      <p:sp>
        <p:nvSpPr>
          <p:cNvPr id="3" name="Subtitle 2">
            <a:extLst>
              <a:ext uri="{FF2B5EF4-FFF2-40B4-BE49-F238E27FC236}">
                <a16:creationId xmlns:a16="http://schemas.microsoft.com/office/drawing/2014/main" id="{E5F631CB-F276-4507-F9CF-5007274F7B22}"/>
              </a:ext>
            </a:extLst>
          </p:cNvPr>
          <p:cNvSpPr>
            <a:spLocks noGrp="1"/>
          </p:cNvSpPr>
          <p:nvPr>
            <p:ph type="subTitle" idx="1"/>
          </p:nvPr>
        </p:nvSpPr>
        <p:spPr/>
        <p:txBody>
          <a:bodyPr/>
          <a:lstStyle/>
          <a:p>
            <a:r>
              <a:rPr lang="en-US" dirty="0">
                <a:ea typeface="+mn-lt"/>
                <a:cs typeface="+mn-lt"/>
              </a:rPr>
              <a:t>NIAL DIXON (ND193)</a:t>
            </a:r>
            <a:endParaRPr lang="en-US" dirty="0"/>
          </a:p>
          <a:p>
            <a:endParaRPr lang="en-US"/>
          </a:p>
        </p:txBody>
      </p:sp>
    </p:spTree>
    <p:extLst>
      <p:ext uri="{BB962C8B-B14F-4D97-AF65-F5344CB8AC3E}">
        <p14:creationId xmlns:p14="http://schemas.microsoft.com/office/powerpoint/2010/main" val="331040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12CF-D80A-61C2-083C-79021B2B483E}"/>
              </a:ext>
            </a:extLst>
          </p:cNvPr>
          <p:cNvSpPr>
            <a:spLocks noGrp="1"/>
          </p:cNvSpPr>
          <p:nvPr>
            <p:ph type="title"/>
          </p:nvPr>
        </p:nvSpPr>
        <p:spPr/>
        <p:txBody>
          <a:bodyPr/>
          <a:lstStyle/>
          <a:p>
            <a:r>
              <a:rPr lang="en-GB"/>
              <a:t>Overview of the Purpose of the Project</a:t>
            </a:r>
          </a:p>
        </p:txBody>
      </p:sp>
      <p:sp>
        <p:nvSpPr>
          <p:cNvPr id="8" name="Text Placeholder 7">
            <a:extLst>
              <a:ext uri="{FF2B5EF4-FFF2-40B4-BE49-F238E27FC236}">
                <a16:creationId xmlns:a16="http://schemas.microsoft.com/office/drawing/2014/main" id="{6AA64300-054B-B91F-FBBB-71FD33B48EA1}"/>
              </a:ext>
            </a:extLst>
          </p:cNvPr>
          <p:cNvSpPr>
            <a:spLocks noGrp="1"/>
          </p:cNvSpPr>
          <p:nvPr>
            <p:ph type="body" idx="1"/>
          </p:nvPr>
        </p:nvSpPr>
        <p:spPr/>
        <p:txBody>
          <a:bodyPr>
            <a:normAutofit fontScale="70000" lnSpcReduction="20000"/>
          </a:bodyPr>
          <a:lstStyle/>
          <a:p>
            <a:r>
              <a:rPr lang="en-GB"/>
              <a:t>Rikin Bhudia</a:t>
            </a:r>
          </a:p>
          <a:p>
            <a:r>
              <a:rPr lang="en-GB"/>
              <a:t>rb549</a:t>
            </a:r>
          </a:p>
          <a:p>
            <a:r>
              <a:rPr lang="en-GB"/>
              <a:t>15-A</a:t>
            </a:r>
          </a:p>
        </p:txBody>
      </p:sp>
    </p:spTree>
    <p:extLst>
      <p:ext uri="{BB962C8B-B14F-4D97-AF65-F5344CB8AC3E}">
        <p14:creationId xmlns:p14="http://schemas.microsoft.com/office/powerpoint/2010/main" val="74426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6903-7D31-917C-AD83-2B9FE178C3FB}"/>
              </a:ext>
            </a:extLst>
          </p:cNvPr>
          <p:cNvSpPr>
            <a:spLocks noGrp="1"/>
          </p:cNvSpPr>
          <p:nvPr>
            <p:ph type="title"/>
          </p:nvPr>
        </p:nvSpPr>
        <p:spPr/>
        <p:txBody>
          <a:bodyPr/>
          <a:lstStyle/>
          <a:p>
            <a:r>
              <a:rPr lang="en-US">
                <a:ea typeface="+mj-lt"/>
                <a:cs typeface="+mj-lt"/>
              </a:rPr>
              <a:t>How the project could be improved.</a:t>
            </a:r>
            <a:endParaRPr lang="en-US"/>
          </a:p>
        </p:txBody>
      </p:sp>
      <p:sp>
        <p:nvSpPr>
          <p:cNvPr id="3" name="Content Placeholder 2">
            <a:extLst>
              <a:ext uri="{FF2B5EF4-FFF2-40B4-BE49-F238E27FC236}">
                <a16:creationId xmlns:a16="http://schemas.microsoft.com/office/drawing/2014/main" id="{AA08BCC1-D122-0E3E-D40F-F96112AD5056}"/>
              </a:ext>
            </a:extLst>
          </p:cNvPr>
          <p:cNvSpPr>
            <a:spLocks noGrp="1"/>
          </p:cNvSpPr>
          <p:nvPr>
            <p:ph idx="1"/>
          </p:nvPr>
        </p:nvSpPr>
        <p:spPr/>
        <p:txBody>
          <a:bodyPr vert="horz" lIns="91440" tIns="45720" rIns="91440" bIns="45720" rtlCol="0" anchor="t">
            <a:normAutofit/>
          </a:bodyPr>
          <a:lstStyle/>
          <a:p>
            <a:r>
              <a:rPr lang="en-US">
                <a:ea typeface="+mn-lt"/>
                <a:cs typeface="+mn-lt"/>
              </a:rPr>
              <a:t>The database we used within the project was only designed for a simple development environment. If we were to pursue this project further we would setup our database on a live server.</a:t>
            </a:r>
            <a:endParaRPr lang="en-US"/>
          </a:p>
          <a:p>
            <a:r>
              <a:rPr lang="en-US">
                <a:ea typeface="+mn-lt"/>
                <a:cs typeface="+mn-lt"/>
              </a:rPr>
              <a:t>A live server would allow us to use the exact same data on multiple devices.</a:t>
            </a:r>
            <a:endParaRPr lang="en-US"/>
          </a:p>
          <a:p>
            <a:r>
              <a:rPr lang="en-US">
                <a:ea typeface="+mn-lt"/>
                <a:cs typeface="+mn-lt"/>
              </a:rPr>
              <a:t>We could have functions that automatically scrapes data over a period of time to generate trends so that the user doesn’t have to manually scrape themselves.</a:t>
            </a:r>
            <a:endParaRPr lang="en-US"/>
          </a:p>
          <a:p>
            <a:endParaRPr lang="en-US"/>
          </a:p>
        </p:txBody>
      </p:sp>
    </p:spTree>
    <p:extLst>
      <p:ext uri="{BB962C8B-B14F-4D97-AF65-F5344CB8AC3E}">
        <p14:creationId xmlns:p14="http://schemas.microsoft.com/office/powerpoint/2010/main" val="1940000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FD8D-8545-83B3-ADD4-B9763A11B0D1}"/>
              </a:ext>
            </a:extLst>
          </p:cNvPr>
          <p:cNvSpPr>
            <a:spLocks noGrp="1"/>
          </p:cNvSpPr>
          <p:nvPr>
            <p:ph type="title"/>
          </p:nvPr>
        </p:nvSpPr>
        <p:spPr/>
        <p:txBody>
          <a:bodyPr/>
          <a:lstStyle/>
          <a:p>
            <a:r>
              <a:rPr lang="en-US"/>
              <a:t>How the project could be improved.</a:t>
            </a:r>
          </a:p>
        </p:txBody>
      </p:sp>
      <p:sp>
        <p:nvSpPr>
          <p:cNvPr id="3" name="Content Placeholder 2">
            <a:extLst>
              <a:ext uri="{FF2B5EF4-FFF2-40B4-BE49-F238E27FC236}">
                <a16:creationId xmlns:a16="http://schemas.microsoft.com/office/drawing/2014/main" id="{3F552155-A7E0-FD1C-3D80-43477667E2C1}"/>
              </a:ext>
            </a:extLst>
          </p:cNvPr>
          <p:cNvSpPr>
            <a:spLocks noGrp="1"/>
          </p:cNvSpPr>
          <p:nvPr>
            <p:ph idx="1"/>
          </p:nvPr>
        </p:nvSpPr>
        <p:spPr/>
        <p:txBody>
          <a:bodyPr vert="horz" lIns="91440" tIns="45720" rIns="91440" bIns="45720" rtlCol="0" anchor="t">
            <a:normAutofit/>
          </a:bodyPr>
          <a:lstStyle/>
          <a:p>
            <a:r>
              <a:rPr lang="en-US">
                <a:ea typeface="+mn-lt"/>
                <a:cs typeface="+mn-lt"/>
              </a:rPr>
              <a:t>The design of the project was done quickly and simply using bootstrap. We had considerations during the project to use react. If we were to continue on we would try to use react to present the data in more interesting ways.</a:t>
            </a:r>
            <a:endParaRPr lang="en-US"/>
          </a:p>
          <a:p>
            <a:r>
              <a:rPr lang="en-US">
                <a:ea typeface="+mn-lt"/>
                <a:cs typeface="+mn-lt"/>
              </a:rPr>
              <a:t>One way would be to use heatmaps to show popular locations and programming languages etc.</a:t>
            </a:r>
            <a:endParaRPr lang="en-US"/>
          </a:p>
          <a:p>
            <a:r>
              <a:rPr lang="en-US">
                <a:ea typeface="+mn-lt"/>
                <a:cs typeface="+mn-lt"/>
              </a:rPr>
              <a:t>Another idea we had with heatmaps was to use an actual map of the UK that a user could navigate around to see where most jobs were located.</a:t>
            </a:r>
            <a:endParaRPr lang="en-US"/>
          </a:p>
          <a:p>
            <a:endParaRPr lang="en-US"/>
          </a:p>
        </p:txBody>
      </p:sp>
    </p:spTree>
    <p:extLst>
      <p:ext uri="{BB962C8B-B14F-4D97-AF65-F5344CB8AC3E}">
        <p14:creationId xmlns:p14="http://schemas.microsoft.com/office/powerpoint/2010/main" val="3308369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0AB3-B8CD-B5FA-76F2-CB84005929CF}"/>
              </a:ext>
            </a:extLst>
          </p:cNvPr>
          <p:cNvSpPr>
            <a:spLocks noGrp="1"/>
          </p:cNvSpPr>
          <p:nvPr>
            <p:ph type="title"/>
          </p:nvPr>
        </p:nvSpPr>
        <p:spPr/>
        <p:txBody>
          <a:bodyPr/>
          <a:lstStyle/>
          <a:p>
            <a:r>
              <a:rPr lang="en-US"/>
              <a:t>How the project could be improved.</a:t>
            </a:r>
          </a:p>
        </p:txBody>
      </p:sp>
      <p:sp>
        <p:nvSpPr>
          <p:cNvPr id="3" name="Content Placeholder 2">
            <a:extLst>
              <a:ext uri="{FF2B5EF4-FFF2-40B4-BE49-F238E27FC236}">
                <a16:creationId xmlns:a16="http://schemas.microsoft.com/office/drawing/2014/main" id="{F804F018-7909-19CC-E473-8C3B8D1A706D}"/>
              </a:ext>
            </a:extLst>
          </p:cNvPr>
          <p:cNvSpPr>
            <a:spLocks noGrp="1"/>
          </p:cNvSpPr>
          <p:nvPr>
            <p:ph idx="1"/>
          </p:nvPr>
        </p:nvSpPr>
        <p:spPr/>
        <p:txBody>
          <a:bodyPr vert="horz" lIns="91440" tIns="45720" rIns="91440" bIns="45720" rtlCol="0" anchor="t">
            <a:normAutofit/>
          </a:bodyPr>
          <a:lstStyle/>
          <a:p>
            <a:r>
              <a:rPr lang="en-US">
                <a:ea typeface="+mn-lt"/>
                <a:cs typeface="+mn-lt"/>
              </a:rPr>
              <a:t>Another thing that could be improved going forward is the range and accuracy of data that we collect.</a:t>
            </a:r>
            <a:endParaRPr lang="en-US"/>
          </a:p>
          <a:p>
            <a:r>
              <a:rPr lang="en-US">
                <a:ea typeface="+mn-lt"/>
                <a:cs typeface="+mn-lt"/>
              </a:rPr>
              <a:t>When scraping from multiple sites there is the possibility of scraping the same job multiple times, to prevent this we would have to include duplication checks.</a:t>
            </a:r>
            <a:endParaRPr lang="en-US"/>
          </a:p>
          <a:p>
            <a:r>
              <a:rPr lang="en-US">
                <a:ea typeface="+mn-lt"/>
                <a:cs typeface="+mn-lt"/>
              </a:rPr>
              <a:t>However, we also want to scrape more unique data, so going forward we would want to find more websites that are advertising games jobs and even use social media as scraping source.</a:t>
            </a:r>
            <a:endParaRPr lang="en-US"/>
          </a:p>
          <a:p>
            <a:endParaRPr lang="en-US"/>
          </a:p>
        </p:txBody>
      </p:sp>
    </p:spTree>
    <p:extLst>
      <p:ext uri="{BB962C8B-B14F-4D97-AF65-F5344CB8AC3E}">
        <p14:creationId xmlns:p14="http://schemas.microsoft.com/office/powerpoint/2010/main" val="743418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765C-3B83-486B-E3D6-D0C12F766619}"/>
              </a:ext>
            </a:extLst>
          </p:cNvPr>
          <p:cNvSpPr>
            <a:spLocks noGrp="1"/>
          </p:cNvSpPr>
          <p:nvPr>
            <p:ph type="title"/>
          </p:nvPr>
        </p:nvSpPr>
        <p:spPr/>
        <p:txBody>
          <a:bodyPr/>
          <a:lstStyle/>
          <a:p>
            <a:r>
              <a:rPr lang="en-GB" sz="2800" b="1">
                <a:latin typeface="Calibri"/>
                <a:ea typeface="Calibri"/>
                <a:cs typeface="Times New Roman"/>
              </a:rPr>
              <a:t>Group Communication</a:t>
            </a:r>
            <a:endParaRPr lang="en-US" b="1"/>
          </a:p>
        </p:txBody>
      </p:sp>
      <p:sp>
        <p:nvSpPr>
          <p:cNvPr id="3" name="Subtitle 2">
            <a:extLst>
              <a:ext uri="{FF2B5EF4-FFF2-40B4-BE49-F238E27FC236}">
                <a16:creationId xmlns:a16="http://schemas.microsoft.com/office/drawing/2014/main" id="{3FDBB1F3-5983-8441-90DD-34368CBD2227}"/>
              </a:ext>
            </a:extLst>
          </p:cNvPr>
          <p:cNvSpPr>
            <a:spLocks noGrp="1"/>
          </p:cNvSpPr>
          <p:nvPr>
            <p:ph type="body" idx="1"/>
          </p:nvPr>
        </p:nvSpPr>
        <p:spPr/>
        <p:txBody>
          <a:bodyPr>
            <a:normAutofit fontScale="70000" lnSpcReduction="20000"/>
          </a:bodyPr>
          <a:lstStyle/>
          <a:p>
            <a:r>
              <a:rPr lang="en-GB"/>
              <a:t>Alex Bradshaw</a:t>
            </a:r>
          </a:p>
          <a:p>
            <a:r>
              <a:rPr lang="en-GB"/>
              <a:t>AJB169</a:t>
            </a:r>
          </a:p>
          <a:p>
            <a:r>
              <a:rPr lang="en-GB"/>
              <a:t>15-B</a:t>
            </a:r>
          </a:p>
        </p:txBody>
      </p:sp>
    </p:spTree>
    <p:extLst>
      <p:ext uri="{BB962C8B-B14F-4D97-AF65-F5344CB8AC3E}">
        <p14:creationId xmlns:p14="http://schemas.microsoft.com/office/powerpoint/2010/main" val="901400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AF4E-8B72-9450-A130-D8D836D68E14}"/>
              </a:ext>
            </a:extLst>
          </p:cNvPr>
          <p:cNvSpPr>
            <a:spLocks noGrp="1"/>
          </p:cNvSpPr>
          <p:nvPr>
            <p:ph type="title"/>
          </p:nvPr>
        </p:nvSpPr>
        <p:spPr/>
        <p:txBody>
          <a:bodyPr/>
          <a:lstStyle/>
          <a:p>
            <a:r>
              <a:rPr lang="en-US" b="1"/>
              <a:t>How we communicated</a:t>
            </a:r>
          </a:p>
        </p:txBody>
      </p:sp>
      <p:sp>
        <p:nvSpPr>
          <p:cNvPr id="3" name="Content Placeholder 2">
            <a:extLst>
              <a:ext uri="{FF2B5EF4-FFF2-40B4-BE49-F238E27FC236}">
                <a16:creationId xmlns:a16="http://schemas.microsoft.com/office/drawing/2014/main" id="{2A14E4A4-DE52-F8C2-C474-E3F582C6BD85}"/>
              </a:ext>
            </a:extLst>
          </p:cNvPr>
          <p:cNvSpPr>
            <a:spLocks noGrp="1"/>
          </p:cNvSpPr>
          <p:nvPr>
            <p:ph idx="1"/>
          </p:nvPr>
        </p:nvSpPr>
        <p:spPr>
          <a:xfrm>
            <a:off x="1117783" y="4229720"/>
            <a:ext cx="8825659" cy="1619130"/>
          </a:xfrm>
        </p:spPr>
        <p:txBody>
          <a:bodyPr vert="horz" lIns="91440" tIns="45720" rIns="91440" bIns="45720" rtlCol="0" anchor="t">
            <a:normAutofit/>
          </a:bodyPr>
          <a:lstStyle/>
          <a:p>
            <a:r>
              <a:rPr lang="en-US" b="1">
                <a:ea typeface="+mn-lt"/>
                <a:cs typeface="+mn-lt"/>
              </a:rPr>
              <a:t>Three main ways we communicated:</a:t>
            </a:r>
          </a:p>
          <a:p>
            <a:pPr lvl="1"/>
            <a:r>
              <a:rPr lang="en-US" b="1">
                <a:ea typeface="+mn-lt"/>
                <a:cs typeface="+mn-lt"/>
              </a:rPr>
              <a:t>In person – Group meetings</a:t>
            </a:r>
            <a:endParaRPr lang="en-US"/>
          </a:p>
          <a:p>
            <a:pPr lvl="1"/>
            <a:r>
              <a:rPr lang="en-US" b="1"/>
              <a:t>Discord</a:t>
            </a:r>
          </a:p>
          <a:p>
            <a:pPr lvl="1"/>
            <a:r>
              <a:rPr lang="en-US" b="1"/>
              <a:t>WhatsApp</a:t>
            </a:r>
          </a:p>
          <a:p>
            <a:pPr lvl="1"/>
            <a:endParaRPr lang="en-US" b="1"/>
          </a:p>
          <a:p>
            <a:pPr marL="457200" lvl="1" indent="0">
              <a:buNone/>
            </a:pPr>
            <a:endParaRPr lang="en-US" b="1"/>
          </a:p>
          <a:p>
            <a:pPr lvl="1"/>
            <a:endParaRPr lang="en-US" b="1"/>
          </a:p>
          <a:p>
            <a:pPr lvl="2"/>
            <a:endParaRPr lang="en-US" b="1"/>
          </a:p>
          <a:p>
            <a:pPr lvl="2"/>
            <a:endParaRPr lang="en-US" b="1"/>
          </a:p>
          <a:p>
            <a:pPr lvl="2"/>
            <a:endParaRPr lang="en-US" b="1"/>
          </a:p>
          <a:p>
            <a:pPr lvl="2"/>
            <a:endParaRPr lang="en-US" b="1"/>
          </a:p>
          <a:p>
            <a:pPr marL="914400" lvl="2" indent="0">
              <a:buNone/>
            </a:pPr>
            <a:endParaRPr lang="en-US" b="1"/>
          </a:p>
        </p:txBody>
      </p:sp>
      <p:pic>
        <p:nvPicPr>
          <p:cNvPr id="7" name="Picture 7" descr="Graphical user interface, application&#10;&#10;Description automatically generated">
            <a:extLst>
              <a:ext uri="{FF2B5EF4-FFF2-40B4-BE49-F238E27FC236}">
                <a16:creationId xmlns:a16="http://schemas.microsoft.com/office/drawing/2014/main" id="{95FE2B01-0B20-16A8-3F5B-1D61E26C4598}"/>
              </a:ext>
            </a:extLst>
          </p:cNvPr>
          <p:cNvPicPr>
            <a:picLocks noChangeAspect="1"/>
          </p:cNvPicPr>
          <p:nvPr/>
        </p:nvPicPr>
        <p:blipFill>
          <a:blip r:embed="rId2"/>
          <a:stretch>
            <a:fillRect/>
          </a:stretch>
        </p:blipFill>
        <p:spPr>
          <a:xfrm>
            <a:off x="6541671" y="3135472"/>
            <a:ext cx="5447370" cy="3399847"/>
          </a:xfrm>
          <a:prstGeom prst="rect">
            <a:avLst/>
          </a:prstGeom>
        </p:spPr>
      </p:pic>
      <p:sp>
        <p:nvSpPr>
          <p:cNvPr id="9" name="Content Placeholder 2">
            <a:extLst>
              <a:ext uri="{FF2B5EF4-FFF2-40B4-BE49-F238E27FC236}">
                <a16:creationId xmlns:a16="http://schemas.microsoft.com/office/drawing/2014/main" id="{ECCFB753-69DC-821B-E938-317EB8AE2FE5}"/>
              </a:ext>
            </a:extLst>
          </p:cNvPr>
          <p:cNvSpPr txBox="1">
            <a:spLocks/>
          </p:cNvSpPr>
          <p:nvPr/>
        </p:nvSpPr>
        <p:spPr>
          <a:xfrm>
            <a:off x="1121500" y="2616510"/>
            <a:ext cx="8825659" cy="161913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a:ea typeface="+mn-lt"/>
                <a:cs typeface="+mn-lt"/>
              </a:rPr>
              <a:t>Maintain contact between and organize group meetings:</a:t>
            </a:r>
          </a:p>
          <a:p>
            <a:pPr lvl="1"/>
            <a:r>
              <a:rPr lang="en-US" b="1"/>
              <a:t>Different timetables</a:t>
            </a:r>
          </a:p>
          <a:p>
            <a:pPr lvl="1"/>
            <a:r>
              <a:rPr lang="en-US" b="1"/>
              <a:t>Other commitments</a:t>
            </a:r>
          </a:p>
          <a:p>
            <a:pPr lvl="1">
              <a:buFont typeface="Wingdings 3" charset="2"/>
              <a:buChar char=""/>
            </a:pPr>
            <a:endParaRPr lang="en-US" b="1"/>
          </a:p>
          <a:p>
            <a:pPr marL="457200" lvl="1" indent="0">
              <a:buNone/>
            </a:pPr>
            <a:endParaRPr lang="en-US" b="1"/>
          </a:p>
          <a:p>
            <a:pPr lvl="1"/>
            <a:endParaRPr lang="en-US" b="1"/>
          </a:p>
          <a:p>
            <a:pPr lvl="2"/>
            <a:endParaRPr lang="en-US" b="1"/>
          </a:p>
          <a:p>
            <a:pPr lvl="2"/>
            <a:endParaRPr lang="en-US" b="1"/>
          </a:p>
          <a:p>
            <a:pPr lvl="2"/>
            <a:endParaRPr lang="en-US" b="1"/>
          </a:p>
          <a:p>
            <a:pPr lvl="2">
              <a:buFont typeface="Wingdings 3" charset="2"/>
              <a:buChar char=""/>
            </a:pPr>
            <a:endParaRPr lang="en-US" b="1"/>
          </a:p>
          <a:p>
            <a:pPr marL="914400" lvl="2" indent="0">
              <a:buNone/>
            </a:pPr>
            <a:endParaRPr lang="en-US" b="1"/>
          </a:p>
        </p:txBody>
      </p:sp>
    </p:spTree>
    <p:extLst>
      <p:ext uri="{BB962C8B-B14F-4D97-AF65-F5344CB8AC3E}">
        <p14:creationId xmlns:p14="http://schemas.microsoft.com/office/powerpoint/2010/main" val="67837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AF4E-8B72-9450-A130-D8D836D68E14}"/>
              </a:ext>
            </a:extLst>
          </p:cNvPr>
          <p:cNvSpPr>
            <a:spLocks noGrp="1"/>
          </p:cNvSpPr>
          <p:nvPr>
            <p:ph type="title"/>
          </p:nvPr>
        </p:nvSpPr>
        <p:spPr/>
        <p:txBody>
          <a:bodyPr/>
          <a:lstStyle/>
          <a:p>
            <a:r>
              <a:rPr lang="en-US" b="1"/>
              <a:t>Was it successful?</a:t>
            </a:r>
            <a:endParaRPr lang="en-US"/>
          </a:p>
        </p:txBody>
      </p:sp>
      <p:sp>
        <p:nvSpPr>
          <p:cNvPr id="3" name="Content Placeholder 2">
            <a:extLst>
              <a:ext uri="{FF2B5EF4-FFF2-40B4-BE49-F238E27FC236}">
                <a16:creationId xmlns:a16="http://schemas.microsoft.com/office/drawing/2014/main" id="{2A14E4A4-DE52-F8C2-C474-E3F582C6BD85}"/>
              </a:ext>
            </a:extLst>
          </p:cNvPr>
          <p:cNvSpPr>
            <a:spLocks noGrp="1"/>
          </p:cNvSpPr>
          <p:nvPr>
            <p:ph idx="1"/>
          </p:nvPr>
        </p:nvSpPr>
        <p:spPr>
          <a:xfrm>
            <a:off x="1154954" y="2603500"/>
            <a:ext cx="5978943" cy="1619130"/>
          </a:xfrm>
        </p:spPr>
        <p:txBody>
          <a:bodyPr vert="horz" lIns="91440" tIns="45720" rIns="91440" bIns="45720" rtlCol="0" anchor="t">
            <a:normAutofit/>
          </a:bodyPr>
          <a:lstStyle/>
          <a:p>
            <a:r>
              <a:rPr lang="en-US" b="1"/>
              <a:t>Some small initial problems</a:t>
            </a:r>
          </a:p>
          <a:p>
            <a:pPr lvl="1"/>
            <a:r>
              <a:rPr lang="en-US" b="1"/>
              <a:t>Setting up the group chat</a:t>
            </a:r>
          </a:p>
          <a:p>
            <a:pPr lvl="1"/>
            <a:r>
              <a:rPr lang="en-US" b="1"/>
              <a:t>Retrieving required information and adding everyone to the group</a:t>
            </a:r>
          </a:p>
          <a:p>
            <a:pPr lvl="1"/>
            <a:endParaRPr lang="en-US" b="1"/>
          </a:p>
          <a:p>
            <a:pPr marL="457200" lvl="1" indent="0">
              <a:buNone/>
            </a:pPr>
            <a:endParaRPr lang="en-US" b="1"/>
          </a:p>
          <a:p>
            <a:pPr lvl="1"/>
            <a:endParaRPr lang="en-US" b="1"/>
          </a:p>
          <a:p>
            <a:pPr lvl="2"/>
            <a:endParaRPr lang="en-US" b="1"/>
          </a:p>
          <a:p>
            <a:pPr lvl="2"/>
            <a:endParaRPr lang="en-US" b="1"/>
          </a:p>
          <a:p>
            <a:pPr lvl="2"/>
            <a:endParaRPr lang="en-US" b="1"/>
          </a:p>
          <a:p>
            <a:pPr lvl="2"/>
            <a:endParaRPr lang="en-US" b="1"/>
          </a:p>
          <a:p>
            <a:pPr marL="914400" lvl="2" indent="0">
              <a:buNone/>
            </a:pPr>
            <a:endParaRPr lang="en-US" b="1"/>
          </a:p>
        </p:txBody>
      </p:sp>
      <p:sp>
        <p:nvSpPr>
          <p:cNvPr id="4" name="Content Placeholder 2">
            <a:extLst>
              <a:ext uri="{FF2B5EF4-FFF2-40B4-BE49-F238E27FC236}">
                <a16:creationId xmlns:a16="http://schemas.microsoft.com/office/drawing/2014/main" id="{4ADDC395-A5BB-06F1-FA66-49EDBEEED96C}"/>
              </a:ext>
            </a:extLst>
          </p:cNvPr>
          <p:cNvSpPr txBox="1">
            <a:spLocks/>
          </p:cNvSpPr>
          <p:nvPr/>
        </p:nvSpPr>
        <p:spPr>
          <a:xfrm>
            <a:off x="1149203" y="4150504"/>
            <a:ext cx="5978943" cy="258241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a:t>Very successful!</a:t>
            </a:r>
            <a:endParaRPr lang="en-US"/>
          </a:p>
          <a:p>
            <a:pPr lvl="1"/>
            <a:r>
              <a:rPr lang="en-US" b="1"/>
              <a:t>Quickly share updates</a:t>
            </a:r>
          </a:p>
          <a:p>
            <a:pPr lvl="1"/>
            <a:r>
              <a:rPr lang="en-US" b="1"/>
              <a:t>Send screenshots / images</a:t>
            </a:r>
          </a:p>
          <a:p>
            <a:pPr lvl="1"/>
            <a:r>
              <a:rPr lang="en-US" b="1"/>
              <a:t>Easily accessible</a:t>
            </a:r>
          </a:p>
          <a:p>
            <a:pPr lvl="1"/>
            <a:r>
              <a:rPr lang="en-US" b="1"/>
              <a:t>Respond on mobile device / phone</a:t>
            </a:r>
          </a:p>
          <a:p>
            <a:pPr lvl="1"/>
            <a:endParaRPr lang="en-US" b="1"/>
          </a:p>
          <a:p>
            <a:pPr marL="457200" lvl="1" indent="0">
              <a:buNone/>
            </a:pPr>
            <a:endParaRPr lang="en-US" b="1"/>
          </a:p>
          <a:p>
            <a:pPr lvl="1"/>
            <a:endParaRPr lang="en-US" b="1"/>
          </a:p>
          <a:p>
            <a:pPr lvl="2"/>
            <a:endParaRPr lang="en-US" b="1"/>
          </a:p>
          <a:p>
            <a:pPr lvl="2"/>
            <a:endParaRPr lang="en-US" b="1"/>
          </a:p>
          <a:p>
            <a:pPr lvl="2"/>
            <a:endParaRPr lang="en-US" b="1"/>
          </a:p>
          <a:p>
            <a:pPr lvl="2"/>
            <a:endParaRPr lang="en-US" b="1"/>
          </a:p>
          <a:p>
            <a:pPr marL="914400" lvl="2" indent="0">
              <a:buNone/>
            </a:pPr>
            <a:endParaRPr lang="en-US" b="1"/>
          </a:p>
        </p:txBody>
      </p:sp>
      <p:pic>
        <p:nvPicPr>
          <p:cNvPr id="8" name="Picture 8">
            <a:extLst>
              <a:ext uri="{FF2B5EF4-FFF2-40B4-BE49-F238E27FC236}">
                <a16:creationId xmlns:a16="http://schemas.microsoft.com/office/drawing/2014/main" id="{3B3B524F-657A-80C2-A107-FA79DAC4AECF}"/>
              </a:ext>
            </a:extLst>
          </p:cNvPr>
          <p:cNvPicPr>
            <a:picLocks noChangeAspect="1"/>
          </p:cNvPicPr>
          <p:nvPr/>
        </p:nvPicPr>
        <p:blipFill>
          <a:blip r:embed="rId2"/>
          <a:stretch>
            <a:fillRect/>
          </a:stretch>
        </p:blipFill>
        <p:spPr>
          <a:xfrm>
            <a:off x="6722853" y="2945327"/>
            <a:ext cx="4583501" cy="2577609"/>
          </a:xfrm>
          <a:prstGeom prst="rect">
            <a:avLst/>
          </a:prstGeom>
        </p:spPr>
      </p:pic>
    </p:spTree>
    <p:extLst>
      <p:ext uri="{BB962C8B-B14F-4D97-AF65-F5344CB8AC3E}">
        <p14:creationId xmlns:p14="http://schemas.microsoft.com/office/powerpoint/2010/main" val="599805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AE47-D366-138C-B7A1-EB57CEE1397A}"/>
              </a:ext>
            </a:extLst>
          </p:cNvPr>
          <p:cNvSpPr>
            <a:spLocks noGrp="1"/>
          </p:cNvSpPr>
          <p:nvPr>
            <p:ph type="ctrTitle"/>
          </p:nvPr>
        </p:nvSpPr>
        <p:spPr/>
        <p:txBody>
          <a:bodyPr/>
          <a:lstStyle/>
          <a:p>
            <a:r>
              <a:rPr lang="en-US">
                <a:ea typeface="+mj-lt"/>
                <a:cs typeface="+mj-lt"/>
              </a:rPr>
              <a:t>Project Software Architecture</a:t>
            </a:r>
            <a:endParaRPr lang="en-US"/>
          </a:p>
        </p:txBody>
      </p:sp>
      <p:sp>
        <p:nvSpPr>
          <p:cNvPr id="3" name="Subtitle 2">
            <a:extLst>
              <a:ext uri="{FF2B5EF4-FFF2-40B4-BE49-F238E27FC236}">
                <a16:creationId xmlns:a16="http://schemas.microsoft.com/office/drawing/2014/main" id="{E5F631CB-F276-4507-F9CF-5007274F7B22}"/>
              </a:ext>
            </a:extLst>
          </p:cNvPr>
          <p:cNvSpPr>
            <a:spLocks noGrp="1"/>
          </p:cNvSpPr>
          <p:nvPr>
            <p:ph type="subTitle" idx="1"/>
          </p:nvPr>
        </p:nvSpPr>
        <p:spPr/>
        <p:txBody>
          <a:bodyPr/>
          <a:lstStyle/>
          <a:p>
            <a:r>
              <a:rPr lang="en-US">
                <a:ea typeface="+mn-lt"/>
                <a:cs typeface="+mn-lt"/>
              </a:rPr>
              <a:t>Kyle Dhesi (kd240)</a:t>
            </a:r>
            <a:endParaRPr lang="en-US"/>
          </a:p>
          <a:p>
            <a:endParaRPr lang="en-US"/>
          </a:p>
        </p:txBody>
      </p:sp>
    </p:spTree>
    <p:extLst>
      <p:ext uri="{BB962C8B-B14F-4D97-AF65-F5344CB8AC3E}">
        <p14:creationId xmlns:p14="http://schemas.microsoft.com/office/powerpoint/2010/main" val="3737255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2F65-406B-C3BA-6D78-3220E40EAC01}"/>
              </a:ext>
            </a:extLst>
          </p:cNvPr>
          <p:cNvSpPr>
            <a:spLocks noGrp="1"/>
          </p:cNvSpPr>
          <p:nvPr>
            <p:ph type="title"/>
          </p:nvPr>
        </p:nvSpPr>
        <p:spPr/>
        <p:txBody>
          <a:bodyPr/>
          <a:lstStyle/>
          <a:p>
            <a:r>
              <a:rPr lang="en-US">
                <a:ea typeface="+mj-lt"/>
                <a:cs typeface="+mj-lt"/>
              </a:rPr>
              <a:t>The Organization of our System</a:t>
            </a:r>
            <a:endParaRPr lang="en-US"/>
          </a:p>
        </p:txBody>
      </p:sp>
      <p:sp>
        <p:nvSpPr>
          <p:cNvPr id="3" name="Content Placeholder 2">
            <a:extLst>
              <a:ext uri="{FF2B5EF4-FFF2-40B4-BE49-F238E27FC236}">
                <a16:creationId xmlns:a16="http://schemas.microsoft.com/office/drawing/2014/main" id="{D50A8519-CAC1-B93F-A8F7-0425627F5150}"/>
              </a:ext>
            </a:extLst>
          </p:cNvPr>
          <p:cNvSpPr>
            <a:spLocks noGrp="1"/>
          </p:cNvSpPr>
          <p:nvPr>
            <p:ph idx="1"/>
          </p:nvPr>
        </p:nvSpPr>
        <p:spPr/>
        <p:txBody>
          <a:bodyPr vert="horz" lIns="91440" tIns="45720" rIns="91440" bIns="45720" rtlCol="0" anchor="t">
            <a:normAutofit/>
          </a:bodyPr>
          <a:lstStyle/>
          <a:p>
            <a:r>
              <a:rPr lang="en-US">
                <a:ea typeface="+mn-lt"/>
                <a:cs typeface="+mn-lt"/>
              </a:rPr>
              <a:t>The main component of our system – scraped data</a:t>
            </a:r>
            <a:endParaRPr lang="en-US"/>
          </a:p>
          <a:p>
            <a:r>
              <a:rPr lang="en-US">
                <a:ea typeface="+mn-lt"/>
                <a:cs typeface="+mn-lt"/>
              </a:rPr>
              <a:t>The main feature of our system – filtering</a:t>
            </a:r>
            <a:endParaRPr lang="en-US"/>
          </a:p>
          <a:p>
            <a:r>
              <a:rPr lang="en-US">
                <a:ea typeface="+mn-lt"/>
                <a:cs typeface="+mn-lt"/>
              </a:rPr>
              <a:t>Different elements structured in our system:</a:t>
            </a:r>
            <a:endParaRPr lang="en-US"/>
          </a:p>
          <a:p>
            <a:pPr lvl="1"/>
            <a:r>
              <a:rPr lang="en-US">
                <a:ea typeface="+mn-lt"/>
                <a:cs typeface="+mn-lt"/>
              </a:rPr>
              <a:t>Scraping </a:t>
            </a:r>
            <a:endParaRPr lang="en-US"/>
          </a:p>
          <a:p>
            <a:pPr lvl="1"/>
            <a:r>
              <a:rPr lang="en-US">
                <a:ea typeface="+mn-lt"/>
                <a:cs typeface="+mn-lt"/>
              </a:rPr>
              <a:t>Raw Data</a:t>
            </a:r>
            <a:endParaRPr lang="en-US"/>
          </a:p>
          <a:p>
            <a:pPr lvl="1"/>
            <a:r>
              <a:rPr lang="en-US">
                <a:ea typeface="+mn-lt"/>
                <a:cs typeface="+mn-lt"/>
              </a:rPr>
              <a:t>Trends </a:t>
            </a:r>
            <a:endParaRPr lang="en-US"/>
          </a:p>
          <a:p>
            <a:pPr lvl="1"/>
            <a:r>
              <a:rPr lang="en-US">
                <a:ea typeface="+mn-lt"/>
                <a:cs typeface="+mn-lt"/>
              </a:rPr>
              <a:t>Graphs</a:t>
            </a:r>
            <a:endParaRPr lang="en-US"/>
          </a:p>
          <a:p>
            <a:endParaRPr lang="en-US"/>
          </a:p>
        </p:txBody>
      </p:sp>
    </p:spTree>
    <p:extLst>
      <p:ext uri="{BB962C8B-B14F-4D97-AF65-F5344CB8AC3E}">
        <p14:creationId xmlns:p14="http://schemas.microsoft.com/office/powerpoint/2010/main" val="426152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A167E-A670-45BB-6AA5-5EFB57A0BE06}"/>
              </a:ext>
            </a:extLst>
          </p:cNvPr>
          <p:cNvSpPr>
            <a:spLocks noGrp="1"/>
          </p:cNvSpPr>
          <p:nvPr>
            <p:ph type="title"/>
          </p:nvPr>
        </p:nvSpPr>
        <p:spPr/>
        <p:txBody>
          <a:bodyPr/>
          <a:lstStyle/>
          <a:p>
            <a:r>
              <a:rPr lang="en-US">
                <a:ea typeface="+mj-lt"/>
                <a:cs typeface="+mj-lt"/>
              </a:rPr>
              <a:t>Relations amongst each element</a:t>
            </a:r>
            <a:endParaRPr lang="en-US"/>
          </a:p>
        </p:txBody>
      </p:sp>
      <p:sp>
        <p:nvSpPr>
          <p:cNvPr id="3" name="Content Placeholder 2">
            <a:extLst>
              <a:ext uri="{FF2B5EF4-FFF2-40B4-BE49-F238E27FC236}">
                <a16:creationId xmlns:a16="http://schemas.microsoft.com/office/drawing/2014/main" id="{E3EB6F19-9C78-1DA2-CB2A-6C3764949CD4}"/>
              </a:ext>
            </a:extLst>
          </p:cNvPr>
          <p:cNvSpPr>
            <a:spLocks noGrp="1"/>
          </p:cNvSpPr>
          <p:nvPr>
            <p:ph idx="1"/>
          </p:nvPr>
        </p:nvSpPr>
        <p:spPr/>
        <p:txBody>
          <a:bodyPr vert="horz" lIns="91440" tIns="45720" rIns="91440" bIns="45720" rtlCol="0" anchor="t">
            <a:normAutofit/>
          </a:bodyPr>
          <a:lstStyle/>
          <a:p>
            <a:r>
              <a:rPr lang="en-US">
                <a:ea typeface="+mn-lt"/>
                <a:cs typeface="+mn-lt"/>
              </a:rPr>
              <a:t>The elements are not interactive with one another, but each individual element interacts with the scraped data</a:t>
            </a:r>
          </a:p>
          <a:p>
            <a:pPr lvl="1"/>
            <a:r>
              <a:rPr lang="en-US">
                <a:ea typeface="+mn-lt"/>
                <a:cs typeface="+mn-lt"/>
              </a:rPr>
              <a:t>All elements operate in the same environment</a:t>
            </a:r>
          </a:p>
          <a:p>
            <a:pPr lvl="1"/>
            <a:r>
              <a:rPr lang="en-US">
                <a:ea typeface="+mn-lt"/>
                <a:cs typeface="+mn-lt"/>
              </a:rPr>
              <a:t>Each element is dependent based off user inputs (filters)</a:t>
            </a:r>
          </a:p>
          <a:p>
            <a:pPr lvl="1"/>
            <a:r>
              <a:rPr lang="en-US">
                <a:ea typeface="+mn-lt"/>
                <a:cs typeface="+mn-lt"/>
              </a:rPr>
              <a:t>What each element displays is based off the filters the user has input and its corresponding scrapped data</a:t>
            </a:r>
            <a:endParaRPr lang="en-US"/>
          </a:p>
          <a:p>
            <a:r>
              <a:rPr lang="en-US">
                <a:ea typeface="+mn-lt"/>
                <a:cs typeface="+mn-lt"/>
              </a:rPr>
              <a:t>Each element contributes to the overall scope of the system - allowing the user to gain an insight on programming languages within the games industry</a:t>
            </a:r>
          </a:p>
          <a:p>
            <a:pPr marL="457200" lvl="1" indent="0">
              <a:buNone/>
            </a:pPr>
            <a:endParaRPr lang="en-US"/>
          </a:p>
        </p:txBody>
      </p:sp>
    </p:spTree>
    <p:extLst>
      <p:ext uri="{BB962C8B-B14F-4D97-AF65-F5344CB8AC3E}">
        <p14:creationId xmlns:p14="http://schemas.microsoft.com/office/powerpoint/2010/main" val="3095163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10A2-33A4-C941-21FF-D8BCA198699C}"/>
              </a:ext>
            </a:extLst>
          </p:cNvPr>
          <p:cNvSpPr>
            <a:spLocks noGrp="1"/>
          </p:cNvSpPr>
          <p:nvPr>
            <p:ph type="title"/>
          </p:nvPr>
        </p:nvSpPr>
        <p:spPr/>
        <p:txBody>
          <a:bodyPr/>
          <a:lstStyle/>
          <a:p>
            <a:r>
              <a:rPr lang="en-US">
                <a:ea typeface="+mj-lt"/>
                <a:cs typeface="+mj-lt"/>
              </a:rPr>
              <a:t>Reasoning behind our structure</a:t>
            </a:r>
            <a:endParaRPr lang="en-US"/>
          </a:p>
        </p:txBody>
      </p:sp>
      <p:sp>
        <p:nvSpPr>
          <p:cNvPr id="3" name="Content Placeholder 2">
            <a:extLst>
              <a:ext uri="{FF2B5EF4-FFF2-40B4-BE49-F238E27FC236}">
                <a16:creationId xmlns:a16="http://schemas.microsoft.com/office/drawing/2014/main" id="{3C1DBBF6-AE7F-6A9F-D0EA-46B5066B193F}"/>
              </a:ext>
            </a:extLst>
          </p:cNvPr>
          <p:cNvSpPr>
            <a:spLocks noGrp="1"/>
          </p:cNvSpPr>
          <p:nvPr>
            <p:ph idx="1"/>
          </p:nvPr>
        </p:nvSpPr>
        <p:spPr>
          <a:xfrm>
            <a:off x="1154954" y="2603500"/>
            <a:ext cx="5588734" cy="3416300"/>
          </a:xfrm>
        </p:spPr>
        <p:txBody>
          <a:bodyPr vert="horz" lIns="91440" tIns="45720" rIns="91440" bIns="45720" rtlCol="0" anchor="t">
            <a:normAutofit/>
          </a:bodyPr>
          <a:lstStyle/>
          <a:p>
            <a:r>
              <a:rPr lang="en-US">
                <a:ea typeface="+mn-lt"/>
                <a:cs typeface="+mn-lt"/>
              </a:rPr>
              <a:t>Main reason as to why the system was </a:t>
            </a:r>
            <a:r>
              <a:rPr lang="en-US" err="1">
                <a:ea typeface="+mn-lt"/>
                <a:cs typeface="+mn-lt"/>
              </a:rPr>
              <a:t>organised</a:t>
            </a:r>
            <a:r>
              <a:rPr lang="en-US">
                <a:ea typeface="+mn-lt"/>
                <a:cs typeface="+mn-lt"/>
              </a:rPr>
              <a:t> this way -  meet client requests:</a:t>
            </a:r>
            <a:endParaRPr lang="en-US"/>
          </a:p>
          <a:p>
            <a:pPr lvl="1"/>
            <a:r>
              <a:rPr lang="en-US">
                <a:ea typeface="+mn-lt"/>
                <a:cs typeface="+mn-lt"/>
              </a:rPr>
              <a:t>System is used by non-technical users, our structure caters towards this:</a:t>
            </a:r>
            <a:endParaRPr lang="en-US"/>
          </a:p>
          <a:p>
            <a:pPr lvl="2"/>
            <a:r>
              <a:rPr lang="en-US">
                <a:ea typeface="+mn-lt"/>
                <a:cs typeface="+mn-lt"/>
              </a:rPr>
              <a:t>Specific elements are easy to read/understand and use (filtering)</a:t>
            </a:r>
            <a:endParaRPr lang="en-US"/>
          </a:p>
          <a:p>
            <a:pPr lvl="2"/>
            <a:r>
              <a:rPr lang="en-US">
                <a:ea typeface="+mn-lt"/>
                <a:cs typeface="+mn-lt"/>
              </a:rPr>
              <a:t>All visual and written aspects on the dashboard are clear and easy to follow</a:t>
            </a:r>
            <a:endParaRPr lang="en-US"/>
          </a:p>
          <a:p>
            <a:pPr lvl="2"/>
            <a:r>
              <a:rPr lang="en-US">
                <a:ea typeface="+mn-lt"/>
                <a:cs typeface="+mn-lt"/>
              </a:rPr>
              <a:t>Back-end web scrapping allows the user to comfortably gain insight on relevant data about job listings within the gaming industry</a:t>
            </a:r>
            <a:endParaRPr lang="en-US"/>
          </a:p>
          <a:p>
            <a:pPr lvl="2"/>
            <a:endParaRPr lang="en-US"/>
          </a:p>
          <a:p>
            <a:pPr lvl="2"/>
            <a:endParaRPr lang="en-US"/>
          </a:p>
        </p:txBody>
      </p:sp>
      <p:pic>
        <p:nvPicPr>
          <p:cNvPr id="4" name="Picture 4" descr="Graphical user interface&#10;&#10;Description automatically generated">
            <a:extLst>
              <a:ext uri="{FF2B5EF4-FFF2-40B4-BE49-F238E27FC236}">
                <a16:creationId xmlns:a16="http://schemas.microsoft.com/office/drawing/2014/main" id="{8816974A-078F-F09A-5AE7-3532742E0540}"/>
              </a:ext>
            </a:extLst>
          </p:cNvPr>
          <p:cNvPicPr>
            <a:picLocks noChangeAspect="1"/>
          </p:cNvPicPr>
          <p:nvPr/>
        </p:nvPicPr>
        <p:blipFill>
          <a:blip r:embed="rId2"/>
          <a:stretch>
            <a:fillRect/>
          </a:stretch>
        </p:blipFill>
        <p:spPr>
          <a:xfrm>
            <a:off x="7628708" y="2603313"/>
            <a:ext cx="3672114" cy="1717297"/>
          </a:xfrm>
          <a:prstGeom prst="rect">
            <a:avLst/>
          </a:prstGeom>
        </p:spPr>
      </p:pic>
      <p:pic>
        <p:nvPicPr>
          <p:cNvPr id="5" name="Picture 5">
            <a:extLst>
              <a:ext uri="{FF2B5EF4-FFF2-40B4-BE49-F238E27FC236}">
                <a16:creationId xmlns:a16="http://schemas.microsoft.com/office/drawing/2014/main" id="{B5694A56-00DD-387B-52D7-1424F3E4F410}"/>
              </a:ext>
            </a:extLst>
          </p:cNvPr>
          <p:cNvPicPr>
            <a:picLocks noChangeAspect="1"/>
          </p:cNvPicPr>
          <p:nvPr/>
        </p:nvPicPr>
        <p:blipFill>
          <a:blip r:embed="rId3"/>
          <a:stretch>
            <a:fillRect/>
          </a:stretch>
        </p:blipFill>
        <p:spPr>
          <a:xfrm>
            <a:off x="7627257" y="4512823"/>
            <a:ext cx="3664857" cy="1359323"/>
          </a:xfrm>
          <a:prstGeom prst="rect">
            <a:avLst/>
          </a:prstGeom>
        </p:spPr>
      </p:pic>
    </p:spTree>
    <p:extLst>
      <p:ext uri="{BB962C8B-B14F-4D97-AF65-F5344CB8AC3E}">
        <p14:creationId xmlns:p14="http://schemas.microsoft.com/office/powerpoint/2010/main" val="258675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8644-03E4-E084-D869-66AC25F3B11B}"/>
              </a:ext>
            </a:extLst>
          </p:cNvPr>
          <p:cNvSpPr>
            <a:spLocks noGrp="1"/>
          </p:cNvSpPr>
          <p:nvPr>
            <p:ph type="title"/>
          </p:nvPr>
        </p:nvSpPr>
        <p:spPr/>
        <p:txBody>
          <a:bodyPr/>
          <a:lstStyle/>
          <a:p>
            <a:r>
              <a:rPr lang="en-GB"/>
              <a:t>Leicester’s Games Industry</a:t>
            </a:r>
          </a:p>
        </p:txBody>
      </p:sp>
      <p:sp>
        <p:nvSpPr>
          <p:cNvPr id="3" name="Content Placeholder 2">
            <a:extLst>
              <a:ext uri="{FF2B5EF4-FFF2-40B4-BE49-F238E27FC236}">
                <a16:creationId xmlns:a16="http://schemas.microsoft.com/office/drawing/2014/main" id="{F2D07138-6068-8DB9-9EF3-DF31D1F2A12C}"/>
              </a:ext>
            </a:extLst>
          </p:cNvPr>
          <p:cNvSpPr>
            <a:spLocks noGrp="1"/>
          </p:cNvSpPr>
          <p:nvPr>
            <p:ph idx="1"/>
          </p:nvPr>
        </p:nvSpPr>
        <p:spPr/>
        <p:txBody>
          <a:bodyPr/>
          <a:lstStyle/>
          <a:p>
            <a:r>
              <a:rPr lang="en-GB"/>
              <a:t>The world’s fastest growing sport is live video gaming</a:t>
            </a:r>
          </a:p>
          <a:p>
            <a:r>
              <a:rPr lang="en-GB"/>
              <a:t>Increasing interest in gaming and esports around the UK</a:t>
            </a:r>
          </a:p>
          <a:p>
            <a:r>
              <a:rPr lang="en-GB"/>
              <a:t>Leicester is becoming a global hub for esports events – ESL UK is becoming one of the best venues for esports</a:t>
            </a:r>
          </a:p>
          <a:p>
            <a:r>
              <a:rPr lang="en-GB"/>
              <a:t>Larger demand of jobs in software, testing, programming etc due to increasing popularity of games and esports events.</a:t>
            </a:r>
          </a:p>
        </p:txBody>
      </p:sp>
    </p:spTree>
    <p:extLst>
      <p:ext uri="{BB962C8B-B14F-4D97-AF65-F5344CB8AC3E}">
        <p14:creationId xmlns:p14="http://schemas.microsoft.com/office/powerpoint/2010/main" val="177936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FB3FB-7736-CF02-2694-6995690AA738}"/>
              </a:ext>
            </a:extLst>
          </p:cNvPr>
          <p:cNvSpPr>
            <a:spLocks noGrp="1"/>
          </p:cNvSpPr>
          <p:nvPr>
            <p:ph type="title"/>
          </p:nvPr>
        </p:nvSpPr>
        <p:spPr/>
        <p:txBody>
          <a:bodyPr/>
          <a:lstStyle/>
          <a:p>
            <a:r>
              <a:rPr lang="en-GB"/>
              <a:t>Purpose of Scraping Job Listing Websites</a:t>
            </a:r>
          </a:p>
        </p:txBody>
      </p:sp>
      <p:sp>
        <p:nvSpPr>
          <p:cNvPr id="3" name="Content Placeholder 2">
            <a:extLst>
              <a:ext uri="{FF2B5EF4-FFF2-40B4-BE49-F238E27FC236}">
                <a16:creationId xmlns:a16="http://schemas.microsoft.com/office/drawing/2014/main" id="{B5329CF2-40BB-9A07-5161-243FE63B77FE}"/>
              </a:ext>
            </a:extLst>
          </p:cNvPr>
          <p:cNvSpPr>
            <a:spLocks noGrp="1"/>
          </p:cNvSpPr>
          <p:nvPr>
            <p:ph idx="1"/>
          </p:nvPr>
        </p:nvSpPr>
        <p:spPr>
          <a:xfrm>
            <a:off x="868785" y="2702112"/>
            <a:ext cx="9333750" cy="3416300"/>
          </a:xfrm>
        </p:spPr>
        <p:txBody>
          <a:bodyPr>
            <a:normAutofit/>
          </a:bodyPr>
          <a:lstStyle/>
          <a:p>
            <a:r>
              <a:rPr lang="en-GB"/>
              <a:t>Scraping data from games industry-specific job listing websites can help the development and boosting of Leicester’s games industry</a:t>
            </a:r>
          </a:p>
          <a:p>
            <a:pPr lvl="1">
              <a:buFontTx/>
              <a:buChar char="-"/>
            </a:pPr>
            <a:r>
              <a:rPr lang="en-GB"/>
              <a:t>Makes it easier for the client and other users to find job opportunities in certain fields</a:t>
            </a:r>
          </a:p>
          <a:p>
            <a:pPr lvl="1">
              <a:buFontTx/>
              <a:buChar char="-"/>
            </a:pPr>
            <a:r>
              <a:rPr lang="en-GB"/>
              <a:t>Helps companies to scout out experienced and qualified workers in specific skills such as programming languages</a:t>
            </a:r>
          </a:p>
          <a:p>
            <a:pPr lvl="1">
              <a:buFontTx/>
              <a:buChar char="-"/>
            </a:pPr>
            <a:r>
              <a:rPr lang="en-GB"/>
              <a:t>Summarises the most important and relevant data scraped from other websites</a:t>
            </a:r>
          </a:p>
          <a:p>
            <a:pPr lvl="1">
              <a:buFontTx/>
              <a:buChar char="-"/>
            </a:pPr>
            <a:r>
              <a:rPr lang="en-GB"/>
              <a:t>Finds industry-specific data to make it easier for the client to find the relevant job listings that match their search</a:t>
            </a:r>
          </a:p>
          <a:p>
            <a:pPr marL="457200" lvl="1" indent="0">
              <a:buNone/>
            </a:pPr>
            <a:endParaRPr lang="en-GB"/>
          </a:p>
        </p:txBody>
      </p:sp>
    </p:spTree>
    <p:extLst>
      <p:ext uri="{BB962C8B-B14F-4D97-AF65-F5344CB8AC3E}">
        <p14:creationId xmlns:p14="http://schemas.microsoft.com/office/powerpoint/2010/main" val="349113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4A4D-8103-4C45-9770-434E9B769822}"/>
              </a:ext>
            </a:extLst>
          </p:cNvPr>
          <p:cNvSpPr>
            <a:spLocks noGrp="1"/>
          </p:cNvSpPr>
          <p:nvPr>
            <p:ph type="title"/>
          </p:nvPr>
        </p:nvSpPr>
        <p:spPr/>
        <p:txBody>
          <a:bodyPr/>
          <a:lstStyle/>
          <a:p>
            <a:r>
              <a:rPr lang="en-GB"/>
              <a:t>Purpose of this Project</a:t>
            </a:r>
          </a:p>
        </p:txBody>
      </p:sp>
      <p:sp>
        <p:nvSpPr>
          <p:cNvPr id="3" name="Content Placeholder 2">
            <a:extLst>
              <a:ext uri="{FF2B5EF4-FFF2-40B4-BE49-F238E27FC236}">
                <a16:creationId xmlns:a16="http://schemas.microsoft.com/office/drawing/2014/main" id="{CACBDB01-9D36-E2A8-EA45-72D008C222D1}"/>
              </a:ext>
            </a:extLst>
          </p:cNvPr>
          <p:cNvSpPr>
            <a:spLocks noGrp="1"/>
          </p:cNvSpPr>
          <p:nvPr>
            <p:ph idx="1"/>
          </p:nvPr>
        </p:nvSpPr>
        <p:spPr>
          <a:xfrm>
            <a:off x="975660" y="2711076"/>
            <a:ext cx="5120340" cy="3416300"/>
          </a:xfrm>
        </p:spPr>
        <p:txBody>
          <a:bodyPr>
            <a:normAutofit fontScale="85000" lnSpcReduction="20000"/>
          </a:bodyPr>
          <a:lstStyle/>
          <a:p>
            <a:r>
              <a:rPr lang="en-GB"/>
              <a:t>This project allows a non-technical user to be able to scrape and analyse key data in the industry in a more efficient and simple way</a:t>
            </a:r>
          </a:p>
          <a:p>
            <a:r>
              <a:rPr lang="en-GB"/>
              <a:t>Tailored to a non-technical user due to multiple features:</a:t>
            </a:r>
          </a:p>
          <a:p>
            <a:pPr lvl="1">
              <a:buFontTx/>
              <a:buChar char="-"/>
            </a:pPr>
            <a:r>
              <a:rPr lang="en-GB"/>
              <a:t>Simplistic front end dashboard used to scrape data from certain given websites</a:t>
            </a:r>
          </a:p>
          <a:p>
            <a:pPr lvl="1">
              <a:buFontTx/>
              <a:buChar char="-"/>
            </a:pPr>
            <a:r>
              <a:rPr lang="en-GB"/>
              <a:t>Filtering features such as location and skills required allow to find the most relevant listings</a:t>
            </a:r>
          </a:p>
          <a:p>
            <a:pPr lvl="1">
              <a:buFontTx/>
              <a:buChar char="-"/>
            </a:pPr>
            <a:r>
              <a:rPr lang="en-GB"/>
              <a:t>Current jobs available can be sorted by employer, date listed etc</a:t>
            </a:r>
          </a:p>
          <a:p>
            <a:pPr lvl="1">
              <a:buFontTx/>
              <a:buChar char="-"/>
            </a:pPr>
            <a:r>
              <a:rPr lang="en-GB"/>
              <a:t>Able to identify trends over time such as most requested programming languages, allowing the user to keep updated with the most requested skills and experience for jobs</a:t>
            </a:r>
          </a:p>
          <a:p>
            <a:endParaRPr lang="en-GB"/>
          </a:p>
        </p:txBody>
      </p:sp>
      <p:pic>
        <p:nvPicPr>
          <p:cNvPr id="4" name="Picture 3">
            <a:extLst>
              <a:ext uri="{FF2B5EF4-FFF2-40B4-BE49-F238E27FC236}">
                <a16:creationId xmlns:a16="http://schemas.microsoft.com/office/drawing/2014/main" id="{8AE50239-9230-9F82-25B9-51A5DD5273A9}"/>
              </a:ext>
            </a:extLst>
          </p:cNvPr>
          <p:cNvPicPr>
            <a:picLocks noChangeAspect="1"/>
          </p:cNvPicPr>
          <p:nvPr/>
        </p:nvPicPr>
        <p:blipFill>
          <a:blip r:embed="rId2"/>
          <a:stretch>
            <a:fillRect/>
          </a:stretch>
        </p:blipFill>
        <p:spPr>
          <a:xfrm>
            <a:off x="6445807" y="2495920"/>
            <a:ext cx="5208145" cy="2427755"/>
          </a:xfrm>
          <a:prstGeom prst="rect">
            <a:avLst/>
          </a:prstGeom>
        </p:spPr>
      </p:pic>
      <p:pic>
        <p:nvPicPr>
          <p:cNvPr id="5" name="Picture 4">
            <a:extLst>
              <a:ext uri="{FF2B5EF4-FFF2-40B4-BE49-F238E27FC236}">
                <a16:creationId xmlns:a16="http://schemas.microsoft.com/office/drawing/2014/main" id="{1D135E07-1431-5B92-FDC9-53D1B126F983}"/>
              </a:ext>
            </a:extLst>
          </p:cNvPr>
          <p:cNvPicPr>
            <a:picLocks noChangeAspect="1"/>
          </p:cNvPicPr>
          <p:nvPr/>
        </p:nvPicPr>
        <p:blipFill>
          <a:blip r:embed="rId3"/>
          <a:stretch>
            <a:fillRect/>
          </a:stretch>
        </p:blipFill>
        <p:spPr>
          <a:xfrm>
            <a:off x="6552304" y="4515948"/>
            <a:ext cx="4995149" cy="1858181"/>
          </a:xfrm>
          <a:prstGeom prst="rect">
            <a:avLst/>
          </a:prstGeom>
        </p:spPr>
      </p:pic>
    </p:spTree>
    <p:extLst>
      <p:ext uri="{BB962C8B-B14F-4D97-AF65-F5344CB8AC3E}">
        <p14:creationId xmlns:p14="http://schemas.microsoft.com/office/powerpoint/2010/main" val="1032349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9168-82A7-F22F-4958-1271076D4311}"/>
              </a:ext>
            </a:extLst>
          </p:cNvPr>
          <p:cNvSpPr>
            <a:spLocks noGrp="1"/>
          </p:cNvSpPr>
          <p:nvPr>
            <p:ph type="title"/>
          </p:nvPr>
        </p:nvSpPr>
        <p:spPr/>
        <p:txBody>
          <a:bodyPr/>
          <a:lstStyle/>
          <a:p>
            <a:r>
              <a:rPr lang="en-GB"/>
              <a:t>Design Choice</a:t>
            </a:r>
          </a:p>
        </p:txBody>
      </p:sp>
      <p:sp>
        <p:nvSpPr>
          <p:cNvPr id="3" name="Subtitle 2">
            <a:extLst>
              <a:ext uri="{FF2B5EF4-FFF2-40B4-BE49-F238E27FC236}">
                <a16:creationId xmlns:a16="http://schemas.microsoft.com/office/drawing/2014/main" id="{7A2FAFC0-9F3A-F176-1E60-F6488EA3D52A}"/>
              </a:ext>
            </a:extLst>
          </p:cNvPr>
          <p:cNvSpPr>
            <a:spLocks noGrp="1"/>
          </p:cNvSpPr>
          <p:nvPr>
            <p:ph type="body" idx="1"/>
          </p:nvPr>
        </p:nvSpPr>
        <p:spPr/>
        <p:txBody>
          <a:bodyPr>
            <a:noAutofit/>
          </a:bodyPr>
          <a:lstStyle/>
          <a:p>
            <a:r>
              <a:rPr lang="en-GB" sz="1400"/>
              <a:t>Veren Damyanov</a:t>
            </a:r>
          </a:p>
          <a:p>
            <a:r>
              <a:rPr lang="en-GB" sz="1400"/>
              <a:t>VD86</a:t>
            </a:r>
          </a:p>
          <a:p>
            <a:r>
              <a:rPr lang="en-GB" sz="1400"/>
              <a:t>15-D</a:t>
            </a:r>
          </a:p>
        </p:txBody>
      </p:sp>
    </p:spTree>
    <p:extLst>
      <p:ext uri="{BB962C8B-B14F-4D97-AF65-F5344CB8AC3E}">
        <p14:creationId xmlns:p14="http://schemas.microsoft.com/office/powerpoint/2010/main" val="150113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609755" y="261232"/>
            <a:ext cx="8490034" cy="1132004"/>
          </a:xfrm>
          <a:prstGeom prst="rect">
            <a:avLst/>
          </a:prstGeom>
          <a:noFill/>
          <a:ln>
            <a:noFill/>
          </a:ln>
        </p:spPr>
        <p:txBody>
          <a:bodyPr lIns="0" tIns="0" rIns="0" bIns="0" anchor="ctr">
            <a:noAutofit/>
          </a:bodyPr>
          <a:lstStyle/>
          <a:p>
            <a:r>
              <a:rPr lang="en-US" sz="4318" spc="-1">
                <a:solidFill>
                  <a:srgbClr val="FFFFFF"/>
                </a:solidFill>
                <a:latin typeface="Arial"/>
              </a:rPr>
              <a:t>Multiple Website Scraping</a:t>
            </a:r>
          </a:p>
        </p:txBody>
      </p:sp>
      <p:sp>
        <p:nvSpPr>
          <p:cNvPr id="43" name="TextShape 2"/>
          <p:cNvSpPr txBox="1"/>
          <p:nvPr/>
        </p:nvSpPr>
        <p:spPr>
          <a:xfrm>
            <a:off x="609755" y="2101175"/>
            <a:ext cx="10971736" cy="3530112"/>
          </a:xfrm>
          <a:prstGeom prst="rect">
            <a:avLst/>
          </a:prstGeom>
          <a:noFill/>
          <a:ln>
            <a:noFill/>
          </a:ln>
        </p:spPr>
        <p:txBody>
          <a:bodyPr lIns="0" tIns="0" rIns="0" bIns="0">
            <a:normAutofit/>
          </a:bodyPr>
          <a:lstStyle/>
          <a:p>
            <a:pPr marL="522461" indent="-391846">
              <a:spcAft>
                <a:spcPts val="1388"/>
              </a:spcAft>
              <a:buClr>
                <a:srgbClr val="000000"/>
              </a:buClr>
              <a:buSzPct val="45000"/>
              <a:buFont typeface="Wingdings" charset="2"/>
              <a:buChar char=""/>
            </a:pPr>
            <a:r>
              <a:rPr lang="en-US" sz="3144" spc="-1">
                <a:latin typeface="Arial"/>
              </a:rPr>
              <a:t>Aardvark Swift (aswift.com)</a:t>
            </a:r>
          </a:p>
          <a:p>
            <a:pPr marL="522461" indent="-391846">
              <a:spcAft>
                <a:spcPts val="1388"/>
              </a:spcAft>
              <a:buClr>
                <a:srgbClr val="000000"/>
              </a:buClr>
              <a:buSzPct val="45000"/>
              <a:buFont typeface="Wingdings" charset="2"/>
              <a:buChar char=""/>
            </a:pPr>
            <a:r>
              <a:rPr lang="en-US" sz="3144" spc="-1">
                <a:latin typeface="Arial"/>
              </a:rPr>
              <a:t>GameIndustryBiz (jobs.gamesindustry.biz)</a:t>
            </a:r>
          </a:p>
          <a:p>
            <a:pPr marL="522461" indent="-391846">
              <a:spcAft>
                <a:spcPts val="1388"/>
              </a:spcAft>
              <a:buClr>
                <a:srgbClr val="000000"/>
              </a:buClr>
              <a:buSzPct val="45000"/>
              <a:buFont typeface="Wingdings" charset="2"/>
              <a:buChar char=""/>
            </a:pPr>
            <a:r>
              <a:rPr lang="en-US" sz="3144" spc="-1">
                <a:latin typeface="Arial"/>
              </a:rPr>
              <a:t>GamesJobDirect (</a:t>
            </a:r>
            <a:r>
              <a:rPr lang="en-US" sz="3144" spc="-1">
                <a:latin typeface="Arial"/>
                <a:hlinkClick r:id="rId2"/>
              </a:rPr>
              <a:t>www.gamesjobsdirect.com</a:t>
            </a:r>
            <a:r>
              <a:rPr lang="en-US" sz="3144" spc="-1">
                <a:latin typeface="Arial"/>
              </a:rPr>
              <a:t>)</a:t>
            </a:r>
          </a:p>
          <a:p>
            <a:pPr marL="522461" indent="-391846">
              <a:spcAft>
                <a:spcPts val="1388"/>
              </a:spcAft>
              <a:buClr>
                <a:srgbClr val="000000"/>
              </a:buClr>
              <a:buSzPct val="45000"/>
              <a:buFont typeface="Wingdings" charset="2"/>
              <a:buChar char=""/>
            </a:pPr>
            <a:r>
              <a:rPr lang="en-US" sz="3144" spc="-1">
                <a:latin typeface="Arial"/>
              </a:rPr>
              <a:t>Amiqus (www.amiqus.com)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609755" y="261232"/>
            <a:ext cx="8490034" cy="1132004"/>
          </a:xfrm>
          <a:prstGeom prst="rect">
            <a:avLst/>
          </a:prstGeom>
          <a:noFill/>
          <a:ln>
            <a:noFill/>
          </a:ln>
        </p:spPr>
        <p:txBody>
          <a:bodyPr lIns="0" tIns="0" rIns="0" bIns="0" anchor="ctr">
            <a:noAutofit/>
          </a:bodyPr>
          <a:lstStyle/>
          <a:p>
            <a:r>
              <a:rPr lang="en-US" sz="4318" spc="-1">
                <a:solidFill>
                  <a:srgbClr val="FFFFFF"/>
                </a:solidFill>
                <a:latin typeface="Arial"/>
              </a:rPr>
              <a:t>Overview of the Scraping Process</a:t>
            </a:r>
          </a:p>
        </p:txBody>
      </p:sp>
      <p:sp>
        <p:nvSpPr>
          <p:cNvPr id="45" name="TextShape 2"/>
          <p:cNvSpPr txBox="1"/>
          <p:nvPr/>
        </p:nvSpPr>
        <p:spPr>
          <a:xfrm>
            <a:off x="609755" y="2101175"/>
            <a:ext cx="10971736" cy="3530112"/>
          </a:xfrm>
          <a:prstGeom prst="rect">
            <a:avLst/>
          </a:prstGeom>
          <a:noFill/>
          <a:ln>
            <a:noFill/>
          </a:ln>
        </p:spPr>
        <p:txBody>
          <a:bodyPr lIns="0" tIns="0" rIns="0" bIns="0">
            <a:normAutofit/>
          </a:bodyPr>
          <a:lstStyle/>
          <a:p>
            <a:pPr marL="522461" indent="-391846">
              <a:spcAft>
                <a:spcPts val="1388"/>
              </a:spcAft>
              <a:buClr>
                <a:srgbClr val="000000"/>
              </a:buClr>
              <a:buSzPct val="45000"/>
              <a:buFont typeface="Wingdings" charset="2"/>
              <a:buChar char=""/>
            </a:pPr>
            <a:r>
              <a:rPr lang="en-US" sz="3144" spc="-1">
                <a:latin typeface="Arial"/>
              </a:rPr>
              <a:t>Fetch result pages information</a:t>
            </a:r>
          </a:p>
          <a:p>
            <a:pPr marL="522461" indent="-391846">
              <a:spcAft>
                <a:spcPts val="1388"/>
              </a:spcAft>
              <a:buClr>
                <a:srgbClr val="000000"/>
              </a:buClr>
              <a:buSzPct val="45000"/>
              <a:buFont typeface="Wingdings" charset="2"/>
              <a:buChar char=""/>
            </a:pPr>
            <a:r>
              <a:rPr lang="en-US" sz="3144" spc="-1">
                <a:latin typeface="Arial"/>
              </a:rPr>
              <a:t>Loop over the pages and job offers within them</a:t>
            </a:r>
          </a:p>
          <a:p>
            <a:pPr marL="522461" indent="-391846">
              <a:spcAft>
                <a:spcPts val="1388"/>
              </a:spcAft>
              <a:buClr>
                <a:srgbClr val="000000"/>
              </a:buClr>
              <a:buSzPct val="45000"/>
              <a:buFont typeface="Wingdings" charset="2"/>
              <a:buChar char=""/>
            </a:pPr>
            <a:r>
              <a:rPr lang="en-US" sz="3144" spc="-1">
                <a:latin typeface="Arial"/>
              </a:rPr>
              <a:t>From each offer extract relevant information</a:t>
            </a:r>
          </a:p>
          <a:p>
            <a:pPr marL="522461" indent="-391846">
              <a:spcAft>
                <a:spcPts val="1388"/>
              </a:spcAft>
              <a:buClr>
                <a:srgbClr val="000000"/>
              </a:buClr>
              <a:buSzPct val="45000"/>
              <a:buFont typeface="Wingdings" charset="2"/>
              <a:buChar char=""/>
            </a:pPr>
            <a:r>
              <a:rPr lang="en-US" sz="3144" spc="-1">
                <a:latin typeface="Arial"/>
              </a:rPr>
              <a:t>Save to database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609755" y="261232"/>
            <a:ext cx="8490034" cy="1132004"/>
          </a:xfrm>
          <a:prstGeom prst="rect">
            <a:avLst/>
          </a:prstGeom>
          <a:noFill/>
          <a:ln>
            <a:noFill/>
          </a:ln>
        </p:spPr>
        <p:txBody>
          <a:bodyPr lIns="0" tIns="0" rIns="0" bIns="0" anchor="ctr">
            <a:noAutofit/>
          </a:bodyPr>
          <a:lstStyle/>
          <a:p>
            <a:r>
              <a:rPr lang="en-US" sz="4318" spc="-1">
                <a:solidFill>
                  <a:srgbClr val="FFFFFF"/>
                </a:solidFill>
                <a:latin typeface="Arial"/>
              </a:rPr>
              <a:t>Specifics of the Scraping Process</a:t>
            </a:r>
          </a:p>
        </p:txBody>
      </p:sp>
      <p:sp>
        <p:nvSpPr>
          <p:cNvPr id="47" name="TextShape 2"/>
          <p:cNvSpPr txBox="1"/>
          <p:nvPr/>
        </p:nvSpPr>
        <p:spPr>
          <a:xfrm>
            <a:off x="609755" y="2101175"/>
            <a:ext cx="3813984" cy="3530112"/>
          </a:xfrm>
          <a:prstGeom prst="rect">
            <a:avLst/>
          </a:prstGeom>
          <a:noFill/>
          <a:ln>
            <a:noFill/>
          </a:ln>
        </p:spPr>
        <p:txBody>
          <a:bodyPr lIns="0" tIns="0" rIns="0" bIns="0">
            <a:normAutofit/>
          </a:bodyPr>
          <a:lstStyle/>
          <a:p>
            <a:pPr marL="522461" indent="-391846">
              <a:spcAft>
                <a:spcPts val="1388"/>
              </a:spcAft>
              <a:buClr>
                <a:srgbClr val="000000"/>
              </a:buClr>
              <a:buSzPct val="45000"/>
              <a:buFont typeface="Wingdings" charset="2"/>
              <a:buChar char=""/>
            </a:pPr>
            <a:r>
              <a:rPr lang="en-US" sz="3144" spc="-1">
                <a:latin typeface="Arial"/>
              </a:rPr>
              <a:t>CSS Selectors</a:t>
            </a:r>
          </a:p>
          <a:p>
            <a:pPr marL="522461" indent="-391846">
              <a:spcAft>
                <a:spcPts val="1388"/>
              </a:spcAft>
              <a:buClr>
                <a:srgbClr val="000000"/>
              </a:buClr>
              <a:buSzPct val="45000"/>
              <a:buFont typeface="Wingdings" charset="2"/>
              <a:buChar char=""/>
            </a:pPr>
            <a:r>
              <a:rPr lang="en-US" sz="3144" spc="-1">
                <a:latin typeface="Arial"/>
              </a:rPr>
              <a:t>Very specific for each website</a:t>
            </a:r>
          </a:p>
        </p:txBody>
      </p:sp>
      <p:pic>
        <p:nvPicPr>
          <p:cNvPr id="48" name="Picture 47"/>
          <p:cNvPicPr/>
          <p:nvPr/>
        </p:nvPicPr>
        <p:blipFill>
          <a:blip r:embed="rId2"/>
          <a:stretch/>
        </p:blipFill>
        <p:spPr>
          <a:xfrm>
            <a:off x="4423739" y="1658822"/>
            <a:ext cx="7493434" cy="4997364"/>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B92345689312F40B13402205E3C47EA" ma:contentTypeVersion="10" ma:contentTypeDescription="Create a new document." ma:contentTypeScope="" ma:versionID="27d53b197ee3e372f373b7138a26b1e5">
  <xsd:schema xmlns:xsd="http://www.w3.org/2001/XMLSchema" xmlns:xs="http://www.w3.org/2001/XMLSchema" xmlns:p="http://schemas.microsoft.com/office/2006/metadata/properties" xmlns:ns3="f0642061-63df-4888-b9c4-eab94c45ddef" xmlns:ns4="efbb4a6e-55ea-4d91-9be8-7853ae1a381b" targetNamespace="http://schemas.microsoft.com/office/2006/metadata/properties" ma:root="true" ma:fieldsID="606baa8c1552b21a8cf4e74ca803e9f2" ns3:_="" ns4:_="">
    <xsd:import namespace="f0642061-63df-4888-b9c4-eab94c45ddef"/>
    <xsd:import namespace="efbb4a6e-55ea-4d91-9be8-7853ae1a381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642061-63df-4888-b9c4-eab94c45dde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bb4a6e-55ea-4d91-9be8-7853ae1a381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3A30AC-10C4-4E05-B58E-D73D4967B803}">
  <ds:schemaRefs>
    <ds:schemaRef ds:uri="efbb4a6e-55ea-4d91-9be8-7853ae1a381b"/>
    <ds:schemaRef ds:uri="f0642061-63df-4888-b9c4-eab94c45dde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66222B7-8E92-4B82-B3C0-B868F1874CFA}">
  <ds:schemaRefs>
    <ds:schemaRef ds:uri="efbb4a6e-55ea-4d91-9be8-7853ae1a381b"/>
    <ds:schemaRef ds:uri="f0642061-63df-4888-b9c4-eab94c45dd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151E103-D8E7-4808-B0F1-07BCB6C385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Ion Boardroom</vt:lpstr>
      <vt:lpstr>CW5 Group 15 Presentation</vt:lpstr>
      <vt:lpstr>Overview of the Purpose of the Project</vt:lpstr>
      <vt:lpstr>Leicester’s Games Industry</vt:lpstr>
      <vt:lpstr>Purpose of Scraping Job Listing Websites</vt:lpstr>
      <vt:lpstr>Purpose of this Project</vt:lpstr>
      <vt:lpstr>Design Choice</vt:lpstr>
      <vt:lpstr>PowerPoint Presentation</vt:lpstr>
      <vt:lpstr>PowerPoint Presentation</vt:lpstr>
      <vt:lpstr>PowerPoint Presentation</vt:lpstr>
      <vt:lpstr>PowerPoint Presentation</vt:lpstr>
      <vt:lpstr>PowerPoint Presentation</vt:lpstr>
      <vt:lpstr>Demonstration of Key or Interesting Features</vt:lpstr>
      <vt:lpstr>What did the client request?</vt:lpstr>
      <vt:lpstr>Our approach as a group</vt:lpstr>
      <vt:lpstr>PowerPoint Presentation</vt:lpstr>
      <vt:lpstr>PowerPoint Presentation</vt:lpstr>
      <vt:lpstr>PowerPoint Presentation</vt:lpstr>
      <vt:lpstr>PowerPoint Presentation</vt:lpstr>
      <vt:lpstr>Project Software Architecture</vt:lpstr>
      <vt:lpstr>How the project could be improved.</vt:lpstr>
      <vt:lpstr>How the project could be improved.</vt:lpstr>
      <vt:lpstr>How the project could be improved.</vt:lpstr>
      <vt:lpstr>Group Communication</vt:lpstr>
      <vt:lpstr>How we communicated</vt:lpstr>
      <vt:lpstr>Was it successful?</vt:lpstr>
      <vt:lpstr>Project Software Architecture</vt:lpstr>
      <vt:lpstr>The Organization of our System</vt:lpstr>
      <vt:lpstr>Relations amongst each element</vt:lpstr>
      <vt:lpstr>Reasoning behind our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Leicester’s Games Industry</dc:title>
  <dc:creator>Rikin Bhudia</dc:creator>
  <cp:revision>7</cp:revision>
  <dcterms:created xsi:type="dcterms:W3CDTF">2022-04-30T19:10:53Z</dcterms:created>
  <dcterms:modified xsi:type="dcterms:W3CDTF">2022-05-02T20:37:49Z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0x010100DB92345689312F40B13402205E3C47EA</vt:lpwstr>
  </property>
</Properties>
</file>