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70" r:id="rId9"/>
    <p:sldId id="276" r:id="rId10"/>
    <p:sldId id="271" r:id="rId11"/>
    <p:sldId id="272" r:id="rId12"/>
    <p:sldId id="274" r:id="rId13"/>
    <p:sldId id="273" r:id="rId14"/>
    <p:sldId id="275" r:id="rId15"/>
    <p:sldId id="262" r:id="rId16"/>
    <p:sldId id="265" r:id="rId17"/>
    <p:sldId id="277" r:id="rId18"/>
    <p:sldId id="278" r:id="rId19"/>
    <p:sldId id="266" r:id="rId20"/>
    <p:sldId id="267" r:id="rId21"/>
    <p:sldId id="26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4D620-AEA0-42DD-85F3-F3AC6958C8BD}" v="11" dt="2025-06-16T01:53:39.646"/>
    <p1510:client id="{7DB344CA-A41D-49AC-8DE8-AEDE1CC6FBFA}" v="726" dt="2025-06-16T01:44:34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F8DD645-B9B4-46EE-B031-35C24A448A04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9E700-EF95-463F-B75A-2CDEC15C5A37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6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6CC6-9B37-4318-8876-62F2332BE330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09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C7781-F104-4BD5-BC26-3DB2DD695986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60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B9AD0-4BAD-48BB-B06C-62CAB66B1652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5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47D66-9247-4313-B245-9F882A4407CD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53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22A5-2C49-4E61-8AF1-56B5ABF57608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83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F1580A0-ED6C-4884-9FFE-87471827F59A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53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74D98-3273-47CE-B312-A00AAFA2779F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5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93E9-CEF0-47B7-AEA6-AFACC79966BA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F47-3A99-4701-A7D9-FE6C4D9DA92E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5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62588-EC5C-453B-A942-AA1C7EFEEF33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9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5D575-BDA5-4AAF-81DC-5D38C213A391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35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9C5B0-21BA-48EA-B067-5E37072B4F18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1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59AD-49F4-478E-A013-BE606CDD1B41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E8D2-BCEE-4D3D-AE6D-93BD204BAD0C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110E-D48F-4A61-BE6D-11D38A61FE05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1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0FE61780-2E25-4081-A2D9-4C0805256F67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45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645" y="1460390"/>
            <a:ext cx="6954564" cy="2268154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49000"/>
                  </a:schemeClr>
                </a:solidFill>
              </a:rPr>
              <a:t>Suspicious Transaction Detection Using AWS ML &amp; Data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5703" y="4782864"/>
            <a:ext cx="5109999" cy="9840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solidFill>
                  <a:schemeClr val="bg1">
                    <a:lumMod val="49000"/>
                  </a:schemeClr>
                </a:solidFill>
              </a:rPr>
              <a:t>A Cloud-Based Financial Intelligence </a:t>
            </a:r>
            <a:endParaRPr lang="en-US">
              <a:solidFill>
                <a:schemeClr val="bg1">
                  <a:lumMod val="49000"/>
                </a:schemeClr>
              </a:solidFill>
            </a:endParaRPr>
          </a:p>
          <a:p>
            <a:r>
              <a:rPr dirty="0">
                <a:solidFill>
                  <a:schemeClr val="bg1">
                    <a:lumMod val="49000"/>
                  </a:schemeClr>
                </a:solidFill>
              </a:rPr>
              <a:t>Project</a:t>
            </a:r>
            <a:r>
              <a:rPr lang="en-GB" dirty="0">
                <a:solidFill>
                  <a:schemeClr val="bg1">
                    <a:lumMod val="49000"/>
                  </a:schemeClr>
                </a:solidFill>
              </a:rPr>
              <a:t> By </a:t>
            </a:r>
            <a:r>
              <a:rPr dirty="0">
                <a:solidFill>
                  <a:schemeClr val="bg1">
                    <a:lumMod val="49000"/>
                  </a:schemeClr>
                </a:solidFill>
              </a:rPr>
              <a:t> Niall </a:t>
            </a:r>
            <a:r>
              <a:rPr lang="en-GB" dirty="0">
                <a:solidFill>
                  <a:schemeClr val="bg1">
                    <a:lumMod val="49000"/>
                  </a:schemeClr>
                </a:solidFill>
              </a:rPr>
              <a:t>Cleur</a:t>
            </a:r>
            <a:endParaRPr dirty="0">
              <a:solidFill>
                <a:schemeClr val="bg1">
                  <a:lumMod val="49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A3CF52-2692-0CC1-0CF2-09DA6546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8267"/>
            <a:ext cx="9144000" cy="5706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4D135A-69F4-33FB-AC22-8493FA97ADE2}"/>
              </a:ext>
            </a:extLst>
          </p:cNvPr>
          <p:cNvSpPr txBox="1"/>
          <p:nvPr/>
        </p:nvSpPr>
        <p:spPr>
          <a:xfrm>
            <a:off x="2404057" y="0"/>
            <a:ext cx="44925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SageMaker Autopilot --&gt; Build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4B447C-D8F5-A1E2-2E41-9883F910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213"/>
            <a:ext cx="9144000" cy="5703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195EB-A5AD-F755-E07A-5073682E6678}"/>
              </a:ext>
            </a:extLst>
          </p:cNvPr>
          <p:cNvSpPr txBox="1"/>
          <p:nvPr/>
        </p:nvSpPr>
        <p:spPr>
          <a:xfrm>
            <a:off x="2039156" y="1"/>
            <a:ext cx="4857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SageMaker Autopilot --&gt; Create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05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76AC33-35FD-745B-B0D6-26665E378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29" y="441103"/>
            <a:ext cx="8497543" cy="55133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5D55F-CCB6-0951-41D7-80321523A126}"/>
              </a:ext>
            </a:extLst>
          </p:cNvPr>
          <p:cNvSpPr txBox="1"/>
          <p:nvPr/>
        </p:nvSpPr>
        <p:spPr>
          <a:xfrm>
            <a:off x="2103550" y="0"/>
            <a:ext cx="49433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SageMaker Autopilot --&gt; Model ready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09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D5C8D7-1019-6612-26CA-1850EBE90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96" y="387441"/>
            <a:ext cx="8334408" cy="60821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2D4D01-65C2-6155-1181-4EEB3302CA78}"/>
              </a:ext>
            </a:extLst>
          </p:cNvPr>
          <p:cNvSpPr txBox="1"/>
          <p:nvPr/>
        </p:nvSpPr>
        <p:spPr>
          <a:xfrm>
            <a:off x="2243071" y="0"/>
            <a:ext cx="4642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SageMaker Autopilot --&gt; Predict Data</a:t>
            </a:r>
          </a:p>
        </p:txBody>
      </p:sp>
    </p:spTree>
    <p:extLst>
      <p:ext uri="{BB962C8B-B14F-4D97-AF65-F5344CB8AC3E}">
        <p14:creationId xmlns:p14="http://schemas.microsoft.com/office/powerpoint/2010/main" val="15750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4719A3-17E8-2BDC-96CB-0DCB4510B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" y="462568"/>
            <a:ext cx="8843530" cy="58460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C91F3-D467-189C-257B-7068BBD78F4F}"/>
              </a:ext>
            </a:extLst>
          </p:cNvPr>
          <p:cNvSpPr txBox="1"/>
          <p:nvPr/>
        </p:nvSpPr>
        <p:spPr>
          <a:xfrm>
            <a:off x="2286001" y="1"/>
            <a:ext cx="45891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SageMaker Autopilot --&gt; Deploy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07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06143"/>
            <a:ext cx="8229600" cy="25082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F1 Score: </a:t>
            </a:r>
            <a:r>
              <a:rPr lang="en-GB" dirty="0"/>
              <a:t>99%</a:t>
            </a:r>
            <a:r>
              <a:rPr dirty="0"/>
              <a:t> </a:t>
            </a:r>
            <a:endParaRPr lang="en-US" dirty="0"/>
          </a:p>
          <a:p>
            <a:r>
              <a:rPr dirty="0"/>
              <a:t>Precision: </a:t>
            </a:r>
            <a:r>
              <a:rPr lang="en-GB" dirty="0"/>
              <a:t>99%</a:t>
            </a:r>
            <a:r>
              <a:rPr dirty="0"/>
              <a:t> </a:t>
            </a:r>
            <a:endParaRPr lang="en-GB" dirty="0"/>
          </a:p>
          <a:p>
            <a:r>
              <a:rPr dirty="0"/>
              <a:t>Recall: </a:t>
            </a:r>
            <a:r>
              <a:rPr lang="en-GB" dirty="0"/>
              <a:t>99</a:t>
            </a:r>
            <a:r>
              <a:rPr dirty="0"/>
              <a:t>%</a:t>
            </a:r>
          </a:p>
          <a:p>
            <a:r>
              <a:rPr dirty="0"/>
              <a:t>Confusion Matrix used to assess prediction quality</a:t>
            </a:r>
            <a:endParaRPr dirty="0">
              <a:ea typeface="Calibri"/>
              <a:cs typeface="Calibri"/>
            </a:endParaRPr>
          </a:p>
          <a:p>
            <a:r>
              <a:rPr dirty="0"/>
              <a:t>Good balance of fraud detection vs false alarms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5145"/>
            <a:ext cx="8229600" cy="1143000"/>
          </a:xfrm>
        </p:spPr>
        <p:txBody>
          <a:bodyPr/>
          <a:lstStyle/>
          <a:p>
            <a:r>
              <a:rPr lang="en-GB" dirty="0"/>
              <a:t>AWS </a:t>
            </a:r>
            <a:r>
              <a:rPr lang="en-GB" dirty="0" err="1"/>
              <a:t>QuickSight</a:t>
            </a:r>
            <a:r>
              <a:rPr dirty="0"/>
              <a:t> </a:t>
            </a:r>
            <a:r>
              <a:rPr lang="en-GB" dirty="0"/>
              <a:t>Visualizations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9074"/>
            <a:ext cx="6909516" cy="18214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Exported results to CSV and </a:t>
            </a:r>
            <a:r>
              <a:rPr lang="en-US" dirty="0" err="1">
                <a:ea typeface="Calibri"/>
                <a:cs typeface="Calibri"/>
              </a:rPr>
              <a:t>QuickSight</a:t>
            </a:r>
            <a:endParaRPr lang="en-GB" dirty="0" err="1"/>
          </a:p>
          <a:p>
            <a:r>
              <a:rPr lang="en-GB" dirty="0"/>
              <a:t>Visualized</a:t>
            </a:r>
            <a:r>
              <a:rPr dirty="0"/>
              <a:t> fields: Class, Probability</a:t>
            </a:r>
            <a:endParaRPr lang="en-US">
              <a:ea typeface="Calibri"/>
              <a:cs typeface="Calibri"/>
            </a:endParaRPr>
          </a:p>
          <a:p>
            <a:r>
              <a:rPr lang="en-GB" dirty="0"/>
              <a:t>Dashboard </a:t>
            </a:r>
            <a:r>
              <a:rPr dirty="0"/>
              <a:t>to </a:t>
            </a:r>
            <a:r>
              <a:rPr lang="en-GB" dirty="0"/>
              <a:t>visualise data and </a:t>
            </a:r>
            <a:r>
              <a:rPr lang="en-GB" dirty="0" err="1"/>
              <a:t>anamolies</a:t>
            </a:r>
            <a:r>
              <a:rPr lang="en-GB" dirty="0"/>
              <a:t>.</a:t>
            </a:r>
            <a:endParaRPr dirty="0"/>
          </a:p>
          <a:p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3408EE-BB9A-BB39-7C85-34ED2E287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20" y="342203"/>
            <a:ext cx="8650308" cy="6290688"/>
          </a:xfrm>
        </p:spPr>
      </p:pic>
    </p:spTree>
    <p:extLst>
      <p:ext uri="{BB962C8B-B14F-4D97-AF65-F5344CB8AC3E}">
        <p14:creationId xmlns:p14="http://schemas.microsoft.com/office/powerpoint/2010/main" val="411773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CB1C82-9AFA-82C3-53B1-6B6FED272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402" y="333779"/>
            <a:ext cx="8414604" cy="6522186"/>
          </a:xfrm>
        </p:spPr>
      </p:pic>
    </p:spTree>
    <p:extLst>
      <p:ext uri="{BB962C8B-B14F-4D97-AF65-F5344CB8AC3E}">
        <p14:creationId xmlns:p14="http://schemas.microsoft.com/office/powerpoint/2010/main" val="104138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1258"/>
            <a:ext cx="8229600" cy="1143000"/>
          </a:xfrm>
        </p:spPr>
        <p:txBody>
          <a:bodyPr/>
          <a:lstStyle/>
          <a:p>
            <a:r>
              <a:t>Business Impact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341" y="3081270"/>
            <a:ext cx="8229600" cy="29590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Enables</a:t>
            </a:r>
            <a:r>
              <a:rPr lang="en-GB" dirty="0"/>
              <a:t> </a:t>
            </a:r>
            <a:r>
              <a:rPr dirty="0"/>
              <a:t>fraud detection and reporting</a:t>
            </a:r>
          </a:p>
          <a:p>
            <a:r>
              <a:rPr lang="en-GB" dirty="0">
                <a:ea typeface="Calibri"/>
                <a:cs typeface="Calibri"/>
              </a:rPr>
              <a:t>Predictions and auto ML generation</a:t>
            </a:r>
            <a:endParaRPr lang="en-GB" dirty="0"/>
          </a:p>
          <a:p>
            <a:r>
              <a:rPr dirty="0"/>
              <a:t>Reduces manual effort, improves accuracy</a:t>
            </a:r>
            <a:endParaRPr dirty="0">
              <a:ea typeface="Calibri"/>
              <a:cs typeface="Calibri"/>
            </a:endParaRPr>
          </a:p>
          <a:p>
            <a:r>
              <a:rPr dirty="0"/>
              <a:t>Useful for financial oversight and compliance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Objective: Detect potentially fraudulent financial transactions using AWS</a:t>
            </a:r>
            <a:r>
              <a:rPr lang="en-GB" dirty="0"/>
              <a:t> on a large dataset</a:t>
            </a:r>
            <a:r>
              <a:rPr dirty="0"/>
              <a:t>.</a:t>
            </a:r>
          </a:p>
          <a:p>
            <a:r>
              <a:rPr dirty="0"/>
              <a:t>Supports </a:t>
            </a:r>
            <a:r>
              <a:rPr lang="en-GB" dirty="0"/>
              <a:t>business compliance</a:t>
            </a:r>
            <a:r>
              <a:rPr dirty="0"/>
              <a:t>, reduces false positives.</a:t>
            </a:r>
            <a:endParaRPr dirty="0">
              <a:ea typeface="Calibri"/>
              <a:cs typeface="Calibri"/>
            </a:endParaRPr>
          </a:p>
          <a:p>
            <a:r>
              <a:rPr lang="en-GB" dirty="0"/>
              <a:t>Automated low code, scalable</a:t>
            </a:r>
            <a:r>
              <a:rPr dirty="0"/>
              <a:t>, </a:t>
            </a:r>
            <a:r>
              <a:rPr lang="en-GB" dirty="0"/>
              <a:t>secure, cloud-native</a:t>
            </a:r>
            <a:r>
              <a:rPr dirty="0"/>
              <a:t> solution for financial intelligence.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4920"/>
            <a:ext cx="8229600" cy="1143000"/>
          </a:xfrm>
        </p:spPr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3188594"/>
            <a:ext cx="8229600" cy="2561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Built a complete AWS ML pipeline for fraud detection</a:t>
            </a:r>
            <a:r>
              <a:rPr lang="en-GB" dirty="0"/>
              <a:t> on a dataset</a:t>
            </a:r>
            <a:endParaRPr dirty="0"/>
          </a:p>
          <a:p>
            <a:r>
              <a:rPr dirty="0"/>
              <a:t>Demonstrated ETL, </a:t>
            </a:r>
            <a:r>
              <a:rPr dirty="0" err="1"/>
              <a:t>AutoML</a:t>
            </a:r>
            <a:r>
              <a:rPr dirty="0"/>
              <a:t>, and BI integration</a:t>
            </a:r>
            <a:endParaRPr dirty="0">
              <a:ea typeface="Calibri"/>
              <a:cs typeface="Calibri"/>
            </a:endParaRPr>
          </a:p>
          <a:p>
            <a:r>
              <a:rPr lang="en-GB" dirty="0"/>
              <a:t>Committed to </a:t>
            </a:r>
            <a:r>
              <a:rPr dirty="0"/>
              <a:t>cloud-native data roles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4411" y="2861145"/>
            <a:ext cx="3924523" cy="1143000"/>
          </a:xfrm>
        </p:spPr>
        <p:txBody>
          <a:bodyPr/>
          <a:lstStyle/>
          <a:p>
            <a:r>
              <a:rPr lang="en-US" sz="5400" dirty="0">
                <a:solidFill>
                  <a:srgbClr val="C00000"/>
                </a:solidFill>
                <a:ea typeface="Calibri"/>
                <a:cs typeface="Calibri"/>
              </a:rPr>
              <a:t>Thank You</a:t>
            </a:r>
            <a:endParaRPr lang="en-US" sz="5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Amazon S3</a:t>
            </a:r>
            <a:r>
              <a:rPr lang="en-GB" dirty="0"/>
              <a:t>:</a:t>
            </a:r>
            <a:r>
              <a:rPr dirty="0"/>
              <a:t> Store raw &amp; processed data</a:t>
            </a:r>
          </a:p>
          <a:p>
            <a:r>
              <a:rPr lang="en-GB" dirty="0">
                <a:ea typeface="Calibri"/>
                <a:cs typeface="Calibri"/>
              </a:rPr>
              <a:t>AWS Glue (</a:t>
            </a:r>
            <a:r>
              <a:rPr lang="en-GB" dirty="0" err="1">
                <a:ea typeface="Calibri"/>
                <a:cs typeface="Calibri"/>
              </a:rPr>
              <a:t>DataBrew</a:t>
            </a:r>
            <a:r>
              <a:rPr lang="en-GB" dirty="0">
                <a:ea typeface="Calibri"/>
                <a:cs typeface="Calibri"/>
              </a:rPr>
              <a:t>) – ETL: Clean &amp; transform dataset</a:t>
            </a:r>
          </a:p>
          <a:p>
            <a:r>
              <a:rPr dirty="0"/>
              <a:t>SageMaker Autopilot</a:t>
            </a:r>
            <a:r>
              <a:rPr lang="en-GB" dirty="0"/>
              <a:t>:</a:t>
            </a:r>
            <a:r>
              <a:rPr dirty="0"/>
              <a:t> Train ML model without coding</a:t>
            </a:r>
            <a:r>
              <a:rPr lang="en-GB" dirty="0"/>
              <a:t> </a:t>
            </a:r>
            <a:endParaRPr dirty="0"/>
          </a:p>
          <a:p>
            <a:r>
              <a:rPr dirty="0"/>
              <a:t>Amazon </a:t>
            </a:r>
            <a:r>
              <a:rPr dirty="0" err="1"/>
              <a:t>QuickSight</a:t>
            </a:r>
            <a:r>
              <a:rPr lang="en-GB" dirty="0"/>
              <a:t>:</a:t>
            </a:r>
            <a:r>
              <a:rPr dirty="0"/>
              <a:t> Visualize suspicious activity</a:t>
            </a:r>
            <a:r>
              <a:rPr lang="en-GB" dirty="0"/>
              <a:t> and model results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46341" y="975888"/>
            <a:ext cx="3676451" cy="745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</a:t>
            </a:r>
          </a:p>
        </p:txBody>
      </p:sp>
      <p:pic>
        <p:nvPicPr>
          <p:cNvPr id="4" name="Picture 3" descr="A blue rectangle with white text&#10;&#10;AI-generated content may be incorrect.">
            <a:extLst>
              <a:ext uri="{FF2B5EF4-FFF2-40B4-BE49-F238E27FC236}">
                <a16:creationId xmlns:a16="http://schemas.microsoft.com/office/drawing/2014/main" id="{98F9F2D1-8416-47FE-DDC6-D0666561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" t="-943" r="-182" b="943"/>
          <a:stretch>
            <a:fillRect/>
          </a:stretch>
        </p:blipFill>
        <p:spPr>
          <a:xfrm>
            <a:off x="160879" y="2733020"/>
            <a:ext cx="8823710" cy="1136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5309" y="4206423"/>
            <a:ext cx="7372463" cy="724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CSV Dataset → S3 → SageMaker → Autopilot → AWS </a:t>
            </a:r>
            <a:r>
              <a:rPr lang="en-US" sz="1700" dirty="0" err="1"/>
              <a:t>QuickSight</a:t>
            </a:r>
            <a:endParaRPr lang="en-US" sz="1700" dirty="0" err="1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Data Source</a:t>
            </a:r>
            <a:r>
              <a:rPr dirty="0"/>
              <a:t>: Kaggle</a:t>
            </a:r>
            <a:r>
              <a:rPr lang="en-GB" dirty="0"/>
              <a:t>,</a:t>
            </a:r>
            <a:r>
              <a:rPr dirty="0"/>
              <a:t> Credit Card Fraud Detection (~284K rows)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Features: Time, V1–V28 (PCA), Amount, Class</a:t>
            </a:r>
            <a:endParaRPr dirty="0">
              <a:ea typeface="Calibri"/>
              <a:cs typeface="Calibri"/>
            </a:endParaRPr>
          </a:p>
          <a:p>
            <a:r>
              <a:rPr lang="en-GB" dirty="0"/>
              <a:t>We will use Class column as dependent variable for predictions.</a:t>
            </a:r>
          </a:p>
          <a:p>
            <a:r>
              <a:rPr lang="en-GB" dirty="0">
                <a:ea typeface="Calibri"/>
                <a:cs typeface="Calibri"/>
              </a:rPr>
              <a:t>Other columns are used a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43A016-3AA7-8803-0EFC-3F1BD0BC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9" y="3426764"/>
            <a:ext cx="8510789" cy="3428105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5A9505-60A1-44E0-998B-478DFA95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7" y="448"/>
            <a:ext cx="8639577" cy="362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with SageMaker Autopilot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5130"/>
            <a:ext cx="8229600" cy="30234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No-code ML with target column: Class</a:t>
            </a:r>
          </a:p>
          <a:p>
            <a:r>
              <a:rPr dirty="0"/>
              <a:t>Input </a:t>
            </a:r>
            <a:r>
              <a:rPr lang="en-GB" dirty="0"/>
              <a:t>data from</a:t>
            </a:r>
            <a:r>
              <a:rPr dirty="0"/>
              <a:t> Glue-cleaned CSV in S3</a:t>
            </a:r>
            <a:endParaRPr dirty="0">
              <a:ea typeface="Calibri"/>
              <a:cs typeface="Calibri"/>
            </a:endParaRPr>
          </a:p>
          <a:p>
            <a:r>
              <a:rPr err="1"/>
              <a:t>AutoML</a:t>
            </a:r>
            <a:r>
              <a:rPr dirty="0"/>
              <a:t> builds &amp; tunes classification models</a:t>
            </a:r>
            <a:endParaRPr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Predict data and displays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869AB8-C4AC-331E-AB31-EF5FEDAE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229"/>
            <a:ext cx="9144000" cy="5619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42A47-9D67-AB02-5CA7-7C29E479F6FF}"/>
              </a:ext>
            </a:extLst>
          </p:cNvPr>
          <p:cNvSpPr txBox="1"/>
          <p:nvPr/>
        </p:nvSpPr>
        <p:spPr>
          <a:xfrm>
            <a:off x="2747493" y="75127"/>
            <a:ext cx="4363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SageMaker Studio --&gt; Auto 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51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93DCE9-3283-20E2-11DD-B731FA449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74" y="476585"/>
            <a:ext cx="8642251" cy="5702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A167A-A810-A072-D246-6B43E9CF5A0E}"/>
              </a:ext>
            </a:extLst>
          </p:cNvPr>
          <p:cNvSpPr txBox="1"/>
          <p:nvPr/>
        </p:nvSpPr>
        <p:spPr>
          <a:xfrm>
            <a:off x="2275268" y="0"/>
            <a:ext cx="4589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SageMaker Autopilot --&gt; Select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79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 Boardroom</vt:lpstr>
      <vt:lpstr>Suspicious Transaction Detection Using AWS ML &amp; Data Pipeline</vt:lpstr>
      <vt:lpstr>Project Overview</vt:lpstr>
      <vt:lpstr>Tools &amp; AWS Services Used</vt:lpstr>
      <vt:lpstr>PowerPoint Presentation</vt:lpstr>
      <vt:lpstr>Dataset </vt:lpstr>
      <vt:lpstr>PowerPoint Presentation</vt:lpstr>
      <vt:lpstr>Model Training with SageMaker Autopilot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Performance</vt:lpstr>
      <vt:lpstr>AWS QuickSight Visualizations</vt:lpstr>
      <vt:lpstr>PowerPoint Presentation</vt:lpstr>
      <vt:lpstr>PowerPoint Presentation</vt:lpstr>
      <vt:lpstr>Business Impact Summary</vt:lpstr>
      <vt:lpstr>Key Takeaways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289</cp:revision>
  <dcterms:created xsi:type="dcterms:W3CDTF">2013-01-27T09:14:16Z</dcterms:created>
  <dcterms:modified xsi:type="dcterms:W3CDTF">2025-06-16T01:54:21Z</dcterms:modified>
  <cp:category/>
</cp:coreProperties>
</file>