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6EE8-E217-4FDE-867A-2D1FE184D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6D8F6-D9AA-44D4-916A-350195A3F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B0778-58B4-42B2-8983-CD0CF70D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4982-6B13-4A76-94B6-32ADBD2B8067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74B7F-9175-4C85-BD22-719396D2F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A3AEB-8BDF-4926-91C3-4872F190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180E-B78C-46A0-9A90-640B0AE57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59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5B025-68DD-4BDC-A960-2774DEF3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9E3EA-FE14-4497-B970-4C4A80634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B584D-0597-461D-8FFC-697333F1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4982-6B13-4A76-94B6-32ADBD2B8067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5F732-8FE9-4912-9283-72AB58AF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0E14C-AE56-4A9B-AA0C-21C729F5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180E-B78C-46A0-9A90-640B0AE57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0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C645F2-8F35-4364-B044-86E19DF56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D7713-EEE5-44B4-BAC4-76F2D310D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E11C6-AD05-47F3-9B16-2E4806F1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4982-6B13-4A76-94B6-32ADBD2B8067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02DD-406B-478A-81D5-3085B28E5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9589C-15DD-4989-B5F9-68FB654F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180E-B78C-46A0-9A90-640B0AE57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38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1394-ADEE-4F6C-896B-C1E05BBF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09933-D222-4DE9-A518-641FEDC7A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BCE2D-4469-4EA5-885A-1AEFE351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4982-6B13-4A76-94B6-32ADBD2B8067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67D39-63E9-4374-897F-ADC2B28CD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A08A5-2057-47A1-BABA-E7BAC392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180E-B78C-46A0-9A90-640B0AE57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93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90C56-86D1-4F7C-906B-7AFB7EFE6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0FE94-0946-4F57-86A1-7D4A7FAD1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231B3-1E61-4C83-AC6A-2C178AE3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4982-6B13-4A76-94B6-32ADBD2B8067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00293-A97F-4368-B83E-B2CC46EB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7E2F2-8B51-45D2-AAC4-22437284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180E-B78C-46A0-9A90-640B0AE57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3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1D380-7A80-49C7-AA7F-834A3185C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79BF2-8CC5-4A9F-9DE3-0E0A1125C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7423E-F97F-40FB-B7B8-B9306774D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3A9A0-7D80-42EA-8DB9-DA7B3A05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4982-6B13-4A76-94B6-32ADBD2B8067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C659F-CAEA-4AA8-BF39-5B801541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C2DA6-FFB7-40F3-9453-249298BE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180E-B78C-46A0-9A90-640B0AE57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81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BA50-0A79-4DB0-8278-BAE16F0F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33991-E5B3-4B21-8F5C-3BB7F2A2B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3A8C4-3A7F-4579-A918-26F88F93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0E2ED7-8836-42F1-9DAF-7B8E677E6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080E1B-FD22-4B1A-9AB3-2C4DD89E0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372EB4-2716-4DD3-8A44-B378E451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4982-6B13-4A76-94B6-32ADBD2B8067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57A0D-9989-4ABC-B787-A64C8210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115F7-D82C-463A-8D70-1BF1C24F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180E-B78C-46A0-9A90-640B0AE57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19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68FF-F6B7-48DF-BBF4-24333D80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A16222-3370-49EE-9A27-0031DC9DA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4982-6B13-4A76-94B6-32ADBD2B8067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A34C7-C604-48B1-B1E6-19C793C67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53AAA-15BF-4202-BA49-4C771574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180E-B78C-46A0-9A90-640B0AE57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69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5005DA-7D99-4927-8E37-A1616EC8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4982-6B13-4A76-94B6-32ADBD2B8067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854310-310B-4699-8B74-BF3117599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ADF8E-0057-450F-9081-FF620A02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180E-B78C-46A0-9A90-640B0AE57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88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8D29-CAD7-4B44-B51D-6DE93193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D1B3C-05D6-49AA-8599-D02F3122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B71FD-6D80-4FB0-93F4-5860AE891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ACEC8-C136-4C37-8B18-0CCE977FF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4982-6B13-4A76-94B6-32ADBD2B8067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A3A31-085E-47D2-90B9-1699DDFC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6ABD6-0583-47F8-AC7A-846C8E95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180E-B78C-46A0-9A90-640B0AE57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1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2C67-E1E9-4499-9356-A9E99D652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B176E8-F157-4788-8C37-D7F9AC410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77CD3-4B70-483F-B638-91584BAD4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C9D65-3186-47AE-9396-F6464B1C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4982-6B13-4A76-94B6-32ADBD2B8067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4BAB0-ACDF-424D-9F1E-F842A6D5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AB8DA-ADCE-4B16-AB34-D79E0ACD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180E-B78C-46A0-9A90-640B0AE57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88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1E91C-6F01-497C-9BEC-8ABDACDF5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FBA55-D016-4599-AD11-E1EA9BBCC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8DE58-53A3-423C-84CD-804CCCEBF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A4982-6B13-4A76-94B6-32ADBD2B8067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578DD-B126-432F-99FC-31AFA8BED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254B1-BFE3-4FAC-BCDB-6940CCF0C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0180E-B78C-46A0-9A90-640B0AE57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50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1294972-D90D-485D-83A6-7813AA0A9886}"/>
              </a:ext>
            </a:extLst>
          </p:cNvPr>
          <p:cNvSpPr/>
          <p:nvPr/>
        </p:nvSpPr>
        <p:spPr>
          <a:xfrm>
            <a:off x="5433647" y="2319704"/>
            <a:ext cx="1495425" cy="2095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77D3A4-3B42-4E46-B6D3-6E5555BE2F6B}"/>
              </a:ext>
            </a:extLst>
          </p:cNvPr>
          <p:cNvSpPr txBox="1"/>
          <p:nvPr/>
        </p:nvSpPr>
        <p:spPr>
          <a:xfrm>
            <a:off x="5767023" y="3058969"/>
            <a:ext cx="106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All Regions</a:t>
            </a:r>
            <a:endParaRPr lang="en-GB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9FF49C-07E8-47D0-A679-24E217E48E8A}"/>
              </a:ext>
            </a:extLst>
          </p:cNvPr>
          <p:cNvCxnSpPr/>
          <p:nvPr/>
        </p:nvCxnSpPr>
        <p:spPr>
          <a:xfrm>
            <a:off x="4906109" y="3197469"/>
            <a:ext cx="6330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EA940C6-917C-4A54-8A7F-380623A4112B}"/>
              </a:ext>
            </a:extLst>
          </p:cNvPr>
          <p:cNvSpPr/>
          <p:nvPr/>
        </p:nvSpPr>
        <p:spPr>
          <a:xfrm>
            <a:off x="7898424" y="2319704"/>
            <a:ext cx="1495425" cy="20955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5BEEB8-573D-4F21-80E0-D1F5049380FB}"/>
              </a:ext>
            </a:extLst>
          </p:cNvPr>
          <p:cNvCxnSpPr/>
          <p:nvPr/>
        </p:nvCxnSpPr>
        <p:spPr>
          <a:xfrm>
            <a:off x="7140087" y="3228955"/>
            <a:ext cx="633046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4B13D1-DF44-4443-8EFC-BD1E6ADF7753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8886094" y="4415204"/>
            <a:ext cx="757787" cy="61106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691C05-E022-43A8-8874-EBB8929378B3}"/>
              </a:ext>
            </a:extLst>
          </p:cNvPr>
          <p:cNvCxnSpPr>
            <a:cxnSpLocks/>
          </p:cNvCxnSpPr>
          <p:nvPr/>
        </p:nvCxnSpPr>
        <p:spPr>
          <a:xfrm flipH="1">
            <a:off x="8423032" y="4415203"/>
            <a:ext cx="107477" cy="61106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3C80D6-8912-407E-86EA-343FFB2F5FE9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228745" y="4415203"/>
            <a:ext cx="892784" cy="61106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F771956-0079-4CCF-BAC9-62DE1065A3BF}"/>
              </a:ext>
            </a:extLst>
          </p:cNvPr>
          <p:cNvSpPr/>
          <p:nvPr/>
        </p:nvSpPr>
        <p:spPr>
          <a:xfrm>
            <a:off x="7949989" y="5026269"/>
            <a:ext cx="962573" cy="13488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E5B558-3FCB-4934-8A35-B54981E229A7}"/>
              </a:ext>
            </a:extLst>
          </p:cNvPr>
          <p:cNvSpPr/>
          <p:nvPr/>
        </p:nvSpPr>
        <p:spPr>
          <a:xfrm>
            <a:off x="9162594" y="5026269"/>
            <a:ext cx="962573" cy="13488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F4C74B-B94E-4E14-B3EB-98C0416A2E3F}"/>
              </a:ext>
            </a:extLst>
          </p:cNvPr>
          <p:cNvSpPr/>
          <p:nvPr/>
        </p:nvSpPr>
        <p:spPr>
          <a:xfrm>
            <a:off x="6747458" y="5026269"/>
            <a:ext cx="962573" cy="13488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2DBD2D-1082-49C7-9451-CCD966CEFB69}"/>
              </a:ext>
            </a:extLst>
          </p:cNvPr>
          <p:cNvSpPr txBox="1"/>
          <p:nvPr/>
        </p:nvSpPr>
        <p:spPr>
          <a:xfrm>
            <a:off x="6760186" y="5421505"/>
            <a:ext cx="962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IE" dirty="0"/>
              <a:t>New Impact</a:t>
            </a:r>
          </a:p>
          <a:p>
            <a:r>
              <a:rPr lang="en-IE" dirty="0"/>
              <a:t>Entry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FEEBFA-4CDC-48A1-829B-78121A81639A}"/>
              </a:ext>
            </a:extLst>
          </p:cNvPr>
          <p:cNvSpPr txBox="1"/>
          <p:nvPr/>
        </p:nvSpPr>
        <p:spPr>
          <a:xfrm>
            <a:off x="7960063" y="5421505"/>
            <a:ext cx="962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IE" dirty="0"/>
              <a:t>Edit Impact</a:t>
            </a:r>
          </a:p>
          <a:p>
            <a:r>
              <a:rPr lang="en-IE" dirty="0"/>
              <a:t>Entry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32CE7E-9823-489D-BD53-CEA3090D71FE}"/>
              </a:ext>
            </a:extLst>
          </p:cNvPr>
          <p:cNvSpPr txBox="1"/>
          <p:nvPr/>
        </p:nvSpPr>
        <p:spPr>
          <a:xfrm>
            <a:off x="9162594" y="5425187"/>
            <a:ext cx="1054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IE" dirty="0"/>
              <a:t>Delete Impact</a:t>
            </a:r>
          </a:p>
          <a:p>
            <a:r>
              <a:rPr lang="en-IE" dirty="0"/>
              <a:t>Entry</a:t>
            </a:r>
            <a:endParaRPr lang="en-GB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5E0DB0-FF39-41DE-9018-53249AE858E3}"/>
              </a:ext>
            </a:extLst>
          </p:cNvPr>
          <p:cNvCxnSpPr>
            <a:cxnSpLocks/>
          </p:cNvCxnSpPr>
          <p:nvPr/>
        </p:nvCxnSpPr>
        <p:spPr>
          <a:xfrm flipH="1" flipV="1">
            <a:off x="5433647" y="1796477"/>
            <a:ext cx="377515" cy="52173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2890F9E-C68D-465B-A7BB-F23FE5A23521}"/>
              </a:ext>
            </a:extLst>
          </p:cNvPr>
          <p:cNvCxnSpPr>
            <a:cxnSpLocks/>
          </p:cNvCxnSpPr>
          <p:nvPr/>
        </p:nvCxnSpPr>
        <p:spPr>
          <a:xfrm flipV="1">
            <a:off x="6134524" y="1735015"/>
            <a:ext cx="93670" cy="59571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A5F0B46-F8F1-45D3-99B0-9557F5B487C9}"/>
              </a:ext>
            </a:extLst>
          </p:cNvPr>
          <p:cNvCxnSpPr>
            <a:cxnSpLocks/>
          </p:cNvCxnSpPr>
          <p:nvPr/>
        </p:nvCxnSpPr>
        <p:spPr>
          <a:xfrm flipV="1">
            <a:off x="6471360" y="1776384"/>
            <a:ext cx="496712" cy="55911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4368AF4-8496-4736-B96D-B54FB459DC43}"/>
              </a:ext>
            </a:extLst>
          </p:cNvPr>
          <p:cNvSpPr/>
          <p:nvPr/>
        </p:nvSpPr>
        <p:spPr>
          <a:xfrm>
            <a:off x="5746907" y="427556"/>
            <a:ext cx="962573" cy="13488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2C1788-03A2-42DC-978A-0FE8E3A611C7}"/>
              </a:ext>
            </a:extLst>
          </p:cNvPr>
          <p:cNvSpPr/>
          <p:nvPr/>
        </p:nvSpPr>
        <p:spPr>
          <a:xfrm>
            <a:off x="6959512" y="427556"/>
            <a:ext cx="962573" cy="13488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06A93CC-E265-4B47-ACA9-687D7D65E8B6}"/>
              </a:ext>
            </a:extLst>
          </p:cNvPr>
          <p:cNvSpPr/>
          <p:nvPr/>
        </p:nvSpPr>
        <p:spPr>
          <a:xfrm>
            <a:off x="4544376" y="427556"/>
            <a:ext cx="962573" cy="13488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01BBCD-AC99-4248-BB68-65A380954D6F}"/>
              </a:ext>
            </a:extLst>
          </p:cNvPr>
          <p:cNvSpPr txBox="1"/>
          <p:nvPr/>
        </p:nvSpPr>
        <p:spPr>
          <a:xfrm>
            <a:off x="4557104" y="822792"/>
            <a:ext cx="962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IE" dirty="0"/>
              <a:t>New Region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0464C0-FA4B-4B94-A6D2-40E65B66F259}"/>
              </a:ext>
            </a:extLst>
          </p:cNvPr>
          <p:cNvSpPr txBox="1"/>
          <p:nvPr/>
        </p:nvSpPr>
        <p:spPr>
          <a:xfrm>
            <a:off x="5756981" y="822792"/>
            <a:ext cx="962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IE" dirty="0"/>
              <a:t>Edit Region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851329-D27C-4EFC-93CF-2E3D65C10F15}"/>
              </a:ext>
            </a:extLst>
          </p:cNvPr>
          <p:cNvSpPr txBox="1"/>
          <p:nvPr/>
        </p:nvSpPr>
        <p:spPr>
          <a:xfrm>
            <a:off x="6959512" y="826474"/>
            <a:ext cx="1054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IE" dirty="0"/>
              <a:t>Delete Region</a:t>
            </a:r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9DDD74-25EF-453A-AD65-989D846FE359}"/>
              </a:ext>
            </a:extLst>
          </p:cNvPr>
          <p:cNvSpPr txBox="1"/>
          <p:nvPr/>
        </p:nvSpPr>
        <p:spPr>
          <a:xfrm>
            <a:off x="8205423" y="3140328"/>
            <a:ext cx="1392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IE" dirty="0"/>
              <a:t>Local Impact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2B7D96-73A3-4751-8ECF-4E2806C91AE7}"/>
              </a:ext>
            </a:extLst>
          </p:cNvPr>
          <p:cNvSpPr txBox="1"/>
          <p:nvPr/>
        </p:nvSpPr>
        <p:spPr>
          <a:xfrm>
            <a:off x="10313910" y="3136621"/>
            <a:ext cx="1254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IE" dirty="0"/>
              <a:t>Local Impact Dashboard</a:t>
            </a:r>
            <a:endParaRPr lang="en-GB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0C4591-3E6F-411D-B03C-C9E46CFB1275}"/>
              </a:ext>
            </a:extLst>
          </p:cNvPr>
          <p:cNvSpPr/>
          <p:nvPr/>
        </p:nvSpPr>
        <p:spPr>
          <a:xfrm>
            <a:off x="10232216" y="2288218"/>
            <a:ext cx="1495425" cy="20955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AAB3D2-BC2B-40F5-8F7C-9B639C7643A3}"/>
              </a:ext>
            </a:extLst>
          </p:cNvPr>
          <p:cNvSpPr txBox="1"/>
          <p:nvPr/>
        </p:nvSpPr>
        <p:spPr>
          <a:xfrm>
            <a:off x="3432654" y="3138850"/>
            <a:ext cx="1254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IE" dirty="0"/>
              <a:t>User Profile Page</a:t>
            </a:r>
            <a:endParaRPr lang="en-GB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6BF019E-4E9B-424C-BE2F-D76B5C22A981}"/>
              </a:ext>
            </a:extLst>
          </p:cNvPr>
          <p:cNvSpPr/>
          <p:nvPr/>
        </p:nvSpPr>
        <p:spPr>
          <a:xfrm>
            <a:off x="3330077" y="2288218"/>
            <a:ext cx="1495425" cy="2095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7D6598C-09C5-42D1-B8BA-4C14DCEFD897}"/>
              </a:ext>
            </a:extLst>
          </p:cNvPr>
          <p:cNvCxnSpPr/>
          <p:nvPr/>
        </p:nvCxnSpPr>
        <p:spPr>
          <a:xfrm>
            <a:off x="9492121" y="3228955"/>
            <a:ext cx="63304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37E8081-3458-4270-A4C3-2BD885BE0254}"/>
              </a:ext>
            </a:extLst>
          </p:cNvPr>
          <p:cNvCxnSpPr/>
          <p:nvPr/>
        </p:nvCxnSpPr>
        <p:spPr>
          <a:xfrm>
            <a:off x="2697031" y="3228955"/>
            <a:ext cx="6330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7512FD6-FE97-4727-BBDC-831D4605699F}"/>
              </a:ext>
            </a:extLst>
          </p:cNvPr>
          <p:cNvSpPr txBox="1"/>
          <p:nvPr/>
        </p:nvSpPr>
        <p:spPr>
          <a:xfrm>
            <a:off x="1282718" y="3138850"/>
            <a:ext cx="1254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IE" dirty="0"/>
              <a:t>Login Page</a:t>
            </a:r>
            <a:endParaRPr lang="en-GB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D2D020B-AC60-465D-BD35-40F28714E2B7}"/>
              </a:ext>
            </a:extLst>
          </p:cNvPr>
          <p:cNvSpPr/>
          <p:nvPr/>
        </p:nvSpPr>
        <p:spPr>
          <a:xfrm>
            <a:off x="1180141" y="2288218"/>
            <a:ext cx="1495425" cy="2095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272980-EAE3-41AF-B7EA-C9AB45979F93}"/>
              </a:ext>
            </a:extLst>
          </p:cNvPr>
          <p:cNvSpPr txBox="1"/>
          <p:nvPr/>
        </p:nvSpPr>
        <p:spPr>
          <a:xfrm>
            <a:off x="675540" y="413238"/>
            <a:ext cx="290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Apps Pages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7992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EE2B6A9-1F39-4425-8317-BA1EC6C95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724100"/>
              </p:ext>
            </p:extLst>
          </p:nvPr>
        </p:nvGraphicFramePr>
        <p:xfrm>
          <a:off x="675540" y="1234440"/>
          <a:ext cx="10964012" cy="2194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41003">
                  <a:extLst>
                    <a:ext uri="{9D8B030D-6E8A-4147-A177-3AD203B41FA5}">
                      <a16:colId xmlns:a16="http://schemas.microsoft.com/office/drawing/2014/main" val="2319277158"/>
                    </a:ext>
                  </a:extLst>
                </a:gridCol>
                <a:gridCol w="2741003">
                  <a:extLst>
                    <a:ext uri="{9D8B030D-6E8A-4147-A177-3AD203B41FA5}">
                      <a16:colId xmlns:a16="http://schemas.microsoft.com/office/drawing/2014/main" val="3494202581"/>
                    </a:ext>
                  </a:extLst>
                </a:gridCol>
                <a:gridCol w="2958610">
                  <a:extLst>
                    <a:ext uri="{9D8B030D-6E8A-4147-A177-3AD203B41FA5}">
                      <a16:colId xmlns:a16="http://schemas.microsoft.com/office/drawing/2014/main" val="3065182318"/>
                    </a:ext>
                  </a:extLst>
                </a:gridCol>
                <a:gridCol w="2523396">
                  <a:extLst>
                    <a:ext uri="{9D8B030D-6E8A-4147-A177-3AD203B41FA5}">
                      <a16:colId xmlns:a16="http://schemas.microsoft.com/office/drawing/2014/main" val="3372018703"/>
                    </a:ext>
                  </a:extLst>
                </a:gridCol>
              </a:tblGrid>
              <a:tr h="248883">
                <a:tc>
                  <a:txBody>
                    <a:bodyPr/>
                    <a:lstStyle/>
                    <a:p>
                      <a:r>
                        <a:rPr lang="en-IE" sz="1400" dirty="0"/>
                        <a:t>User Login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Region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Impact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Impact Dashboard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73381"/>
                  </a:ext>
                </a:extLst>
              </a:tr>
              <a:tr h="248883">
                <a:tc>
                  <a:txBody>
                    <a:bodyPr/>
                    <a:lstStyle/>
                    <a:p>
                      <a:r>
                        <a:rPr lang="en-IE" sz="1100" dirty="0"/>
                        <a:t>/login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/regions (and ‘/’)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/region/&lt;</a:t>
                      </a:r>
                      <a:r>
                        <a:rPr lang="en-IE" sz="1100" dirty="0" err="1"/>
                        <a:t>int:region_id</a:t>
                      </a:r>
                      <a:r>
                        <a:rPr lang="en-IE" sz="1100" dirty="0"/>
                        <a:t>&gt;/impact</a:t>
                      </a:r>
                    </a:p>
                    <a:p>
                      <a:r>
                        <a:rPr lang="en-IE" sz="1100" dirty="0"/>
                        <a:t>And /region/&lt;</a:t>
                      </a:r>
                      <a:r>
                        <a:rPr lang="en-IE" sz="1100" dirty="0" err="1"/>
                        <a:t>int:region_id</a:t>
                      </a:r>
                      <a:r>
                        <a:rPr lang="en-IE" sz="1100" dirty="0"/>
                        <a:t>&gt;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/regions/dashboard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063266"/>
                  </a:ext>
                </a:extLst>
              </a:tr>
              <a:tr h="248883">
                <a:tc>
                  <a:txBody>
                    <a:bodyPr/>
                    <a:lstStyle/>
                    <a:p>
                      <a:r>
                        <a:rPr lang="en-IE" sz="1100" dirty="0"/>
                        <a:t>/profile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/region/new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/region/&lt;</a:t>
                      </a:r>
                      <a:r>
                        <a:rPr lang="en-IE" sz="1100" dirty="0" err="1"/>
                        <a:t>int:region_id</a:t>
                      </a:r>
                      <a:r>
                        <a:rPr lang="en-IE" sz="1100" dirty="0"/>
                        <a:t>&gt;impact/new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dirty="0"/>
                        <a:t>/region/&lt;</a:t>
                      </a:r>
                      <a:r>
                        <a:rPr lang="en-IE" sz="1100" dirty="0" err="1"/>
                        <a:t>int:region_id</a:t>
                      </a:r>
                      <a:r>
                        <a:rPr lang="en-IE" sz="1100" dirty="0"/>
                        <a:t>&gt;/&lt;</a:t>
                      </a:r>
                      <a:r>
                        <a:rPr lang="en-IE" sz="1100" dirty="0" err="1"/>
                        <a:t>int:impact_id</a:t>
                      </a:r>
                      <a:r>
                        <a:rPr lang="en-IE" sz="1100" dirty="0"/>
                        <a:t>&gt;/dashboard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878493"/>
                  </a:ext>
                </a:extLst>
              </a:tr>
              <a:tr h="248883"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/region/&lt;</a:t>
                      </a:r>
                      <a:r>
                        <a:rPr lang="en-IE" sz="1100" dirty="0" err="1"/>
                        <a:t>int:region_id</a:t>
                      </a:r>
                      <a:r>
                        <a:rPr lang="en-IE" sz="1100" dirty="0"/>
                        <a:t>&gt;/edit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dirty="0"/>
                        <a:t>/region/&lt;</a:t>
                      </a:r>
                      <a:r>
                        <a:rPr lang="en-IE" sz="1100" dirty="0" err="1"/>
                        <a:t>int:region_id</a:t>
                      </a:r>
                      <a:r>
                        <a:rPr lang="en-IE" sz="1100" dirty="0"/>
                        <a:t>&gt;/&lt;</a:t>
                      </a:r>
                      <a:r>
                        <a:rPr lang="en-IE" sz="1100" dirty="0" err="1"/>
                        <a:t>int:impact_id</a:t>
                      </a:r>
                      <a:r>
                        <a:rPr lang="en-IE" sz="1100" dirty="0"/>
                        <a:t>&gt;/edit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821494"/>
                  </a:ext>
                </a:extLst>
              </a:tr>
              <a:tr h="248883"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/region/&lt;</a:t>
                      </a:r>
                      <a:r>
                        <a:rPr lang="en-IE" sz="1100" dirty="0" err="1"/>
                        <a:t>int:region_id</a:t>
                      </a:r>
                      <a:r>
                        <a:rPr lang="en-IE" sz="1100" dirty="0"/>
                        <a:t>&gt;/delete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dirty="0"/>
                        <a:t>/region/&lt;</a:t>
                      </a:r>
                      <a:r>
                        <a:rPr lang="en-IE" sz="1100" dirty="0" err="1"/>
                        <a:t>int:region_id</a:t>
                      </a:r>
                      <a:r>
                        <a:rPr lang="en-IE" sz="1100" dirty="0"/>
                        <a:t>&gt;/&lt;</a:t>
                      </a:r>
                      <a:r>
                        <a:rPr lang="en-IE" sz="1100" dirty="0" err="1"/>
                        <a:t>int:impact_id</a:t>
                      </a:r>
                      <a:r>
                        <a:rPr lang="en-IE" sz="1100" dirty="0"/>
                        <a:t>&gt;/delete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915610"/>
                  </a:ext>
                </a:extLst>
              </a:tr>
              <a:tr h="248883"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333530"/>
                  </a:ext>
                </a:extLst>
              </a:tr>
              <a:tr h="248883"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87223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B7E9BEC-D9B0-4485-9BAF-A5868ACF0AB0}"/>
              </a:ext>
            </a:extLst>
          </p:cNvPr>
          <p:cNvSpPr txBox="1"/>
          <p:nvPr/>
        </p:nvSpPr>
        <p:spPr>
          <a:xfrm>
            <a:off x="675540" y="413238"/>
            <a:ext cx="290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App Routes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45252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7E9BEC-D9B0-4485-9BAF-A5868ACF0AB0}"/>
              </a:ext>
            </a:extLst>
          </p:cNvPr>
          <p:cNvSpPr txBox="1"/>
          <p:nvPr/>
        </p:nvSpPr>
        <p:spPr>
          <a:xfrm>
            <a:off x="798632" y="167053"/>
            <a:ext cx="290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URLS, Methods &amp; Test Text</a:t>
            </a:r>
            <a:endParaRPr lang="en-GB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D4A994D-C681-4746-84C2-4F1F06128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149798"/>
              </p:ext>
            </p:extLst>
          </p:nvPr>
        </p:nvGraphicFramePr>
        <p:xfrm>
          <a:off x="941752" y="618783"/>
          <a:ext cx="10031049" cy="5882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9956">
                  <a:extLst>
                    <a:ext uri="{9D8B030D-6E8A-4147-A177-3AD203B41FA5}">
                      <a16:colId xmlns:a16="http://schemas.microsoft.com/office/drawing/2014/main" val="2656384918"/>
                    </a:ext>
                  </a:extLst>
                </a:gridCol>
                <a:gridCol w="2769577">
                  <a:extLst>
                    <a:ext uri="{9D8B030D-6E8A-4147-A177-3AD203B41FA5}">
                      <a16:colId xmlns:a16="http://schemas.microsoft.com/office/drawing/2014/main" val="2300978098"/>
                    </a:ext>
                  </a:extLst>
                </a:gridCol>
                <a:gridCol w="4211516">
                  <a:extLst>
                    <a:ext uri="{9D8B030D-6E8A-4147-A177-3AD203B41FA5}">
                      <a16:colId xmlns:a16="http://schemas.microsoft.com/office/drawing/2014/main" val="1636052791"/>
                    </a:ext>
                  </a:extLst>
                </a:gridCol>
              </a:tblGrid>
              <a:tr h="140936">
                <a:tc>
                  <a:txBody>
                    <a:bodyPr/>
                    <a:lstStyle/>
                    <a:p>
                      <a:r>
                        <a:rPr lang="en-IE" sz="1000" dirty="0"/>
                        <a:t>User Login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/>
                        <a:t>Method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/>
                        <a:t>Test Text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557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000" dirty="0"/>
                        <a:t>/login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 err="1"/>
                        <a:t>userLogin</a:t>
                      </a:r>
                      <a:r>
                        <a:rPr lang="en-IE" sz="1000" dirty="0"/>
                        <a:t>()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/>
                        <a:t>“This page will show the google &amp; </a:t>
                      </a:r>
                      <a:r>
                        <a:rPr lang="en-IE" sz="1000" dirty="0" err="1"/>
                        <a:t>facebook</a:t>
                      </a:r>
                      <a:r>
                        <a:rPr lang="en-IE" sz="1000" dirty="0"/>
                        <a:t> login options”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4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000" dirty="0"/>
                        <a:t>/profile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 err="1"/>
                        <a:t>showProfile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/>
                        <a:t>“This page will show the users profile”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10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000" b="1" i="0" dirty="0">
                          <a:solidFill>
                            <a:schemeClr val="bg1"/>
                          </a:solidFill>
                        </a:rPr>
                        <a:t>Region</a:t>
                      </a:r>
                      <a:endParaRPr lang="en-GB" sz="10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b="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b="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46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000" dirty="0"/>
                        <a:t>/regions (and ‘/’)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 err="1"/>
                        <a:t>showRegion</a:t>
                      </a:r>
                      <a:r>
                        <a:rPr lang="en-IE" sz="1000" dirty="0"/>
                        <a:t>()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/>
                        <a:t>“This page will show the full list of regions”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14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000" dirty="0"/>
                        <a:t>/region/new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 err="1"/>
                        <a:t>newRegion</a:t>
                      </a:r>
                      <a:r>
                        <a:rPr lang="en-IE" sz="1000" dirty="0"/>
                        <a:t>()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/>
                        <a:t>“This page will be for adding a new region”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734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000" dirty="0"/>
                        <a:t>/region/&lt;</a:t>
                      </a:r>
                      <a:r>
                        <a:rPr lang="en-IE" sz="1000" dirty="0" err="1"/>
                        <a:t>int:region_id</a:t>
                      </a:r>
                      <a:r>
                        <a:rPr lang="en-IE" sz="1000" dirty="0"/>
                        <a:t>&gt;/edit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 err="1"/>
                        <a:t>editRegion</a:t>
                      </a:r>
                      <a:r>
                        <a:rPr lang="en-IE" sz="1000" dirty="0"/>
                        <a:t>()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/>
                        <a:t>“This page will be for editing an existing region”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17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000" dirty="0"/>
                        <a:t>/region/&lt;</a:t>
                      </a:r>
                      <a:r>
                        <a:rPr lang="en-IE" sz="1000" dirty="0" err="1"/>
                        <a:t>int:region_id</a:t>
                      </a:r>
                      <a:r>
                        <a:rPr lang="en-IE" sz="1000" dirty="0"/>
                        <a:t>&gt;/delete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 err="1"/>
                        <a:t>deleteRegion</a:t>
                      </a:r>
                      <a:r>
                        <a:rPr lang="en-IE" sz="1000" dirty="0"/>
                        <a:t>()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/>
                        <a:t>“This page will be for deleting an existing region”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4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000" b="1" i="0" dirty="0">
                          <a:solidFill>
                            <a:schemeClr val="bg1"/>
                          </a:solidFill>
                        </a:rPr>
                        <a:t>Impact</a:t>
                      </a:r>
                      <a:endParaRPr lang="en-GB" sz="10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b="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b="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803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000" dirty="0"/>
                        <a:t>/region/&lt;</a:t>
                      </a:r>
                      <a:r>
                        <a:rPr lang="en-IE" sz="1000" dirty="0" err="1"/>
                        <a:t>int:region_id</a:t>
                      </a:r>
                      <a:r>
                        <a:rPr lang="en-IE" sz="1000" dirty="0"/>
                        <a:t>&gt;/impact</a:t>
                      </a:r>
                    </a:p>
                    <a:p>
                      <a:r>
                        <a:rPr lang="en-IE" sz="1000" dirty="0"/>
                        <a:t>And /region/&lt;</a:t>
                      </a:r>
                      <a:r>
                        <a:rPr lang="en-IE" sz="1000" dirty="0" err="1"/>
                        <a:t>int:region_id</a:t>
                      </a:r>
                      <a:r>
                        <a:rPr lang="en-IE" sz="1000" dirty="0"/>
                        <a:t>&gt;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 err="1"/>
                        <a:t>showImpact</a:t>
                      </a:r>
                      <a:r>
                        <a:rPr lang="en-IE" sz="1000" dirty="0"/>
                        <a:t>()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/>
                        <a:t>“This page will be showing the impact activity of a single region”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04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000" dirty="0"/>
                        <a:t>/region/&lt;</a:t>
                      </a:r>
                      <a:r>
                        <a:rPr lang="en-IE" sz="1000" dirty="0" err="1"/>
                        <a:t>int:region_id</a:t>
                      </a:r>
                      <a:r>
                        <a:rPr lang="en-IE" sz="1000" dirty="0"/>
                        <a:t>&gt;impact/new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 err="1"/>
                        <a:t>newImpactEntry</a:t>
                      </a:r>
                      <a:r>
                        <a:rPr lang="en-IE" sz="1000" dirty="0"/>
                        <a:t>()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/>
                        <a:t>“This page will be for creating a new impact entry for a given region”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392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/>
                        <a:t>/region/&lt;</a:t>
                      </a:r>
                      <a:r>
                        <a:rPr lang="en-IE" sz="1000" dirty="0" err="1"/>
                        <a:t>int:region_id</a:t>
                      </a:r>
                      <a:r>
                        <a:rPr lang="en-IE" sz="1000" dirty="0"/>
                        <a:t>&gt;/&lt;</a:t>
                      </a:r>
                      <a:r>
                        <a:rPr lang="en-IE" sz="1000" dirty="0" err="1"/>
                        <a:t>int:impact_id</a:t>
                      </a:r>
                      <a:r>
                        <a:rPr lang="en-IE" sz="1000" dirty="0"/>
                        <a:t>&gt;/edit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 err="1"/>
                        <a:t>editImpactEntry</a:t>
                      </a:r>
                      <a:r>
                        <a:rPr lang="en-IE" sz="1000" dirty="0"/>
                        <a:t>()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/>
                        <a:t>“This page will be for editing an impact entry of a given region”</a:t>
                      </a:r>
                      <a:endParaRPr lang="en-GB" sz="1000" dirty="0"/>
                    </a:p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71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/>
                        <a:t>/region/&lt;</a:t>
                      </a:r>
                      <a:r>
                        <a:rPr lang="en-IE" sz="1000" dirty="0" err="1"/>
                        <a:t>int:region_id</a:t>
                      </a:r>
                      <a:r>
                        <a:rPr lang="en-IE" sz="1000" dirty="0"/>
                        <a:t>&gt;/&lt;</a:t>
                      </a:r>
                      <a:r>
                        <a:rPr lang="en-IE" sz="1000" dirty="0" err="1"/>
                        <a:t>int:impact_id</a:t>
                      </a:r>
                      <a:r>
                        <a:rPr lang="en-IE" sz="1000" dirty="0"/>
                        <a:t>&gt;/delete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 err="1"/>
                        <a:t>deleteImpactEntry</a:t>
                      </a:r>
                      <a:r>
                        <a:rPr lang="en-IE" sz="1000" dirty="0"/>
                        <a:t>()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/>
                        <a:t>“This page will be for deleting an impact entry of a given region”</a:t>
                      </a:r>
                      <a:endParaRPr lang="en-GB" sz="1000" dirty="0"/>
                    </a:p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152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E" sz="10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Impact Dashboard</a:t>
                      </a:r>
                      <a:endParaRPr lang="en-GB" sz="10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993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000" dirty="0"/>
                        <a:t>/regions/dashboard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 err="1"/>
                        <a:t>showDashboard</a:t>
                      </a:r>
                      <a:r>
                        <a:rPr lang="en-IE" sz="1000" dirty="0"/>
                        <a:t>()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/>
                        <a:t>“This page will show the impact dashboard for all regions”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57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/>
                        <a:t>/region/&lt;</a:t>
                      </a:r>
                      <a:r>
                        <a:rPr lang="en-IE" sz="1000" dirty="0" err="1"/>
                        <a:t>int:region_id</a:t>
                      </a:r>
                      <a:r>
                        <a:rPr lang="en-IE" sz="1000" dirty="0"/>
                        <a:t>&gt;/&lt;</a:t>
                      </a:r>
                      <a:r>
                        <a:rPr lang="en-IE" sz="1000" dirty="0" err="1"/>
                        <a:t>int:impact_id</a:t>
                      </a:r>
                      <a:r>
                        <a:rPr lang="en-IE" sz="1000" dirty="0"/>
                        <a:t>&gt;/dashboard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 err="1"/>
                        <a:t>showRegionDashboard</a:t>
                      </a:r>
                      <a:r>
                        <a:rPr lang="en-IE" sz="1000" dirty="0"/>
                        <a:t>()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/>
                        <a:t>“This page will show the impact dashboard for a given region”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932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07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7E9BEC-D9B0-4485-9BAF-A5868ACF0AB0}"/>
              </a:ext>
            </a:extLst>
          </p:cNvPr>
          <p:cNvSpPr txBox="1"/>
          <p:nvPr/>
        </p:nvSpPr>
        <p:spPr>
          <a:xfrm>
            <a:off x="675540" y="413238"/>
            <a:ext cx="290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Database Models</a:t>
            </a:r>
            <a:endParaRPr lang="en-GB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E80AC9-9C7C-4F75-AE73-C609DE4CB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928690"/>
              </p:ext>
            </p:extLst>
          </p:nvPr>
        </p:nvGraphicFramePr>
        <p:xfrm>
          <a:off x="675540" y="1477107"/>
          <a:ext cx="2844954" cy="2130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698">
                  <a:extLst>
                    <a:ext uri="{9D8B030D-6E8A-4147-A177-3AD203B41FA5}">
                      <a16:colId xmlns:a16="http://schemas.microsoft.com/office/drawing/2014/main" val="3271877903"/>
                    </a:ext>
                  </a:extLst>
                </a:gridCol>
                <a:gridCol w="1964256">
                  <a:extLst>
                    <a:ext uri="{9D8B030D-6E8A-4147-A177-3AD203B41FA5}">
                      <a16:colId xmlns:a16="http://schemas.microsoft.com/office/drawing/2014/main" val="2518249995"/>
                    </a:ext>
                  </a:extLst>
                </a:gridCol>
              </a:tblGrid>
              <a:tr h="302772"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1881100156"/>
                  </a:ext>
                </a:extLst>
              </a:tr>
              <a:tr h="302772">
                <a:tc>
                  <a:txBody>
                    <a:bodyPr/>
                    <a:lstStyle/>
                    <a:p>
                      <a:r>
                        <a:rPr lang="en-IE" sz="1500" dirty="0"/>
                        <a:t>Id</a:t>
                      </a:r>
                      <a:endParaRPr lang="en-GB" sz="1500" dirty="0"/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Integer, PK</a:t>
                      </a:r>
                      <a:endParaRPr lang="en-GB" sz="1500" dirty="0"/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1738397864"/>
                  </a:ext>
                </a:extLst>
              </a:tr>
              <a:tr h="302772">
                <a:tc>
                  <a:txBody>
                    <a:bodyPr/>
                    <a:lstStyle/>
                    <a:p>
                      <a:r>
                        <a:rPr lang="en-IE" sz="1500" dirty="0"/>
                        <a:t>Name</a:t>
                      </a:r>
                      <a:endParaRPr lang="en-GB" sz="1500" dirty="0"/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String(250)</a:t>
                      </a:r>
                      <a:endParaRPr lang="en-GB" sz="1500" dirty="0"/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3349281387"/>
                  </a:ext>
                </a:extLst>
              </a:tr>
              <a:tr h="302772">
                <a:tc>
                  <a:txBody>
                    <a:bodyPr/>
                    <a:lstStyle/>
                    <a:p>
                      <a:r>
                        <a:rPr lang="en-IE" sz="1500" dirty="0"/>
                        <a:t>Email</a:t>
                      </a:r>
                      <a:endParaRPr lang="en-GB" sz="1500" dirty="0"/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String(250)</a:t>
                      </a:r>
                      <a:endParaRPr lang="en-GB" sz="1500" dirty="0"/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274787726"/>
                  </a:ext>
                </a:extLst>
              </a:tr>
              <a:tr h="302772">
                <a:tc>
                  <a:txBody>
                    <a:bodyPr/>
                    <a:lstStyle/>
                    <a:p>
                      <a:r>
                        <a:rPr lang="en-IE" sz="1500" dirty="0"/>
                        <a:t>Picture</a:t>
                      </a:r>
                      <a:endParaRPr lang="en-GB" sz="1500" dirty="0"/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500" dirty="0"/>
                        <a:t>String(250)</a:t>
                      </a:r>
                      <a:endParaRPr lang="en-GB" sz="1500" dirty="0"/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3534116032"/>
                  </a:ext>
                </a:extLst>
              </a:tr>
              <a:tr h="302772"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963659988"/>
                  </a:ext>
                </a:extLst>
              </a:tr>
              <a:tr h="302772">
                <a:tc>
                  <a:txBody>
                    <a:bodyPr/>
                    <a:lstStyle/>
                    <a:p>
                      <a:endParaRPr lang="en-GB" sz="1500"/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262646905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D121D5-2827-4268-9DBD-058E3A1DE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130389"/>
              </p:ext>
            </p:extLst>
          </p:nvPr>
        </p:nvGraphicFramePr>
        <p:xfrm>
          <a:off x="4663754" y="1477107"/>
          <a:ext cx="2967969" cy="2130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839">
                  <a:extLst>
                    <a:ext uri="{9D8B030D-6E8A-4147-A177-3AD203B41FA5}">
                      <a16:colId xmlns:a16="http://schemas.microsoft.com/office/drawing/2014/main" val="3271877903"/>
                    </a:ext>
                  </a:extLst>
                </a:gridCol>
                <a:gridCol w="1986130">
                  <a:extLst>
                    <a:ext uri="{9D8B030D-6E8A-4147-A177-3AD203B41FA5}">
                      <a16:colId xmlns:a16="http://schemas.microsoft.com/office/drawing/2014/main" val="2518249995"/>
                    </a:ext>
                  </a:extLst>
                </a:gridCol>
              </a:tblGrid>
              <a:tr h="302772"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1881100156"/>
                  </a:ext>
                </a:extLst>
              </a:tr>
              <a:tr h="302772">
                <a:tc>
                  <a:txBody>
                    <a:bodyPr/>
                    <a:lstStyle/>
                    <a:p>
                      <a:r>
                        <a:rPr lang="en-IE" sz="1500" dirty="0"/>
                        <a:t>Id</a:t>
                      </a:r>
                      <a:endParaRPr lang="en-GB" sz="1500" dirty="0"/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Integer, PK</a:t>
                      </a:r>
                      <a:endParaRPr lang="en-GB" sz="1500" dirty="0"/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1738397864"/>
                  </a:ext>
                </a:extLst>
              </a:tr>
              <a:tr h="302772">
                <a:tc>
                  <a:txBody>
                    <a:bodyPr/>
                    <a:lstStyle/>
                    <a:p>
                      <a:r>
                        <a:rPr lang="en-IE" sz="1500" dirty="0"/>
                        <a:t>Name</a:t>
                      </a:r>
                      <a:endParaRPr lang="en-GB" sz="1500" dirty="0"/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500" dirty="0"/>
                        <a:t>String(250)</a:t>
                      </a:r>
                      <a:endParaRPr lang="en-GB" sz="1500" dirty="0"/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3349281387"/>
                  </a:ext>
                </a:extLst>
              </a:tr>
              <a:tr h="302772">
                <a:tc>
                  <a:txBody>
                    <a:bodyPr/>
                    <a:lstStyle/>
                    <a:p>
                      <a:r>
                        <a:rPr lang="en-IE" sz="1500" dirty="0"/>
                        <a:t>Location</a:t>
                      </a:r>
                      <a:endParaRPr lang="en-GB" sz="1500" dirty="0"/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String(250)</a:t>
                      </a:r>
                      <a:endParaRPr lang="en-GB" sz="1500" dirty="0"/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274787726"/>
                  </a:ext>
                </a:extLst>
              </a:tr>
              <a:tr h="302772">
                <a:tc>
                  <a:txBody>
                    <a:bodyPr/>
                    <a:lstStyle/>
                    <a:p>
                      <a:r>
                        <a:rPr lang="en-IE" sz="1500" dirty="0" err="1"/>
                        <a:t>user_id</a:t>
                      </a:r>
                      <a:endParaRPr lang="en-GB" sz="1500" dirty="0"/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Integer, FK(user.id)</a:t>
                      </a:r>
                      <a:endParaRPr lang="en-GB" sz="1500" dirty="0"/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3534116032"/>
                  </a:ext>
                </a:extLst>
              </a:tr>
              <a:tr h="302772">
                <a:tc>
                  <a:txBody>
                    <a:bodyPr/>
                    <a:lstStyle/>
                    <a:p>
                      <a:r>
                        <a:rPr lang="en-IE" sz="1500" dirty="0"/>
                        <a:t>User</a:t>
                      </a:r>
                      <a:endParaRPr lang="en-GB" sz="1500" dirty="0"/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Relationship(User)</a:t>
                      </a:r>
                      <a:endParaRPr lang="en-GB" sz="1500" dirty="0"/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963659988"/>
                  </a:ext>
                </a:extLst>
              </a:tr>
              <a:tr h="302772">
                <a:tc>
                  <a:txBody>
                    <a:bodyPr/>
                    <a:lstStyle/>
                    <a:p>
                      <a:endParaRPr lang="en-GB" sz="1500"/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262646905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3A8E316-898A-43EE-AE3E-B4CDF2601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529943"/>
              </p:ext>
            </p:extLst>
          </p:nvPr>
        </p:nvGraphicFramePr>
        <p:xfrm>
          <a:off x="8488970" y="1477107"/>
          <a:ext cx="3497878" cy="4260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939">
                  <a:extLst>
                    <a:ext uri="{9D8B030D-6E8A-4147-A177-3AD203B41FA5}">
                      <a16:colId xmlns:a16="http://schemas.microsoft.com/office/drawing/2014/main" val="3271877903"/>
                    </a:ext>
                  </a:extLst>
                </a:gridCol>
                <a:gridCol w="1748939">
                  <a:extLst>
                    <a:ext uri="{9D8B030D-6E8A-4147-A177-3AD203B41FA5}">
                      <a16:colId xmlns:a16="http://schemas.microsoft.com/office/drawing/2014/main" val="2518249995"/>
                    </a:ext>
                  </a:extLst>
                </a:gridCol>
              </a:tblGrid>
              <a:tr h="302772">
                <a:tc>
                  <a:txBody>
                    <a:bodyPr/>
                    <a:lstStyle/>
                    <a:p>
                      <a:endParaRPr lang="en-GB" sz="1500" b="1" dirty="0"/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endParaRPr lang="en-GB" sz="1500" b="1" dirty="0"/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1881100156"/>
                  </a:ext>
                </a:extLst>
              </a:tr>
              <a:tr h="302772">
                <a:tc>
                  <a:txBody>
                    <a:bodyPr/>
                    <a:lstStyle/>
                    <a:p>
                      <a:r>
                        <a:rPr lang="en-IE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GB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r>
                        <a:rPr lang="en-IE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Integer, PK</a:t>
                      </a:r>
                      <a:endParaRPr lang="en-GB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1738397864"/>
                  </a:ext>
                </a:extLst>
              </a:tr>
              <a:tr h="302772">
                <a:tc>
                  <a:txBody>
                    <a:bodyPr/>
                    <a:lstStyle/>
                    <a:p>
                      <a:r>
                        <a:rPr lang="en-IE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GB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String(250)</a:t>
                      </a:r>
                      <a:endParaRPr lang="en-GB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3349281387"/>
                  </a:ext>
                </a:extLst>
              </a:tr>
              <a:tr h="302772">
                <a:tc>
                  <a:txBody>
                    <a:bodyPr/>
                    <a:lstStyle/>
                    <a:p>
                      <a:r>
                        <a:rPr lang="en-IE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Hours</a:t>
                      </a:r>
                      <a:endParaRPr lang="en-GB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Float, PK</a:t>
                      </a:r>
                      <a:endParaRPr lang="en-GB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3790756121"/>
                  </a:ext>
                </a:extLst>
              </a:tr>
              <a:tr h="302772">
                <a:tc>
                  <a:txBody>
                    <a:bodyPr/>
                    <a:lstStyle/>
                    <a:p>
                      <a:r>
                        <a:rPr lang="en-IE" sz="15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Funding_amount</a:t>
                      </a:r>
                      <a:endParaRPr lang="en-GB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Float, PK</a:t>
                      </a:r>
                      <a:endParaRPr lang="en-GB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2075062873"/>
                  </a:ext>
                </a:extLst>
              </a:tr>
              <a:tr h="302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GB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r>
                        <a:rPr lang="en-IE" sz="15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GB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3227351839"/>
                  </a:ext>
                </a:extLst>
              </a:tr>
              <a:tr h="302772">
                <a:tc>
                  <a:txBody>
                    <a:bodyPr/>
                    <a:lstStyle/>
                    <a:p>
                      <a:r>
                        <a:rPr lang="en-IE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en-GB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r>
                        <a:rPr lang="en-IE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String(250)</a:t>
                      </a:r>
                      <a:endParaRPr lang="en-GB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1550627024"/>
                  </a:ext>
                </a:extLst>
              </a:tr>
              <a:tr h="302772">
                <a:tc>
                  <a:txBody>
                    <a:bodyPr/>
                    <a:lstStyle/>
                    <a:p>
                      <a:r>
                        <a:rPr lang="en-IE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Notes</a:t>
                      </a:r>
                      <a:endParaRPr lang="en-GB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r>
                        <a:rPr lang="en-IE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String(250)</a:t>
                      </a:r>
                      <a:endParaRPr lang="en-GB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2954609819"/>
                  </a:ext>
                </a:extLst>
              </a:tr>
              <a:tr h="302772">
                <a:tc>
                  <a:txBody>
                    <a:bodyPr/>
                    <a:lstStyle/>
                    <a:p>
                      <a:r>
                        <a:rPr lang="en-IE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Picture </a:t>
                      </a:r>
                      <a:endParaRPr lang="en-GB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String(250)</a:t>
                      </a:r>
                      <a:endParaRPr lang="en-GB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78404197"/>
                  </a:ext>
                </a:extLst>
              </a:tr>
              <a:tr h="302772">
                <a:tc>
                  <a:txBody>
                    <a:bodyPr/>
                    <a:lstStyle/>
                    <a:p>
                      <a:r>
                        <a:rPr lang="en-IE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endParaRPr lang="en-GB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String(250)</a:t>
                      </a:r>
                      <a:endParaRPr lang="en-GB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797600565"/>
                  </a:ext>
                </a:extLst>
              </a:tr>
              <a:tr h="302772">
                <a:tc>
                  <a:txBody>
                    <a:bodyPr/>
                    <a:lstStyle/>
                    <a:p>
                      <a:r>
                        <a:rPr lang="en-IE" sz="15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Region_id</a:t>
                      </a:r>
                      <a:endParaRPr lang="en-GB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r>
                        <a:rPr lang="en-IE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Integer, FK=region.id</a:t>
                      </a:r>
                      <a:endParaRPr lang="en-GB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274787726"/>
                  </a:ext>
                </a:extLst>
              </a:tr>
              <a:tr h="302772">
                <a:tc>
                  <a:txBody>
                    <a:bodyPr/>
                    <a:lstStyle/>
                    <a:p>
                      <a:r>
                        <a:rPr lang="en-IE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Region</a:t>
                      </a:r>
                      <a:endParaRPr lang="en-GB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r>
                        <a:rPr lang="en-IE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Relationship(region)</a:t>
                      </a:r>
                      <a:endParaRPr lang="en-GB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3534116032"/>
                  </a:ext>
                </a:extLst>
              </a:tr>
              <a:tr h="302772">
                <a:tc>
                  <a:txBody>
                    <a:bodyPr/>
                    <a:lstStyle/>
                    <a:p>
                      <a:r>
                        <a:rPr lang="en-IE" sz="1500" dirty="0" err="1"/>
                        <a:t>user_id</a:t>
                      </a:r>
                      <a:endParaRPr lang="en-GB" sz="1500" dirty="0"/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Integer, FK(user.id)</a:t>
                      </a:r>
                      <a:endParaRPr lang="en-GB" sz="1500" dirty="0"/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963659988"/>
                  </a:ext>
                </a:extLst>
              </a:tr>
              <a:tr h="302772">
                <a:tc>
                  <a:txBody>
                    <a:bodyPr/>
                    <a:lstStyle/>
                    <a:p>
                      <a:r>
                        <a:rPr lang="en-IE" sz="1500" dirty="0"/>
                        <a:t>User</a:t>
                      </a:r>
                      <a:endParaRPr lang="en-GB" sz="1500" dirty="0"/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Relationship(User)</a:t>
                      </a:r>
                      <a:endParaRPr lang="en-GB" sz="1500" dirty="0"/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262646905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B4DF8F3-EDDF-41DE-B1BB-3695D7263EA2}"/>
              </a:ext>
            </a:extLst>
          </p:cNvPr>
          <p:cNvSpPr txBox="1"/>
          <p:nvPr/>
        </p:nvSpPr>
        <p:spPr>
          <a:xfrm>
            <a:off x="675540" y="1099038"/>
            <a:ext cx="112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user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B950E8-AE99-478F-9F41-E3CC1C98D3D6}"/>
              </a:ext>
            </a:extLst>
          </p:cNvPr>
          <p:cNvSpPr txBox="1"/>
          <p:nvPr/>
        </p:nvSpPr>
        <p:spPr>
          <a:xfrm>
            <a:off x="4582255" y="1107775"/>
            <a:ext cx="112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region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861BE7-B1BA-4F6D-B72D-323AD83AA1BD}"/>
              </a:ext>
            </a:extLst>
          </p:cNvPr>
          <p:cNvSpPr txBox="1"/>
          <p:nvPr/>
        </p:nvSpPr>
        <p:spPr>
          <a:xfrm>
            <a:off x="8418632" y="1099038"/>
            <a:ext cx="162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Impact_entry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35AE0E-F714-49EC-A47C-CC9C37B5F81F}"/>
              </a:ext>
            </a:extLst>
          </p:cNvPr>
          <p:cNvSpPr/>
          <p:nvPr/>
        </p:nvSpPr>
        <p:spPr>
          <a:xfrm>
            <a:off x="2826845" y="459404"/>
            <a:ext cx="39330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http://docs.sqlalchemy.org/en/latest/core/type_basics.html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5569D3-E30A-478E-A1AD-BD55282B8900}"/>
              </a:ext>
            </a:extLst>
          </p:cNvPr>
          <p:cNvSpPr txBox="1"/>
          <p:nvPr/>
        </p:nvSpPr>
        <p:spPr>
          <a:xfrm>
            <a:off x="2807677" y="183425"/>
            <a:ext cx="290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See data types: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373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610</Words>
  <Application>Microsoft Office PowerPoint</Application>
  <PresentationFormat>Widescreen</PresentationFormat>
  <Paragraphs>127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Niall O Hara</dc:creator>
  <cp:lastModifiedBy>Niall O Hara</cp:lastModifiedBy>
  <cp:revision>15</cp:revision>
  <dcterms:created xsi:type="dcterms:W3CDTF">2018-05-23T13:32:38Z</dcterms:created>
  <dcterms:modified xsi:type="dcterms:W3CDTF">2018-05-23T15:21:35Z</dcterms:modified>
</cp:coreProperties>
</file>