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2101" autoAdjust="0"/>
  </p:normalViewPr>
  <p:slideViewPr>
    <p:cSldViewPr snapToGrid="0">
      <p:cViewPr varScale="1">
        <p:scale>
          <a:sx n="51" d="100"/>
          <a:sy n="51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CA1B-E1D7-442A-A622-7A4E2C01B958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846C-3D49-4F22-990F-A56BFA34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Enjoyed</a:t>
            </a:r>
            <a:r>
              <a:rPr lang="en-US" baseline="0" dirty="0" smtClean="0"/>
              <a:t> the cellular automata portion of the class wanted to expand on it and explore some of the direct applications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Valles caldera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conchas</a:t>
            </a:r>
            <a:r>
              <a:rPr lang="en-US" baseline="0" dirty="0" smtClean="0"/>
              <a:t> fire ??? – as our inspiration for this project  / the forest and plain interface / scorched 30,000 acres of the preserve </a:t>
            </a:r>
            <a:endParaRPr lang="en-US" baseline="0" dirty="0" smtClean="0"/>
          </a:p>
          <a:p>
            <a:r>
              <a:rPr lang="en-US" baseline="0" dirty="0" smtClean="0"/>
              <a:t>This is of interest to many organizations including forest service and BLM USGS,  for management as well as mitigation of damage to human inhabited areas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tradeoffs are present in the literature and could be easily adjusted for a specific terrain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to be  Updated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4846C-3D49-4F22-990F-A56BFA346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0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79A1-C320-4B13-BFDA-ACCA2D7095BC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0E95-369F-41C8-B494-5FB80D324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6" t="2008" r="1566" b="9757"/>
          <a:stretch/>
        </p:blipFill>
        <p:spPr bwMode="auto">
          <a:xfrm>
            <a:off x="268021" y="429410"/>
            <a:ext cx="9215973" cy="60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4" y="1764406"/>
            <a:ext cx="8128997" cy="3192379"/>
          </a:xfrm>
        </p:spPr>
        <p:txBody>
          <a:bodyPr/>
          <a:lstStyle/>
          <a:p>
            <a:pPr algn="ctr"/>
            <a:r>
              <a:rPr lang="en-US" dirty="0" smtClean="0"/>
              <a:t>Utilization of Cellular Automata to Simulate Forest 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9800"/>
            <a:ext cx="10692529" cy="43815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Alexandridis</a:t>
            </a:r>
            <a:r>
              <a:rPr lang="en-US" dirty="0"/>
              <a:t>, a., D. </a:t>
            </a:r>
            <a:r>
              <a:rPr lang="en-US" dirty="0" err="1"/>
              <a:t>Vakalis</a:t>
            </a:r>
            <a:r>
              <a:rPr lang="en-US" dirty="0"/>
              <a:t>, C. I. </a:t>
            </a:r>
            <a:r>
              <a:rPr lang="en-US" dirty="0" err="1"/>
              <a:t>Siettos</a:t>
            </a:r>
            <a:r>
              <a:rPr lang="en-US" dirty="0"/>
              <a:t>, and G. V. </a:t>
            </a:r>
            <a:r>
              <a:rPr lang="en-US" dirty="0" err="1"/>
              <a:t>Bafas</a:t>
            </a:r>
            <a:r>
              <a:rPr lang="en-US" dirty="0"/>
              <a:t>. 2008. A cellular automata model for forest fire spread prediction: The case of the wildfire that swept through </a:t>
            </a:r>
            <a:r>
              <a:rPr lang="en-US" dirty="0" err="1"/>
              <a:t>Spetses</a:t>
            </a:r>
            <a:r>
              <a:rPr lang="en-US" dirty="0"/>
              <a:t> Island in 1990. Applied Mathematics and Computation 204:191–201.</a:t>
            </a:r>
          </a:p>
          <a:p>
            <a:r>
              <a:rPr lang="en-US" dirty="0"/>
              <a:t>Almeida, R. M., and E. E. N. Macau. 2011. Stochastic cellular automata model for </a:t>
            </a:r>
            <a:r>
              <a:rPr lang="en-US" dirty="0" err="1"/>
              <a:t>wildland</a:t>
            </a:r>
            <a:r>
              <a:rPr lang="en-US" dirty="0"/>
              <a:t> fire spread dynamics. Journal of Physics: Conference Series 285:012038.</a:t>
            </a:r>
          </a:p>
          <a:p>
            <a:r>
              <a:rPr lang="en-US" dirty="0" err="1"/>
              <a:t>Berjak</a:t>
            </a:r>
            <a:r>
              <a:rPr lang="en-US" dirty="0"/>
              <a:t>, S. G., and J. W. Hearne. 2002. An improved cellular automaton model for simulating fire in a spatially heterogeneous Savanna system. Ecological Modelling 148:133–151.</a:t>
            </a:r>
          </a:p>
          <a:p>
            <a:r>
              <a:rPr lang="en-US" dirty="0"/>
              <a:t>Hernández </a:t>
            </a:r>
            <a:r>
              <a:rPr lang="en-US" dirty="0" err="1"/>
              <a:t>Encinas</a:t>
            </a:r>
            <a:r>
              <a:rPr lang="en-US" dirty="0"/>
              <a:t>, L., S. Hoya White, a. Martín del Rey, and G. Rodríguez Sánchez. 2007. Modelling forest fire spread using hexagonal cellular automata. Applied Mathematical Modelling 31:1213–1227.</a:t>
            </a:r>
          </a:p>
          <a:p>
            <a:r>
              <a:rPr lang="en-US" dirty="0"/>
              <a:t>Sullivan, A. L. 2009. </a:t>
            </a:r>
            <a:r>
              <a:rPr lang="en-US" dirty="0" err="1"/>
              <a:t>Wildland</a:t>
            </a:r>
            <a:r>
              <a:rPr lang="en-US" dirty="0"/>
              <a:t> surface fire spread modelling, 1990–2007. 3: Simulation and mathematical analogue models. International Journal of </a:t>
            </a:r>
            <a:r>
              <a:rPr lang="en-US" dirty="0" err="1"/>
              <a:t>Wildland</a:t>
            </a:r>
            <a:r>
              <a:rPr lang="en-US" dirty="0"/>
              <a:t> Fire 18:387.</a:t>
            </a:r>
          </a:p>
          <a:p>
            <a:r>
              <a:rPr lang="en-US" dirty="0" err="1"/>
              <a:t>Yassemi</a:t>
            </a:r>
            <a:r>
              <a:rPr lang="en-US" dirty="0"/>
              <a:t>, S., S. </a:t>
            </a:r>
            <a:r>
              <a:rPr lang="en-US" dirty="0" err="1"/>
              <a:t>Dragićević</a:t>
            </a:r>
            <a:r>
              <a:rPr lang="en-US" dirty="0"/>
              <a:t>, and M. Schmidt. 2008. Design and implementation of an integrated GIS-based cellular automata model to characterize forest fire </a:t>
            </a:r>
            <a:r>
              <a:rPr lang="en-US" dirty="0" err="1"/>
              <a:t>behaviour</a:t>
            </a:r>
            <a:r>
              <a:rPr lang="en-US" dirty="0"/>
              <a:t>. Ecological Modelling 210:71–84.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alles calder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2"/>
          <a:stretch/>
        </p:blipFill>
        <p:spPr bwMode="auto">
          <a:xfrm>
            <a:off x="199138" y="1619591"/>
            <a:ext cx="10576226" cy="480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Fire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29979" cy="359931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Forest fires are a common occurrence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the United States, </a:t>
            </a: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>
                <a:solidFill>
                  <a:schemeClr val="bg1"/>
                </a:solidFill>
              </a:rPr>
              <a:t>average </a:t>
            </a:r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2005-2014 there were </a:t>
            </a:r>
            <a:r>
              <a:rPr lang="en-US" dirty="0" smtClean="0">
                <a:solidFill>
                  <a:schemeClr val="bg1"/>
                </a:solidFill>
              </a:rPr>
              <a:t>18,995 </a:t>
            </a:r>
            <a:r>
              <a:rPr lang="en-US" dirty="0">
                <a:solidFill>
                  <a:schemeClr val="bg1"/>
                </a:solidFill>
              </a:rPr>
              <a:t>fires,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burning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total of 713,063 </a:t>
            </a:r>
            <a:r>
              <a:rPr lang="en-US" dirty="0">
                <a:solidFill>
                  <a:schemeClr val="bg1"/>
                </a:solidFill>
              </a:rPr>
              <a:t>acres each </a:t>
            </a:r>
            <a:r>
              <a:rPr lang="en-US" dirty="0" smtClean="0">
                <a:solidFill>
                  <a:schemeClr val="bg1"/>
                </a:solidFill>
              </a:rPr>
              <a:t>year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Simulation Strategies: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Differential </a:t>
            </a:r>
            <a:r>
              <a:rPr lang="en-US" dirty="0">
                <a:solidFill>
                  <a:schemeClr val="bg1"/>
                </a:solidFill>
              </a:rPr>
              <a:t>equation based </a:t>
            </a:r>
            <a:r>
              <a:rPr lang="en-US" dirty="0" smtClean="0">
                <a:solidFill>
                  <a:schemeClr val="bg1"/>
                </a:solidFill>
              </a:rPr>
              <a:t>models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Wavelet </a:t>
            </a:r>
            <a:r>
              <a:rPr lang="en-US" dirty="0">
                <a:solidFill>
                  <a:schemeClr val="bg1"/>
                </a:solidFill>
              </a:rPr>
              <a:t>propagation </a:t>
            </a:r>
            <a:r>
              <a:rPr lang="en-US" dirty="0" smtClean="0">
                <a:solidFill>
                  <a:schemeClr val="bg1"/>
                </a:solidFill>
              </a:rPr>
              <a:t>algorithms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Cellular </a:t>
            </a:r>
            <a:r>
              <a:rPr lang="en-US" dirty="0">
                <a:solidFill>
                  <a:schemeClr val="bg1"/>
                </a:solidFill>
              </a:rPr>
              <a:t>automata simulations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Image result for las conchas fire valles calde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49" y="197772"/>
            <a:ext cx="5332727" cy="3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130679" cy="4254427"/>
          </a:xfrm>
        </p:spPr>
        <p:txBody>
          <a:bodyPr>
            <a:normAutofit/>
          </a:bodyPr>
          <a:lstStyle/>
          <a:p>
            <a:r>
              <a:rPr lang="en-US" dirty="0" smtClean="0"/>
              <a:t>Vegetation Regime</a:t>
            </a:r>
          </a:p>
          <a:p>
            <a:pPr lvl="1"/>
            <a:r>
              <a:rPr lang="en-US" dirty="0" smtClean="0"/>
              <a:t>Forest</a:t>
            </a:r>
          </a:p>
          <a:p>
            <a:pPr lvl="1"/>
            <a:r>
              <a:rPr lang="en-US" dirty="0" smtClean="0"/>
              <a:t>Plain</a:t>
            </a:r>
          </a:p>
          <a:p>
            <a:pPr lvl="1"/>
            <a:r>
              <a:rPr lang="en-US" dirty="0" smtClean="0"/>
              <a:t>50/50 Combination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Wind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Low 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High</a:t>
            </a:r>
          </a:p>
          <a:p>
            <a:pPr lvl="1"/>
            <a:endParaRPr lang="en-US" dirty="0"/>
          </a:p>
        </p:txBody>
      </p:sp>
      <p:sp>
        <p:nvSpPr>
          <p:cNvPr id="5" name="AutoShape 4" descr="Image result for grassy plains wallpa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forest grass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83" y="799378"/>
            <a:ext cx="4105265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forest fire wi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92" y="3169516"/>
            <a:ext cx="4275285" cy="28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Cellular Automata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981200"/>
            <a:ext cx="701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40x40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cell updated with respect to 8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each neighbor currently burning there is an increased chance of ignition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Tradeoff in ease of ignition and fuel value for our two cell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cell can be in one of three states : unburned, burning and burned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86826" y="1774631"/>
            <a:ext cx="3371850" cy="2917035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67688" y="2447533"/>
            <a:ext cx="3219450" cy="2760524"/>
          </a:xfrm>
          <a:prstGeom prst="rect">
            <a:avLst/>
          </a:prstGeom>
          <a:pattFill prst="lgCheck">
            <a:fgClr>
              <a:srgbClr val="FFC000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10450" y="3029406"/>
            <a:ext cx="3371850" cy="2917035"/>
          </a:xfrm>
          <a:prstGeom prst="rect">
            <a:avLst/>
          </a:prstGeom>
          <a:pattFill prst="smGrid">
            <a:fgClr>
              <a:schemeClr val="accent3">
                <a:lumMod val="75000"/>
              </a:schemeClr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48908"/>
              </p:ext>
            </p:extLst>
          </p:nvPr>
        </p:nvGraphicFramePr>
        <p:xfrm>
          <a:off x="343693" y="4691666"/>
          <a:ext cx="6551614" cy="1907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088"/>
                <a:gridCol w="2081101"/>
                <a:gridCol w="2897425"/>
              </a:tblGrid>
              <a:tr h="962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Vegetation Cell Type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Fuel Value (Burning Time in Iterations)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Probability of Catching Fire For Each Burning Neighbor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542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Forest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402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Plain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3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21" y="2306184"/>
            <a:ext cx="3872629" cy="3599316"/>
          </a:xfrm>
        </p:spPr>
        <p:txBody>
          <a:bodyPr/>
          <a:lstStyle/>
          <a:p>
            <a:pPr marL="285750" indent="-285750"/>
            <a:r>
              <a:rPr lang="en-US" dirty="0"/>
              <a:t>Wind increases the neighborhood by 1 cell in the direction of the wind</a:t>
            </a:r>
          </a:p>
          <a:p>
            <a:pPr marL="285750" indent="-285750"/>
            <a:r>
              <a:rPr lang="en-US" dirty="0"/>
              <a:t>Wind decreases probability of ignition in the opposite </a:t>
            </a:r>
            <a:r>
              <a:rPr lang="en-US" dirty="0" smtClean="0"/>
              <a:t>direction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50074" y="1134446"/>
            <a:ext cx="1319135" cy="1372092"/>
          </a:xfrm>
          <a:prstGeom prst="rect">
            <a:avLst/>
          </a:prstGeom>
          <a:solidFill>
            <a:srgbClr val="E5D1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Cell Could Ignite with Wind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927812" y="2511575"/>
            <a:ext cx="3966786" cy="3676650"/>
            <a:chOff x="8579682" y="2990850"/>
            <a:chExt cx="2571750" cy="2457450"/>
          </a:xfrm>
          <a:solidFill>
            <a:srgbClr val="E5D13B"/>
          </a:solidFill>
        </p:grpSpPr>
        <p:sp>
          <p:nvSpPr>
            <p:cNvPr id="11" name="Rectangle 10"/>
            <p:cNvSpPr/>
            <p:nvPr/>
          </p:nvSpPr>
          <p:spPr>
            <a:xfrm>
              <a:off x="10294182" y="381000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36932" y="381000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</a:rPr>
                <a:t>Cell to Update</a:t>
              </a:r>
              <a:endParaRPr 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682" y="381000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94182" y="462915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42109" y="4629150"/>
              <a:ext cx="850046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Reduced probability of ignition </a:t>
              </a:r>
              <a:r>
                <a:rPr lang="en-US" b="1" dirty="0" smtClean="0">
                  <a:solidFill>
                    <a:schemeClr val="bg1"/>
                  </a:solidFill>
                </a:rPr>
                <a:t>with</a:t>
              </a:r>
              <a:r>
                <a:rPr lang="en-US" dirty="0" smtClean="0">
                  <a:solidFill>
                    <a:schemeClr val="bg1"/>
                  </a:solidFill>
                </a:rPr>
                <a:t> wind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682" y="462915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94182" y="299085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36932" y="299085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79682" y="2990850"/>
              <a:ext cx="857250" cy="81915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08561" y="3742162"/>
            <a:ext cx="161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Wind Direction</a:t>
            </a:r>
          </a:p>
          <a:p>
            <a:pPr algn="ctr"/>
            <a:endParaRPr lang="en-US" sz="2400" dirty="0"/>
          </a:p>
        </p:txBody>
      </p:sp>
      <p:sp>
        <p:nvSpPr>
          <p:cNvPr id="29" name="Up Arrow 28"/>
          <p:cNvSpPr/>
          <p:nvPr/>
        </p:nvSpPr>
        <p:spPr>
          <a:xfrm>
            <a:off x="5724958" y="4933950"/>
            <a:ext cx="602418" cy="971550"/>
          </a:xfrm>
          <a:prstGeom prst="up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2336872"/>
            <a:ext cx="4495800" cy="4279637"/>
          </a:xfrm>
        </p:spPr>
        <p:txBody>
          <a:bodyPr/>
          <a:lstStyle/>
          <a:p>
            <a:r>
              <a:rPr lang="en-US" dirty="0" smtClean="0"/>
              <a:t>Above a certain threshold burning time may be more important than ease of ignition in total fire success</a:t>
            </a:r>
          </a:p>
          <a:p>
            <a:r>
              <a:rPr lang="en-US" dirty="0" smtClean="0"/>
              <a:t>High wind may inhibit fire success if it forces the fire towards a barrier (in this case the edge of our cellular automata)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795" r="10671" b="2984"/>
          <a:stretch/>
        </p:blipFill>
        <p:spPr>
          <a:xfrm>
            <a:off x="5705887" y="610232"/>
            <a:ext cx="6138993" cy="575246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9330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422" y="1984597"/>
            <a:ext cx="4384338" cy="4428719"/>
          </a:xfrm>
        </p:spPr>
        <p:txBody>
          <a:bodyPr>
            <a:normAutofit/>
          </a:bodyPr>
          <a:lstStyle/>
          <a:p>
            <a:r>
              <a:rPr lang="en-US" dirty="0"/>
              <a:t>Sensitivity of the fire behavior and success to each of our probability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Wind has the ability to change direction and speed (within one level) </a:t>
            </a:r>
            <a:endParaRPr lang="en-US" dirty="0"/>
          </a:p>
          <a:p>
            <a:r>
              <a:rPr lang="en-US" dirty="0"/>
              <a:t>Addition of unburnable “</a:t>
            </a:r>
            <a:r>
              <a:rPr lang="en-US" dirty="0" err="1"/>
              <a:t>fireline</a:t>
            </a:r>
            <a:r>
              <a:rPr lang="en-US" dirty="0"/>
              <a:t> trench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303" r="8050"/>
          <a:stretch/>
        </p:blipFill>
        <p:spPr>
          <a:xfrm>
            <a:off x="5015898" y="753228"/>
            <a:ext cx="6624503" cy="56600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0671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Areas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33" y="2459550"/>
            <a:ext cx="5670886" cy="4038599"/>
          </a:xfrm>
        </p:spPr>
        <p:txBody>
          <a:bodyPr/>
          <a:lstStyle/>
          <a:p>
            <a:r>
              <a:rPr lang="en-US" dirty="0" smtClean="0"/>
              <a:t>Effect of increasing the probability of wind direction changing</a:t>
            </a:r>
          </a:p>
          <a:p>
            <a:r>
              <a:rPr lang="en-US" dirty="0" smtClean="0"/>
              <a:t>Modeling a specific vegetation interface</a:t>
            </a:r>
          </a:p>
          <a:p>
            <a:r>
              <a:rPr lang="en-US" dirty="0" smtClean="0"/>
              <a:t>Addition of elevation / slope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91301" y="1293697"/>
            <a:ext cx="5067300" cy="4171950"/>
            <a:chOff x="3352799" y="-1847850"/>
            <a:chExt cx="6308725" cy="4806950"/>
          </a:xfrm>
        </p:grpSpPr>
        <p:pic>
          <p:nvPicPr>
            <p:cNvPr id="3074" name="Picture 2" descr="http://www.innovativegis.com/basis/BeyondMappingSeries/BeyondMapping_III/Topic6/FurtherReading_Topic6_files/image029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4" t="15466"/>
            <a:stretch/>
          </p:blipFill>
          <p:spPr bwMode="auto">
            <a:xfrm>
              <a:off x="3352799" y="-1847850"/>
              <a:ext cx="6308725" cy="480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7486650" y="971550"/>
              <a:ext cx="1714500" cy="1962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606253" y="1038225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32052" y="1822106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0036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946</TotalTime>
  <Words>602</Words>
  <Application>Microsoft Office PowerPoint</Application>
  <PresentationFormat>Widescreen</PresentationFormat>
  <Paragraphs>86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Berlin</vt:lpstr>
      <vt:lpstr>Utilization of Cellular Automata to Simulate Forest Fires</vt:lpstr>
      <vt:lpstr>Forest Fire Simulations</vt:lpstr>
      <vt:lpstr>Parameters of Interest</vt:lpstr>
      <vt:lpstr>Our Cellular Automata Structure</vt:lpstr>
      <vt:lpstr>Wind</vt:lpstr>
      <vt:lpstr>Simulation Examples</vt:lpstr>
      <vt:lpstr>Preliminary Results</vt:lpstr>
      <vt:lpstr>Future Analyses</vt:lpstr>
      <vt:lpstr>Other Areas of Interest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Utilization of Cellular Automata to Simulate Forest Fires</dc:title>
  <dc:creator>Ris</dc:creator>
  <cp:lastModifiedBy>Ris</cp:lastModifiedBy>
  <cp:revision>24</cp:revision>
  <dcterms:created xsi:type="dcterms:W3CDTF">2015-04-22T00:45:53Z</dcterms:created>
  <dcterms:modified xsi:type="dcterms:W3CDTF">2015-04-22T17:08:35Z</dcterms:modified>
</cp:coreProperties>
</file>