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314" r:id="rId5"/>
    <p:sldId id="331" r:id="rId6"/>
    <p:sldId id="332" r:id="rId7"/>
    <p:sldId id="340" r:id="rId8"/>
    <p:sldId id="358" r:id="rId9"/>
    <p:sldId id="333" r:id="rId10"/>
    <p:sldId id="334" r:id="rId11"/>
    <p:sldId id="341" r:id="rId12"/>
    <p:sldId id="344" r:id="rId13"/>
    <p:sldId id="354" r:id="rId14"/>
    <p:sldId id="335" r:id="rId15"/>
    <p:sldId id="336" r:id="rId16"/>
    <p:sldId id="337" r:id="rId17"/>
    <p:sldId id="345" r:id="rId18"/>
    <p:sldId id="355" r:id="rId19"/>
    <p:sldId id="356" r:id="rId20"/>
    <p:sldId id="316" r:id="rId21"/>
    <p:sldId id="350" r:id="rId22"/>
    <p:sldId id="317" r:id="rId23"/>
    <p:sldId id="318" r:id="rId24"/>
    <p:sldId id="320" r:id="rId25"/>
    <p:sldId id="347" r:id="rId26"/>
    <p:sldId id="357" r:id="rId27"/>
    <p:sldId id="348" r:id="rId28"/>
    <p:sldId id="349" r:id="rId29"/>
    <p:sldId id="351" r:id="rId30"/>
    <p:sldId id="319" r:id="rId31"/>
    <p:sldId id="352" r:id="rId32"/>
    <p:sldId id="359" r:id="rId33"/>
    <p:sldId id="360" r:id="rId34"/>
    <p:sldId id="361" r:id="rId35"/>
    <p:sldId id="362" r:id="rId36"/>
    <p:sldId id="353" r:id="rId37"/>
    <p:sldId id="329" r:id="rId38"/>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Header Slides" id="{DE8BF54A-1323-4403-83F8-D7B5510C9D53}">
          <p14:sldIdLst>
            <p14:sldId id="314"/>
            <p14:sldId id="331"/>
            <p14:sldId id="332"/>
            <p14:sldId id="340"/>
            <p14:sldId id="333"/>
            <p14:sldId id="334"/>
            <p14:sldId id="341"/>
            <p14:sldId id="344"/>
            <p14:sldId id="354"/>
            <p14:sldId id="335"/>
            <p14:sldId id="336"/>
            <p14:sldId id="337"/>
            <p14:sldId id="345"/>
            <p14:sldId id="355"/>
            <p14:sldId id="356"/>
            <p14:sldId id="316"/>
            <p14:sldId id="350"/>
            <p14:sldId id="317"/>
            <p14:sldId id="318"/>
            <p14:sldId id="320"/>
            <p14:sldId id="347"/>
            <p14:sldId id="357"/>
            <p14:sldId id="348"/>
            <p14:sldId id="349"/>
            <p14:sldId id="351"/>
            <p14:sldId id="319"/>
            <p14:sldId id="352"/>
            <p14:sldId id="353"/>
            <p14:sldId id="329"/>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0D3FF"/>
    <a:srgbClr val="004050"/>
    <a:srgbClr val="F3622C"/>
    <a:srgbClr val="FFFFFF"/>
    <a:srgbClr val="7F007D"/>
    <a:srgbClr val="FF004C"/>
    <a:srgbClr val="00EDB5"/>
    <a:srgbClr val="000000"/>
    <a:srgbClr val="C4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92" autoAdjust="0"/>
    <p:restoredTop sz="68382" autoAdjust="0"/>
  </p:normalViewPr>
  <p:slideViewPr>
    <p:cSldViewPr snapToGrid="0" snapToObjects="1" showGuides="1">
      <p:cViewPr varScale="1">
        <p:scale>
          <a:sx n="58" d="100"/>
          <a:sy n="58" d="100"/>
        </p:scale>
        <p:origin x="-1570" y="-82"/>
      </p:cViewPr>
      <p:guideLst>
        <p:guide orient="horz" pos="2160"/>
        <p:guide pos="3840"/>
      </p:guideLst>
    </p:cSldViewPr>
  </p:slideViewPr>
  <p:notesTextViewPr>
    <p:cViewPr>
      <p:scale>
        <a:sx n="3" d="2"/>
        <a:sy n="3" d="2"/>
      </p:scale>
      <p:origin x="0" y="0"/>
    </p:cViewPr>
  </p:notesTextViewPr>
  <p:sorterViewPr>
    <p:cViewPr>
      <p:scale>
        <a:sx n="66" d="100"/>
        <a:sy n="66" d="100"/>
      </p:scale>
      <p:origin x="0" y="-3885"/>
    </p:cViewPr>
  </p:sorterViewPr>
  <p:notesViewPr>
    <p:cSldViewPr snapToGrid="0" snapToObjects="1">
      <p:cViewPr varScale="1">
        <p:scale>
          <a:sx n="69" d="100"/>
          <a:sy n="69" d="100"/>
        </p:scale>
        <p:origin x="1672" y="5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pPr/>
              <a:t>04/09/2023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pPr/>
              <a:t>‹#›</a:t>
            </a:fld>
            <a:endParaRPr lang="en-GB"/>
          </a:p>
        </p:txBody>
      </p:sp>
    </p:spTree>
    <p:extLst>
      <p:ext uri="{BB962C8B-B14F-4D97-AF65-F5344CB8AC3E}">
        <p14:creationId xmlns=""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pPr/>
              <a:t>04/09/2023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pPr/>
              <a:t>‹#›</a:t>
            </a:fld>
            <a:endParaRPr lang="en-GB"/>
          </a:p>
        </p:txBody>
      </p:sp>
    </p:spTree>
    <p:extLst>
      <p:ext uri="{BB962C8B-B14F-4D97-AF65-F5344CB8AC3E}">
        <p14:creationId xmlns=""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 xmlns:p14="http://schemas.microsoft.com/office/powerpoint/2010/main" val="2846621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Visual Studio is the integrated development environment (IDE) you will be using on this course.</a:t>
            </a:r>
          </a:p>
        </p:txBody>
      </p:sp>
      <p:sp>
        <p:nvSpPr>
          <p:cNvPr id="4" name="Slide Number Placeholder 3"/>
          <p:cNvSpPr>
            <a:spLocks noGrp="1"/>
          </p:cNvSpPr>
          <p:nvPr>
            <p:ph type="sldNum" sz="quarter" idx="5"/>
          </p:nvPr>
        </p:nvSpPr>
        <p:spPr/>
        <p:txBody>
          <a:bodyPr/>
          <a:lstStyle/>
          <a:p>
            <a:fld id="{548901C6-1DA1-FB44-ABEE-06A0FEB7738E}" type="slidenum">
              <a:rPr lang="en-GB" smtClean="0"/>
              <a:pPr/>
              <a:t>17</a:t>
            </a:fld>
            <a:endParaRPr lang="en-GB"/>
          </a:p>
        </p:txBody>
      </p:sp>
    </p:spTree>
    <p:extLst>
      <p:ext uri="{BB962C8B-B14F-4D97-AF65-F5344CB8AC3E}">
        <p14:creationId xmlns="" xmlns:p14="http://schemas.microsoft.com/office/powerpoint/2010/main" val="2711678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create many different types of project for .NET.</a:t>
            </a:r>
          </a:p>
        </p:txBody>
      </p:sp>
      <p:sp>
        <p:nvSpPr>
          <p:cNvPr id="4" name="Slide Number Placeholder 3"/>
          <p:cNvSpPr>
            <a:spLocks noGrp="1"/>
          </p:cNvSpPr>
          <p:nvPr>
            <p:ph type="sldNum" sz="quarter" idx="5"/>
          </p:nvPr>
        </p:nvSpPr>
        <p:spPr/>
        <p:txBody>
          <a:bodyPr/>
          <a:lstStyle/>
          <a:p>
            <a:fld id="{548901C6-1DA1-FB44-ABEE-06A0FEB7738E}" type="slidenum">
              <a:rPr lang="en-GB" smtClean="0"/>
              <a:pPr/>
              <a:t>18</a:t>
            </a:fld>
            <a:endParaRPr lang="en-GB"/>
          </a:p>
        </p:txBody>
      </p:sp>
    </p:spTree>
    <p:extLst>
      <p:ext uri="{BB962C8B-B14F-4D97-AF65-F5344CB8AC3E}">
        <p14:creationId xmlns="" xmlns:p14="http://schemas.microsoft.com/office/powerpoint/2010/main" val="937927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Solution Explorer displays your Solutions, Projects and Files. C# files have a </a:t>
            </a:r>
            <a:r>
              <a:rPr lang="en-GB" b="1" dirty="0"/>
              <a:t>.cs </a:t>
            </a:r>
            <a:r>
              <a:rPr lang="en-GB" dirty="0"/>
              <a:t>file extension.</a:t>
            </a:r>
          </a:p>
          <a:p>
            <a:r>
              <a:rPr lang="en-GB" dirty="0"/>
              <a:t>A solution is a group of projects. The project whose name is in bold is the starter project and will act as the entry-point for your application when you run your code.</a:t>
            </a:r>
          </a:p>
        </p:txBody>
      </p:sp>
      <p:sp>
        <p:nvSpPr>
          <p:cNvPr id="4" name="Slide Number Placeholder 3"/>
          <p:cNvSpPr>
            <a:spLocks noGrp="1"/>
          </p:cNvSpPr>
          <p:nvPr>
            <p:ph type="sldNum" sz="quarter" idx="5"/>
          </p:nvPr>
        </p:nvSpPr>
        <p:spPr/>
        <p:txBody>
          <a:bodyPr/>
          <a:lstStyle/>
          <a:p>
            <a:fld id="{548901C6-1DA1-FB44-ABEE-06A0FEB7738E}" type="slidenum">
              <a:rPr lang="en-GB" smtClean="0"/>
              <a:pPr/>
              <a:t>19</a:t>
            </a:fld>
            <a:endParaRPr lang="en-GB"/>
          </a:p>
        </p:txBody>
      </p:sp>
    </p:spTree>
    <p:extLst>
      <p:ext uri="{BB962C8B-B14F-4D97-AF65-F5344CB8AC3E}">
        <p14:creationId xmlns="" xmlns:p14="http://schemas.microsoft.com/office/powerpoint/2010/main" val="418949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many context-sensitive menu and toolbar actions.</a:t>
            </a:r>
          </a:p>
          <a:p>
            <a:endParaRPr lang="en-GB" dirty="0"/>
          </a:p>
          <a:p>
            <a:r>
              <a:rPr lang="en-GB" dirty="0"/>
              <a:t>Commonly performed menu actions are:</a:t>
            </a:r>
          </a:p>
          <a:p>
            <a:r>
              <a:rPr lang="en-GB" dirty="0"/>
              <a:t>File -&gt; New</a:t>
            </a:r>
          </a:p>
          <a:p>
            <a:r>
              <a:rPr lang="en-GB" dirty="0"/>
              <a:t>File -&gt; Open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File -&gt; Save</a:t>
            </a:r>
          </a:p>
          <a:p>
            <a:endParaRPr lang="en-GB" dirty="0"/>
          </a:p>
          <a:p>
            <a:r>
              <a:rPr lang="en-GB" dirty="0"/>
              <a:t>Build -&gt; Build Solution</a:t>
            </a:r>
          </a:p>
          <a:p>
            <a:endParaRPr lang="en-GB" dirty="0"/>
          </a:p>
          <a:p>
            <a:r>
              <a:rPr lang="en-GB" dirty="0"/>
              <a:t>Debug -&gt; Start Debugging</a:t>
            </a:r>
          </a:p>
          <a:p>
            <a:endParaRPr lang="en-GB" dirty="0"/>
          </a:p>
          <a:p>
            <a:r>
              <a:rPr lang="en-GB" dirty="0"/>
              <a:t>Test -&gt; Test Explorer</a:t>
            </a:r>
          </a:p>
          <a:p>
            <a:r>
              <a:rPr lang="en-GB" dirty="0"/>
              <a:t>Test -&gt; Run All Tests</a:t>
            </a:r>
          </a:p>
          <a:p>
            <a:endParaRPr lang="en-GB" dirty="0"/>
          </a:p>
          <a:p>
            <a:r>
              <a:rPr lang="en-GB" dirty="0"/>
              <a:t>Edit -&gt; Advanced -&gt; Comment Selection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Edit -&gt; Advanced -&gt; Uncomment Selection</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20</a:t>
            </a:fld>
            <a:endParaRPr lang="en-GB"/>
          </a:p>
        </p:txBody>
      </p:sp>
    </p:spTree>
    <p:extLst>
      <p:ext uri="{BB962C8B-B14F-4D97-AF65-F5344CB8AC3E}">
        <p14:creationId xmlns="" xmlns:p14="http://schemas.microsoft.com/office/powerpoint/2010/main" val="1687960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will write and edit your code in the code editor window.</a:t>
            </a:r>
          </a:p>
          <a:p>
            <a:endParaRPr lang="en-GB" dirty="0"/>
          </a:p>
          <a:p>
            <a:r>
              <a:rPr lang="en-GB" dirty="0"/>
              <a:t>Visual Studio has a tool called IntelliSense that will provide assistance and feedback as you work on your code.</a:t>
            </a:r>
          </a:p>
        </p:txBody>
      </p:sp>
      <p:sp>
        <p:nvSpPr>
          <p:cNvPr id="4" name="Slide Number Placeholder 3"/>
          <p:cNvSpPr>
            <a:spLocks noGrp="1"/>
          </p:cNvSpPr>
          <p:nvPr>
            <p:ph type="sldNum" sz="quarter" idx="5"/>
          </p:nvPr>
        </p:nvSpPr>
        <p:spPr/>
        <p:txBody>
          <a:bodyPr/>
          <a:lstStyle/>
          <a:p>
            <a:fld id="{548901C6-1DA1-FB44-ABEE-06A0FEB7738E}" type="slidenum">
              <a:rPr lang="en-GB" smtClean="0"/>
              <a:pPr/>
              <a:t>21</a:t>
            </a:fld>
            <a:endParaRPr lang="en-GB"/>
          </a:p>
        </p:txBody>
      </p:sp>
    </p:spTree>
    <p:extLst>
      <p:ext uri="{BB962C8B-B14F-4D97-AF65-F5344CB8AC3E}">
        <p14:creationId xmlns="" xmlns:p14="http://schemas.microsoft.com/office/powerpoint/2010/main" val="3307208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 uses the C language style of syntax which includes wrapping code into blocks using braces. To make the pairs of braces more visible, you can set the brace matching colour using the Tools menu.</a:t>
            </a:r>
          </a:p>
          <a:p>
            <a:endParaRPr lang="en-GB" dirty="0"/>
          </a:p>
          <a:p>
            <a:r>
              <a:rPr lang="en-GB" dirty="0"/>
              <a:t>Tools -&gt; Options -&gt; Fonts and </a:t>
            </a:r>
            <a:r>
              <a:rPr lang="en-GB" dirty="0" err="1"/>
              <a:t>Colors</a:t>
            </a:r>
            <a:r>
              <a:rPr lang="en-GB" dirty="0"/>
              <a:t> -&gt; Brace Matching</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22</a:t>
            </a:fld>
            <a:endParaRPr lang="en-GB"/>
          </a:p>
        </p:txBody>
      </p:sp>
    </p:spTree>
    <p:extLst>
      <p:ext uri="{BB962C8B-B14F-4D97-AF65-F5344CB8AC3E}">
        <p14:creationId xmlns="" xmlns:p14="http://schemas.microsoft.com/office/powerpoint/2010/main" val="823970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make the filename of the file being edited more prominent in the Solution Explorer window, you can set to track the active item using the Tools menu:</a:t>
            </a:r>
          </a:p>
          <a:p>
            <a:endParaRPr lang="en-GB" dirty="0"/>
          </a:p>
          <a:p>
            <a:r>
              <a:rPr lang="en-GB" dirty="0"/>
              <a:t>Tools -&gt; Options -&gt; Projects and Solutions -&gt; Track Active Item in Solution Explorer</a:t>
            </a:r>
          </a:p>
          <a:p>
            <a:endParaRPr lang="en-GB" dirty="0"/>
          </a:p>
          <a:p>
            <a:endParaRPr lang="en-GB" dirty="0"/>
          </a:p>
          <a:p>
            <a:r>
              <a:rPr lang="en-GB" dirty="0"/>
              <a:t>To display line numbers in the code editor window:</a:t>
            </a:r>
          </a:p>
          <a:p>
            <a:endParaRPr lang="en-GB" dirty="0"/>
          </a:p>
          <a:p>
            <a:r>
              <a:rPr lang="en-GB" dirty="0"/>
              <a:t>Tools -&gt; Options -&gt; Text Editor-&gt; C# -&gt; General -&gt; Line numbers</a:t>
            </a:r>
          </a:p>
          <a:p>
            <a:endParaRPr lang="en-GB" dirty="0"/>
          </a:p>
          <a:p>
            <a:endParaRPr lang="en-GB" dirty="0"/>
          </a:p>
          <a:p>
            <a:r>
              <a:rPr lang="en-GB" dirty="0"/>
              <a:t>These options have been enabled within the provided virtual machine.</a:t>
            </a:r>
          </a:p>
        </p:txBody>
      </p:sp>
      <p:sp>
        <p:nvSpPr>
          <p:cNvPr id="4" name="Slide Number Placeholder 3"/>
          <p:cNvSpPr>
            <a:spLocks noGrp="1"/>
          </p:cNvSpPr>
          <p:nvPr>
            <p:ph type="sldNum" sz="quarter" idx="5"/>
          </p:nvPr>
        </p:nvSpPr>
        <p:spPr/>
        <p:txBody>
          <a:bodyPr/>
          <a:lstStyle/>
          <a:p>
            <a:fld id="{548901C6-1DA1-FB44-ABEE-06A0FEB7738E}" type="slidenum">
              <a:rPr lang="en-GB" smtClean="0"/>
              <a:pPr/>
              <a:t>23</a:t>
            </a:fld>
            <a:endParaRPr lang="en-GB"/>
          </a:p>
        </p:txBody>
      </p:sp>
    </p:spTree>
    <p:extLst>
      <p:ext uri="{BB962C8B-B14F-4D97-AF65-F5344CB8AC3E}">
        <p14:creationId xmlns="" xmlns:p14="http://schemas.microsoft.com/office/powerpoint/2010/main" val="210221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Visual Studio includes a powerful debugger. This tool can be used to step through code to help identify logic flaws.</a:t>
            </a:r>
          </a:p>
          <a:p>
            <a:endParaRPr lang="en-GB" dirty="0"/>
          </a:p>
          <a:p>
            <a:r>
              <a:rPr lang="en-GB" dirty="0"/>
              <a:t>It is also useful for examining the contents of properties and variables to check they contain expected values.</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24</a:t>
            </a:fld>
            <a:endParaRPr lang="en-GB"/>
          </a:p>
        </p:txBody>
      </p:sp>
    </p:spTree>
    <p:extLst>
      <p:ext uri="{BB962C8B-B14F-4D97-AF65-F5344CB8AC3E}">
        <p14:creationId xmlns="" xmlns:p14="http://schemas.microsoft.com/office/powerpoint/2010/main" val="202411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 the default output window. You will use it mainly to see build results.</a:t>
            </a:r>
          </a:p>
          <a:p>
            <a:r>
              <a:rPr lang="en-GB" dirty="0"/>
              <a:t>Quick Watch – on the right-click context menu. Used for examining individual symbols.</a:t>
            </a:r>
          </a:p>
          <a:p>
            <a:r>
              <a:rPr lang="en-GB" dirty="0"/>
              <a:t>The Watch window is the result of a Quick Watch ‘save’.</a:t>
            </a:r>
          </a:p>
          <a:p>
            <a:r>
              <a:rPr lang="en-GB" dirty="0"/>
              <a:t>Autos shows the variables in scope.</a:t>
            </a:r>
          </a:p>
          <a:p>
            <a:r>
              <a:rPr lang="en-GB" dirty="0"/>
              <a:t>Locals shows the local variables.</a:t>
            </a:r>
          </a:p>
          <a:p>
            <a:r>
              <a:rPr lang="en-GB" dirty="0"/>
              <a:t>The Call Stack is used to trace back through previous procedures.</a:t>
            </a:r>
          </a:p>
          <a:p>
            <a:r>
              <a:rPr lang="en-GB" dirty="0"/>
              <a:t>The immediate window allows you to enter any valid C# expression and have it evaluated at that point in the code.</a:t>
            </a:r>
          </a:p>
          <a:p>
            <a:r>
              <a:rPr lang="en-GB" dirty="0"/>
              <a:t>All breakpoints can be seen in the Breakpoints window.</a:t>
            </a:r>
          </a:p>
          <a:p>
            <a:r>
              <a:rPr lang="en-GB" dirty="0"/>
              <a:t>The Modules windows shows all loaded modules.</a:t>
            </a:r>
          </a:p>
          <a:p>
            <a:r>
              <a:rPr lang="en-GB" dirty="0"/>
              <a:t>The Process window shows the processes associated with the project.</a:t>
            </a:r>
          </a:p>
          <a:p>
            <a:r>
              <a:rPr lang="en-GB" dirty="0"/>
              <a:t>The Threads (and Tasks) windows show the state of threads (or tasks) under breakpoint conditions.</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25</a:t>
            </a:fld>
            <a:endParaRPr lang="en-GB"/>
          </a:p>
        </p:txBody>
      </p:sp>
    </p:spTree>
    <p:extLst>
      <p:ext uri="{BB962C8B-B14F-4D97-AF65-F5344CB8AC3E}">
        <p14:creationId xmlns="" xmlns:p14="http://schemas.microsoft.com/office/powerpoint/2010/main" val="1842804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IntelliSense is a code-completion aid that includes a number of features such as code snippets, list members, quick info and parameter info.</a:t>
            </a:r>
          </a:p>
        </p:txBody>
      </p:sp>
      <p:sp>
        <p:nvSpPr>
          <p:cNvPr id="4" name="Slide Number Placeholder 3"/>
          <p:cNvSpPr>
            <a:spLocks noGrp="1"/>
          </p:cNvSpPr>
          <p:nvPr>
            <p:ph type="sldNum" sz="quarter" idx="5"/>
          </p:nvPr>
        </p:nvSpPr>
        <p:spPr/>
        <p:txBody>
          <a:bodyPr/>
          <a:lstStyle/>
          <a:p>
            <a:fld id="{548901C6-1DA1-FB44-ABEE-06A0FEB7738E}" type="slidenum">
              <a:rPr lang="en-GB" smtClean="0"/>
              <a:pPr/>
              <a:t>26</a:t>
            </a:fld>
            <a:endParaRPr lang="en-GB"/>
          </a:p>
        </p:txBody>
      </p:sp>
    </p:spTree>
    <p:extLst>
      <p:ext uri="{BB962C8B-B14F-4D97-AF65-F5344CB8AC3E}">
        <p14:creationId xmlns="" xmlns:p14="http://schemas.microsoft.com/office/powerpoint/2010/main" val="553024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a:t>
            </a:fld>
            <a:endParaRPr lang="en-GB"/>
          </a:p>
        </p:txBody>
      </p:sp>
    </p:spTree>
    <p:extLst>
      <p:ext uri="{BB962C8B-B14F-4D97-AF65-F5344CB8AC3E}">
        <p14:creationId xmlns="" xmlns:p14="http://schemas.microsoft.com/office/powerpoint/2010/main" val="1910472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29</a:t>
            </a:fld>
            <a:endParaRPr lang="en-GB"/>
          </a:p>
        </p:txBody>
      </p:sp>
    </p:spTree>
    <p:extLst>
      <p:ext uri="{BB962C8B-B14F-4D97-AF65-F5344CB8AC3E}">
        <p14:creationId xmlns="" xmlns:p14="http://schemas.microsoft.com/office/powerpoint/2010/main" val="1910472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30</a:t>
            </a:fld>
            <a:endParaRPr lang="en-GB"/>
          </a:p>
        </p:txBody>
      </p:sp>
    </p:spTree>
    <p:extLst>
      <p:ext uri="{BB962C8B-B14F-4D97-AF65-F5344CB8AC3E}">
        <p14:creationId xmlns="" xmlns:p14="http://schemas.microsoft.com/office/powerpoint/2010/main" val="553024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31</a:t>
            </a:fld>
            <a:endParaRPr lang="en-GB"/>
          </a:p>
        </p:txBody>
      </p:sp>
    </p:spTree>
    <p:extLst>
      <p:ext uri="{BB962C8B-B14F-4D97-AF65-F5344CB8AC3E}">
        <p14:creationId xmlns="" xmlns:p14="http://schemas.microsoft.com/office/powerpoint/2010/main" val="553024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32</a:t>
            </a:fld>
            <a:endParaRPr lang="en-GB"/>
          </a:p>
        </p:txBody>
      </p:sp>
    </p:spTree>
    <p:extLst>
      <p:ext uri="{BB962C8B-B14F-4D97-AF65-F5344CB8AC3E}">
        <p14:creationId xmlns="" xmlns:p14="http://schemas.microsoft.com/office/powerpoint/2010/main" val="1910472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compile in Visual Studio, it compiles into a partially compiled language known as Microsoft Intermediate Language (MSIL). This MSIL is then compiled into machine code when the app is first run. This is known as Just In Time (JIT) compilation.</a:t>
            </a:r>
          </a:p>
          <a:p>
            <a:endParaRPr lang="en-GB" dirty="0"/>
          </a:p>
          <a:p>
            <a:r>
              <a:rPr lang="en-GB" dirty="0"/>
              <a:t>C#, F# and Visual Basic .NET adhere to a standard known as the Common Language Specification (CLS). This enables them to be compiled into MSIL. The CLS is part of the Common Type System (CTS) which describes the datatypes understood by .NET. The CTS facilitates cross-language integration and enables developers to create their own datatypes (classes) and values (structs). The Common Language Specification and the Common Type System are part of the Common Language Runtime (CLR).</a:t>
            </a:r>
          </a:p>
          <a:p>
            <a:endParaRPr lang="en-GB" dirty="0"/>
          </a:p>
          <a:p>
            <a:r>
              <a:rPr lang="en-GB" dirty="0"/>
              <a:t>The Common Language Runtime (CLR) is the common substrate on which .NET applications run. It provides many of the facilities of a standard runtime such as exception handling and garbage collection.</a:t>
            </a:r>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a:p>
        </p:txBody>
      </p:sp>
    </p:spTree>
    <p:extLst>
      <p:ext uri="{BB962C8B-B14F-4D97-AF65-F5344CB8AC3E}">
        <p14:creationId xmlns="" xmlns:p14="http://schemas.microsoft.com/office/powerpoint/2010/main" val="3794893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full documentation </a:t>
            </a:r>
            <a:r>
              <a:rPr lang="en-GB" dirty="0" err="1" smtClean="0"/>
              <a:t>goto</a:t>
            </a:r>
            <a:r>
              <a:rPr lang="en-GB" dirty="0" smtClean="0"/>
              <a:t>:</a:t>
            </a:r>
            <a:r>
              <a:rPr lang="en-GB" baseline="0" dirty="0" smtClean="0"/>
              <a:t>-</a:t>
            </a:r>
          </a:p>
          <a:p>
            <a:endParaRPr lang="en-GB" baseline="0" dirty="0" smtClean="0"/>
          </a:p>
          <a:p>
            <a:r>
              <a:rPr lang="en-GB" dirty="0" smtClean="0"/>
              <a:t>https://learn.microsoft.com/en-us/dotnet/csharp/language-reference/compiler-options/</a:t>
            </a: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5</a:t>
            </a:fld>
            <a:endParaRPr lang="en-GB"/>
          </a:p>
        </p:txBody>
      </p:sp>
    </p:spTree>
    <p:extLst>
      <p:ext uri="{BB962C8B-B14F-4D97-AF65-F5344CB8AC3E}">
        <p14:creationId xmlns="" xmlns:p14="http://schemas.microsoft.com/office/powerpoint/2010/main" val="3794893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in C# 9, you  don’t have to  explicitly include a Main method in a Console application project. Instead, you can use the top-level statements feature to minimise the code you have to write. In this case, the compiler generates a Program class and a Main method entry-point for the application.</a:t>
            </a:r>
          </a:p>
          <a:p>
            <a:endParaRPr lang="en-GB" dirty="0"/>
          </a:p>
          <a:p>
            <a:r>
              <a:rPr lang="en-GB" dirty="0"/>
              <a:t>Only one file with top-level statements is allowed per project.</a:t>
            </a:r>
          </a:p>
          <a:p>
            <a:endParaRPr lang="en-GB" dirty="0"/>
          </a:p>
          <a:p>
            <a:r>
              <a:rPr lang="en-GB" dirty="0"/>
              <a:t>A file with top-level statements can also contain namespaces and type definitions, but they must come after the top-level statements.</a:t>
            </a:r>
          </a:p>
          <a:p>
            <a:endParaRPr lang="en-GB" dirty="0"/>
          </a:p>
          <a:p>
            <a:r>
              <a:rPr lang="en-GB" dirty="0"/>
              <a:t>Note: The entry-point that the compiler synthesizes isn’t actually called ‘Main’ and the signature generated depends on whether your top-level statements include keywords such as await and return.</a:t>
            </a:r>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 xmlns:p14="http://schemas.microsoft.com/office/powerpoint/2010/main" val="407516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use types from other assemblies (executables or dynamic link libraries), you must first add </a:t>
            </a:r>
            <a:r>
              <a:rPr lang="en-GB"/>
              <a:t>a reference </a:t>
            </a:r>
            <a:r>
              <a:rPr lang="en-GB" dirty="0"/>
              <a:t>to that assembly.</a:t>
            </a:r>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 xmlns:p14="http://schemas.microsoft.com/office/powerpoint/2010/main" val="872296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Above are some of the types you will be working with on this course.</a:t>
            </a:r>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a:p>
        </p:txBody>
      </p:sp>
    </p:spTree>
    <p:extLst>
      <p:ext uri="{BB962C8B-B14F-4D97-AF65-F5344CB8AC3E}">
        <p14:creationId xmlns="" xmlns:p14="http://schemas.microsoft.com/office/powerpoint/2010/main" val="121630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remove this behaviour and manually control all namespaces in your project, add the following to your project file:</a:t>
            </a:r>
          </a:p>
          <a:p>
            <a:r>
              <a:rPr lang="en-GB" dirty="0"/>
              <a:t>&lt;</a:t>
            </a:r>
            <a:r>
              <a:rPr lang="en-GB" dirty="0" err="1"/>
              <a:t>ImplicitUsings</a:t>
            </a:r>
            <a:r>
              <a:rPr lang="en-GB" dirty="0"/>
              <a:t>&gt;disable&lt;/</a:t>
            </a:r>
            <a:r>
              <a:rPr lang="en-GB" dirty="0" err="1"/>
              <a:t>ImplicitUsings</a:t>
            </a:r>
            <a:r>
              <a:rPr lang="en-GB" dirty="0"/>
              <a:t>&gt;</a:t>
            </a:r>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a:p>
        </p:txBody>
      </p:sp>
    </p:spTree>
    <p:extLst>
      <p:ext uri="{BB962C8B-B14F-4D97-AF65-F5344CB8AC3E}">
        <p14:creationId xmlns="" xmlns:p14="http://schemas.microsoft.com/office/powerpoint/2010/main" val="305721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property is available starting in .NET 6.</a:t>
            </a:r>
          </a:p>
        </p:txBody>
      </p:sp>
      <p:sp>
        <p:nvSpPr>
          <p:cNvPr id="4" name="Slide Number Placeholder 3"/>
          <p:cNvSpPr>
            <a:spLocks noGrp="1"/>
          </p:cNvSpPr>
          <p:nvPr>
            <p:ph type="sldNum" sz="quarter" idx="5"/>
          </p:nvPr>
        </p:nvSpPr>
        <p:spPr/>
        <p:txBody>
          <a:bodyPr/>
          <a:lstStyle/>
          <a:p>
            <a:fld id="{548901C6-1DA1-FB44-ABEE-06A0FEB7738E}" type="slidenum">
              <a:rPr lang="en-GB" smtClean="0"/>
              <a:pPr/>
              <a:t>16</a:t>
            </a:fld>
            <a:endParaRPr lang="en-GB"/>
          </a:p>
        </p:txBody>
      </p:sp>
    </p:spTree>
    <p:extLst>
      <p:ext uri="{BB962C8B-B14F-4D97-AF65-F5344CB8AC3E}">
        <p14:creationId xmlns="" xmlns:p14="http://schemas.microsoft.com/office/powerpoint/2010/main" val="3868037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 xmlns:p14="http://schemas.microsoft.com/office/powerpoint/2010/main" val="34519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Arrow Left_07">
    <p:spTree>
      <p:nvGrpSpPr>
        <p:cNvPr id="1" name=""/>
        <p:cNvGrpSpPr/>
        <p:nvPr/>
      </p:nvGrpSpPr>
      <p:grpSpPr>
        <a:xfrm>
          <a:off x="0" y="0"/>
          <a:ext cx="0" cy="0"/>
          <a:chOff x="0" y="0"/>
          <a:chExt cx="0" cy="0"/>
        </a:xfrm>
      </p:grpSpPr>
      <p:sp>
        <p:nvSpPr>
          <p:cNvPr id="13" name="Freeform 12">
            <a:extLst>
              <a:ext uri="{FF2B5EF4-FFF2-40B4-BE49-F238E27FC236}">
                <a16:creationId xmlns=""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 xmlns:a16="http://schemas.microsoft.com/office/drawing/2014/main" id="{B81DD648-56F4-8F49-B545-16FAF9A8CC39}"/>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 xmlns:a16="http://schemas.microsoft.com/office/drawing/2014/main" id="{DEAE9C79-14B5-44C7-8FA5-E4D6103A0E3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 xmlns:a16="http://schemas.microsoft.com/office/drawing/2014/main" id="{C2C66C0C-8E65-4B91-9008-87E53A07C0A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 xmlns:p14="http://schemas.microsoft.com/office/powerpoint/2010/main" val="2967278041"/>
      </p:ext>
    </p:extLst>
  </p:cSld>
  <p:clrMapOvr>
    <a:masterClrMapping/>
  </p:clrMapOvr>
  <p:extLst>
    <p:ext uri="{DCECCB84-F9BA-43D5-87BE-67443E8EF086}">
      <p15:sldGuideLst xmlns=""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Arrow Left_05">
    <p:spTree>
      <p:nvGrpSpPr>
        <p:cNvPr id="1" name=""/>
        <p:cNvGrpSpPr/>
        <p:nvPr/>
      </p:nvGrpSpPr>
      <p:grpSpPr>
        <a:xfrm>
          <a:off x="0" y="0"/>
          <a:ext cx="0" cy="0"/>
          <a:chOff x="0" y="0"/>
          <a:chExt cx="0" cy="0"/>
        </a:xfrm>
      </p:grpSpPr>
      <p:pic>
        <p:nvPicPr>
          <p:cNvPr id="6" name="Graphic 31">
            <a:extLst>
              <a:ext uri="{FF2B5EF4-FFF2-40B4-BE49-F238E27FC236}">
                <a16:creationId xmlns="" xmlns:a16="http://schemas.microsoft.com/office/drawing/2014/main" id="{B81DD648-56F4-8F49-B545-16FAF9A8CC39}"/>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 xmlns:a16="http://schemas.microsoft.com/office/drawing/2014/main" id="{9B411762-86B8-4A94-AA95-CCF2281698A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 xmlns:a16="http://schemas.microsoft.com/office/drawing/2014/main" id="{9987461D-5441-4AD2-8665-A7A3D3A4D9C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 xmlns:p14="http://schemas.microsoft.com/office/powerpoint/2010/main" val="341365402"/>
      </p:ext>
    </p:extLst>
  </p:cSld>
  <p:clrMapOvr>
    <a:masterClrMapping/>
  </p:clrMapOvr>
  <p:extLst>
    <p:ext uri="{DCECCB84-F9BA-43D5-87BE-67443E8EF086}">
      <p15:sldGuideLst xmlns=""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2474704687"/>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698612947"/>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2" name="Group 17">
            <a:extLst>
              <a:ext uri="{FF2B5EF4-FFF2-40B4-BE49-F238E27FC236}">
                <a16:creationId xmlns=""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048926598"/>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2119819087"/>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379761529"/>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39666851"/>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 xmlns:a16="http://schemas.microsoft.com/office/drawing/2014/main" id="{5D69E953-4DB2-B941-B4AE-DF2DF1970A5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3283552690"/>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 xmlns:p14="http://schemas.microsoft.com/office/powerpoint/2010/main" val="1196016768"/>
      </p:ext>
    </p:extLst>
  </p:cSld>
  <p:clrMapOvr>
    <a:masterClrMapping/>
  </p:clrMapOvr>
  <p:extLst>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269737" y="377825"/>
            <a:ext cx="781218" cy="552176"/>
          </a:xfrm>
          <a:prstGeom prst="rect">
            <a:avLst/>
          </a:prstGeom>
        </p:spPr>
      </p:pic>
      <p:sp>
        <p:nvSpPr>
          <p:cNvPr id="4" name="Slide Number Placeholder 5">
            <a:extLst>
              <a:ext uri="{FF2B5EF4-FFF2-40B4-BE49-F238E27FC236}">
                <a16:creationId xmlns="" xmlns:a16="http://schemas.microsoft.com/office/drawing/2014/main" id="{8BF3B38F-9248-4518-960F-EDA7B13F7B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5" name="Text Placeholder 2">
            <a:extLst>
              <a:ext uri="{FF2B5EF4-FFF2-40B4-BE49-F238E27FC236}">
                <a16:creationId xmlns="" xmlns:a16="http://schemas.microsoft.com/office/drawing/2014/main" id="{D12AA3C9-073D-98C7-E3D7-F5E8EF21F6A1}"/>
              </a:ext>
            </a:extLst>
          </p:cNvPr>
          <p:cNvSpPr>
            <a:spLocks noGrp="1"/>
          </p:cNvSpPr>
          <p:nvPr>
            <p:ph type="body" sz="quarter" idx="12" hasCustomPrompt="1"/>
          </p:nvPr>
        </p:nvSpPr>
        <p:spPr>
          <a:xfrm>
            <a:off x="1212220" y="377825"/>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Tree>
    <p:extLst>
      <p:ext uri="{BB962C8B-B14F-4D97-AF65-F5344CB8AC3E}">
        <p14:creationId xmlns="" xmlns:p14="http://schemas.microsoft.com/office/powerpoint/2010/main" val="809632185"/>
      </p:ext>
    </p:extLst>
  </p:cSld>
  <p:clrMapOvr>
    <a:masterClrMapping/>
  </p:clrMapOvr>
  <p:extLst>
    <p:ext uri="{DCECCB84-F9BA-43D5-87BE-67443E8EF086}">
      <p15:sldGuideLst xmlns=""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 xmlns:a16="http://schemas.microsoft.com/office/drawing/2014/main" id="{FD99CE6E-A64E-4704-AF9F-FFB00E94D7A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 xmlns:a16="http://schemas.microsoft.com/office/drawing/2014/main" id="{8A589C6D-0204-47CC-87FF-FB0EB802152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 xmlns:a16="http://schemas.microsoft.com/office/drawing/2014/main" id="{2EC17026-9507-409A-81BC-59EFD639EE11}"/>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 xmlns:p14="http://schemas.microsoft.com/office/powerpoint/2010/main" val="2717359366"/>
      </p:ext>
    </p:extLst>
  </p:cSld>
  <p:clrMapOvr>
    <a:masterClrMapping/>
  </p:clrMapOvr>
  <p:extLst>
    <p:ext uri="{DCECCB84-F9BA-43D5-87BE-67443E8EF086}">
      <p15:sldGuideLst xmlns=""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Arrow Left 02">
    <p:spTree>
      <p:nvGrpSpPr>
        <p:cNvPr id="1" name=""/>
        <p:cNvGrpSpPr/>
        <p:nvPr/>
      </p:nvGrpSpPr>
      <p:grpSpPr>
        <a:xfrm>
          <a:off x="0" y="0"/>
          <a:ext cx="0" cy="0"/>
          <a:chOff x="0" y="0"/>
          <a:chExt cx="0" cy="0"/>
        </a:xfrm>
      </p:grpSpPr>
      <p:pic>
        <p:nvPicPr>
          <p:cNvPr id="6" name="Graphic 31">
            <a:extLst>
              <a:ext uri="{FF2B5EF4-FFF2-40B4-BE49-F238E27FC236}">
                <a16:creationId xmlns="" xmlns:a16="http://schemas.microsoft.com/office/drawing/2014/main" id="{B81DD648-56F4-8F49-B545-16FAF9A8CC39}"/>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 xmlns:a16="http://schemas.microsoft.com/office/drawing/2014/main" id="{B3A2A039-D599-4D76-8124-504B5075C5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 xmlns:a16="http://schemas.microsoft.com/office/drawing/2014/main" id="{BB3A548B-2F5E-4EDE-B435-EFC29196AFD2}"/>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 xmlns:p14="http://schemas.microsoft.com/office/powerpoint/2010/main" val="2517599818"/>
      </p:ext>
    </p:extLst>
  </p:cSld>
  <p:clrMapOvr>
    <a:masterClrMapping/>
  </p:clrMapOvr>
  <p:extLst>
    <p:ext uri="{DCECCB84-F9BA-43D5-87BE-67443E8EF086}">
      <p15:sldGuideLst xmlns=""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Arrow Left 03">
    <p:spTree>
      <p:nvGrpSpPr>
        <p:cNvPr id="1" name=""/>
        <p:cNvGrpSpPr/>
        <p:nvPr/>
      </p:nvGrpSpPr>
      <p:grpSpPr>
        <a:xfrm>
          <a:off x="0" y="0"/>
          <a:ext cx="0" cy="0"/>
          <a:chOff x="0" y="0"/>
          <a:chExt cx="0" cy="0"/>
        </a:xfrm>
      </p:grpSpPr>
      <p:pic>
        <p:nvPicPr>
          <p:cNvPr id="6" name="Graphic 31">
            <a:extLst>
              <a:ext uri="{FF2B5EF4-FFF2-40B4-BE49-F238E27FC236}">
                <a16:creationId xmlns="" xmlns:a16="http://schemas.microsoft.com/office/drawing/2014/main" id="{B81DD648-56F4-8F49-B545-16FAF9A8CC39}"/>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 xmlns:a16="http://schemas.microsoft.com/office/drawing/2014/main" id="{EE319D53-01A0-4E2F-9BD9-B400728892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 xmlns:a16="http://schemas.microsoft.com/office/drawing/2014/main" id="{9C0A6909-69F0-4B1F-BE18-928EC76D397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 xmlns:p14="http://schemas.microsoft.com/office/powerpoint/2010/main" val="3744168484"/>
      </p:ext>
    </p:extLst>
  </p:cSld>
  <p:clrMapOvr>
    <a:masterClrMapping/>
  </p:clrMapOvr>
  <p:extLst>
    <p:ext uri="{DCECCB84-F9BA-43D5-87BE-67443E8EF086}">
      <p15:sldGuideLst xmlns=""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Arrow Left 04">
    <p:spTree>
      <p:nvGrpSpPr>
        <p:cNvPr id="1" name=""/>
        <p:cNvGrpSpPr/>
        <p:nvPr/>
      </p:nvGrpSpPr>
      <p:grpSpPr>
        <a:xfrm>
          <a:off x="0" y="0"/>
          <a:ext cx="0" cy="0"/>
          <a:chOff x="0" y="0"/>
          <a:chExt cx="0" cy="0"/>
        </a:xfrm>
      </p:grpSpPr>
      <p:pic>
        <p:nvPicPr>
          <p:cNvPr id="10" name="Graphic 31">
            <a:extLst>
              <a:ext uri="{FF2B5EF4-FFF2-40B4-BE49-F238E27FC236}">
                <a16:creationId xmlns="" xmlns:a16="http://schemas.microsoft.com/office/drawing/2014/main" id="{CCC3FDA3-772C-6242-A8B9-D7125563CE8C}"/>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 xmlns:a16="http://schemas.microsoft.com/office/drawing/2014/main" id="{B3622C14-6CAE-4F48-B751-E9E621B2C95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 xmlns:a16="http://schemas.microsoft.com/office/drawing/2014/main" id="{2A62CD8E-3A81-48BD-84FE-755B7D0788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 xmlns:p14="http://schemas.microsoft.com/office/powerpoint/2010/main" val="4144956900"/>
      </p:ext>
    </p:extLst>
  </p:cSld>
  <p:clrMapOvr>
    <a:masterClrMapping/>
  </p:clrMapOvr>
  <p:extLst>
    <p:ext uri="{DCECCB84-F9BA-43D5-87BE-67443E8EF086}">
      <p15:sldGuideLst xmlns="" xmlns:p15="http://schemas.microsoft.com/office/powerpoint/2012/main">
        <p15:guide id="1" orient="horz" pos="77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Arrow Left 06">
    <p:spTree>
      <p:nvGrpSpPr>
        <p:cNvPr id="1" name=""/>
        <p:cNvGrpSpPr/>
        <p:nvPr/>
      </p:nvGrpSpPr>
      <p:grpSpPr>
        <a:xfrm>
          <a:off x="0" y="0"/>
          <a:ext cx="0" cy="0"/>
          <a:chOff x="0" y="0"/>
          <a:chExt cx="0" cy="0"/>
        </a:xfrm>
      </p:grpSpPr>
      <p:grpSp>
        <p:nvGrpSpPr>
          <p:cNvPr id="2"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 xmlns:a16="http://schemas.microsoft.com/office/drawing/2014/main" id="{CCC3FDA3-772C-6242-A8B9-D7125563CE8C}"/>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 xmlns:a16="http://schemas.microsoft.com/office/drawing/2014/main" id="{87D866A2-1500-436A-A186-3C20EE4D5C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 xmlns:a16="http://schemas.microsoft.com/office/drawing/2014/main" id="{E2A433F1-ACA3-4D3D-8AFF-6E3BE26B065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 xmlns:p14="http://schemas.microsoft.com/office/powerpoint/2010/main" val="1434994611"/>
      </p:ext>
    </p:extLst>
  </p:cSld>
  <p:clrMapOvr>
    <a:masterClrMapping/>
  </p:clrMapOvr>
  <p:extLst>
    <p:ext uri="{DCECCB84-F9BA-43D5-87BE-67443E8EF086}">
      <p15:sldGuideLst xmlns="" xmlns:p15="http://schemas.microsoft.com/office/powerpoint/2012/main">
        <p15:guide id="1" orient="horz" pos="77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Arrow Left 01">
    <p:spTree>
      <p:nvGrpSpPr>
        <p:cNvPr id="1" name=""/>
        <p:cNvGrpSpPr/>
        <p:nvPr/>
      </p:nvGrpSpPr>
      <p:grpSpPr>
        <a:xfrm>
          <a:off x="0" y="0"/>
          <a:ext cx="0" cy="0"/>
          <a:chOff x="0" y="0"/>
          <a:chExt cx="0" cy="0"/>
        </a:xfrm>
      </p:grpSpPr>
      <p:pic>
        <p:nvPicPr>
          <p:cNvPr id="6" name="Graphic 31">
            <a:extLst>
              <a:ext uri="{FF2B5EF4-FFF2-40B4-BE49-F238E27FC236}">
                <a16:creationId xmlns="" xmlns:a16="http://schemas.microsoft.com/office/drawing/2014/main" id="{B81DD648-56F4-8F49-B545-16FAF9A8CC39}"/>
              </a:ext>
            </a:extLst>
          </p:cNvPr>
          <p:cNvPicPr>
            <a:picLocks noChangeAspect="1"/>
          </p:cNvPicPr>
          <p:nvPr userDrawn="1"/>
        </p:nvPicPr>
        <p:blipFill>
          <a:blip r:embed="rId2">
            <a:extLst>
              <a:ext uri="{96DAC541-7B7A-43D3-8B79-37D633B846F1}">
                <asvg:svgBlip xmlns="" xmlns:asvg="http://schemas.microsoft.com/office/drawing/2016/SVG/main" r:embed=""/>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6">
            <a:extLst>
              <a:ext uri="{FF2B5EF4-FFF2-40B4-BE49-F238E27FC236}">
                <a16:creationId xmlns="" xmlns:a16="http://schemas.microsoft.com/office/drawing/2014/main" id="{70AB5B51-72D8-4473-94F4-AF1E267C458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 xmlns:p14="http://schemas.microsoft.com/office/powerpoint/2010/main" val="2183710745"/>
      </p:ext>
    </p:extLst>
  </p:cSld>
  <p:clrMapOvr>
    <a:masterClrMapping/>
  </p:clrMapOvr>
  <p:extLst>
    <p:ext uri="{DCECCB84-F9BA-43D5-87BE-67443E8EF086}">
      <p15:sldGuideLst xmlns=""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 xmlns:a16="http://schemas.microsoft.com/office/drawing/2014/main" id="{E04B9394-820E-45B1-AED1-10AA3CC584A2}"/>
              </a:ext>
            </a:extLst>
          </p:cNvPr>
          <p:cNvPicPr>
            <a:picLocks noChangeAspect="1"/>
          </p:cNvPicPr>
          <p:nvPr userDrawn="1"/>
        </p:nvPicPr>
        <p:blipFill>
          <a:blip r:embed="rId20">
            <a:extLst>
              <a:ext uri="{96DAC541-7B7A-43D3-8B79-37D633B846F1}">
                <asvg:svgBlip xmlns="" xmlns:asvg="http://schemas.microsoft.com/office/drawing/2016/SVG/main" r:embed="rId21"/>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713" r:id="rId1"/>
    <p:sldLayoutId id="2147483822" r:id="rId2"/>
    <p:sldLayoutId id="2147483821"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 id="2147483937" r:id="rId18"/>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2"/>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2"/>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2"/>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2"/>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2"/>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4784" y="3089654"/>
            <a:ext cx="7075271" cy="2277604"/>
          </a:xfrm>
        </p:spPr>
        <p:txBody>
          <a:bodyPr/>
          <a:lstStyle/>
          <a:p>
            <a:r>
              <a:rPr lang="en-US" dirty="0"/>
              <a:t>Introduction to C#</a:t>
            </a:r>
          </a:p>
        </p:txBody>
      </p:sp>
      <p:sp>
        <p:nvSpPr>
          <p:cNvPr id="2" name="TextBox 1">
            <a:extLst>
              <a:ext uri="{FF2B5EF4-FFF2-40B4-BE49-F238E27FC236}">
                <a16:creationId xmlns="" xmlns:a16="http://schemas.microsoft.com/office/drawing/2014/main" id="{1A532015-0082-4A56-A481-AA5D56B4B211}"/>
              </a:ext>
            </a:extLst>
          </p:cNvPr>
          <p:cNvSpPr txBox="1"/>
          <p:nvPr/>
        </p:nvSpPr>
        <p:spPr>
          <a:xfrm>
            <a:off x="4724400" y="3200399"/>
            <a:ext cx="2743199"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 xmlns:p14="http://schemas.microsoft.com/office/powerpoint/2010/main" val="73637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E52F352D-BC17-3361-49AC-056E27D47B89}"/>
              </a:ext>
            </a:extLst>
          </p:cNvPr>
          <p:cNvSpPr>
            <a:spLocks noGrp="1"/>
          </p:cNvSpPr>
          <p:nvPr>
            <p:ph type="sldNum" sz="quarter" idx="4"/>
          </p:nvPr>
        </p:nvSpPr>
        <p:spPr/>
        <p:txBody>
          <a:bodyPr/>
          <a:lstStyle/>
          <a:p>
            <a:fld id="{EF892D59-8F09-EF4B-AD6D-DA609442F868}" type="slidenum">
              <a:rPr lang="en-GB" smtClean="0"/>
              <a:pPr/>
              <a:t>10</a:t>
            </a:fld>
            <a:endParaRPr lang="en-GB" dirty="0"/>
          </a:p>
        </p:txBody>
      </p:sp>
      <p:sp>
        <p:nvSpPr>
          <p:cNvPr id="6" name="Text Placeholder 5">
            <a:extLst>
              <a:ext uri="{FF2B5EF4-FFF2-40B4-BE49-F238E27FC236}">
                <a16:creationId xmlns="" xmlns:a16="http://schemas.microsoft.com/office/drawing/2014/main" id="{4697C319-6F8C-989E-2A0D-8451365D6392}"/>
              </a:ext>
            </a:extLst>
          </p:cNvPr>
          <p:cNvSpPr>
            <a:spLocks noGrp="1"/>
          </p:cNvSpPr>
          <p:nvPr>
            <p:ph type="body" sz="quarter" idx="12"/>
          </p:nvPr>
        </p:nvSpPr>
        <p:spPr/>
        <p:txBody>
          <a:bodyPr/>
          <a:lstStyle/>
          <a:p>
            <a:r>
              <a:rPr lang="en-GB" dirty="0"/>
              <a:t>Top-level Statements</a:t>
            </a:r>
          </a:p>
        </p:txBody>
      </p:sp>
      <p:pic>
        <p:nvPicPr>
          <p:cNvPr id="7" name="Picture 6">
            <a:extLst>
              <a:ext uri="{FF2B5EF4-FFF2-40B4-BE49-F238E27FC236}">
                <a16:creationId xmlns="" xmlns:a16="http://schemas.microsoft.com/office/drawing/2014/main" id="{242F0BC6-3A54-B1F4-6D7D-40003CFBE951}"/>
              </a:ext>
            </a:extLst>
          </p:cNvPr>
          <p:cNvPicPr>
            <a:picLocks noChangeAspect="1"/>
          </p:cNvPicPr>
          <p:nvPr/>
        </p:nvPicPr>
        <p:blipFill>
          <a:blip r:embed="rId3"/>
          <a:stretch>
            <a:fillRect/>
          </a:stretch>
        </p:blipFill>
        <p:spPr>
          <a:xfrm>
            <a:off x="540742" y="2032114"/>
            <a:ext cx="5462777" cy="622595"/>
          </a:xfrm>
          <a:prstGeom prst="rect">
            <a:avLst/>
          </a:prstGeom>
          <a:ln>
            <a:solidFill>
              <a:schemeClr val="accent1"/>
            </a:solidFill>
          </a:ln>
        </p:spPr>
      </p:pic>
      <p:pic>
        <p:nvPicPr>
          <p:cNvPr id="8" name="Picture Placeholder 8">
            <a:extLst>
              <a:ext uri="{FF2B5EF4-FFF2-40B4-BE49-F238E27FC236}">
                <a16:creationId xmlns="" xmlns:a16="http://schemas.microsoft.com/office/drawing/2014/main" id="{512FD4B9-4E60-AC1A-2BD1-B7547A9234EE}"/>
              </a:ext>
            </a:extLst>
          </p:cNvPr>
          <p:cNvPicPr>
            <a:picLocks noChangeAspect="1"/>
          </p:cNvPicPr>
          <p:nvPr/>
        </p:nvPicPr>
        <p:blipFill>
          <a:blip r:embed="rId4"/>
          <a:stretch/>
        </p:blipFill>
        <p:spPr>
          <a:xfrm>
            <a:off x="7085434" y="3110272"/>
            <a:ext cx="4865817" cy="2961802"/>
          </a:xfrm>
          <a:prstGeom prst="rect">
            <a:avLst/>
          </a:prstGeom>
          <a:ln>
            <a:solidFill>
              <a:schemeClr val="accent1"/>
            </a:solidFill>
          </a:ln>
        </p:spPr>
      </p:pic>
      <p:sp>
        <p:nvSpPr>
          <p:cNvPr id="9" name="Text Placeholder 5">
            <a:extLst>
              <a:ext uri="{FF2B5EF4-FFF2-40B4-BE49-F238E27FC236}">
                <a16:creationId xmlns="" xmlns:a16="http://schemas.microsoft.com/office/drawing/2014/main" id="{E7F76435-5BDA-0E82-B668-B5589E2C5E65}"/>
              </a:ext>
            </a:extLst>
          </p:cNvPr>
          <p:cNvSpPr txBox="1">
            <a:spLocks/>
          </p:cNvSpPr>
          <p:nvPr/>
        </p:nvSpPr>
        <p:spPr>
          <a:xfrm>
            <a:off x="376647" y="3214108"/>
            <a:ext cx="6625887" cy="2472870"/>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5"/>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5"/>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0" dirty="0"/>
              <a:t>When you use top-level statements such as the .NET 6 console application above, the .NET compiler synthesises a </a:t>
            </a:r>
            <a:r>
              <a:rPr lang="en-GB" dirty="0"/>
              <a:t>Program</a:t>
            </a:r>
            <a:r>
              <a:rPr lang="en-GB" b="0" dirty="0"/>
              <a:t> class with a </a:t>
            </a:r>
            <a:r>
              <a:rPr lang="en-GB" dirty="0"/>
              <a:t>Main</a:t>
            </a:r>
            <a:r>
              <a:rPr lang="en-GB" b="0" dirty="0"/>
              <a:t> method and places all your top level statements in that Main method.</a:t>
            </a:r>
          </a:p>
          <a:p>
            <a:pPr marL="0" indent="0">
              <a:buNone/>
            </a:pPr>
            <a:endParaRPr lang="en-GB" b="0" dirty="0"/>
          </a:p>
          <a:p>
            <a:pPr marL="0" indent="0">
              <a:buNone/>
            </a:pPr>
            <a:r>
              <a:rPr lang="en-GB" b="0" dirty="0"/>
              <a:t>The compiler effectively converts the above code to code equivalent to that on the right-hand side.</a:t>
            </a:r>
          </a:p>
        </p:txBody>
      </p:sp>
    </p:spTree>
    <p:extLst>
      <p:ext uri="{BB962C8B-B14F-4D97-AF65-F5344CB8AC3E}">
        <p14:creationId xmlns="" xmlns:p14="http://schemas.microsoft.com/office/powerpoint/2010/main" val="168427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67BDD806-E4BE-453D-8ED6-E542591B9563}"/>
              </a:ext>
            </a:extLst>
          </p:cNvPr>
          <p:cNvSpPr>
            <a:spLocks noGrp="1"/>
          </p:cNvSpPr>
          <p:nvPr>
            <p:ph type="body" sz="quarter" idx="10"/>
          </p:nvPr>
        </p:nvSpPr>
        <p:spPr/>
        <p:txBody>
          <a:bodyPr/>
          <a:lstStyle/>
          <a:p>
            <a:r>
              <a:rPr lang="en-GB" sz="3400" dirty="0"/>
              <a:t>Referring to namespaces</a:t>
            </a:r>
          </a:p>
        </p:txBody>
      </p:sp>
      <p:sp>
        <p:nvSpPr>
          <p:cNvPr id="3" name="Slide Number Placeholder 2">
            <a:extLst>
              <a:ext uri="{FF2B5EF4-FFF2-40B4-BE49-F238E27FC236}">
                <a16:creationId xmlns="" xmlns:a16="http://schemas.microsoft.com/office/drawing/2014/main" id="{2592A1A2-42EE-4293-A805-2B8AECDA3DE8}"/>
              </a:ext>
            </a:extLst>
          </p:cNvPr>
          <p:cNvSpPr>
            <a:spLocks noGrp="1"/>
          </p:cNvSpPr>
          <p:nvPr>
            <p:ph type="sldNum" sz="quarter" idx="4"/>
          </p:nvPr>
        </p:nvSpPr>
        <p:spPr/>
        <p:txBody>
          <a:bodyPr/>
          <a:lstStyle/>
          <a:p>
            <a:fld id="{EF892D59-8F09-EF4B-AD6D-DA609442F868}" type="slidenum">
              <a:rPr lang="en-GB" smtClean="0"/>
              <a:pPr/>
              <a:t>11</a:t>
            </a:fld>
            <a:endParaRPr lang="en-GB"/>
          </a:p>
        </p:txBody>
      </p:sp>
      <p:sp>
        <p:nvSpPr>
          <p:cNvPr id="6" name="Text Placeholder 5">
            <a:extLst>
              <a:ext uri="{FF2B5EF4-FFF2-40B4-BE49-F238E27FC236}">
                <a16:creationId xmlns="" xmlns:a16="http://schemas.microsoft.com/office/drawing/2014/main" id="{7FBA69C6-1095-4B4F-85D3-BEEF9B1B8183}"/>
              </a:ext>
            </a:extLst>
          </p:cNvPr>
          <p:cNvSpPr>
            <a:spLocks noGrp="1"/>
          </p:cNvSpPr>
          <p:nvPr>
            <p:ph type="body" sz="quarter" idx="15"/>
          </p:nvPr>
        </p:nvSpPr>
        <p:spPr/>
        <p:txBody>
          <a:bodyPr/>
          <a:lstStyle/>
          <a:p>
            <a:r>
              <a:rPr lang="en-GB" dirty="0"/>
              <a:t>Option A: Use the fully-qualified name</a:t>
            </a:r>
          </a:p>
          <a:p>
            <a:endParaRPr lang="en-GB" dirty="0"/>
          </a:p>
          <a:p>
            <a:endParaRPr lang="en-GB" dirty="0"/>
          </a:p>
          <a:p>
            <a:endParaRPr lang="en-GB" dirty="0"/>
          </a:p>
          <a:p>
            <a:endParaRPr lang="en-GB" dirty="0"/>
          </a:p>
          <a:p>
            <a:endParaRPr lang="en-GB" dirty="0"/>
          </a:p>
          <a:p>
            <a:endParaRPr lang="en-GB" dirty="0"/>
          </a:p>
          <a:p>
            <a:r>
              <a:rPr lang="en-GB" dirty="0"/>
              <a:t>Option B: Issue a ‘using’ directive</a:t>
            </a:r>
          </a:p>
          <a:p>
            <a:endParaRPr lang="en-GB" dirty="0"/>
          </a:p>
        </p:txBody>
      </p:sp>
      <p:pic>
        <p:nvPicPr>
          <p:cNvPr id="7" name="Picture 6">
            <a:extLst>
              <a:ext uri="{FF2B5EF4-FFF2-40B4-BE49-F238E27FC236}">
                <a16:creationId xmlns="" xmlns:a16="http://schemas.microsoft.com/office/drawing/2014/main" id="{6B6E4E0A-003F-322A-3807-3A415F788EFE}"/>
              </a:ext>
            </a:extLst>
          </p:cNvPr>
          <p:cNvPicPr>
            <a:picLocks noChangeAspect="1"/>
          </p:cNvPicPr>
          <p:nvPr/>
        </p:nvPicPr>
        <p:blipFill>
          <a:blip r:embed="rId3"/>
          <a:srcRect/>
          <a:stretch/>
        </p:blipFill>
        <p:spPr>
          <a:xfrm>
            <a:off x="5037137" y="1979720"/>
            <a:ext cx="5211862" cy="1589166"/>
          </a:xfrm>
          <a:prstGeom prst="rect">
            <a:avLst/>
          </a:prstGeom>
        </p:spPr>
      </p:pic>
      <p:pic>
        <p:nvPicPr>
          <p:cNvPr id="4" name="Picture 3">
            <a:extLst>
              <a:ext uri="{FF2B5EF4-FFF2-40B4-BE49-F238E27FC236}">
                <a16:creationId xmlns="" xmlns:a16="http://schemas.microsoft.com/office/drawing/2014/main" id="{AC353665-9D4C-BB23-0F19-311807B36C01}"/>
              </a:ext>
            </a:extLst>
          </p:cNvPr>
          <p:cNvPicPr>
            <a:picLocks noChangeAspect="1"/>
          </p:cNvPicPr>
          <p:nvPr/>
        </p:nvPicPr>
        <p:blipFill>
          <a:blip r:embed="rId4"/>
          <a:stretch>
            <a:fillRect/>
          </a:stretch>
        </p:blipFill>
        <p:spPr>
          <a:xfrm>
            <a:off x="5041646" y="4465123"/>
            <a:ext cx="5609663" cy="2046549"/>
          </a:xfrm>
          <a:prstGeom prst="rect">
            <a:avLst/>
          </a:prstGeom>
        </p:spPr>
      </p:pic>
    </p:spTree>
    <p:extLst>
      <p:ext uri="{BB962C8B-B14F-4D97-AF65-F5344CB8AC3E}">
        <p14:creationId xmlns="" xmlns:p14="http://schemas.microsoft.com/office/powerpoint/2010/main" val="1806616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BA43F8DB-7C75-46A5-81EA-2536412F06D5}"/>
              </a:ext>
            </a:extLst>
          </p:cNvPr>
          <p:cNvSpPr>
            <a:spLocks noGrp="1"/>
          </p:cNvSpPr>
          <p:nvPr>
            <p:ph type="body" sz="quarter" idx="10"/>
          </p:nvPr>
        </p:nvSpPr>
        <p:spPr/>
        <p:txBody>
          <a:bodyPr/>
          <a:lstStyle/>
          <a:p>
            <a:r>
              <a:rPr lang="en-GB" sz="3400" dirty="0"/>
              <a:t>Creating namespaces</a:t>
            </a:r>
          </a:p>
        </p:txBody>
      </p:sp>
      <p:sp>
        <p:nvSpPr>
          <p:cNvPr id="3" name="Slide Number Placeholder 2">
            <a:extLst>
              <a:ext uri="{FF2B5EF4-FFF2-40B4-BE49-F238E27FC236}">
                <a16:creationId xmlns="" xmlns:a16="http://schemas.microsoft.com/office/drawing/2014/main" id="{2592A1A2-42EE-4293-A805-2B8AECDA3DE8}"/>
              </a:ext>
            </a:extLst>
          </p:cNvPr>
          <p:cNvSpPr>
            <a:spLocks noGrp="1"/>
          </p:cNvSpPr>
          <p:nvPr>
            <p:ph type="sldNum" sz="quarter" idx="4"/>
          </p:nvPr>
        </p:nvSpPr>
        <p:spPr/>
        <p:txBody>
          <a:bodyPr/>
          <a:lstStyle/>
          <a:p>
            <a:fld id="{EF892D59-8F09-EF4B-AD6D-DA609442F868}" type="slidenum">
              <a:rPr lang="en-GB" smtClean="0"/>
              <a:pPr/>
              <a:t>12</a:t>
            </a:fld>
            <a:endParaRPr lang="en-GB"/>
          </a:p>
        </p:txBody>
      </p:sp>
      <p:sp>
        <p:nvSpPr>
          <p:cNvPr id="6" name="Text Placeholder 5">
            <a:extLst>
              <a:ext uri="{FF2B5EF4-FFF2-40B4-BE49-F238E27FC236}">
                <a16:creationId xmlns="" xmlns:a16="http://schemas.microsoft.com/office/drawing/2014/main" id="{DDE3AC08-D99E-4676-8D6A-62FE42C5D939}"/>
              </a:ext>
            </a:extLst>
          </p:cNvPr>
          <p:cNvSpPr>
            <a:spLocks noGrp="1"/>
          </p:cNvSpPr>
          <p:nvPr>
            <p:ph type="body" sz="quarter" idx="15"/>
          </p:nvPr>
        </p:nvSpPr>
        <p:spPr/>
        <p:txBody>
          <a:bodyPr/>
          <a:lstStyle/>
          <a:p>
            <a:r>
              <a:rPr lang="en-GB" dirty="0"/>
              <a:t>The intent of a Namespace is to uniquely identify the items it contains.</a:t>
            </a:r>
          </a:p>
          <a:p>
            <a:r>
              <a:rPr lang="en-GB" dirty="0"/>
              <a:t>Below there are two classes, both called ‘</a:t>
            </a:r>
            <a:r>
              <a:rPr lang="en-GB" i="1" dirty="0"/>
              <a:t>Car</a:t>
            </a:r>
            <a:r>
              <a:rPr lang="en-GB" dirty="0"/>
              <a:t>’.</a:t>
            </a:r>
          </a:p>
          <a:p>
            <a:r>
              <a:rPr lang="en-GB" dirty="0"/>
              <a:t>They can be disambiguated using their fully-qualified names of </a:t>
            </a:r>
            <a:r>
              <a:rPr lang="en-GB" b="1" dirty="0" err="1"/>
              <a:t>Volkswagen.Car</a:t>
            </a:r>
            <a:r>
              <a:rPr lang="en-GB" b="1" dirty="0"/>
              <a:t> </a:t>
            </a:r>
            <a:r>
              <a:rPr lang="en-GB" dirty="0"/>
              <a:t>and </a:t>
            </a:r>
            <a:r>
              <a:rPr lang="en-GB" b="1" dirty="0" err="1"/>
              <a:t>Ferrari.Car</a:t>
            </a:r>
            <a:endParaRPr lang="en-GB" b="1" dirty="0"/>
          </a:p>
          <a:p>
            <a:endParaRPr lang="en-GB" b="1" dirty="0"/>
          </a:p>
          <a:p>
            <a:endParaRPr lang="en-GB" b="1" dirty="0"/>
          </a:p>
          <a:p>
            <a:endParaRPr lang="en-GB" b="1" dirty="0"/>
          </a:p>
          <a:p>
            <a:endParaRPr lang="en-GB" b="1" dirty="0"/>
          </a:p>
          <a:p>
            <a:endParaRPr lang="en-GB" b="1" dirty="0"/>
          </a:p>
          <a:p>
            <a:endParaRPr lang="en-GB" dirty="0"/>
          </a:p>
          <a:p>
            <a:r>
              <a:rPr lang="en-GB" dirty="0"/>
              <a:t>If only one class is required, you can issue a ‘using’ directive to import that namespace or use an alias.</a:t>
            </a:r>
          </a:p>
          <a:p>
            <a:endParaRPr lang="en-GB" dirty="0"/>
          </a:p>
          <a:p>
            <a:endParaRPr lang="en-GB" dirty="0"/>
          </a:p>
        </p:txBody>
      </p:sp>
      <p:pic>
        <p:nvPicPr>
          <p:cNvPr id="4" name="Picture 3">
            <a:extLst>
              <a:ext uri="{FF2B5EF4-FFF2-40B4-BE49-F238E27FC236}">
                <a16:creationId xmlns="" xmlns:a16="http://schemas.microsoft.com/office/drawing/2014/main" id="{B118720F-20C2-EE4B-E47A-CDAA606BBDD1}"/>
              </a:ext>
            </a:extLst>
          </p:cNvPr>
          <p:cNvPicPr>
            <a:picLocks noChangeAspect="1"/>
          </p:cNvPicPr>
          <p:nvPr/>
        </p:nvPicPr>
        <p:blipFill>
          <a:blip r:embed="rId2"/>
          <a:stretch>
            <a:fillRect/>
          </a:stretch>
        </p:blipFill>
        <p:spPr>
          <a:xfrm>
            <a:off x="5154466" y="3190513"/>
            <a:ext cx="2633686" cy="1700051"/>
          </a:xfrm>
          <a:prstGeom prst="rect">
            <a:avLst/>
          </a:prstGeom>
          <a:ln>
            <a:solidFill>
              <a:schemeClr val="tx1"/>
            </a:solidFill>
          </a:ln>
        </p:spPr>
      </p:pic>
      <p:pic>
        <p:nvPicPr>
          <p:cNvPr id="8" name="Picture 7">
            <a:extLst>
              <a:ext uri="{FF2B5EF4-FFF2-40B4-BE49-F238E27FC236}">
                <a16:creationId xmlns="" xmlns:a16="http://schemas.microsoft.com/office/drawing/2014/main" id="{8A6837A2-81A6-567C-966F-E8A517F0344A}"/>
              </a:ext>
            </a:extLst>
          </p:cNvPr>
          <p:cNvPicPr>
            <a:picLocks noChangeAspect="1"/>
          </p:cNvPicPr>
          <p:nvPr/>
        </p:nvPicPr>
        <p:blipFill>
          <a:blip r:embed="rId3"/>
          <a:stretch>
            <a:fillRect/>
          </a:stretch>
        </p:blipFill>
        <p:spPr>
          <a:xfrm>
            <a:off x="8790956" y="3190513"/>
            <a:ext cx="2465465" cy="1724401"/>
          </a:xfrm>
          <a:prstGeom prst="rect">
            <a:avLst/>
          </a:prstGeom>
          <a:ln>
            <a:solidFill>
              <a:schemeClr val="tx1"/>
            </a:solidFill>
          </a:ln>
        </p:spPr>
      </p:pic>
      <p:pic>
        <p:nvPicPr>
          <p:cNvPr id="10" name="Picture 9">
            <a:extLst>
              <a:ext uri="{FF2B5EF4-FFF2-40B4-BE49-F238E27FC236}">
                <a16:creationId xmlns="" xmlns:a16="http://schemas.microsoft.com/office/drawing/2014/main" id="{37E1F80A-6B6B-D687-F9C6-2543AF149181}"/>
              </a:ext>
            </a:extLst>
          </p:cNvPr>
          <p:cNvPicPr>
            <a:picLocks noChangeAspect="1"/>
          </p:cNvPicPr>
          <p:nvPr/>
        </p:nvPicPr>
        <p:blipFill>
          <a:blip r:embed="rId4"/>
          <a:stretch>
            <a:fillRect/>
          </a:stretch>
        </p:blipFill>
        <p:spPr>
          <a:xfrm>
            <a:off x="5154465" y="6003435"/>
            <a:ext cx="2119845" cy="420962"/>
          </a:xfrm>
          <a:prstGeom prst="rect">
            <a:avLst/>
          </a:prstGeom>
          <a:ln>
            <a:solidFill>
              <a:schemeClr val="tx1"/>
            </a:solidFill>
          </a:ln>
        </p:spPr>
      </p:pic>
      <p:pic>
        <p:nvPicPr>
          <p:cNvPr id="11" name="Picture 10">
            <a:extLst>
              <a:ext uri="{FF2B5EF4-FFF2-40B4-BE49-F238E27FC236}">
                <a16:creationId xmlns="" xmlns:a16="http://schemas.microsoft.com/office/drawing/2014/main" id="{503D22E6-521A-2CD0-441E-C816900CCF64}"/>
              </a:ext>
            </a:extLst>
          </p:cNvPr>
          <p:cNvPicPr>
            <a:picLocks noChangeAspect="1"/>
          </p:cNvPicPr>
          <p:nvPr/>
        </p:nvPicPr>
        <p:blipFill>
          <a:blip r:embed="rId5"/>
          <a:stretch>
            <a:fillRect/>
          </a:stretch>
        </p:blipFill>
        <p:spPr>
          <a:xfrm>
            <a:off x="8640441" y="6003435"/>
            <a:ext cx="2615980" cy="420962"/>
          </a:xfrm>
          <a:prstGeom prst="rect">
            <a:avLst/>
          </a:prstGeom>
          <a:ln>
            <a:solidFill>
              <a:schemeClr val="tx1"/>
            </a:solidFill>
          </a:ln>
        </p:spPr>
      </p:pic>
    </p:spTree>
    <p:extLst>
      <p:ext uri="{BB962C8B-B14F-4D97-AF65-F5344CB8AC3E}">
        <p14:creationId xmlns="" xmlns:p14="http://schemas.microsoft.com/office/powerpoint/2010/main" val="112591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6C390B76-162D-4DE2-94C0-A8FB0154DB20}"/>
              </a:ext>
            </a:extLst>
          </p:cNvPr>
          <p:cNvSpPr>
            <a:spLocks noGrp="1"/>
          </p:cNvSpPr>
          <p:nvPr>
            <p:ph type="body" sz="quarter" idx="10"/>
          </p:nvPr>
        </p:nvSpPr>
        <p:spPr/>
        <p:txBody>
          <a:bodyPr/>
          <a:lstStyle/>
          <a:p>
            <a:r>
              <a:rPr lang="en-GB" dirty="0"/>
              <a:t>Namespace aliases</a:t>
            </a:r>
          </a:p>
        </p:txBody>
      </p:sp>
      <p:sp>
        <p:nvSpPr>
          <p:cNvPr id="3" name="Slide Number Placeholder 2">
            <a:extLst>
              <a:ext uri="{FF2B5EF4-FFF2-40B4-BE49-F238E27FC236}">
                <a16:creationId xmlns="" xmlns:a16="http://schemas.microsoft.com/office/drawing/2014/main" id="{2592A1A2-42EE-4293-A805-2B8AECDA3DE8}"/>
              </a:ext>
            </a:extLst>
          </p:cNvPr>
          <p:cNvSpPr>
            <a:spLocks noGrp="1"/>
          </p:cNvSpPr>
          <p:nvPr>
            <p:ph type="sldNum" sz="quarter" idx="4"/>
          </p:nvPr>
        </p:nvSpPr>
        <p:spPr/>
        <p:txBody>
          <a:bodyPr/>
          <a:lstStyle/>
          <a:p>
            <a:fld id="{EF892D59-8F09-EF4B-AD6D-DA609442F868}" type="slidenum">
              <a:rPr lang="en-GB" smtClean="0"/>
              <a:pPr/>
              <a:t>13</a:t>
            </a:fld>
            <a:endParaRPr lang="en-GB"/>
          </a:p>
        </p:txBody>
      </p:sp>
      <p:sp>
        <p:nvSpPr>
          <p:cNvPr id="6" name="Text Placeholder 5">
            <a:extLst>
              <a:ext uri="{FF2B5EF4-FFF2-40B4-BE49-F238E27FC236}">
                <a16:creationId xmlns="" xmlns:a16="http://schemas.microsoft.com/office/drawing/2014/main" id="{A6196DA3-5FBE-459F-BFA0-E3996D2F8A4D}"/>
              </a:ext>
            </a:extLst>
          </p:cNvPr>
          <p:cNvSpPr>
            <a:spLocks noGrp="1"/>
          </p:cNvSpPr>
          <p:nvPr>
            <p:ph type="body" sz="quarter" idx="15"/>
          </p:nvPr>
        </p:nvSpPr>
        <p:spPr/>
        <p:txBody>
          <a:bodyPr/>
          <a:lstStyle/>
          <a:p>
            <a:r>
              <a:rPr lang="en-GB" dirty="0"/>
              <a:t>Namespaces can be nested.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Use an alias to shorten a long namespace.</a:t>
            </a:r>
          </a:p>
          <a:p>
            <a:endParaRPr lang="en-GB" dirty="0"/>
          </a:p>
          <a:p>
            <a:endParaRPr lang="en-GB" dirty="0"/>
          </a:p>
        </p:txBody>
      </p:sp>
      <p:pic>
        <p:nvPicPr>
          <p:cNvPr id="8" name="Picture 7">
            <a:extLst>
              <a:ext uri="{FF2B5EF4-FFF2-40B4-BE49-F238E27FC236}">
                <a16:creationId xmlns="" xmlns:a16="http://schemas.microsoft.com/office/drawing/2014/main" id="{AC2F1ED8-8D78-58CA-D046-D82540107695}"/>
              </a:ext>
            </a:extLst>
          </p:cNvPr>
          <p:cNvPicPr>
            <a:picLocks noChangeAspect="1"/>
          </p:cNvPicPr>
          <p:nvPr/>
        </p:nvPicPr>
        <p:blipFill>
          <a:blip r:embed="rId2"/>
          <a:stretch>
            <a:fillRect/>
          </a:stretch>
        </p:blipFill>
        <p:spPr>
          <a:xfrm>
            <a:off x="5177804" y="1869869"/>
            <a:ext cx="4190371" cy="2779750"/>
          </a:xfrm>
          <a:prstGeom prst="rect">
            <a:avLst/>
          </a:prstGeom>
          <a:ln>
            <a:solidFill>
              <a:schemeClr val="tx1"/>
            </a:solidFill>
          </a:ln>
        </p:spPr>
      </p:pic>
      <p:pic>
        <p:nvPicPr>
          <p:cNvPr id="10" name="Picture 9">
            <a:extLst>
              <a:ext uri="{FF2B5EF4-FFF2-40B4-BE49-F238E27FC236}">
                <a16:creationId xmlns="" xmlns:a16="http://schemas.microsoft.com/office/drawing/2014/main" id="{8B2EEB11-ED88-D742-15E6-6B34BBD36A5C}"/>
              </a:ext>
            </a:extLst>
          </p:cNvPr>
          <p:cNvPicPr>
            <a:picLocks noChangeAspect="1"/>
          </p:cNvPicPr>
          <p:nvPr/>
        </p:nvPicPr>
        <p:blipFill>
          <a:blip r:embed="rId3"/>
          <a:stretch>
            <a:fillRect/>
          </a:stretch>
        </p:blipFill>
        <p:spPr>
          <a:xfrm>
            <a:off x="5177804" y="5740072"/>
            <a:ext cx="4902600" cy="485241"/>
          </a:xfrm>
          <a:prstGeom prst="rect">
            <a:avLst/>
          </a:prstGeom>
          <a:ln>
            <a:solidFill>
              <a:schemeClr val="tx1"/>
            </a:solidFill>
          </a:ln>
        </p:spPr>
      </p:pic>
    </p:spTree>
    <p:extLst>
      <p:ext uri="{BB962C8B-B14F-4D97-AF65-F5344CB8AC3E}">
        <p14:creationId xmlns="" xmlns:p14="http://schemas.microsoft.com/office/powerpoint/2010/main" val="2081086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67BDD806-E4BE-453D-8ED6-E542591B9563}"/>
              </a:ext>
            </a:extLst>
          </p:cNvPr>
          <p:cNvSpPr>
            <a:spLocks noGrp="1"/>
          </p:cNvSpPr>
          <p:nvPr>
            <p:ph type="body" sz="quarter" idx="10"/>
          </p:nvPr>
        </p:nvSpPr>
        <p:spPr/>
        <p:txBody>
          <a:bodyPr/>
          <a:lstStyle/>
          <a:p>
            <a:r>
              <a:rPr lang="en-GB" sz="3000" dirty="0"/>
              <a:t>File scoped namespace declarations</a:t>
            </a:r>
          </a:p>
        </p:txBody>
      </p:sp>
      <p:sp>
        <p:nvSpPr>
          <p:cNvPr id="3" name="Slide Number Placeholder 2">
            <a:extLst>
              <a:ext uri="{FF2B5EF4-FFF2-40B4-BE49-F238E27FC236}">
                <a16:creationId xmlns="" xmlns:a16="http://schemas.microsoft.com/office/drawing/2014/main" id="{2592A1A2-42EE-4293-A805-2B8AECDA3DE8}"/>
              </a:ext>
            </a:extLst>
          </p:cNvPr>
          <p:cNvSpPr>
            <a:spLocks noGrp="1"/>
          </p:cNvSpPr>
          <p:nvPr>
            <p:ph type="sldNum" sz="quarter" idx="4"/>
          </p:nvPr>
        </p:nvSpPr>
        <p:spPr/>
        <p:txBody>
          <a:bodyPr/>
          <a:lstStyle/>
          <a:p>
            <a:fld id="{EF892D59-8F09-EF4B-AD6D-DA609442F868}" type="slidenum">
              <a:rPr lang="en-GB" smtClean="0"/>
              <a:pPr/>
              <a:t>14</a:t>
            </a:fld>
            <a:endParaRPr lang="en-GB"/>
          </a:p>
        </p:txBody>
      </p:sp>
      <p:sp>
        <p:nvSpPr>
          <p:cNvPr id="6" name="Text Placeholder 5">
            <a:extLst>
              <a:ext uri="{FF2B5EF4-FFF2-40B4-BE49-F238E27FC236}">
                <a16:creationId xmlns="" xmlns:a16="http://schemas.microsoft.com/office/drawing/2014/main" id="{7FBA69C6-1095-4B4F-85D3-BEEF9B1B8183}"/>
              </a:ext>
            </a:extLst>
          </p:cNvPr>
          <p:cNvSpPr>
            <a:spLocks noGrp="1"/>
          </p:cNvSpPr>
          <p:nvPr>
            <p:ph type="body" sz="quarter" idx="15"/>
          </p:nvPr>
        </p:nvSpPr>
        <p:spPr/>
        <p:txBody>
          <a:bodyPr/>
          <a:lstStyle/>
          <a:p>
            <a:r>
              <a:rPr lang="en-GB" dirty="0"/>
              <a:t>File scoped namespace declarations are available from C# 10. They enable you to declare that all types in a file are in a single namespace.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You cannot include nested namespaces in a file scoped declaration.</a:t>
            </a:r>
          </a:p>
        </p:txBody>
      </p:sp>
      <p:pic>
        <p:nvPicPr>
          <p:cNvPr id="8" name="Picture 7">
            <a:extLst>
              <a:ext uri="{FF2B5EF4-FFF2-40B4-BE49-F238E27FC236}">
                <a16:creationId xmlns="" xmlns:a16="http://schemas.microsoft.com/office/drawing/2014/main" id="{0691B7B4-6D12-01AF-1D96-44DECE51286E}"/>
              </a:ext>
            </a:extLst>
          </p:cNvPr>
          <p:cNvPicPr>
            <a:picLocks noChangeAspect="1"/>
          </p:cNvPicPr>
          <p:nvPr/>
        </p:nvPicPr>
        <p:blipFill>
          <a:blip r:embed="rId3"/>
          <a:stretch>
            <a:fillRect/>
          </a:stretch>
        </p:blipFill>
        <p:spPr>
          <a:xfrm>
            <a:off x="5170549" y="2392906"/>
            <a:ext cx="3554597" cy="3033565"/>
          </a:xfrm>
          <a:prstGeom prst="rect">
            <a:avLst/>
          </a:prstGeom>
        </p:spPr>
      </p:pic>
    </p:spTree>
    <p:extLst>
      <p:ext uri="{BB962C8B-B14F-4D97-AF65-F5344CB8AC3E}">
        <p14:creationId xmlns="" xmlns:p14="http://schemas.microsoft.com/office/powerpoint/2010/main" val="492234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BA43F8DB-7C75-46A5-81EA-2536412F06D5}"/>
              </a:ext>
            </a:extLst>
          </p:cNvPr>
          <p:cNvSpPr>
            <a:spLocks noGrp="1"/>
          </p:cNvSpPr>
          <p:nvPr>
            <p:ph type="body" sz="quarter" idx="10"/>
          </p:nvPr>
        </p:nvSpPr>
        <p:spPr/>
        <p:txBody>
          <a:bodyPr/>
          <a:lstStyle/>
          <a:p>
            <a:r>
              <a:rPr lang="en-GB" sz="3400" dirty="0"/>
              <a:t>Implicit Using Directives</a:t>
            </a:r>
          </a:p>
        </p:txBody>
      </p:sp>
      <p:sp>
        <p:nvSpPr>
          <p:cNvPr id="3" name="Slide Number Placeholder 2">
            <a:extLst>
              <a:ext uri="{FF2B5EF4-FFF2-40B4-BE49-F238E27FC236}">
                <a16:creationId xmlns="" xmlns:a16="http://schemas.microsoft.com/office/drawing/2014/main" id="{2592A1A2-42EE-4293-A805-2B8AECDA3DE8}"/>
              </a:ext>
            </a:extLst>
          </p:cNvPr>
          <p:cNvSpPr>
            <a:spLocks noGrp="1"/>
          </p:cNvSpPr>
          <p:nvPr>
            <p:ph type="sldNum" sz="quarter" idx="4"/>
          </p:nvPr>
        </p:nvSpPr>
        <p:spPr/>
        <p:txBody>
          <a:bodyPr/>
          <a:lstStyle/>
          <a:p>
            <a:fld id="{EF892D59-8F09-EF4B-AD6D-DA609442F868}" type="slidenum">
              <a:rPr lang="en-GB" smtClean="0"/>
              <a:pPr/>
              <a:t>15</a:t>
            </a:fld>
            <a:endParaRPr lang="en-GB"/>
          </a:p>
        </p:txBody>
      </p:sp>
      <p:sp>
        <p:nvSpPr>
          <p:cNvPr id="6" name="Text Placeholder 5">
            <a:extLst>
              <a:ext uri="{FF2B5EF4-FFF2-40B4-BE49-F238E27FC236}">
                <a16:creationId xmlns="" xmlns:a16="http://schemas.microsoft.com/office/drawing/2014/main" id="{DDE3AC08-D99E-4676-8D6A-62FE42C5D939}"/>
              </a:ext>
            </a:extLst>
          </p:cNvPr>
          <p:cNvSpPr>
            <a:spLocks noGrp="1"/>
          </p:cNvSpPr>
          <p:nvPr>
            <p:ph type="body" sz="quarter" idx="15"/>
          </p:nvPr>
        </p:nvSpPr>
        <p:spPr/>
        <p:txBody>
          <a:bodyPr/>
          <a:lstStyle/>
          <a:p>
            <a:r>
              <a:rPr lang="en-GB" dirty="0"/>
              <a:t>The compiler automatically adds a set of using directives based on the project type. For console applications, the following directives are implicitly included in the application:</a:t>
            </a:r>
          </a:p>
        </p:txBody>
      </p:sp>
      <p:pic>
        <p:nvPicPr>
          <p:cNvPr id="8" name="Picture 7">
            <a:extLst>
              <a:ext uri="{FF2B5EF4-FFF2-40B4-BE49-F238E27FC236}">
                <a16:creationId xmlns="" xmlns:a16="http://schemas.microsoft.com/office/drawing/2014/main" id="{8A6837A2-81A6-567C-966F-E8A517F0344A}"/>
              </a:ext>
            </a:extLst>
          </p:cNvPr>
          <p:cNvPicPr>
            <a:picLocks noChangeAspect="1"/>
          </p:cNvPicPr>
          <p:nvPr/>
        </p:nvPicPr>
        <p:blipFill>
          <a:blip r:embed="rId3"/>
          <a:srcRect/>
          <a:stretch/>
        </p:blipFill>
        <p:spPr>
          <a:xfrm>
            <a:off x="5180551" y="2788148"/>
            <a:ext cx="4884286" cy="3117106"/>
          </a:xfrm>
          <a:prstGeom prst="rect">
            <a:avLst/>
          </a:prstGeom>
          <a:ln>
            <a:solidFill>
              <a:schemeClr val="tx1"/>
            </a:solidFill>
          </a:ln>
        </p:spPr>
      </p:pic>
    </p:spTree>
    <p:extLst>
      <p:ext uri="{BB962C8B-B14F-4D97-AF65-F5344CB8AC3E}">
        <p14:creationId xmlns="" xmlns:p14="http://schemas.microsoft.com/office/powerpoint/2010/main" val="1167251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6C390B76-162D-4DE2-94C0-A8FB0154DB20}"/>
              </a:ext>
            </a:extLst>
          </p:cNvPr>
          <p:cNvSpPr>
            <a:spLocks noGrp="1"/>
          </p:cNvSpPr>
          <p:nvPr>
            <p:ph type="body" sz="quarter" idx="10"/>
          </p:nvPr>
        </p:nvSpPr>
        <p:spPr/>
        <p:txBody>
          <a:bodyPr/>
          <a:lstStyle/>
          <a:p>
            <a:r>
              <a:rPr lang="en-GB" dirty="0"/>
              <a:t>Global Using Directives</a:t>
            </a:r>
          </a:p>
        </p:txBody>
      </p:sp>
      <p:sp>
        <p:nvSpPr>
          <p:cNvPr id="3" name="Slide Number Placeholder 2">
            <a:extLst>
              <a:ext uri="{FF2B5EF4-FFF2-40B4-BE49-F238E27FC236}">
                <a16:creationId xmlns="" xmlns:a16="http://schemas.microsoft.com/office/drawing/2014/main" id="{2592A1A2-42EE-4293-A805-2B8AECDA3DE8}"/>
              </a:ext>
            </a:extLst>
          </p:cNvPr>
          <p:cNvSpPr>
            <a:spLocks noGrp="1"/>
          </p:cNvSpPr>
          <p:nvPr>
            <p:ph type="sldNum" sz="quarter" idx="4"/>
          </p:nvPr>
        </p:nvSpPr>
        <p:spPr/>
        <p:txBody>
          <a:bodyPr/>
          <a:lstStyle/>
          <a:p>
            <a:fld id="{EF892D59-8F09-EF4B-AD6D-DA609442F868}" type="slidenum">
              <a:rPr lang="en-GB" smtClean="0"/>
              <a:pPr/>
              <a:t>16</a:t>
            </a:fld>
            <a:endParaRPr lang="en-GB"/>
          </a:p>
        </p:txBody>
      </p:sp>
      <p:sp>
        <p:nvSpPr>
          <p:cNvPr id="6" name="Text Placeholder 5">
            <a:extLst>
              <a:ext uri="{FF2B5EF4-FFF2-40B4-BE49-F238E27FC236}">
                <a16:creationId xmlns="" xmlns:a16="http://schemas.microsoft.com/office/drawing/2014/main" id="{A6196DA3-5FBE-459F-BFA0-E3996D2F8A4D}"/>
              </a:ext>
            </a:extLst>
          </p:cNvPr>
          <p:cNvSpPr>
            <a:spLocks noGrp="1"/>
          </p:cNvSpPr>
          <p:nvPr>
            <p:ph type="body" sz="quarter" idx="15"/>
          </p:nvPr>
        </p:nvSpPr>
        <p:spPr/>
        <p:txBody>
          <a:bodyPr/>
          <a:lstStyle/>
          <a:p>
            <a:r>
              <a:rPr lang="en-GB" dirty="0"/>
              <a:t>A global using directive imports a namespace for your whole application instead of a single file.</a:t>
            </a:r>
          </a:p>
          <a:p>
            <a:endParaRPr lang="en-GB" dirty="0"/>
          </a:p>
          <a:p>
            <a:r>
              <a:rPr lang="en-GB" dirty="0"/>
              <a:t>Either add a global using directive to the top of one of your code files:</a:t>
            </a:r>
          </a:p>
          <a:p>
            <a:endParaRPr lang="en-GB" dirty="0"/>
          </a:p>
          <a:p>
            <a:endParaRPr lang="en-GB" dirty="0"/>
          </a:p>
          <a:p>
            <a:r>
              <a:rPr lang="en-GB" dirty="0"/>
              <a:t>or, add a </a:t>
            </a:r>
            <a:r>
              <a:rPr lang="en-GB" b="1" dirty="0"/>
              <a:t>&lt;Using&gt; </a:t>
            </a:r>
            <a:r>
              <a:rPr lang="en-GB" dirty="0"/>
              <a:t>item to your project file:</a:t>
            </a:r>
          </a:p>
          <a:p>
            <a:endParaRPr lang="en-GB" dirty="0"/>
          </a:p>
          <a:p>
            <a:endParaRPr lang="en-GB" dirty="0"/>
          </a:p>
        </p:txBody>
      </p:sp>
      <p:pic>
        <p:nvPicPr>
          <p:cNvPr id="10" name="Picture 9">
            <a:extLst>
              <a:ext uri="{FF2B5EF4-FFF2-40B4-BE49-F238E27FC236}">
                <a16:creationId xmlns="" xmlns:a16="http://schemas.microsoft.com/office/drawing/2014/main" id="{8B2EEB11-ED88-D742-15E6-6B34BBD36A5C}"/>
              </a:ext>
            </a:extLst>
          </p:cNvPr>
          <p:cNvPicPr>
            <a:picLocks noChangeAspect="1"/>
          </p:cNvPicPr>
          <p:nvPr/>
        </p:nvPicPr>
        <p:blipFill>
          <a:blip r:embed="rId3"/>
          <a:srcRect/>
          <a:stretch/>
        </p:blipFill>
        <p:spPr>
          <a:xfrm>
            <a:off x="5213969" y="4314215"/>
            <a:ext cx="3426637" cy="2155177"/>
          </a:xfrm>
          <a:prstGeom prst="rect">
            <a:avLst/>
          </a:prstGeom>
          <a:ln>
            <a:solidFill>
              <a:schemeClr val="tx1"/>
            </a:solidFill>
          </a:ln>
        </p:spPr>
      </p:pic>
      <p:pic>
        <p:nvPicPr>
          <p:cNvPr id="4" name="Picture 3">
            <a:extLst>
              <a:ext uri="{FF2B5EF4-FFF2-40B4-BE49-F238E27FC236}">
                <a16:creationId xmlns="" xmlns:a16="http://schemas.microsoft.com/office/drawing/2014/main" id="{086D872F-EFCB-18B9-071D-CC34D46A53A1}"/>
              </a:ext>
            </a:extLst>
          </p:cNvPr>
          <p:cNvPicPr>
            <a:picLocks noChangeAspect="1"/>
          </p:cNvPicPr>
          <p:nvPr/>
        </p:nvPicPr>
        <p:blipFill>
          <a:blip r:embed="rId4"/>
          <a:stretch>
            <a:fillRect/>
          </a:stretch>
        </p:blipFill>
        <p:spPr>
          <a:xfrm>
            <a:off x="5153943" y="3154746"/>
            <a:ext cx="3294764" cy="455659"/>
          </a:xfrm>
          <a:prstGeom prst="rect">
            <a:avLst/>
          </a:prstGeom>
          <a:ln>
            <a:solidFill>
              <a:schemeClr val="accent1"/>
            </a:solidFill>
          </a:ln>
        </p:spPr>
      </p:pic>
    </p:spTree>
    <p:extLst>
      <p:ext uri="{BB962C8B-B14F-4D97-AF65-F5344CB8AC3E}">
        <p14:creationId xmlns="" xmlns:p14="http://schemas.microsoft.com/office/powerpoint/2010/main" val="1439396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86600F05-067A-40E0-A221-42E137ED6E97}"/>
              </a:ext>
            </a:extLst>
          </p:cNvPr>
          <p:cNvSpPr>
            <a:spLocks noGrp="1"/>
          </p:cNvSpPr>
          <p:nvPr>
            <p:ph type="body" sz="quarter" idx="10"/>
          </p:nvPr>
        </p:nvSpPr>
        <p:spPr/>
        <p:txBody>
          <a:bodyPr/>
          <a:lstStyle/>
          <a:p>
            <a:r>
              <a:rPr lang="en-GB" dirty="0"/>
              <a:t>Visual Studio</a:t>
            </a:r>
          </a:p>
        </p:txBody>
      </p:sp>
      <p:sp>
        <p:nvSpPr>
          <p:cNvPr id="3" name="Slide Number Placeholder 2">
            <a:extLst>
              <a:ext uri="{FF2B5EF4-FFF2-40B4-BE49-F238E27FC236}">
                <a16:creationId xmlns="" xmlns:a16="http://schemas.microsoft.com/office/drawing/2014/main" id="{EBCC92B5-9FAC-4A27-A832-28601294AA46}"/>
              </a:ext>
            </a:extLst>
          </p:cNvPr>
          <p:cNvSpPr>
            <a:spLocks noGrp="1"/>
          </p:cNvSpPr>
          <p:nvPr>
            <p:ph type="sldNum" sz="quarter" idx="4"/>
          </p:nvPr>
        </p:nvSpPr>
        <p:spPr/>
        <p:txBody>
          <a:bodyPr/>
          <a:lstStyle/>
          <a:p>
            <a:fld id="{EF892D59-8F09-EF4B-AD6D-DA609442F868}" type="slidenum">
              <a:rPr lang="en-GB" smtClean="0"/>
              <a:pPr/>
              <a:t>17</a:t>
            </a:fld>
            <a:endParaRPr lang="en-GB" dirty="0"/>
          </a:p>
        </p:txBody>
      </p:sp>
      <p:pic>
        <p:nvPicPr>
          <p:cNvPr id="4" name="Picture 3">
            <a:extLst>
              <a:ext uri="{FF2B5EF4-FFF2-40B4-BE49-F238E27FC236}">
                <a16:creationId xmlns="" xmlns:a16="http://schemas.microsoft.com/office/drawing/2014/main" id="{351A8D88-017E-76DE-B7ED-1D7258B63EA9}"/>
              </a:ext>
            </a:extLst>
          </p:cNvPr>
          <p:cNvPicPr>
            <a:picLocks noChangeAspect="1"/>
          </p:cNvPicPr>
          <p:nvPr/>
        </p:nvPicPr>
        <p:blipFill>
          <a:blip r:embed="rId3"/>
          <a:stretch>
            <a:fillRect/>
          </a:stretch>
        </p:blipFill>
        <p:spPr>
          <a:xfrm>
            <a:off x="4019137" y="652304"/>
            <a:ext cx="7785928" cy="4214663"/>
          </a:xfrm>
          <a:prstGeom prst="rect">
            <a:avLst/>
          </a:prstGeom>
        </p:spPr>
      </p:pic>
    </p:spTree>
    <p:extLst>
      <p:ext uri="{BB962C8B-B14F-4D97-AF65-F5344CB8AC3E}">
        <p14:creationId xmlns="" xmlns:p14="http://schemas.microsoft.com/office/powerpoint/2010/main" val="2955375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86600F05-067A-40E0-A221-42E137ED6E97}"/>
              </a:ext>
            </a:extLst>
          </p:cNvPr>
          <p:cNvSpPr>
            <a:spLocks noGrp="1"/>
          </p:cNvSpPr>
          <p:nvPr>
            <p:ph type="body" sz="quarter" idx="10"/>
          </p:nvPr>
        </p:nvSpPr>
        <p:spPr/>
        <p:txBody>
          <a:bodyPr/>
          <a:lstStyle/>
          <a:p>
            <a:r>
              <a:rPr lang="en-GB" dirty="0"/>
              <a:t>Visual Studio Project Templates</a:t>
            </a:r>
          </a:p>
        </p:txBody>
      </p:sp>
      <p:sp>
        <p:nvSpPr>
          <p:cNvPr id="3" name="Slide Number Placeholder 2">
            <a:extLst>
              <a:ext uri="{FF2B5EF4-FFF2-40B4-BE49-F238E27FC236}">
                <a16:creationId xmlns="" xmlns:a16="http://schemas.microsoft.com/office/drawing/2014/main" id="{EBCC92B5-9FAC-4A27-A832-28601294AA46}"/>
              </a:ext>
            </a:extLst>
          </p:cNvPr>
          <p:cNvSpPr>
            <a:spLocks noGrp="1"/>
          </p:cNvSpPr>
          <p:nvPr>
            <p:ph type="sldNum" sz="quarter" idx="4"/>
          </p:nvPr>
        </p:nvSpPr>
        <p:spPr/>
        <p:txBody>
          <a:bodyPr/>
          <a:lstStyle/>
          <a:p>
            <a:fld id="{EF892D59-8F09-EF4B-AD6D-DA609442F868}" type="slidenum">
              <a:rPr lang="en-GB" smtClean="0"/>
              <a:pPr/>
              <a:t>18</a:t>
            </a:fld>
            <a:endParaRPr lang="en-GB" dirty="0"/>
          </a:p>
        </p:txBody>
      </p:sp>
      <p:pic>
        <p:nvPicPr>
          <p:cNvPr id="4" name="Picture 3">
            <a:extLst>
              <a:ext uri="{FF2B5EF4-FFF2-40B4-BE49-F238E27FC236}">
                <a16:creationId xmlns="" xmlns:a16="http://schemas.microsoft.com/office/drawing/2014/main" id="{351A8D88-017E-76DE-B7ED-1D7258B63EA9}"/>
              </a:ext>
            </a:extLst>
          </p:cNvPr>
          <p:cNvPicPr>
            <a:picLocks noChangeAspect="1"/>
          </p:cNvPicPr>
          <p:nvPr/>
        </p:nvPicPr>
        <p:blipFill>
          <a:blip r:embed="rId3"/>
          <a:srcRect/>
          <a:stretch/>
        </p:blipFill>
        <p:spPr>
          <a:xfrm>
            <a:off x="4924920" y="652304"/>
            <a:ext cx="6331501" cy="4214663"/>
          </a:xfrm>
          <a:prstGeom prst="rect">
            <a:avLst/>
          </a:prstGeom>
          <a:ln>
            <a:solidFill>
              <a:schemeClr val="tx1"/>
            </a:solidFill>
          </a:ln>
        </p:spPr>
      </p:pic>
    </p:spTree>
    <p:extLst>
      <p:ext uri="{BB962C8B-B14F-4D97-AF65-F5344CB8AC3E}">
        <p14:creationId xmlns="" xmlns:p14="http://schemas.microsoft.com/office/powerpoint/2010/main" val="1903839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639ADA03-6416-40CF-AE37-2AE06BA32ABA}"/>
              </a:ext>
            </a:extLst>
          </p:cNvPr>
          <p:cNvSpPr>
            <a:spLocks noGrp="1"/>
          </p:cNvSpPr>
          <p:nvPr>
            <p:ph type="body" sz="quarter" idx="10"/>
          </p:nvPr>
        </p:nvSpPr>
        <p:spPr/>
        <p:txBody>
          <a:bodyPr/>
          <a:lstStyle/>
          <a:p>
            <a:r>
              <a:rPr lang="en-GB" dirty="0"/>
              <a:t>Visual Studio:</a:t>
            </a:r>
          </a:p>
          <a:p>
            <a:r>
              <a:rPr lang="en-GB" dirty="0"/>
              <a:t>Solution Explorer</a:t>
            </a:r>
          </a:p>
        </p:txBody>
      </p:sp>
      <p:sp>
        <p:nvSpPr>
          <p:cNvPr id="3" name="Slide Number Placeholder 2">
            <a:extLst>
              <a:ext uri="{FF2B5EF4-FFF2-40B4-BE49-F238E27FC236}">
                <a16:creationId xmlns="" xmlns:a16="http://schemas.microsoft.com/office/drawing/2014/main" id="{B1DC3B82-A4B3-4AA0-8AA3-2237F49A5021}"/>
              </a:ext>
            </a:extLst>
          </p:cNvPr>
          <p:cNvSpPr>
            <a:spLocks noGrp="1"/>
          </p:cNvSpPr>
          <p:nvPr>
            <p:ph type="sldNum" sz="quarter" idx="4"/>
          </p:nvPr>
        </p:nvSpPr>
        <p:spPr/>
        <p:txBody>
          <a:bodyPr/>
          <a:lstStyle/>
          <a:p>
            <a:fld id="{EF892D59-8F09-EF4B-AD6D-DA609442F868}" type="slidenum">
              <a:rPr lang="en-GB" smtClean="0"/>
              <a:pPr/>
              <a:t>19</a:t>
            </a:fld>
            <a:endParaRPr lang="en-GB" dirty="0"/>
          </a:p>
        </p:txBody>
      </p:sp>
      <p:pic>
        <p:nvPicPr>
          <p:cNvPr id="4" name="Picture 3">
            <a:extLst>
              <a:ext uri="{FF2B5EF4-FFF2-40B4-BE49-F238E27FC236}">
                <a16:creationId xmlns="" xmlns:a16="http://schemas.microsoft.com/office/drawing/2014/main" id="{163A19D3-858F-8195-81F4-15DA0BB306D9}"/>
              </a:ext>
            </a:extLst>
          </p:cNvPr>
          <p:cNvPicPr>
            <a:picLocks noChangeAspect="1"/>
          </p:cNvPicPr>
          <p:nvPr/>
        </p:nvPicPr>
        <p:blipFill>
          <a:blip r:embed="rId3"/>
          <a:stretch>
            <a:fillRect/>
          </a:stretch>
        </p:blipFill>
        <p:spPr>
          <a:xfrm>
            <a:off x="7185414" y="1218153"/>
            <a:ext cx="3407763" cy="5260435"/>
          </a:xfrm>
          <a:prstGeom prst="rect">
            <a:avLst/>
          </a:prstGeom>
        </p:spPr>
      </p:pic>
    </p:spTree>
    <p:extLst>
      <p:ext uri="{BB962C8B-B14F-4D97-AF65-F5344CB8AC3E}">
        <p14:creationId xmlns="" xmlns:p14="http://schemas.microsoft.com/office/powerpoint/2010/main" val="353324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a:t>Outline</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2</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What is .NET?</a:t>
            </a:r>
          </a:p>
          <a:p>
            <a:pPr marL="285750" indent="-285750">
              <a:buFont typeface="Arial" panose="020B0604020202020204" pitchFamily="34" charset="0"/>
              <a:buChar char="•"/>
            </a:pPr>
            <a:r>
              <a:rPr lang="en-GB" dirty="0"/>
              <a:t>.NET compilation</a:t>
            </a:r>
          </a:p>
          <a:p>
            <a:pPr marL="285750" indent="-285750">
              <a:buFont typeface="Arial" panose="020B0604020202020204" pitchFamily="34" charset="0"/>
              <a:buChar char="•"/>
            </a:pPr>
            <a:r>
              <a:rPr lang="en-GB" dirty="0"/>
              <a:t>What is C#?</a:t>
            </a:r>
          </a:p>
          <a:p>
            <a:pPr marL="285750" indent="-285750">
              <a:buFont typeface="Arial" panose="020B0604020202020204" pitchFamily="34" charset="0"/>
              <a:buChar char="•"/>
            </a:pPr>
            <a:r>
              <a:rPr lang="en-GB" dirty="0"/>
              <a:t>Hello World in .NET 6 and .NET 5</a:t>
            </a:r>
          </a:p>
          <a:p>
            <a:pPr marL="285750" indent="-285750">
              <a:buFont typeface="Arial" panose="020B0604020202020204" pitchFamily="34" charset="0"/>
              <a:buChar char="•"/>
            </a:pPr>
            <a:r>
              <a:rPr lang="en-GB" dirty="0"/>
              <a:t>Hello World explained</a:t>
            </a:r>
          </a:p>
          <a:p>
            <a:pPr marL="285750" indent="-285750">
              <a:buFont typeface="Arial" panose="020B0604020202020204" pitchFamily="34" charset="0"/>
              <a:buChar char="•"/>
            </a:pPr>
            <a:r>
              <a:rPr lang="en-GB" dirty="0"/>
              <a:t>Namespaces</a:t>
            </a:r>
          </a:p>
          <a:p>
            <a:pPr marL="285750" indent="-285750">
              <a:buFont typeface="Arial" panose="020B0604020202020204" pitchFamily="34" charset="0"/>
              <a:buChar char="•"/>
            </a:pPr>
            <a:r>
              <a:rPr lang="en-GB" dirty="0"/>
              <a:t>Visual Studio</a:t>
            </a:r>
          </a:p>
          <a:p>
            <a:pPr marL="285750" indent="-285750">
              <a:buFont typeface="Arial" panose="020B0604020202020204" pitchFamily="34" charset="0"/>
              <a:buChar char="•"/>
            </a:pPr>
            <a:r>
              <a:rPr lang="en-GB" dirty="0"/>
              <a:t>Keyboard </a:t>
            </a:r>
            <a:r>
              <a:rPr lang="en-GB" dirty="0" smtClean="0"/>
              <a:t>shortcuts</a:t>
            </a:r>
          </a:p>
          <a:p>
            <a:pPr marL="285750" indent="-285750">
              <a:buFont typeface="Arial" panose="020B0604020202020204" pitchFamily="34" charset="0"/>
              <a:buChar char="•"/>
            </a:pPr>
            <a:r>
              <a:rPr smtClean="0"/>
              <a:t>Unit testing</a:t>
            </a:r>
            <a:endParaRPr lang="en-GB" dirty="0"/>
          </a:p>
          <a:p>
            <a:endParaRPr lang="en-GB" dirty="0"/>
          </a:p>
        </p:txBody>
      </p:sp>
    </p:spTree>
    <p:extLst>
      <p:ext uri="{BB962C8B-B14F-4D97-AF65-F5344CB8AC3E}">
        <p14:creationId xmlns="" xmlns:p14="http://schemas.microsoft.com/office/powerpoint/2010/main" val="222618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489922BD-5FA4-4DD0-ADA4-694B4F1CCDF4}"/>
              </a:ext>
            </a:extLst>
          </p:cNvPr>
          <p:cNvSpPr>
            <a:spLocks noGrp="1"/>
          </p:cNvSpPr>
          <p:nvPr>
            <p:ph type="body" sz="quarter" idx="10"/>
          </p:nvPr>
        </p:nvSpPr>
        <p:spPr/>
        <p:txBody>
          <a:bodyPr/>
          <a:lstStyle/>
          <a:p>
            <a:r>
              <a:rPr lang="en-GB" dirty="0"/>
              <a:t>Visual Studio: Menu and Toolbar</a:t>
            </a:r>
          </a:p>
        </p:txBody>
      </p:sp>
      <p:sp>
        <p:nvSpPr>
          <p:cNvPr id="3" name="Slide Number Placeholder 2">
            <a:extLst>
              <a:ext uri="{FF2B5EF4-FFF2-40B4-BE49-F238E27FC236}">
                <a16:creationId xmlns="" xmlns:a16="http://schemas.microsoft.com/office/drawing/2014/main" id="{E9E96DCB-2B9F-4838-9187-C2B97DE26591}"/>
              </a:ext>
            </a:extLst>
          </p:cNvPr>
          <p:cNvSpPr>
            <a:spLocks noGrp="1"/>
          </p:cNvSpPr>
          <p:nvPr>
            <p:ph type="sldNum" sz="quarter" idx="4"/>
          </p:nvPr>
        </p:nvSpPr>
        <p:spPr/>
        <p:txBody>
          <a:bodyPr/>
          <a:lstStyle/>
          <a:p>
            <a:fld id="{EF892D59-8F09-EF4B-AD6D-DA609442F868}" type="slidenum">
              <a:rPr lang="en-GB" smtClean="0"/>
              <a:pPr/>
              <a:t>20</a:t>
            </a:fld>
            <a:endParaRPr lang="en-GB" dirty="0"/>
          </a:p>
        </p:txBody>
      </p:sp>
      <p:pic>
        <p:nvPicPr>
          <p:cNvPr id="4" name="Picture 3">
            <a:extLst>
              <a:ext uri="{FF2B5EF4-FFF2-40B4-BE49-F238E27FC236}">
                <a16:creationId xmlns="" xmlns:a16="http://schemas.microsoft.com/office/drawing/2014/main" id="{082339EE-CDEA-7F17-AA5B-E301241E5D62}"/>
              </a:ext>
            </a:extLst>
          </p:cNvPr>
          <p:cNvPicPr>
            <a:picLocks noChangeAspect="1"/>
          </p:cNvPicPr>
          <p:nvPr/>
        </p:nvPicPr>
        <p:blipFill>
          <a:blip r:embed="rId3"/>
          <a:stretch>
            <a:fillRect/>
          </a:stretch>
        </p:blipFill>
        <p:spPr>
          <a:xfrm>
            <a:off x="502230" y="3209250"/>
            <a:ext cx="11187540" cy="695210"/>
          </a:xfrm>
          <a:prstGeom prst="rect">
            <a:avLst/>
          </a:prstGeom>
        </p:spPr>
      </p:pic>
    </p:spTree>
    <p:extLst>
      <p:ext uri="{BB962C8B-B14F-4D97-AF65-F5344CB8AC3E}">
        <p14:creationId xmlns="" xmlns:p14="http://schemas.microsoft.com/office/powerpoint/2010/main" val="3391268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DB8CEBDB-4BE3-4C88-A8F8-37FD3478AA74}"/>
              </a:ext>
            </a:extLst>
          </p:cNvPr>
          <p:cNvSpPr>
            <a:spLocks noGrp="1"/>
          </p:cNvSpPr>
          <p:nvPr>
            <p:ph type="body" sz="quarter" idx="10"/>
          </p:nvPr>
        </p:nvSpPr>
        <p:spPr/>
        <p:txBody>
          <a:bodyPr/>
          <a:lstStyle/>
          <a:p>
            <a:r>
              <a:rPr lang="en-GB" dirty="0"/>
              <a:t>Visual Studio: Code Editors</a:t>
            </a:r>
          </a:p>
        </p:txBody>
      </p:sp>
      <p:sp>
        <p:nvSpPr>
          <p:cNvPr id="3" name="Slide Number Placeholder 2">
            <a:extLst>
              <a:ext uri="{FF2B5EF4-FFF2-40B4-BE49-F238E27FC236}">
                <a16:creationId xmlns="" xmlns:a16="http://schemas.microsoft.com/office/drawing/2014/main" id="{2A71888E-19E7-4142-BC4E-4D3555792E90}"/>
              </a:ext>
            </a:extLst>
          </p:cNvPr>
          <p:cNvSpPr>
            <a:spLocks noGrp="1"/>
          </p:cNvSpPr>
          <p:nvPr>
            <p:ph type="sldNum" sz="quarter" idx="4"/>
          </p:nvPr>
        </p:nvSpPr>
        <p:spPr/>
        <p:txBody>
          <a:bodyPr/>
          <a:lstStyle/>
          <a:p>
            <a:fld id="{EF892D59-8F09-EF4B-AD6D-DA609442F868}" type="slidenum">
              <a:rPr lang="en-GB" smtClean="0"/>
              <a:pPr/>
              <a:t>21</a:t>
            </a:fld>
            <a:endParaRPr lang="en-GB" dirty="0"/>
          </a:p>
        </p:txBody>
      </p:sp>
      <p:pic>
        <p:nvPicPr>
          <p:cNvPr id="4" name="Picture 3">
            <a:extLst>
              <a:ext uri="{FF2B5EF4-FFF2-40B4-BE49-F238E27FC236}">
                <a16:creationId xmlns="" xmlns:a16="http://schemas.microsoft.com/office/drawing/2014/main" id="{D989E0B0-D5B1-686A-3F8C-42DDC6FFDF60}"/>
              </a:ext>
            </a:extLst>
          </p:cNvPr>
          <p:cNvPicPr>
            <a:picLocks noChangeAspect="1"/>
          </p:cNvPicPr>
          <p:nvPr/>
        </p:nvPicPr>
        <p:blipFill>
          <a:blip r:embed="rId3"/>
          <a:stretch>
            <a:fillRect/>
          </a:stretch>
        </p:blipFill>
        <p:spPr>
          <a:xfrm>
            <a:off x="4597546" y="1967366"/>
            <a:ext cx="7270336" cy="2673134"/>
          </a:xfrm>
          <a:prstGeom prst="rect">
            <a:avLst/>
          </a:prstGeom>
          <a:ln>
            <a:solidFill>
              <a:schemeClr val="tx1"/>
            </a:solidFill>
          </a:ln>
        </p:spPr>
      </p:pic>
    </p:spTree>
    <p:extLst>
      <p:ext uri="{BB962C8B-B14F-4D97-AF65-F5344CB8AC3E}">
        <p14:creationId xmlns="" xmlns:p14="http://schemas.microsoft.com/office/powerpoint/2010/main" val="1304311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96FCB672-3E0E-4B06-9FD5-750E791C3FFD}"/>
              </a:ext>
            </a:extLst>
          </p:cNvPr>
          <p:cNvSpPr>
            <a:spLocks noGrp="1"/>
          </p:cNvSpPr>
          <p:nvPr>
            <p:ph type="body" sz="quarter" idx="10"/>
          </p:nvPr>
        </p:nvSpPr>
        <p:spPr/>
        <p:txBody>
          <a:bodyPr/>
          <a:lstStyle/>
          <a:p>
            <a:r>
              <a:rPr lang="en-GB" dirty="0"/>
              <a:t>Brace Matching</a:t>
            </a:r>
          </a:p>
        </p:txBody>
      </p:sp>
      <p:sp>
        <p:nvSpPr>
          <p:cNvPr id="2" name="Slide Number Placeholder 1">
            <a:extLst>
              <a:ext uri="{FF2B5EF4-FFF2-40B4-BE49-F238E27FC236}">
                <a16:creationId xmlns="" xmlns:a16="http://schemas.microsoft.com/office/drawing/2014/main" id="{B1E22701-7C2B-4121-96AD-6AFFA03DDA0F}"/>
              </a:ext>
            </a:extLst>
          </p:cNvPr>
          <p:cNvSpPr>
            <a:spLocks noGrp="1"/>
          </p:cNvSpPr>
          <p:nvPr>
            <p:ph type="sldNum" sz="quarter" idx="4"/>
          </p:nvPr>
        </p:nvSpPr>
        <p:spPr/>
        <p:txBody>
          <a:bodyPr/>
          <a:lstStyle/>
          <a:p>
            <a:fld id="{EF892D59-8F09-EF4B-AD6D-DA609442F868}" type="slidenum">
              <a:rPr lang="en-GB" smtClean="0"/>
              <a:pPr/>
              <a:t>22</a:t>
            </a:fld>
            <a:endParaRPr lang="en-GB" dirty="0"/>
          </a:p>
        </p:txBody>
      </p:sp>
      <p:pic>
        <p:nvPicPr>
          <p:cNvPr id="10" name="Picture 9">
            <a:extLst>
              <a:ext uri="{FF2B5EF4-FFF2-40B4-BE49-F238E27FC236}">
                <a16:creationId xmlns="" xmlns:a16="http://schemas.microsoft.com/office/drawing/2014/main" id="{B661CAAB-A713-DDB8-9235-18C87D8B0F27}"/>
              </a:ext>
            </a:extLst>
          </p:cNvPr>
          <p:cNvPicPr>
            <a:picLocks noChangeAspect="1"/>
          </p:cNvPicPr>
          <p:nvPr/>
        </p:nvPicPr>
        <p:blipFill>
          <a:blip r:embed="rId3"/>
          <a:srcRect/>
          <a:stretch/>
        </p:blipFill>
        <p:spPr>
          <a:xfrm>
            <a:off x="5091012" y="893492"/>
            <a:ext cx="6802660" cy="3962892"/>
          </a:xfrm>
          <a:prstGeom prst="rect">
            <a:avLst/>
          </a:prstGeom>
          <a:ln>
            <a:solidFill>
              <a:schemeClr val="tx1"/>
            </a:solidFill>
          </a:ln>
        </p:spPr>
      </p:pic>
      <p:sp>
        <p:nvSpPr>
          <p:cNvPr id="3" name="TextBox 2">
            <a:extLst>
              <a:ext uri="{FF2B5EF4-FFF2-40B4-BE49-F238E27FC236}">
                <a16:creationId xmlns="" xmlns:a16="http://schemas.microsoft.com/office/drawing/2014/main" id="{FA8C25EF-4853-6B28-A506-240D15D912B1}"/>
              </a:ext>
            </a:extLst>
          </p:cNvPr>
          <p:cNvSpPr txBox="1"/>
          <p:nvPr/>
        </p:nvSpPr>
        <p:spPr>
          <a:xfrm>
            <a:off x="5049716" y="515934"/>
            <a:ext cx="3694766" cy="377558"/>
          </a:xfrm>
          <a:prstGeom prst="rect">
            <a:avLst/>
          </a:prstGeom>
        </p:spPr>
        <p:txBody>
          <a:bodyPr vert="horz" wrap="square" lIns="0" tIns="0" rIns="0" bIns="0" rtlCol="0" anchor="t" anchorCtr="0">
            <a:normAutofit fontScale="92500"/>
          </a:bodyPr>
          <a:lstStyle/>
          <a:p>
            <a:pPr algn="l"/>
            <a:r>
              <a:rPr lang="en-GB" dirty="0"/>
              <a:t>Tools -&gt; Options -&gt; Fonts and </a:t>
            </a:r>
            <a:r>
              <a:rPr lang="en-GB" dirty="0" err="1"/>
              <a:t>Colors</a:t>
            </a:r>
            <a:endParaRPr lang="en-GB" dirty="0"/>
          </a:p>
        </p:txBody>
      </p:sp>
      <p:pic>
        <p:nvPicPr>
          <p:cNvPr id="7" name="Picture 6">
            <a:extLst>
              <a:ext uri="{FF2B5EF4-FFF2-40B4-BE49-F238E27FC236}">
                <a16:creationId xmlns="" xmlns:a16="http://schemas.microsoft.com/office/drawing/2014/main" id="{FC47DE0F-931A-71D0-EA70-5F3AE254B388}"/>
              </a:ext>
            </a:extLst>
          </p:cNvPr>
          <p:cNvPicPr>
            <a:picLocks noChangeAspect="1"/>
          </p:cNvPicPr>
          <p:nvPr/>
        </p:nvPicPr>
        <p:blipFill>
          <a:blip r:embed="rId4"/>
          <a:stretch>
            <a:fillRect/>
          </a:stretch>
        </p:blipFill>
        <p:spPr>
          <a:xfrm>
            <a:off x="5091012" y="5233942"/>
            <a:ext cx="2924583" cy="1114581"/>
          </a:xfrm>
          <a:prstGeom prst="rect">
            <a:avLst/>
          </a:prstGeom>
          <a:ln>
            <a:solidFill>
              <a:schemeClr val="tx1"/>
            </a:solidFill>
          </a:ln>
        </p:spPr>
      </p:pic>
    </p:spTree>
    <p:extLst>
      <p:ext uri="{BB962C8B-B14F-4D97-AF65-F5344CB8AC3E}">
        <p14:creationId xmlns="" xmlns:p14="http://schemas.microsoft.com/office/powerpoint/2010/main" val="3950551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96FCB672-3E0E-4B06-9FD5-750E791C3FFD}"/>
              </a:ext>
            </a:extLst>
          </p:cNvPr>
          <p:cNvSpPr>
            <a:spLocks noGrp="1"/>
          </p:cNvSpPr>
          <p:nvPr>
            <p:ph type="body" sz="quarter" idx="10"/>
          </p:nvPr>
        </p:nvSpPr>
        <p:spPr/>
        <p:txBody>
          <a:bodyPr/>
          <a:lstStyle/>
          <a:p>
            <a:r>
              <a:rPr lang="en-GB" dirty="0"/>
              <a:t>Tracking and Line Numbers</a:t>
            </a:r>
          </a:p>
        </p:txBody>
      </p:sp>
      <p:sp>
        <p:nvSpPr>
          <p:cNvPr id="2" name="Slide Number Placeholder 1">
            <a:extLst>
              <a:ext uri="{FF2B5EF4-FFF2-40B4-BE49-F238E27FC236}">
                <a16:creationId xmlns="" xmlns:a16="http://schemas.microsoft.com/office/drawing/2014/main" id="{B1E22701-7C2B-4121-96AD-6AFFA03DDA0F}"/>
              </a:ext>
            </a:extLst>
          </p:cNvPr>
          <p:cNvSpPr>
            <a:spLocks noGrp="1"/>
          </p:cNvSpPr>
          <p:nvPr>
            <p:ph type="sldNum" sz="quarter" idx="4"/>
          </p:nvPr>
        </p:nvSpPr>
        <p:spPr/>
        <p:txBody>
          <a:bodyPr/>
          <a:lstStyle/>
          <a:p>
            <a:fld id="{EF892D59-8F09-EF4B-AD6D-DA609442F868}" type="slidenum">
              <a:rPr lang="en-GB" smtClean="0"/>
              <a:pPr/>
              <a:t>23</a:t>
            </a:fld>
            <a:endParaRPr lang="en-GB" dirty="0"/>
          </a:p>
        </p:txBody>
      </p:sp>
      <p:sp>
        <p:nvSpPr>
          <p:cNvPr id="3" name="TextBox 2">
            <a:extLst>
              <a:ext uri="{FF2B5EF4-FFF2-40B4-BE49-F238E27FC236}">
                <a16:creationId xmlns="" xmlns:a16="http://schemas.microsoft.com/office/drawing/2014/main" id="{FA8C25EF-4853-6B28-A506-240D15D912B1}"/>
              </a:ext>
            </a:extLst>
          </p:cNvPr>
          <p:cNvSpPr txBox="1"/>
          <p:nvPr/>
        </p:nvSpPr>
        <p:spPr>
          <a:xfrm>
            <a:off x="4125690" y="228910"/>
            <a:ext cx="4075033" cy="377558"/>
          </a:xfrm>
          <a:prstGeom prst="rect">
            <a:avLst/>
          </a:prstGeom>
        </p:spPr>
        <p:txBody>
          <a:bodyPr vert="horz" wrap="square" lIns="0" tIns="0" rIns="0" bIns="0" rtlCol="0" anchor="t" anchorCtr="0">
            <a:normAutofit fontScale="85000" lnSpcReduction="10000"/>
          </a:bodyPr>
          <a:lstStyle/>
          <a:p>
            <a:pPr algn="l"/>
            <a:r>
              <a:rPr lang="en-GB" dirty="0"/>
              <a:t>Tools -&gt; Options -&gt; Projects and Solutions</a:t>
            </a:r>
          </a:p>
        </p:txBody>
      </p:sp>
      <p:pic>
        <p:nvPicPr>
          <p:cNvPr id="8" name="Content Placeholder 3">
            <a:extLst>
              <a:ext uri="{FF2B5EF4-FFF2-40B4-BE49-F238E27FC236}">
                <a16:creationId xmlns="" xmlns:a16="http://schemas.microsoft.com/office/drawing/2014/main" id="{52993AC5-7B73-C175-292B-52B4486C1177}"/>
              </a:ext>
            </a:extLst>
          </p:cNvPr>
          <p:cNvPicPr>
            <a:picLocks noChangeAspect="1"/>
          </p:cNvPicPr>
          <p:nvPr/>
        </p:nvPicPr>
        <p:blipFill>
          <a:blip r:embed="rId3" cstate="print"/>
          <a:stretch>
            <a:fillRect/>
          </a:stretch>
        </p:blipFill>
        <p:spPr>
          <a:xfrm>
            <a:off x="4125690" y="576092"/>
            <a:ext cx="5191565" cy="2409736"/>
          </a:xfrm>
          <a:prstGeom prst="rect">
            <a:avLst/>
          </a:prstGeom>
          <a:ln>
            <a:solidFill>
              <a:schemeClr val="accent1"/>
            </a:solidFill>
          </a:ln>
        </p:spPr>
      </p:pic>
      <p:pic>
        <p:nvPicPr>
          <p:cNvPr id="9" name="Picture 8">
            <a:extLst>
              <a:ext uri="{FF2B5EF4-FFF2-40B4-BE49-F238E27FC236}">
                <a16:creationId xmlns="" xmlns:a16="http://schemas.microsoft.com/office/drawing/2014/main" id="{12BFEBE8-291B-C1BF-72D2-5BC0D9F87F40}"/>
              </a:ext>
            </a:extLst>
          </p:cNvPr>
          <p:cNvPicPr>
            <a:picLocks noChangeAspect="1"/>
          </p:cNvPicPr>
          <p:nvPr/>
        </p:nvPicPr>
        <p:blipFill>
          <a:blip r:embed="rId4" cstate="print"/>
          <a:stretch>
            <a:fillRect/>
          </a:stretch>
        </p:blipFill>
        <p:spPr>
          <a:xfrm>
            <a:off x="6300998" y="4058735"/>
            <a:ext cx="5256785" cy="2485432"/>
          </a:xfrm>
          <a:prstGeom prst="rect">
            <a:avLst/>
          </a:prstGeom>
          <a:ln>
            <a:solidFill>
              <a:schemeClr val="accent1"/>
            </a:solidFill>
          </a:ln>
        </p:spPr>
      </p:pic>
      <p:sp>
        <p:nvSpPr>
          <p:cNvPr id="11" name="TextBox 10">
            <a:extLst>
              <a:ext uri="{FF2B5EF4-FFF2-40B4-BE49-F238E27FC236}">
                <a16:creationId xmlns="" xmlns:a16="http://schemas.microsoft.com/office/drawing/2014/main" id="{58DDBFC2-F350-7315-7506-6E7AF8F20D2F}"/>
              </a:ext>
            </a:extLst>
          </p:cNvPr>
          <p:cNvSpPr txBox="1"/>
          <p:nvPr/>
        </p:nvSpPr>
        <p:spPr>
          <a:xfrm>
            <a:off x="6246787" y="3764447"/>
            <a:ext cx="4075033" cy="377558"/>
          </a:xfrm>
          <a:prstGeom prst="rect">
            <a:avLst/>
          </a:prstGeom>
        </p:spPr>
        <p:txBody>
          <a:bodyPr vert="horz" wrap="square" lIns="0" tIns="0" rIns="0" bIns="0" rtlCol="0" anchor="t" anchorCtr="0">
            <a:normAutofit/>
          </a:bodyPr>
          <a:lstStyle/>
          <a:p>
            <a:pPr algn="l"/>
            <a:r>
              <a:rPr lang="en-GB" sz="1500" dirty="0"/>
              <a:t>Tools -&gt; Options -&gt; Text Editor -&gt; C#</a:t>
            </a:r>
          </a:p>
        </p:txBody>
      </p:sp>
      <p:pic>
        <p:nvPicPr>
          <p:cNvPr id="6" name="Picture 5">
            <a:extLst>
              <a:ext uri="{FF2B5EF4-FFF2-40B4-BE49-F238E27FC236}">
                <a16:creationId xmlns="" xmlns:a16="http://schemas.microsoft.com/office/drawing/2014/main" id="{767C96AB-EB1D-DA90-1F1A-8970FB32905C}"/>
              </a:ext>
            </a:extLst>
          </p:cNvPr>
          <p:cNvPicPr>
            <a:picLocks noChangeAspect="1"/>
          </p:cNvPicPr>
          <p:nvPr/>
        </p:nvPicPr>
        <p:blipFill>
          <a:blip r:embed="rId5"/>
          <a:stretch>
            <a:fillRect/>
          </a:stretch>
        </p:blipFill>
        <p:spPr>
          <a:xfrm>
            <a:off x="9428634" y="1010652"/>
            <a:ext cx="2409786" cy="1088559"/>
          </a:xfrm>
          <a:prstGeom prst="rect">
            <a:avLst/>
          </a:prstGeom>
          <a:ln>
            <a:solidFill>
              <a:schemeClr val="accent1"/>
            </a:solidFill>
          </a:ln>
        </p:spPr>
      </p:pic>
      <p:pic>
        <p:nvPicPr>
          <p:cNvPr id="13" name="Picture 12">
            <a:extLst>
              <a:ext uri="{FF2B5EF4-FFF2-40B4-BE49-F238E27FC236}">
                <a16:creationId xmlns="" xmlns:a16="http://schemas.microsoft.com/office/drawing/2014/main" id="{EBE39B63-3B54-B526-4B86-74FFD7C5B347}"/>
              </a:ext>
            </a:extLst>
          </p:cNvPr>
          <p:cNvPicPr>
            <a:picLocks noChangeAspect="1"/>
          </p:cNvPicPr>
          <p:nvPr/>
        </p:nvPicPr>
        <p:blipFill>
          <a:blip r:embed="rId6"/>
          <a:stretch>
            <a:fillRect/>
          </a:stretch>
        </p:blipFill>
        <p:spPr>
          <a:xfrm>
            <a:off x="9766571" y="3457843"/>
            <a:ext cx="2040644" cy="547040"/>
          </a:xfrm>
          <a:prstGeom prst="rect">
            <a:avLst/>
          </a:prstGeom>
          <a:ln>
            <a:solidFill>
              <a:schemeClr val="accent1"/>
            </a:solidFill>
          </a:ln>
        </p:spPr>
      </p:pic>
      <p:sp>
        <p:nvSpPr>
          <p:cNvPr id="4" name="Rectangle: Rounded Corners 3">
            <a:extLst>
              <a:ext uri="{FF2B5EF4-FFF2-40B4-BE49-F238E27FC236}">
                <a16:creationId xmlns="" xmlns:a16="http://schemas.microsoft.com/office/drawing/2014/main" id="{860DA0D0-A90A-018A-EE4D-299251DB6C6B}"/>
              </a:ext>
            </a:extLst>
          </p:cNvPr>
          <p:cNvSpPr/>
          <p:nvPr/>
        </p:nvSpPr>
        <p:spPr>
          <a:xfrm>
            <a:off x="8200723" y="5207267"/>
            <a:ext cx="770022" cy="17325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836867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4F645BEC-03E4-4BD1-9C66-D2AD529B2CB1}"/>
              </a:ext>
            </a:extLst>
          </p:cNvPr>
          <p:cNvSpPr>
            <a:spLocks noGrp="1"/>
          </p:cNvSpPr>
          <p:nvPr>
            <p:ph type="body" sz="quarter" idx="10"/>
          </p:nvPr>
        </p:nvSpPr>
        <p:spPr/>
        <p:txBody>
          <a:bodyPr/>
          <a:lstStyle/>
          <a:p>
            <a:r>
              <a:rPr lang="en-GB" dirty="0"/>
              <a:t>Debugging</a:t>
            </a:r>
          </a:p>
        </p:txBody>
      </p:sp>
      <p:sp>
        <p:nvSpPr>
          <p:cNvPr id="3" name="Slide Number Placeholder 2">
            <a:extLst>
              <a:ext uri="{FF2B5EF4-FFF2-40B4-BE49-F238E27FC236}">
                <a16:creationId xmlns="" xmlns:a16="http://schemas.microsoft.com/office/drawing/2014/main" id="{F05E34D1-531D-4033-BC7B-BAC8EFF058B9}"/>
              </a:ext>
            </a:extLst>
          </p:cNvPr>
          <p:cNvSpPr>
            <a:spLocks noGrp="1"/>
          </p:cNvSpPr>
          <p:nvPr>
            <p:ph type="sldNum" sz="quarter" idx="4"/>
          </p:nvPr>
        </p:nvSpPr>
        <p:spPr/>
        <p:txBody>
          <a:bodyPr/>
          <a:lstStyle/>
          <a:p>
            <a:fld id="{EF892D59-8F09-EF4B-AD6D-DA609442F868}" type="slidenum">
              <a:rPr lang="en-GB" smtClean="0"/>
              <a:pPr/>
              <a:t>24</a:t>
            </a:fld>
            <a:endParaRPr lang="en-GB" dirty="0"/>
          </a:p>
        </p:txBody>
      </p:sp>
      <p:pic>
        <p:nvPicPr>
          <p:cNvPr id="4" name="Picture 3">
            <a:extLst>
              <a:ext uri="{FF2B5EF4-FFF2-40B4-BE49-F238E27FC236}">
                <a16:creationId xmlns="" xmlns:a16="http://schemas.microsoft.com/office/drawing/2014/main" id="{A4B74180-F74F-13B5-B27F-8B805E25FA7F}"/>
              </a:ext>
            </a:extLst>
          </p:cNvPr>
          <p:cNvPicPr>
            <a:picLocks noChangeAspect="1"/>
          </p:cNvPicPr>
          <p:nvPr/>
        </p:nvPicPr>
        <p:blipFill>
          <a:blip r:embed="rId3"/>
          <a:stretch>
            <a:fillRect/>
          </a:stretch>
        </p:blipFill>
        <p:spPr>
          <a:xfrm>
            <a:off x="6403519" y="414821"/>
            <a:ext cx="5496692" cy="6096851"/>
          </a:xfrm>
          <a:prstGeom prst="rect">
            <a:avLst/>
          </a:prstGeom>
        </p:spPr>
      </p:pic>
      <p:pic>
        <p:nvPicPr>
          <p:cNvPr id="9" name="Picture 8">
            <a:extLst>
              <a:ext uri="{FF2B5EF4-FFF2-40B4-BE49-F238E27FC236}">
                <a16:creationId xmlns="" xmlns:a16="http://schemas.microsoft.com/office/drawing/2014/main" id="{C9816374-4007-CFC1-D112-19622D242D16}"/>
              </a:ext>
            </a:extLst>
          </p:cNvPr>
          <p:cNvPicPr>
            <a:picLocks noChangeAspect="1"/>
          </p:cNvPicPr>
          <p:nvPr/>
        </p:nvPicPr>
        <p:blipFill>
          <a:blip r:embed="rId4"/>
          <a:stretch>
            <a:fillRect/>
          </a:stretch>
        </p:blipFill>
        <p:spPr>
          <a:xfrm>
            <a:off x="108063" y="2684740"/>
            <a:ext cx="6044963" cy="918638"/>
          </a:xfrm>
          <a:prstGeom prst="rect">
            <a:avLst/>
          </a:prstGeom>
          <a:ln>
            <a:solidFill>
              <a:schemeClr val="tx1"/>
            </a:solidFill>
          </a:ln>
        </p:spPr>
      </p:pic>
    </p:spTree>
    <p:extLst>
      <p:ext uri="{BB962C8B-B14F-4D97-AF65-F5344CB8AC3E}">
        <p14:creationId xmlns="" xmlns:p14="http://schemas.microsoft.com/office/powerpoint/2010/main" val="3871414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86600F05-067A-40E0-A221-42E137ED6E97}"/>
              </a:ext>
            </a:extLst>
          </p:cNvPr>
          <p:cNvSpPr>
            <a:spLocks noGrp="1"/>
          </p:cNvSpPr>
          <p:nvPr>
            <p:ph type="body" sz="quarter" idx="10"/>
          </p:nvPr>
        </p:nvSpPr>
        <p:spPr/>
        <p:txBody>
          <a:bodyPr/>
          <a:lstStyle/>
          <a:p>
            <a:r>
              <a:rPr lang="en-GB" dirty="0"/>
              <a:t>Debugging Windows</a:t>
            </a:r>
          </a:p>
        </p:txBody>
      </p:sp>
      <p:sp>
        <p:nvSpPr>
          <p:cNvPr id="3" name="Slide Number Placeholder 2">
            <a:extLst>
              <a:ext uri="{FF2B5EF4-FFF2-40B4-BE49-F238E27FC236}">
                <a16:creationId xmlns="" xmlns:a16="http://schemas.microsoft.com/office/drawing/2014/main" id="{EBCC92B5-9FAC-4A27-A832-28601294AA46}"/>
              </a:ext>
            </a:extLst>
          </p:cNvPr>
          <p:cNvSpPr>
            <a:spLocks noGrp="1"/>
          </p:cNvSpPr>
          <p:nvPr>
            <p:ph type="sldNum" sz="quarter" idx="4"/>
          </p:nvPr>
        </p:nvSpPr>
        <p:spPr/>
        <p:txBody>
          <a:bodyPr/>
          <a:lstStyle/>
          <a:p>
            <a:fld id="{EF892D59-8F09-EF4B-AD6D-DA609442F868}" type="slidenum">
              <a:rPr lang="en-GB" smtClean="0"/>
              <a:pPr/>
              <a:t>25</a:t>
            </a:fld>
            <a:endParaRPr lang="en-GB" dirty="0"/>
          </a:p>
        </p:txBody>
      </p:sp>
      <p:pic>
        <p:nvPicPr>
          <p:cNvPr id="4" name="Picture 3">
            <a:extLst>
              <a:ext uri="{FF2B5EF4-FFF2-40B4-BE49-F238E27FC236}">
                <a16:creationId xmlns="" xmlns:a16="http://schemas.microsoft.com/office/drawing/2014/main" id="{351A8D88-017E-76DE-B7ED-1D7258B63EA9}"/>
              </a:ext>
            </a:extLst>
          </p:cNvPr>
          <p:cNvPicPr>
            <a:picLocks noChangeAspect="1"/>
          </p:cNvPicPr>
          <p:nvPr/>
        </p:nvPicPr>
        <p:blipFill>
          <a:blip r:embed="rId3"/>
          <a:srcRect/>
          <a:stretch/>
        </p:blipFill>
        <p:spPr>
          <a:xfrm>
            <a:off x="4075519" y="2613806"/>
            <a:ext cx="7785928" cy="1630387"/>
          </a:xfrm>
          <a:prstGeom prst="rect">
            <a:avLst/>
          </a:prstGeom>
          <a:ln>
            <a:solidFill>
              <a:schemeClr val="tx1"/>
            </a:solidFill>
          </a:ln>
        </p:spPr>
      </p:pic>
      <p:pic>
        <p:nvPicPr>
          <p:cNvPr id="6" name="Picture 5">
            <a:extLst>
              <a:ext uri="{FF2B5EF4-FFF2-40B4-BE49-F238E27FC236}">
                <a16:creationId xmlns="" xmlns:a16="http://schemas.microsoft.com/office/drawing/2014/main" id="{D85FC39F-F6CE-283F-21B2-0A292EFB17F7}"/>
              </a:ext>
            </a:extLst>
          </p:cNvPr>
          <p:cNvPicPr>
            <a:picLocks noChangeAspect="1"/>
          </p:cNvPicPr>
          <p:nvPr/>
        </p:nvPicPr>
        <p:blipFill>
          <a:blip r:embed="rId4"/>
          <a:stretch>
            <a:fillRect/>
          </a:stretch>
        </p:blipFill>
        <p:spPr>
          <a:xfrm>
            <a:off x="4075519" y="643780"/>
            <a:ext cx="7785928" cy="1613750"/>
          </a:xfrm>
          <a:prstGeom prst="rect">
            <a:avLst/>
          </a:prstGeom>
        </p:spPr>
      </p:pic>
      <p:pic>
        <p:nvPicPr>
          <p:cNvPr id="8" name="Picture 7">
            <a:extLst>
              <a:ext uri="{FF2B5EF4-FFF2-40B4-BE49-F238E27FC236}">
                <a16:creationId xmlns="" xmlns:a16="http://schemas.microsoft.com/office/drawing/2014/main" id="{641203BB-8998-E2E8-A39D-A63FA7E53A5F}"/>
              </a:ext>
            </a:extLst>
          </p:cNvPr>
          <p:cNvPicPr>
            <a:picLocks noChangeAspect="1"/>
          </p:cNvPicPr>
          <p:nvPr/>
        </p:nvPicPr>
        <p:blipFill>
          <a:blip r:embed="rId5"/>
          <a:stretch>
            <a:fillRect/>
          </a:stretch>
        </p:blipFill>
        <p:spPr>
          <a:xfrm>
            <a:off x="4075519" y="4569319"/>
            <a:ext cx="7785928" cy="1628647"/>
          </a:xfrm>
          <a:prstGeom prst="rect">
            <a:avLst/>
          </a:prstGeom>
          <a:ln>
            <a:solidFill>
              <a:schemeClr val="tx1"/>
            </a:solidFill>
          </a:ln>
        </p:spPr>
      </p:pic>
    </p:spTree>
    <p:extLst>
      <p:ext uri="{BB962C8B-B14F-4D97-AF65-F5344CB8AC3E}">
        <p14:creationId xmlns="" xmlns:p14="http://schemas.microsoft.com/office/powerpoint/2010/main" val="3148872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96FCB672-3E0E-4B06-9FD5-750E791C3FFD}"/>
              </a:ext>
            </a:extLst>
          </p:cNvPr>
          <p:cNvSpPr>
            <a:spLocks noGrp="1"/>
          </p:cNvSpPr>
          <p:nvPr>
            <p:ph type="body" sz="quarter" idx="10"/>
          </p:nvPr>
        </p:nvSpPr>
        <p:spPr/>
        <p:txBody>
          <a:bodyPr/>
          <a:lstStyle/>
          <a:p>
            <a:r>
              <a:rPr lang="en-GB" dirty="0"/>
              <a:t>IntelliSense</a:t>
            </a:r>
          </a:p>
        </p:txBody>
      </p:sp>
      <p:sp>
        <p:nvSpPr>
          <p:cNvPr id="2" name="Slide Number Placeholder 1">
            <a:extLst>
              <a:ext uri="{FF2B5EF4-FFF2-40B4-BE49-F238E27FC236}">
                <a16:creationId xmlns="" xmlns:a16="http://schemas.microsoft.com/office/drawing/2014/main" id="{B1E22701-7C2B-4121-96AD-6AFFA03DDA0F}"/>
              </a:ext>
            </a:extLst>
          </p:cNvPr>
          <p:cNvSpPr>
            <a:spLocks noGrp="1"/>
          </p:cNvSpPr>
          <p:nvPr>
            <p:ph type="sldNum" sz="quarter" idx="4"/>
          </p:nvPr>
        </p:nvSpPr>
        <p:spPr/>
        <p:txBody>
          <a:bodyPr/>
          <a:lstStyle/>
          <a:p>
            <a:fld id="{EF892D59-8F09-EF4B-AD6D-DA609442F868}" type="slidenum">
              <a:rPr lang="en-GB" smtClean="0"/>
              <a:pPr/>
              <a:t>26</a:t>
            </a:fld>
            <a:endParaRPr lang="en-GB" dirty="0"/>
          </a:p>
        </p:txBody>
      </p:sp>
      <p:pic>
        <p:nvPicPr>
          <p:cNvPr id="4" name="Picture 3">
            <a:extLst>
              <a:ext uri="{FF2B5EF4-FFF2-40B4-BE49-F238E27FC236}">
                <a16:creationId xmlns="" xmlns:a16="http://schemas.microsoft.com/office/drawing/2014/main" id="{8E1E7B14-F5BC-5BD9-CE33-021DD213DD29}"/>
              </a:ext>
            </a:extLst>
          </p:cNvPr>
          <p:cNvPicPr>
            <a:picLocks noChangeAspect="1"/>
          </p:cNvPicPr>
          <p:nvPr/>
        </p:nvPicPr>
        <p:blipFill>
          <a:blip r:embed="rId3"/>
          <a:stretch>
            <a:fillRect/>
          </a:stretch>
        </p:blipFill>
        <p:spPr>
          <a:xfrm>
            <a:off x="5413838" y="1261533"/>
            <a:ext cx="5753903" cy="771633"/>
          </a:xfrm>
          <a:prstGeom prst="rect">
            <a:avLst/>
          </a:prstGeom>
          <a:ln>
            <a:solidFill>
              <a:schemeClr val="tx1"/>
            </a:solidFill>
          </a:ln>
        </p:spPr>
      </p:pic>
      <p:pic>
        <p:nvPicPr>
          <p:cNvPr id="10" name="Picture 9">
            <a:extLst>
              <a:ext uri="{FF2B5EF4-FFF2-40B4-BE49-F238E27FC236}">
                <a16:creationId xmlns="" xmlns:a16="http://schemas.microsoft.com/office/drawing/2014/main" id="{B661CAAB-A713-DDB8-9235-18C87D8B0F27}"/>
              </a:ext>
            </a:extLst>
          </p:cNvPr>
          <p:cNvPicPr>
            <a:picLocks noChangeAspect="1"/>
          </p:cNvPicPr>
          <p:nvPr/>
        </p:nvPicPr>
        <p:blipFill>
          <a:blip r:embed="rId4"/>
          <a:stretch>
            <a:fillRect/>
          </a:stretch>
        </p:blipFill>
        <p:spPr>
          <a:xfrm>
            <a:off x="5413838" y="3429000"/>
            <a:ext cx="5639587" cy="2238687"/>
          </a:xfrm>
          <a:prstGeom prst="rect">
            <a:avLst/>
          </a:prstGeom>
          <a:ln>
            <a:solidFill>
              <a:schemeClr val="tx1"/>
            </a:solidFill>
          </a:ln>
        </p:spPr>
      </p:pic>
      <p:sp>
        <p:nvSpPr>
          <p:cNvPr id="3" name="TextBox 2">
            <a:extLst>
              <a:ext uri="{FF2B5EF4-FFF2-40B4-BE49-F238E27FC236}">
                <a16:creationId xmlns="" xmlns:a16="http://schemas.microsoft.com/office/drawing/2014/main" id="{FA8C25EF-4853-6B28-A506-240D15D912B1}"/>
              </a:ext>
            </a:extLst>
          </p:cNvPr>
          <p:cNvSpPr txBox="1"/>
          <p:nvPr/>
        </p:nvSpPr>
        <p:spPr>
          <a:xfrm>
            <a:off x="5413838" y="2197167"/>
            <a:ext cx="2155034" cy="377558"/>
          </a:xfrm>
          <a:prstGeom prst="rect">
            <a:avLst/>
          </a:prstGeom>
        </p:spPr>
        <p:txBody>
          <a:bodyPr vert="horz" wrap="square" lIns="0" tIns="0" rIns="0" bIns="0" rtlCol="0" anchor="t" anchorCtr="0">
            <a:normAutofit/>
          </a:bodyPr>
          <a:lstStyle/>
          <a:p>
            <a:pPr algn="l"/>
            <a:r>
              <a:rPr lang="en-GB" dirty="0"/>
              <a:t>Code snippets</a:t>
            </a:r>
          </a:p>
        </p:txBody>
      </p:sp>
      <p:sp>
        <p:nvSpPr>
          <p:cNvPr id="11" name="TextBox 10">
            <a:extLst>
              <a:ext uri="{FF2B5EF4-FFF2-40B4-BE49-F238E27FC236}">
                <a16:creationId xmlns="" xmlns:a16="http://schemas.microsoft.com/office/drawing/2014/main" id="{2B62795E-880C-1103-5D1F-4245664ECCF6}"/>
              </a:ext>
            </a:extLst>
          </p:cNvPr>
          <p:cNvSpPr txBox="1"/>
          <p:nvPr/>
        </p:nvSpPr>
        <p:spPr>
          <a:xfrm>
            <a:off x="5413838" y="5823182"/>
            <a:ext cx="2155034" cy="377558"/>
          </a:xfrm>
          <a:prstGeom prst="rect">
            <a:avLst/>
          </a:prstGeom>
        </p:spPr>
        <p:txBody>
          <a:bodyPr vert="horz" wrap="square" lIns="0" tIns="0" rIns="0" bIns="0" rtlCol="0" anchor="t" anchorCtr="0">
            <a:normAutofit/>
          </a:bodyPr>
          <a:lstStyle/>
          <a:p>
            <a:pPr algn="l"/>
            <a:r>
              <a:rPr lang="en-GB" dirty="0"/>
              <a:t>List members</a:t>
            </a:r>
          </a:p>
        </p:txBody>
      </p:sp>
    </p:spTree>
    <p:extLst>
      <p:ext uri="{BB962C8B-B14F-4D97-AF65-F5344CB8AC3E}">
        <p14:creationId xmlns="" xmlns:p14="http://schemas.microsoft.com/office/powerpoint/2010/main" val="21839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BB79E0C4-D3E8-4643-818C-DE7F2B1EE226}"/>
              </a:ext>
            </a:extLst>
          </p:cNvPr>
          <p:cNvSpPr>
            <a:spLocks noGrp="1"/>
          </p:cNvSpPr>
          <p:nvPr>
            <p:ph type="body" sz="quarter" idx="10"/>
          </p:nvPr>
        </p:nvSpPr>
        <p:spPr/>
        <p:txBody>
          <a:bodyPr/>
          <a:lstStyle/>
          <a:p>
            <a:r>
              <a:rPr lang="en-GB" dirty="0"/>
              <a:t>IntelliSense</a:t>
            </a:r>
          </a:p>
        </p:txBody>
      </p:sp>
      <p:sp>
        <p:nvSpPr>
          <p:cNvPr id="3" name="Slide Number Placeholder 2">
            <a:extLst>
              <a:ext uri="{FF2B5EF4-FFF2-40B4-BE49-F238E27FC236}">
                <a16:creationId xmlns="" xmlns:a16="http://schemas.microsoft.com/office/drawing/2014/main" id="{F2CC8288-D238-46D0-AF53-B98547EF6E05}"/>
              </a:ext>
            </a:extLst>
          </p:cNvPr>
          <p:cNvSpPr>
            <a:spLocks noGrp="1"/>
          </p:cNvSpPr>
          <p:nvPr>
            <p:ph type="sldNum" sz="quarter" idx="4"/>
          </p:nvPr>
        </p:nvSpPr>
        <p:spPr/>
        <p:txBody>
          <a:bodyPr/>
          <a:lstStyle/>
          <a:p>
            <a:fld id="{EF892D59-8F09-EF4B-AD6D-DA609442F868}" type="slidenum">
              <a:rPr lang="en-GB" smtClean="0"/>
              <a:pPr/>
              <a:t>27</a:t>
            </a:fld>
            <a:endParaRPr lang="en-GB" dirty="0"/>
          </a:p>
        </p:txBody>
      </p:sp>
      <p:pic>
        <p:nvPicPr>
          <p:cNvPr id="7" name="Picture 6">
            <a:extLst>
              <a:ext uri="{FF2B5EF4-FFF2-40B4-BE49-F238E27FC236}">
                <a16:creationId xmlns="" xmlns:a16="http://schemas.microsoft.com/office/drawing/2014/main" id="{80C7B18F-28A5-7015-83C8-0A9479874E09}"/>
              </a:ext>
            </a:extLst>
          </p:cNvPr>
          <p:cNvPicPr>
            <a:picLocks noChangeAspect="1"/>
          </p:cNvPicPr>
          <p:nvPr/>
        </p:nvPicPr>
        <p:blipFill>
          <a:blip r:embed="rId2"/>
          <a:stretch>
            <a:fillRect/>
          </a:stretch>
        </p:blipFill>
        <p:spPr>
          <a:xfrm>
            <a:off x="217349" y="2314419"/>
            <a:ext cx="6858957" cy="1114581"/>
          </a:xfrm>
          <a:prstGeom prst="rect">
            <a:avLst/>
          </a:prstGeom>
          <a:ln>
            <a:solidFill>
              <a:schemeClr val="tx1"/>
            </a:solidFill>
          </a:ln>
        </p:spPr>
      </p:pic>
      <p:sp>
        <p:nvSpPr>
          <p:cNvPr id="8" name="TextBox 7">
            <a:extLst>
              <a:ext uri="{FF2B5EF4-FFF2-40B4-BE49-F238E27FC236}">
                <a16:creationId xmlns="" xmlns:a16="http://schemas.microsoft.com/office/drawing/2014/main" id="{22647242-5CE7-4329-DD4E-7B8C41B9A6D1}"/>
              </a:ext>
            </a:extLst>
          </p:cNvPr>
          <p:cNvSpPr txBox="1"/>
          <p:nvPr/>
        </p:nvSpPr>
        <p:spPr>
          <a:xfrm>
            <a:off x="217349" y="3557180"/>
            <a:ext cx="2155034" cy="377558"/>
          </a:xfrm>
          <a:prstGeom prst="rect">
            <a:avLst/>
          </a:prstGeom>
        </p:spPr>
        <p:txBody>
          <a:bodyPr vert="horz" wrap="square" lIns="0" tIns="0" rIns="0" bIns="0" rtlCol="0" anchor="t" anchorCtr="0">
            <a:normAutofit/>
          </a:bodyPr>
          <a:lstStyle/>
          <a:p>
            <a:pPr algn="l"/>
            <a:r>
              <a:rPr lang="en-GB" dirty="0"/>
              <a:t>Quick info</a:t>
            </a:r>
          </a:p>
        </p:txBody>
      </p:sp>
      <p:pic>
        <p:nvPicPr>
          <p:cNvPr id="9" name="Picture 8">
            <a:extLst>
              <a:ext uri="{FF2B5EF4-FFF2-40B4-BE49-F238E27FC236}">
                <a16:creationId xmlns="" xmlns:a16="http://schemas.microsoft.com/office/drawing/2014/main" id="{18570EC8-E8EF-7990-DBED-6289F87B5658}"/>
              </a:ext>
            </a:extLst>
          </p:cNvPr>
          <p:cNvPicPr>
            <a:picLocks noChangeAspect="1"/>
          </p:cNvPicPr>
          <p:nvPr/>
        </p:nvPicPr>
        <p:blipFill>
          <a:blip r:embed="rId3"/>
          <a:stretch>
            <a:fillRect/>
          </a:stretch>
        </p:blipFill>
        <p:spPr>
          <a:xfrm>
            <a:off x="4996390" y="3828681"/>
            <a:ext cx="7045514" cy="2388023"/>
          </a:xfrm>
          <a:prstGeom prst="rect">
            <a:avLst/>
          </a:prstGeom>
          <a:ln>
            <a:solidFill>
              <a:schemeClr val="tx1"/>
            </a:solidFill>
          </a:ln>
        </p:spPr>
      </p:pic>
      <p:sp>
        <p:nvSpPr>
          <p:cNvPr id="10" name="TextBox 9">
            <a:extLst>
              <a:ext uri="{FF2B5EF4-FFF2-40B4-BE49-F238E27FC236}">
                <a16:creationId xmlns="" xmlns:a16="http://schemas.microsoft.com/office/drawing/2014/main" id="{ED1B5000-7DEF-0F59-A73A-937BECBECC46}"/>
              </a:ext>
            </a:extLst>
          </p:cNvPr>
          <p:cNvSpPr txBox="1"/>
          <p:nvPr/>
        </p:nvSpPr>
        <p:spPr>
          <a:xfrm>
            <a:off x="10203330" y="3380199"/>
            <a:ext cx="1789471" cy="377558"/>
          </a:xfrm>
          <a:prstGeom prst="rect">
            <a:avLst/>
          </a:prstGeom>
        </p:spPr>
        <p:txBody>
          <a:bodyPr vert="horz" wrap="square" lIns="0" tIns="0" rIns="0" bIns="0" rtlCol="0" anchor="t" anchorCtr="0">
            <a:normAutofit/>
          </a:bodyPr>
          <a:lstStyle/>
          <a:p>
            <a:pPr algn="l"/>
            <a:r>
              <a:rPr lang="en-GB" dirty="0"/>
              <a:t>Parameter info</a:t>
            </a:r>
          </a:p>
        </p:txBody>
      </p:sp>
    </p:spTree>
    <p:extLst>
      <p:ext uri="{BB962C8B-B14F-4D97-AF65-F5344CB8AC3E}">
        <p14:creationId xmlns="" xmlns:p14="http://schemas.microsoft.com/office/powerpoint/2010/main" val="3263843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AB06877-B045-535F-6E6C-1DDD7B253636}"/>
              </a:ext>
            </a:extLst>
          </p:cNvPr>
          <p:cNvSpPr>
            <a:spLocks noGrp="1"/>
          </p:cNvSpPr>
          <p:nvPr>
            <p:ph type="body" sz="quarter" idx="10"/>
          </p:nvPr>
        </p:nvSpPr>
        <p:spPr/>
        <p:txBody>
          <a:bodyPr/>
          <a:lstStyle/>
          <a:p>
            <a:r>
              <a:rPr lang="en-GB" dirty="0"/>
              <a:t>Keyboard Shortcuts</a:t>
            </a:r>
          </a:p>
        </p:txBody>
      </p:sp>
      <p:sp>
        <p:nvSpPr>
          <p:cNvPr id="3" name="Slide Number Placeholder 2">
            <a:extLst>
              <a:ext uri="{FF2B5EF4-FFF2-40B4-BE49-F238E27FC236}">
                <a16:creationId xmlns="" xmlns:a16="http://schemas.microsoft.com/office/drawing/2014/main" id="{7F6EC198-9FD4-9471-C9F9-CC985502D225}"/>
              </a:ext>
            </a:extLst>
          </p:cNvPr>
          <p:cNvSpPr>
            <a:spLocks noGrp="1"/>
          </p:cNvSpPr>
          <p:nvPr>
            <p:ph type="sldNum" sz="quarter" idx="4"/>
          </p:nvPr>
        </p:nvSpPr>
        <p:spPr/>
        <p:txBody>
          <a:bodyPr/>
          <a:lstStyle/>
          <a:p>
            <a:fld id="{EF892D59-8F09-EF4B-AD6D-DA609442F868}" type="slidenum">
              <a:rPr lang="en-GB" smtClean="0"/>
              <a:pPr/>
              <a:t>28</a:t>
            </a:fld>
            <a:endParaRPr lang="en-GB" dirty="0"/>
          </a:p>
        </p:txBody>
      </p:sp>
      <p:sp>
        <p:nvSpPr>
          <p:cNvPr id="2" name="Text Placeholder 1">
            <a:extLst>
              <a:ext uri="{FF2B5EF4-FFF2-40B4-BE49-F238E27FC236}">
                <a16:creationId xmlns="" xmlns:a16="http://schemas.microsoft.com/office/drawing/2014/main" id="{861A7EBC-4E80-4E83-B876-3E1110B40326}"/>
              </a:ext>
            </a:extLst>
          </p:cNvPr>
          <p:cNvSpPr>
            <a:spLocks noGrp="1"/>
          </p:cNvSpPr>
          <p:nvPr>
            <p:ph type="body" sz="quarter" idx="15"/>
          </p:nvPr>
        </p:nvSpPr>
        <p:spPr/>
        <p:txBody>
          <a:bodyPr/>
          <a:lstStyle/>
          <a:p>
            <a:endParaRPr lang="en-GB"/>
          </a:p>
        </p:txBody>
      </p:sp>
      <p:graphicFrame>
        <p:nvGraphicFramePr>
          <p:cNvPr id="7" name="Content Placeholder 3">
            <a:extLst>
              <a:ext uri="{FF2B5EF4-FFF2-40B4-BE49-F238E27FC236}">
                <a16:creationId xmlns="" xmlns:a16="http://schemas.microsoft.com/office/drawing/2014/main" id="{A2623AD2-A882-E392-38AE-8C986518E5DB}"/>
              </a:ext>
            </a:extLst>
          </p:cNvPr>
          <p:cNvGraphicFramePr>
            <a:graphicFrameLocks/>
          </p:cNvGraphicFramePr>
          <p:nvPr>
            <p:extLst>
              <p:ext uri="{D42A27DB-BD31-4B8C-83A1-F6EECF244321}">
                <p14:modId xmlns="" xmlns:p14="http://schemas.microsoft.com/office/powerpoint/2010/main" val="1670016868"/>
              </p:ext>
            </p:extLst>
          </p:nvPr>
        </p:nvGraphicFramePr>
        <p:xfrm>
          <a:off x="4275451" y="394180"/>
          <a:ext cx="7766453" cy="5669280"/>
        </p:xfrm>
        <a:graphic>
          <a:graphicData uri="http://schemas.openxmlformats.org/drawingml/2006/table">
            <a:tbl>
              <a:tblPr firstRow="1" bandRow="1">
                <a:tableStyleId>{5C22544A-7EE6-4342-B048-85BDC9FD1C3A}</a:tableStyleId>
              </a:tblPr>
              <a:tblGrid>
                <a:gridCol w="2063418">
                  <a:extLst>
                    <a:ext uri="{9D8B030D-6E8A-4147-A177-3AD203B41FA5}">
                      <a16:colId xmlns="" xmlns:a16="http://schemas.microsoft.com/office/drawing/2014/main" val="20000"/>
                    </a:ext>
                  </a:extLst>
                </a:gridCol>
                <a:gridCol w="1466066">
                  <a:extLst>
                    <a:ext uri="{9D8B030D-6E8A-4147-A177-3AD203B41FA5}">
                      <a16:colId xmlns="" xmlns:a16="http://schemas.microsoft.com/office/drawing/2014/main" val="20001"/>
                    </a:ext>
                  </a:extLst>
                </a:gridCol>
                <a:gridCol w="4236969">
                  <a:extLst>
                    <a:ext uri="{9D8B030D-6E8A-4147-A177-3AD203B41FA5}">
                      <a16:colId xmlns="" xmlns:a16="http://schemas.microsoft.com/office/drawing/2014/main" val="20002"/>
                    </a:ext>
                  </a:extLst>
                </a:gridCol>
              </a:tblGrid>
              <a:tr h="328593">
                <a:tc>
                  <a:txBody>
                    <a:bodyPr/>
                    <a:lstStyle/>
                    <a:p>
                      <a:r>
                        <a:rPr lang="en-GB" dirty="0"/>
                        <a:t>Shortcut (general)</a:t>
                      </a:r>
                    </a:p>
                  </a:txBody>
                  <a:tcPr marL="121920" marR="121920"/>
                </a:tc>
                <a:tc>
                  <a:txBody>
                    <a:bodyPr/>
                    <a:lstStyle/>
                    <a:p>
                      <a:r>
                        <a:rPr lang="en-GB" dirty="0"/>
                        <a:t>Shortcut (C#)</a:t>
                      </a:r>
                    </a:p>
                  </a:txBody>
                  <a:tcPr marL="121920" marR="121920"/>
                </a:tc>
                <a:tc>
                  <a:txBody>
                    <a:bodyPr/>
                    <a:lstStyle/>
                    <a:p>
                      <a:r>
                        <a:rPr lang="en-GB" dirty="0"/>
                        <a:t>Purpose</a:t>
                      </a:r>
                    </a:p>
                  </a:txBody>
                  <a:tcPr marL="121920" marR="121920"/>
                </a:tc>
                <a:extLst>
                  <a:ext uri="{0D108BD9-81ED-4DB2-BD59-A6C34878D82A}">
                    <a16:rowId xmlns="" xmlns:a16="http://schemas.microsoft.com/office/drawing/2014/main" val="10000"/>
                  </a:ext>
                </a:extLst>
              </a:tr>
              <a:tr h="575037">
                <a:tc>
                  <a:txBody>
                    <a:bodyPr/>
                    <a:lstStyle/>
                    <a:p>
                      <a:r>
                        <a:rPr lang="en-GB" dirty="0"/>
                        <a:t>Ctrl + .</a:t>
                      </a:r>
                    </a:p>
                  </a:txBody>
                  <a:tcPr marL="121920" marR="121920"/>
                </a:tc>
                <a:tc>
                  <a:txBody>
                    <a:bodyPr/>
                    <a:lstStyle/>
                    <a:p>
                      <a:endParaRPr lang="en-GB" dirty="0"/>
                    </a:p>
                  </a:txBody>
                  <a:tcPr marL="121920" marR="121920"/>
                </a:tc>
                <a:tc>
                  <a:txBody>
                    <a:bodyPr/>
                    <a:lstStyle/>
                    <a:p>
                      <a:r>
                        <a:rPr lang="en-GB" dirty="0"/>
                        <a:t>‘</a:t>
                      </a:r>
                      <a:r>
                        <a:rPr lang="en-GB" dirty="0" err="1"/>
                        <a:t>Ctrl+dot</a:t>
                      </a:r>
                      <a:r>
                        <a:rPr lang="en-GB" dirty="0"/>
                        <a:t>’ is for quick actions and refactoring. Visual Studio will help resolve by issuing using directives</a:t>
                      </a:r>
                      <a:r>
                        <a:rPr lang="en-GB" baseline="0" dirty="0"/>
                        <a:t> and </a:t>
                      </a:r>
                      <a:r>
                        <a:rPr lang="en-GB" dirty="0"/>
                        <a:t>generating code such as for classes or properties</a:t>
                      </a:r>
                    </a:p>
                  </a:txBody>
                  <a:tcPr marL="121920" marR="121920"/>
                </a:tc>
                <a:extLst>
                  <a:ext uri="{0D108BD9-81ED-4DB2-BD59-A6C34878D82A}">
                    <a16:rowId xmlns="" xmlns:a16="http://schemas.microsoft.com/office/drawing/2014/main" val="10001"/>
                  </a:ext>
                </a:extLst>
              </a:tr>
              <a:tr h="328593">
                <a:tc>
                  <a:txBody>
                    <a:bodyPr/>
                    <a:lstStyle/>
                    <a:p>
                      <a:r>
                        <a:rPr lang="en-GB" dirty="0"/>
                        <a:t>Ctrl + R, Ctrl + R</a:t>
                      </a:r>
                    </a:p>
                  </a:txBody>
                  <a:tcPr marL="121920" marR="121920"/>
                </a:tc>
                <a:tc>
                  <a:txBody>
                    <a:bodyPr/>
                    <a:lstStyle/>
                    <a:p>
                      <a:r>
                        <a:rPr lang="en-GB" dirty="0"/>
                        <a:t>F2</a:t>
                      </a:r>
                    </a:p>
                  </a:txBody>
                  <a:tcPr marL="121920" marR="121920"/>
                </a:tc>
                <a:tc>
                  <a:txBody>
                    <a:bodyPr/>
                    <a:lstStyle/>
                    <a:p>
                      <a:r>
                        <a:rPr lang="en-GB" dirty="0"/>
                        <a:t>Rename an item.</a:t>
                      </a:r>
                    </a:p>
                  </a:txBody>
                  <a:tcPr marL="121920" marR="121920"/>
                </a:tc>
                <a:extLst>
                  <a:ext uri="{0D108BD9-81ED-4DB2-BD59-A6C34878D82A}">
                    <a16:rowId xmlns="" xmlns:a16="http://schemas.microsoft.com/office/drawing/2014/main" val="10002"/>
                  </a:ext>
                </a:extLst>
              </a:tr>
              <a:tr h="328593">
                <a:tc>
                  <a:txBody>
                    <a:bodyPr/>
                    <a:lstStyle/>
                    <a:p>
                      <a:r>
                        <a:rPr lang="en-GB" dirty="0"/>
                        <a:t>Ctrl + K,</a:t>
                      </a:r>
                      <a:r>
                        <a:rPr lang="en-GB" baseline="0" dirty="0"/>
                        <a:t> Ctrl + D</a:t>
                      </a:r>
                      <a:endParaRPr lang="en-GB" dirty="0"/>
                    </a:p>
                  </a:txBody>
                  <a:tcPr marL="121920" marR="121920"/>
                </a:tc>
                <a:tc>
                  <a:txBody>
                    <a:bodyPr/>
                    <a:lstStyle/>
                    <a:p>
                      <a:r>
                        <a:rPr lang="en-GB" dirty="0"/>
                        <a:t>Ctrl + E, D</a:t>
                      </a:r>
                    </a:p>
                  </a:txBody>
                  <a:tcPr marL="121920" marR="121920"/>
                </a:tc>
                <a:tc>
                  <a:txBody>
                    <a:bodyPr/>
                    <a:lstStyle/>
                    <a:p>
                      <a:r>
                        <a:rPr lang="en-GB" dirty="0"/>
                        <a:t>Reformat document.</a:t>
                      </a:r>
                    </a:p>
                  </a:txBody>
                  <a:tcPr marL="121920" marR="121920"/>
                </a:tc>
                <a:extLst>
                  <a:ext uri="{0D108BD9-81ED-4DB2-BD59-A6C34878D82A}">
                    <a16:rowId xmlns="" xmlns:a16="http://schemas.microsoft.com/office/drawing/2014/main" val="10003"/>
                  </a:ext>
                </a:extLst>
              </a:tr>
              <a:tr h="328593">
                <a:tc>
                  <a:txBody>
                    <a:bodyPr/>
                    <a:lstStyle/>
                    <a:p>
                      <a:r>
                        <a:rPr lang="en-GB" dirty="0"/>
                        <a:t>Ctrl</a:t>
                      </a:r>
                      <a:r>
                        <a:rPr lang="en-GB" baseline="0" dirty="0"/>
                        <a:t> + Alt + Spacebar</a:t>
                      </a:r>
                      <a:endParaRPr lang="en-GB" dirty="0"/>
                    </a:p>
                  </a:txBody>
                  <a:tcPr marL="121920" marR="121920"/>
                </a:tc>
                <a:tc>
                  <a:txBody>
                    <a:bodyPr/>
                    <a:lstStyle/>
                    <a:p>
                      <a:endParaRPr lang="en-GB" dirty="0"/>
                    </a:p>
                  </a:txBody>
                  <a:tcPr marL="121920" marR="121920"/>
                </a:tc>
                <a:tc>
                  <a:txBody>
                    <a:bodyPr/>
                    <a:lstStyle/>
                    <a:p>
                      <a:r>
                        <a:rPr lang="en-GB" dirty="0"/>
                        <a:t>Toggle IntelliSense completion mode.</a:t>
                      </a:r>
                    </a:p>
                  </a:txBody>
                  <a:tcPr marL="121920" marR="121920"/>
                </a:tc>
                <a:extLst>
                  <a:ext uri="{0D108BD9-81ED-4DB2-BD59-A6C34878D82A}">
                    <a16:rowId xmlns="" xmlns:a16="http://schemas.microsoft.com/office/drawing/2014/main" val="10004"/>
                  </a:ext>
                </a:extLst>
              </a:tr>
              <a:tr h="328593">
                <a:tc>
                  <a:txBody>
                    <a:bodyPr/>
                    <a:lstStyle/>
                    <a:p>
                      <a:r>
                        <a:rPr lang="en-GB" dirty="0"/>
                        <a:t>F12</a:t>
                      </a:r>
                    </a:p>
                  </a:txBody>
                  <a:tcPr marL="121920" marR="121920"/>
                </a:tc>
                <a:tc>
                  <a:txBody>
                    <a:bodyPr/>
                    <a:lstStyle/>
                    <a:p>
                      <a:endParaRPr lang="en-GB" dirty="0"/>
                    </a:p>
                  </a:txBody>
                  <a:tcPr marL="121920" marR="121920"/>
                </a:tc>
                <a:tc>
                  <a:txBody>
                    <a:bodyPr/>
                    <a:lstStyle/>
                    <a:p>
                      <a:r>
                        <a:rPr lang="en-GB" dirty="0"/>
                        <a:t>Go to definition.</a:t>
                      </a:r>
                    </a:p>
                  </a:txBody>
                  <a:tcPr marL="121920" marR="121920"/>
                </a:tc>
                <a:extLst>
                  <a:ext uri="{0D108BD9-81ED-4DB2-BD59-A6C34878D82A}">
                    <a16:rowId xmlns="" xmlns:a16="http://schemas.microsoft.com/office/drawing/2014/main" val="10005"/>
                  </a:ext>
                </a:extLst>
              </a:tr>
              <a:tr h="328593">
                <a:tc>
                  <a:txBody>
                    <a:bodyPr/>
                    <a:lstStyle/>
                    <a:p>
                      <a:r>
                        <a:rPr lang="en-GB" dirty="0"/>
                        <a:t>Ctrl + -</a:t>
                      </a:r>
                    </a:p>
                  </a:txBody>
                  <a:tcPr marL="121920" marR="121920"/>
                </a:tc>
                <a:tc>
                  <a:txBody>
                    <a:bodyPr/>
                    <a:lstStyle/>
                    <a:p>
                      <a:endParaRPr lang="en-GB" dirty="0"/>
                    </a:p>
                  </a:txBody>
                  <a:tcPr marL="121920" marR="121920"/>
                </a:tc>
                <a:tc>
                  <a:txBody>
                    <a:bodyPr/>
                    <a:lstStyle/>
                    <a:p>
                      <a:r>
                        <a:rPr lang="en-GB" dirty="0"/>
                        <a:t>Go back to where you were.</a:t>
                      </a:r>
                    </a:p>
                  </a:txBody>
                  <a:tcPr marL="121920" marR="121920"/>
                </a:tc>
                <a:extLst>
                  <a:ext uri="{0D108BD9-81ED-4DB2-BD59-A6C34878D82A}">
                    <a16:rowId xmlns="" xmlns:a16="http://schemas.microsoft.com/office/drawing/2014/main" val="10006"/>
                  </a:ext>
                </a:extLst>
              </a:tr>
              <a:tr h="328593">
                <a:tc>
                  <a:txBody>
                    <a:bodyPr/>
                    <a:lstStyle/>
                    <a:p>
                      <a:r>
                        <a:rPr lang="en-GB" dirty="0"/>
                        <a:t>F5</a:t>
                      </a:r>
                    </a:p>
                  </a:txBody>
                  <a:tcPr marL="121920" marR="121920"/>
                </a:tc>
                <a:tc>
                  <a:txBody>
                    <a:bodyPr/>
                    <a:lstStyle/>
                    <a:p>
                      <a:endParaRPr lang="en-GB" dirty="0"/>
                    </a:p>
                  </a:txBody>
                  <a:tcPr marL="121920" marR="121920"/>
                </a:tc>
                <a:tc>
                  <a:txBody>
                    <a:bodyPr/>
                    <a:lstStyle/>
                    <a:p>
                      <a:r>
                        <a:rPr lang="en-GB" dirty="0"/>
                        <a:t>Start</a:t>
                      </a:r>
                      <a:r>
                        <a:rPr lang="en-GB" baseline="0" dirty="0"/>
                        <a:t> with debugging.</a:t>
                      </a:r>
                      <a:endParaRPr lang="en-GB" dirty="0"/>
                    </a:p>
                  </a:txBody>
                  <a:tcPr marL="121920" marR="121920"/>
                </a:tc>
                <a:extLst>
                  <a:ext uri="{0D108BD9-81ED-4DB2-BD59-A6C34878D82A}">
                    <a16:rowId xmlns="" xmlns:a16="http://schemas.microsoft.com/office/drawing/2014/main" val="10007"/>
                  </a:ext>
                </a:extLst>
              </a:tr>
              <a:tr h="328593">
                <a:tc>
                  <a:txBody>
                    <a:bodyPr/>
                    <a:lstStyle/>
                    <a:p>
                      <a:r>
                        <a:rPr lang="en-GB" dirty="0"/>
                        <a:t>Ctrl + F5</a:t>
                      </a:r>
                    </a:p>
                  </a:txBody>
                  <a:tcPr marL="121920" marR="121920"/>
                </a:tc>
                <a:tc>
                  <a:txBody>
                    <a:bodyPr/>
                    <a:lstStyle/>
                    <a:p>
                      <a:endParaRPr lang="en-GB" dirty="0"/>
                    </a:p>
                  </a:txBody>
                  <a:tcPr marL="121920" marR="121920"/>
                </a:tc>
                <a:tc>
                  <a:txBody>
                    <a:bodyPr/>
                    <a:lstStyle/>
                    <a:p>
                      <a:r>
                        <a:rPr lang="en-GB" dirty="0"/>
                        <a:t>Start without</a:t>
                      </a:r>
                      <a:r>
                        <a:rPr lang="en-GB" baseline="0" dirty="0"/>
                        <a:t> debugging.</a:t>
                      </a:r>
                      <a:endParaRPr lang="en-GB" dirty="0"/>
                    </a:p>
                  </a:txBody>
                  <a:tcPr marL="121920" marR="121920"/>
                </a:tc>
                <a:extLst>
                  <a:ext uri="{0D108BD9-81ED-4DB2-BD59-A6C34878D82A}">
                    <a16:rowId xmlns="" xmlns:a16="http://schemas.microsoft.com/office/drawing/2014/main" val="10008"/>
                  </a:ext>
                </a:extLst>
              </a:tr>
              <a:tr h="328593">
                <a:tc>
                  <a:txBody>
                    <a:bodyPr/>
                    <a:lstStyle/>
                    <a:p>
                      <a:r>
                        <a:rPr lang="en-GB" dirty="0"/>
                        <a:t>F9</a:t>
                      </a:r>
                    </a:p>
                  </a:txBody>
                  <a:tcPr marL="121920" marR="121920"/>
                </a:tc>
                <a:tc>
                  <a:txBody>
                    <a:bodyPr/>
                    <a:lstStyle/>
                    <a:p>
                      <a:endParaRPr lang="en-GB" dirty="0"/>
                    </a:p>
                  </a:txBody>
                  <a:tcPr marL="121920" marR="121920"/>
                </a:tc>
                <a:tc>
                  <a:txBody>
                    <a:bodyPr/>
                    <a:lstStyle/>
                    <a:p>
                      <a:r>
                        <a:rPr lang="en-GB" dirty="0"/>
                        <a:t>Toggle breakpoint on current line.</a:t>
                      </a:r>
                    </a:p>
                  </a:txBody>
                  <a:tcPr marL="121920" marR="121920"/>
                </a:tc>
                <a:extLst>
                  <a:ext uri="{0D108BD9-81ED-4DB2-BD59-A6C34878D82A}">
                    <a16:rowId xmlns="" xmlns:a16="http://schemas.microsoft.com/office/drawing/2014/main" val="10009"/>
                  </a:ext>
                </a:extLst>
              </a:tr>
              <a:tr h="328593">
                <a:tc>
                  <a:txBody>
                    <a:bodyPr/>
                    <a:lstStyle/>
                    <a:p>
                      <a:r>
                        <a:rPr lang="en-GB" dirty="0"/>
                        <a:t>F10 / F11</a:t>
                      </a:r>
                    </a:p>
                  </a:txBody>
                  <a:tcPr marL="121920" marR="121920"/>
                </a:tc>
                <a:tc>
                  <a:txBody>
                    <a:bodyPr/>
                    <a:lstStyle/>
                    <a:p>
                      <a:endParaRPr lang="en-GB" dirty="0"/>
                    </a:p>
                  </a:txBody>
                  <a:tcPr marL="121920" marR="121920"/>
                </a:tc>
                <a:tc>
                  <a:txBody>
                    <a:bodyPr/>
                    <a:lstStyle/>
                    <a:p>
                      <a:r>
                        <a:rPr lang="en-GB" dirty="0"/>
                        <a:t>Step over/into.</a:t>
                      </a:r>
                    </a:p>
                  </a:txBody>
                  <a:tcPr marL="121920" marR="121920"/>
                </a:tc>
                <a:extLst>
                  <a:ext uri="{0D108BD9-81ED-4DB2-BD59-A6C34878D82A}">
                    <a16:rowId xmlns="" xmlns:a16="http://schemas.microsoft.com/office/drawing/2014/main" val="10010"/>
                  </a:ext>
                </a:extLst>
              </a:tr>
            </a:tbl>
          </a:graphicData>
        </a:graphic>
      </p:graphicFrame>
    </p:spTree>
    <p:extLst>
      <p:ext uri="{BB962C8B-B14F-4D97-AF65-F5344CB8AC3E}">
        <p14:creationId xmlns="" xmlns:p14="http://schemas.microsoft.com/office/powerpoint/2010/main" val="999972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C0C7D184-1570-4B53-B885-EAAF41EB32E6}"/>
              </a:ext>
            </a:extLst>
          </p:cNvPr>
          <p:cNvSpPr>
            <a:spLocks noGrp="1"/>
          </p:cNvSpPr>
          <p:nvPr>
            <p:ph type="body" sz="quarter" idx="10"/>
          </p:nvPr>
        </p:nvSpPr>
        <p:spPr/>
        <p:txBody>
          <a:bodyPr/>
          <a:lstStyle/>
          <a:p>
            <a:r>
              <a:rPr lang="en-GB" dirty="0" smtClean="0"/>
              <a:t>Unit Testing</a:t>
            </a:r>
          </a:p>
          <a:p>
            <a:endParaRPr lang="en-GB" dirty="0" smtClean="0"/>
          </a:p>
          <a:p>
            <a:r>
              <a:rPr lang="en-GB" sz="2000" dirty="0" smtClean="0"/>
              <a:t>A brief Intro</a:t>
            </a:r>
            <a:endParaRPr lang="en-GB" sz="2000" dirty="0"/>
          </a:p>
        </p:txBody>
      </p:sp>
      <p:sp>
        <p:nvSpPr>
          <p:cNvPr id="3" name="Slide Number Placeholder 2">
            <a:extLst>
              <a:ext uri="{FF2B5EF4-FFF2-40B4-BE49-F238E27FC236}">
                <a16:creationId xmlns="" xmlns:a16="http://schemas.microsoft.com/office/drawing/2014/main" id="{FBEBC573-47DA-483A-AC0D-47B1E498354E}"/>
              </a:ext>
            </a:extLst>
          </p:cNvPr>
          <p:cNvSpPr>
            <a:spLocks noGrp="1"/>
          </p:cNvSpPr>
          <p:nvPr>
            <p:ph type="sldNum" sz="quarter" idx="4"/>
          </p:nvPr>
        </p:nvSpPr>
        <p:spPr/>
        <p:txBody>
          <a:bodyPr/>
          <a:lstStyle/>
          <a:p>
            <a:fld id="{EF892D59-8F09-EF4B-AD6D-DA609442F868}" type="slidenum">
              <a:rPr lang="en-GB" smtClean="0"/>
              <a:pPr/>
              <a:t>29</a:t>
            </a:fld>
            <a:endParaRPr lang="en-GB"/>
          </a:p>
        </p:txBody>
      </p:sp>
      <p:sp>
        <p:nvSpPr>
          <p:cNvPr id="6" name="Text Placeholder 5">
            <a:extLst>
              <a:ext uri="{FF2B5EF4-FFF2-40B4-BE49-F238E27FC236}">
                <a16:creationId xmlns="" xmlns:a16="http://schemas.microsoft.com/office/drawing/2014/main" id="{44AE1910-1F45-4E56-9684-EA9BAE0BB502}"/>
              </a:ext>
            </a:extLst>
          </p:cNvPr>
          <p:cNvSpPr>
            <a:spLocks noGrp="1"/>
          </p:cNvSpPr>
          <p:nvPr>
            <p:ph type="body" sz="quarter" idx="15"/>
          </p:nvPr>
        </p:nvSpPr>
        <p:spPr>
          <a:xfrm>
            <a:off x="4978141" y="1112815"/>
            <a:ext cx="6770688" cy="5640404"/>
          </a:xfrm>
        </p:spPr>
        <p:txBody>
          <a:bodyPr/>
          <a:lstStyle/>
          <a:p>
            <a:pPr marL="285750" indent="-285750">
              <a:lnSpc>
                <a:spcPct val="100000"/>
              </a:lnSpc>
              <a:buFont typeface="Arial" panose="020B0604020202020204" pitchFamily="34" charset="0"/>
              <a:buChar char="•"/>
            </a:pPr>
            <a:r>
              <a:rPr sz="2000" smtClean="0"/>
              <a:t>Anything that is engineered and built needs to be tested before use. Code is no different</a:t>
            </a:r>
            <a:endParaRPr lang="en-GB" sz="2000" dirty="0"/>
          </a:p>
          <a:p>
            <a:pPr marL="285750" indent="-285750">
              <a:lnSpc>
                <a:spcPct val="100000"/>
              </a:lnSpc>
              <a:buFont typeface="Arial" panose="020B0604020202020204" pitchFamily="34" charset="0"/>
              <a:buChar char="•"/>
            </a:pPr>
            <a:r>
              <a:rPr lang="en-GB" sz="2000" dirty="0" smtClean="0"/>
              <a:t>Code is broken up into small chunks usually called methods. Each method (unit) can be tested to see if it responds as expected when called. If it does it passes the test, if not it fails.</a:t>
            </a:r>
            <a:endParaRPr lang="en-GB" sz="2000" dirty="0"/>
          </a:p>
          <a:p>
            <a:pPr marL="285750" indent="-285750">
              <a:lnSpc>
                <a:spcPct val="100000"/>
              </a:lnSpc>
              <a:buFont typeface="Arial" panose="020B0604020202020204" pitchFamily="34" charset="0"/>
              <a:buChar char="•"/>
            </a:pPr>
            <a:r>
              <a:rPr sz="2000" smtClean="0"/>
              <a:t>Once we have tests written for our methods we can change the way our code is written, perhaps to make it more efficient, then check that our changes have not broken the code, by re-running our tests.</a:t>
            </a:r>
            <a:endParaRPr lang="en-GB" sz="2000" dirty="0"/>
          </a:p>
          <a:p>
            <a:pPr marL="285750" indent="-285750">
              <a:lnSpc>
                <a:spcPct val="100000"/>
              </a:lnSpc>
              <a:buFont typeface="Arial" panose="020B0604020202020204" pitchFamily="34" charset="0"/>
              <a:buChar char="•"/>
            </a:pPr>
            <a:r>
              <a:rPr lang="en-GB" sz="2000" dirty="0" smtClean="0"/>
              <a:t>There are many tools that help us write, run and manage our tests. This course will</a:t>
            </a:r>
            <a:r>
              <a:rPr sz="2000" smtClean="0"/>
              <a:t> use a tool called XUnit which can be integrated into Visual Studio.</a:t>
            </a:r>
            <a:endParaRPr lang="en-GB" sz="2000" dirty="0"/>
          </a:p>
          <a:p>
            <a:pPr marL="285750" indent="-285750">
              <a:lnSpc>
                <a:spcPct val="100000"/>
              </a:lnSpc>
              <a:buFont typeface="Arial" panose="020B0604020202020204" pitchFamily="34" charset="0"/>
              <a:buChar char="•"/>
            </a:pPr>
            <a:r>
              <a:rPr sz="2000" smtClean="0"/>
              <a:t>During the exercises for this course you will be taken through the process of using X</a:t>
            </a:r>
            <a:r>
              <a:rPr sz="2000" smtClean="0"/>
              <a:t>U</a:t>
            </a:r>
            <a:r>
              <a:rPr sz="2000" smtClean="0"/>
              <a:t>nit to test your code.</a:t>
            </a:r>
            <a:endParaRPr lang="en-GB" sz="2000" dirty="0"/>
          </a:p>
          <a:p>
            <a:pPr>
              <a:lnSpc>
                <a:spcPct val="100000"/>
              </a:lnSpc>
            </a:pPr>
            <a:endParaRPr lang="en-GB" sz="1600" dirty="0"/>
          </a:p>
        </p:txBody>
      </p:sp>
    </p:spTree>
    <p:extLst>
      <p:ext uri="{BB962C8B-B14F-4D97-AF65-F5344CB8AC3E}">
        <p14:creationId xmlns="" xmlns:p14="http://schemas.microsoft.com/office/powerpoint/2010/main" val="412837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C0C7D184-1570-4B53-B885-EAAF41EB32E6}"/>
              </a:ext>
            </a:extLst>
          </p:cNvPr>
          <p:cNvSpPr>
            <a:spLocks noGrp="1"/>
          </p:cNvSpPr>
          <p:nvPr>
            <p:ph type="body" sz="quarter" idx="10"/>
          </p:nvPr>
        </p:nvSpPr>
        <p:spPr/>
        <p:txBody>
          <a:bodyPr/>
          <a:lstStyle/>
          <a:p>
            <a:r>
              <a:rPr lang="en-GB" dirty="0"/>
              <a:t>What is .NET?</a:t>
            </a:r>
          </a:p>
        </p:txBody>
      </p:sp>
      <p:sp>
        <p:nvSpPr>
          <p:cNvPr id="3" name="Slide Number Placeholder 2">
            <a:extLst>
              <a:ext uri="{FF2B5EF4-FFF2-40B4-BE49-F238E27FC236}">
                <a16:creationId xmlns="" xmlns:a16="http://schemas.microsoft.com/office/drawing/2014/main" id="{FBEBC573-47DA-483A-AC0D-47B1E498354E}"/>
              </a:ext>
            </a:extLst>
          </p:cNvPr>
          <p:cNvSpPr>
            <a:spLocks noGrp="1"/>
          </p:cNvSpPr>
          <p:nvPr>
            <p:ph type="sldNum" sz="quarter" idx="4"/>
          </p:nvPr>
        </p:nvSpPr>
        <p:spPr/>
        <p:txBody>
          <a:bodyPr/>
          <a:lstStyle/>
          <a:p>
            <a:fld id="{EF892D59-8F09-EF4B-AD6D-DA609442F868}" type="slidenum">
              <a:rPr lang="en-GB" smtClean="0"/>
              <a:pPr/>
              <a:t>3</a:t>
            </a:fld>
            <a:endParaRPr lang="en-GB"/>
          </a:p>
        </p:txBody>
      </p:sp>
      <p:sp>
        <p:nvSpPr>
          <p:cNvPr id="6" name="Text Placeholder 5">
            <a:extLst>
              <a:ext uri="{FF2B5EF4-FFF2-40B4-BE49-F238E27FC236}">
                <a16:creationId xmlns="" xmlns:a16="http://schemas.microsoft.com/office/drawing/2014/main" id="{44AE1910-1F45-4E56-9684-EA9BAE0BB502}"/>
              </a:ext>
            </a:extLst>
          </p:cNvPr>
          <p:cNvSpPr>
            <a:spLocks noGrp="1"/>
          </p:cNvSpPr>
          <p:nvPr>
            <p:ph type="body" sz="quarter" idx="15"/>
          </p:nvPr>
        </p:nvSpPr>
        <p:spPr>
          <a:xfrm>
            <a:off x="4978141" y="1112815"/>
            <a:ext cx="6770688" cy="5640404"/>
          </a:xfrm>
        </p:spPr>
        <p:txBody>
          <a:bodyPr/>
          <a:lstStyle/>
          <a:p>
            <a:pPr marL="285750" indent="-285750">
              <a:lnSpc>
                <a:spcPct val="100000"/>
              </a:lnSpc>
              <a:buFont typeface="Arial" panose="020B0604020202020204" pitchFamily="34" charset="0"/>
              <a:buChar char="•"/>
            </a:pPr>
            <a:r>
              <a:rPr lang="en-GB" sz="1600" dirty="0"/>
              <a:t>.NET is a free, cross-platform, open source developer platform</a:t>
            </a:r>
          </a:p>
          <a:p>
            <a:pPr marL="285750" indent="-285750">
              <a:lnSpc>
                <a:spcPct val="100000"/>
              </a:lnSpc>
              <a:buFont typeface="Arial" panose="020B0604020202020204" pitchFamily="34" charset="0"/>
              <a:buChar char="•"/>
            </a:pPr>
            <a:r>
              <a:rPr lang="en-GB" sz="1600" dirty="0"/>
              <a:t>With .NET, you can build different applications such as web, mobile, desktop, games, and IoT</a:t>
            </a:r>
          </a:p>
          <a:p>
            <a:pPr marL="285750" indent="-285750">
              <a:lnSpc>
                <a:spcPct val="100000"/>
              </a:lnSpc>
              <a:buFont typeface="Arial" panose="020B0604020202020204" pitchFamily="34" charset="0"/>
              <a:buChar char="•"/>
            </a:pPr>
            <a:r>
              <a:rPr lang="en-GB" sz="1600" dirty="0"/>
              <a:t>You can write .NET apps in C#, F#, or Visual Basic</a:t>
            </a:r>
          </a:p>
          <a:p>
            <a:pPr marL="285750" indent="-285750">
              <a:lnSpc>
                <a:spcPct val="100000"/>
              </a:lnSpc>
              <a:buFont typeface="Arial" panose="020B0604020202020204" pitchFamily="34" charset="0"/>
              <a:buChar char="•"/>
            </a:pPr>
            <a:r>
              <a:rPr lang="en-GB" sz="1600" dirty="0"/>
              <a:t>Different .NET implementations target different operating systems:</a:t>
            </a:r>
          </a:p>
          <a:p>
            <a:pPr marL="465750" lvl="1" indent="-285750">
              <a:lnSpc>
                <a:spcPct val="100000"/>
              </a:lnSpc>
              <a:buFont typeface="Arial" panose="020B0604020202020204" pitchFamily="34" charset="0"/>
              <a:buChar char="•"/>
            </a:pPr>
            <a:r>
              <a:rPr lang="en-GB" sz="1600" dirty="0"/>
              <a:t>.NET is a cross-platform implementation for websites, servers, and console apps on Windows, Linux, and macOS</a:t>
            </a:r>
          </a:p>
          <a:p>
            <a:pPr marL="465750" lvl="1" indent="-285750">
              <a:lnSpc>
                <a:spcPct val="100000"/>
              </a:lnSpc>
              <a:buFont typeface="Arial" panose="020B0604020202020204" pitchFamily="34" charset="0"/>
              <a:buChar char="•"/>
            </a:pPr>
            <a:r>
              <a:rPr lang="en-GB" sz="1600" dirty="0"/>
              <a:t>.NET Framework supports websites, services, desktop apps, and more on the Windows operating system</a:t>
            </a:r>
          </a:p>
          <a:p>
            <a:pPr marL="465750" lvl="1" indent="-285750">
              <a:lnSpc>
                <a:spcPct val="100000"/>
              </a:lnSpc>
              <a:buFont typeface="Arial" panose="020B0604020202020204" pitchFamily="34" charset="0"/>
              <a:buChar char="•"/>
            </a:pPr>
            <a:r>
              <a:rPr lang="en-GB" sz="1600" dirty="0"/>
              <a:t>Xamarin/Mono is an implementation for running apps on all major mobile operating systems</a:t>
            </a:r>
          </a:p>
          <a:p>
            <a:pPr marL="285750" indent="-285750">
              <a:lnSpc>
                <a:spcPct val="100000"/>
              </a:lnSpc>
              <a:buFont typeface="Arial" panose="020B0604020202020204" pitchFamily="34" charset="0"/>
              <a:buChar char="•"/>
            </a:pPr>
            <a:r>
              <a:rPr lang="en-GB" sz="1600" dirty="0" err="1" smtClean="0"/>
              <a:t>NuGet</a:t>
            </a:r>
            <a:r>
              <a:rPr lang="en-GB" sz="1600" dirty="0" smtClean="0"/>
              <a:t> </a:t>
            </a:r>
            <a:r>
              <a:rPr lang="en-GB" sz="1600" dirty="0"/>
              <a:t>is a package manager that stores tens of thousands of packages that can extend the base functionality of .NET</a:t>
            </a:r>
          </a:p>
          <a:p>
            <a:pPr>
              <a:lnSpc>
                <a:spcPct val="100000"/>
              </a:lnSpc>
            </a:pPr>
            <a:endParaRPr lang="en-GB" sz="1600" dirty="0"/>
          </a:p>
        </p:txBody>
      </p:sp>
    </p:spTree>
    <p:extLst>
      <p:ext uri="{BB962C8B-B14F-4D97-AF65-F5344CB8AC3E}">
        <p14:creationId xmlns="" xmlns:p14="http://schemas.microsoft.com/office/powerpoint/2010/main" val="4128375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96FCB672-3E0E-4B06-9FD5-750E791C3FFD}"/>
              </a:ext>
            </a:extLst>
          </p:cNvPr>
          <p:cNvSpPr>
            <a:spLocks noGrp="1"/>
          </p:cNvSpPr>
          <p:nvPr>
            <p:ph type="body" sz="quarter" idx="10"/>
          </p:nvPr>
        </p:nvSpPr>
        <p:spPr>
          <a:xfrm>
            <a:off x="384785" y="1261533"/>
            <a:ext cx="3089935" cy="2626384"/>
          </a:xfrm>
        </p:spPr>
        <p:txBody>
          <a:bodyPr/>
          <a:lstStyle/>
          <a:p>
            <a:r>
              <a:rPr lang="en-GB" dirty="0" smtClean="0"/>
              <a:t>Unit testing</a:t>
            </a:r>
            <a:endParaRPr lang="en-GB" dirty="0"/>
          </a:p>
        </p:txBody>
      </p:sp>
      <p:sp>
        <p:nvSpPr>
          <p:cNvPr id="2" name="Slide Number Placeholder 1">
            <a:extLst>
              <a:ext uri="{FF2B5EF4-FFF2-40B4-BE49-F238E27FC236}">
                <a16:creationId xmlns="" xmlns:a16="http://schemas.microsoft.com/office/drawing/2014/main" id="{B1E22701-7C2B-4121-96AD-6AFFA03DDA0F}"/>
              </a:ext>
            </a:extLst>
          </p:cNvPr>
          <p:cNvSpPr>
            <a:spLocks noGrp="1"/>
          </p:cNvSpPr>
          <p:nvPr>
            <p:ph type="sldNum" sz="quarter" idx="4"/>
          </p:nvPr>
        </p:nvSpPr>
        <p:spPr/>
        <p:txBody>
          <a:bodyPr/>
          <a:lstStyle/>
          <a:p>
            <a:fld id="{EF892D59-8F09-EF4B-AD6D-DA609442F868}" type="slidenum">
              <a:rPr lang="en-GB" smtClean="0"/>
              <a:pPr/>
              <a:t>30</a:t>
            </a:fld>
            <a:endParaRPr lang="en-GB" dirty="0"/>
          </a:p>
        </p:txBody>
      </p:sp>
      <p:sp>
        <p:nvSpPr>
          <p:cNvPr id="8" name="TextBox 7"/>
          <p:cNvSpPr txBox="1"/>
          <p:nvPr/>
        </p:nvSpPr>
        <p:spPr>
          <a:xfrm>
            <a:off x="5721531" y="862149"/>
            <a:ext cx="5068389" cy="5003074"/>
          </a:xfrm>
          <a:prstGeom prst="rect">
            <a:avLst/>
          </a:prstGeom>
        </p:spPr>
        <p:txBody>
          <a:bodyPr vert="horz" wrap="square" lIns="0" tIns="0" rIns="0" bIns="0" rtlCol="0" anchor="t" anchorCtr="0">
            <a:normAutofit/>
          </a:bodyPr>
          <a:lstStyle/>
          <a:p>
            <a:pPr algn="l"/>
            <a:r>
              <a:rPr lang="en-GB" dirty="0" smtClean="0"/>
              <a:t>A unit test is itself code which should be kept as simple as possible. (Don’t want to test the tests).</a:t>
            </a:r>
          </a:p>
          <a:p>
            <a:pPr algn="l"/>
            <a:endParaRPr lang="en-GB" dirty="0" smtClean="0"/>
          </a:p>
          <a:p>
            <a:pPr algn="l"/>
            <a:r>
              <a:rPr lang="en-GB" dirty="0" smtClean="0"/>
              <a:t>Within each test you will often see the 3A’s principle being used.</a:t>
            </a:r>
          </a:p>
          <a:p>
            <a:pPr algn="l"/>
            <a:endParaRPr lang="en-GB" dirty="0" smtClean="0"/>
          </a:p>
          <a:p>
            <a:pPr algn="l"/>
            <a:r>
              <a:rPr lang="en-GB" b="1" dirty="0" smtClean="0"/>
              <a:t>Arrange</a:t>
            </a:r>
          </a:p>
          <a:p>
            <a:pPr algn="l"/>
            <a:r>
              <a:rPr lang="en-GB" dirty="0" smtClean="0"/>
              <a:t>	</a:t>
            </a:r>
            <a:r>
              <a:rPr lang="en-GB" dirty="0" smtClean="0"/>
              <a:t>Prepare to call the method</a:t>
            </a:r>
            <a:endParaRPr lang="en-GB" dirty="0" smtClean="0"/>
          </a:p>
          <a:p>
            <a:pPr algn="l"/>
            <a:endParaRPr lang="en-GB" dirty="0" smtClean="0"/>
          </a:p>
          <a:p>
            <a:pPr algn="l"/>
            <a:r>
              <a:rPr lang="en-GB" b="1" dirty="0" smtClean="0"/>
              <a:t>Act</a:t>
            </a:r>
          </a:p>
          <a:p>
            <a:pPr algn="l"/>
            <a:r>
              <a:rPr lang="en-GB" dirty="0" smtClean="0"/>
              <a:t>	Call the method</a:t>
            </a:r>
          </a:p>
          <a:p>
            <a:pPr algn="l"/>
            <a:endParaRPr lang="en-GB" dirty="0" smtClean="0"/>
          </a:p>
          <a:p>
            <a:pPr algn="l"/>
            <a:r>
              <a:rPr lang="en-GB" b="1" dirty="0" smtClean="0"/>
              <a:t>Assert</a:t>
            </a:r>
          </a:p>
          <a:p>
            <a:pPr algn="l"/>
            <a:r>
              <a:rPr lang="en-GB" dirty="0" smtClean="0"/>
              <a:t>	</a:t>
            </a:r>
            <a:r>
              <a:rPr lang="en-GB" dirty="0" smtClean="0"/>
              <a:t>Assert how the method should respond</a:t>
            </a:r>
            <a:endParaRPr lang="en-GB" dirty="0" smtClean="0"/>
          </a:p>
        </p:txBody>
      </p:sp>
    </p:spTree>
    <p:extLst>
      <p:ext uri="{BB962C8B-B14F-4D97-AF65-F5344CB8AC3E}">
        <p14:creationId xmlns="" xmlns:p14="http://schemas.microsoft.com/office/powerpoint/2010/main" val="21839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96FCB672-3E0E-4B06-9FD5-750E791C3FFD}"/>
              </a:ext>
            </a:extLst>
          </p:cNvPr>
          <p:cNvSpPr>
            <a:spLocks noGrp="1"/>
          </p:cNvSpPr>
          <p:nvPr>
            <p:ph type="body" sz="quarter" idx="10"/>
          </p:nvPr>
        </p:nvSpPr>
        <p:spPr>
          <a:xfrm>
            <a:off x="384785" y="1261533"/>
            <a:ext cx="3089935" cy="2626384"/>
          </a:xfrm>
        </p:spPr>
        <p:txBody>
          <a:bodyPr/>
          <a:lstStyle/>
          <a:p>
            <a:r>
              <a:rPr lang="en-GB" dirty="0" smtClean="0"/>
              <a:t>Unit testing example</a:t>
            </a:r>
            <a:endParaRPr lang="en-GB" dirty="0"/>
          </a:p>
        </p:txBody>
      </p:sp>
      <p:sp>
        <p:nvSpPr>
          <p:cNvPr id="2" name="Slide Number Placeholder 1">
            <a:extLst>
              <a:ext uri="{FF2B5EF4-FFF2-40B4-BE49-F238E27FC236}">
                <a16:creationId xmlns="" xmlns:a16="http://schemas.microsoft.com/office/drawing/2014/main" id="{B1E22701-7C2B-4121-96AD-6AFFA03DDA0F}"/>
              </a:ext>
            </a:extLst>
          </p:cNvPr>
          <p:cNvSpPr>
            <a:spLocks noGrp="1"/>
          </p:cNvSpPr>
          <p:nvPr>
            <p:ph type="sldNum" sz="quarter" idx="4"/>
          </p:nvPr>
        </p:nvSpPr>
        <p:spPr/>
        <p:txBody>
          <a:bodyPr/>
          <a:lstStyle/>
          <a:p>
            <a:fld id="{EF892D59-8F09-EF4B-AD6D-DA609442F868}" type="slidenum">
              <a:rPr lang="en-GB" smtClean="0"/>
              <a:pPr/>
              <a:t>31</a:t>
            </a:fld>
            <a:endParaRPr lang="en-GB" dirty="0"/>
          </a:p>
        </p:txBody>
      </p:sp>
      <p:sp>
        <p:nvSpPr>
          <p:cNvPr id="8" name="TextBox 7"/>
          <p:cNvSpPr txBox="1"/>
          <p:nvPr/>
        </p:nvSpPr>
        <p:spPr>
          <a:xfrm>
            <a:off x="5721531" y="862149"/>
            <a:ext cx="5068389" cy="399384"/>
          </a:xfrm>
          <a:prstGeom prst="rect">
            <a:avLst/>
          </a:prstGeom>
        </p:spPr>
        <p:txBody>
          <a:bodyPr vert="horz" wrap="square" lIns="0" tIns="0" rIns="0" bIns="0" rtlCol="0" anchor="t" anchorCtr="0">
            <a:normAutofit/>
          </a:bodyPr>
          <a:lstStyle/>
          <a:p>
            <a:pPr algn="l"/>
            <a:r>
              <a:rPr lang="en-GB" dirty="0" smtClean="0"/>
              <a:t>Given this code:-</a:t>
            </a:r>
            <a:endParaRPr lang="en-GB" dirty="0" smtClean="0"/>
          </a:p>
        </p:txBody>
      </p:sp>
      <p:pic>
        <p:nvPicPr>
          <p:cNvPr id="9" name="Picture 8"/>
          <p:cNvPicPr/>
          <p:nvPr/>
        </p:nvPicPr>
        <p:blipFill>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5721531" y="1261532"/>
            <a:ext cx="4101738" cy="1115907"/>
          </a:xfrm>
          <a:prstGeom prst="rect">
            <a:avLst/>
          </a:prstGeom>
          <a:ln>
            <a:solidFill>
              <a:schemeClr val="tx1"/>
            </a:solidFill>
          </a:ln>
        </p:spPr>
      </p:pic>
      <p:sp>
        <p:nvSpPr>
          <p:cNvPr id="12" name="TextBox 11"/>
          <p:cNvSpPr txBox="1"/>
          <p:nvPr/>
        </p:nvSpPr>
        <p:spPr>
          <a:xfrm>
            <a:off x="5721530" y="2860766"/>
            <a:ext cx="3500847" cy="418011"/>
          </a:xfrm>
          <a:prstGeom prst="rect">
            <a:avLst/>
          </a:prstGeom>
        </p:spPr>
        <p:txBody>
          <a:bodyPr vert="horz" wrap="none" lIns="0" tIns="0" rIns="0" bIns="0" rtlCol="0" anchor="t" anchorCtr="0">
            <a:normAutofit/>
          </a:bodyPr>
          <a:lstStyle/>
          <a:p>
            <a:pPr algn="l"/>
            <a:r>
              <a:rPr lang="en-GB" dirty="0" smtClean="0"/>
              <a:t>This would be a possible unit test</a:t>
            </a:r>
            <a:endParaRPr lang="en-GB" dirty="0" smtClean="0"/>
          </a:p>
        </p:txBody>
      </p:sp>
      <p:pic>
        <p:nvPicPr>
          <p:cNvPr id="14" name="Picture 13"/>
          <p:cNvPicPr/>
          <p:nvPr/>
        </p:nvPicPr>
        <p:blipFill>
          <a:blip r:embed="rId4">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5721530" y="3429000"/>
            <a:ext cx="4101739" cy="2579914"/>
          </a:xfrm>
          <a:prstGeom prst="rect">
            <a:avLst/>
          </a:prstGeom>
          <a:ln>
            <a:solidFill>
              <a:schemeClr val="tx1"/>
            </a:solidFill>
          </a:ln>
        </p:spPr>
      </p:pic>
    </p:spTree>
    <p:extLst>
      <p:ext uri="{BB962C8B-B14F-4D97-AF65-F5344CB8AC3E}">
        <p14:creationId xmlns="" xmlns:p14="http://schemas.microsoft.com/office/powerpoint/2010/main" val="21839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C0C7D184-1570-4B53-B885-EAAF41EB32E6}"/>
              </a:ext>
            </a:extLst>
          </p:cNvPr>
          <p:cNvSpPr>
            <a:spLocks noGrp="1"/>
          </p:cNvSpPr>
          <p:nvPr>
            <p:ph type="body" sz="quarter" idx="10"/>
          </p:nvPr>
        </p:nvSpPr>
        <p:spPr/>
        <p:txBody>
          <a:bodyPr/>
          <a:lstStyle/>
          <a:p>
            <a:r>
              <a:rPr lang="en-GB" dirty="0" smtClean="0"/>
              <a:t>Unit Testing</a:t>
            </a:r>
          </a:p>
          <a:p>
            <a:endParaRPr lang="en-GB" dirty="0" smtClean="0"/>
          </a:p>
          <a:p>
            <a:r>
              <a:rPr lang="en-GB" sz="2000" dirty="0" smtClean="0"/>
              <a:t>More thoughts</a:t>
            </a:r>
            <a:endParaRPr lang="en-GB" sz="2000" dirty="0"/>
          </a:p>
        </p:txBody>
      </p:sp>
      <p:sp>
        <p:nvSpPr>
          <p:cNvPr id="3" name="Slide Number Placeholder 2">
            <a:extLst>
              <a:ext uri="{FF2B5EF4-FFF2-40B4-BE49-F238E27FC236}">
                <a16:creationId xmlns="" xmlns:a16="http://schemas.microsoft.com/office/drawing/2014/main" id="{FBEBC573-47DA-483A-AC0D-47B1E498354E}"/>
              </a:ext>
            </a:extLst>
          </p:cNvPr>
          <p:cNvSpPr>
            <a:spLocks noGrp="1"/>
          </p:cNvSpPr>
          <p:nvPr>
            <p:ph type="sldNum" sz="quarter" idx="4"/>
          </p:nvPr>
        </p:nvSpPr>
        <p:spPr/>
        <p:txBody>
          <a:bodyPr/>
          <a:lstStyle/>
          <a:p>
            <a:fld id="{EF892D59-8F09-EF4B-AD6D-DA609442F868}" type="slidenum">
              <a:rPr lang="en-GB" smtClean="0"/>
              <a:pPr/>
              <a:t>32</a:t>
            </a:fld>
            <a:endParaRPr lang="en-GB"/>
          </a:p>
        </p:txBody>
      </p:sp>
      <p:sp>
        <p:nvSpPr>
          <p:cNvPr id="6" name="Text Placeholder 5">
            <a:extLst>
              <a:ext uri="{FF2B5EF4-FFF2-40B4-BE49-F238E27FC236}">
                <a16:creationId xmlns="" xmlns:a16="http://schemas.microsoft.com/office/drawing/2014/main" id="{44AE1910-1F45-4E56-9684-EA9BAE0BB502}"/>
              </a:ext>
            </a:extLst>
          </p:cNvPr>
          <p:cNvSpPr>
            <a:spLocks noGrp="1"/>
          </p:cNvSpPr>
          <p:nvPr>
            <p:ph type="body" sz="quarter" idx="15"/>
          </p:nvPr>
        </p:nvSpPr>
        <p:spPr>
          <a:xfrm>
            <a:off x="4978141" y="1112815"/>
            <a:ext cx="6770688" cy="5640404"/>
          </a:xfrm>
        </p:spPr>
        <p:txBody>
          <a:bodyPr/>
          <a:lstStyle/>
          <a:p>
            <a:pPr marL="285750" indent="-285750">
              <a:lnSpc>
                <a:spcPct val="100000"/>
              </a:lnSpc>
              <a:buFont typeface="Arial" panose="020B0604020202020204" pitchFamily="34" charset="0"/>
              <a:buChar char="•"/>
            </a:pPr>
            <a:r>
              <a:rPr sz="2000" smtClean="0"/>
              <a:t>Each unit test represents how we expect the code to behave.</a:t>
            </a:r>
            <a:endParaRPr lang="en-GB" sz="2000" dirty="0"/>
          </a:p>
          <a:p>
            <a:pPr marL="285750" indent="-285750">
              <a:lnSpc>
                <a:spcPct val="100000"/>
              </a:lnSpc>
              <a:buFont typeface="Arial" panose="020B0604020202020204" pitchFamily="34" charset="0"/>
              <a:buChar char="•"/>
            </a:pPr>
            <a:r>
              <a:rPr lang="en-GB" sz="2000" dirty="0" smtClean="0"/>
              <a:t>Therefore perhaps we should start with the test and then write the code that is able to pass this test. </a:t>
            </a:r>
            <a:endParaRPr lang="en-GB" sz="2000" dirty="0"/>
          </a:p>
          <a:p>
            <a:pPr marL="285750" indent="-285750">
              <a:lnSpc>
                <a:spcPct val="100000"/>
              </a:lnSpc>
              <a:buFont typeface="Arial" panose="020B0604020202020204" pitchFamily="34" charset="0"/>
              <a:buChar char="•"/>
            </a:pPr>
            <a:r>
              <a:rPr sz="2000" smtClean="0"/>
              <a:t>This is known as test-driven development (TDD) and is a popular approach</a:t>
            </a:r>
            <a:endParaRPr lang="en-GB" sz="2000" dirty="0"/>
          </a:p>
          <a:p>
            <a:pPr marL="285750" indent="-285750">
              <a:lnSpc>
                <a:spcPct val="100000"/>
              </a:lnSpc>
              <a:buFont typeface="Arial" panose="020B0604020202020204" pitchFamily="34" charset="0"/>
              <a:buChar char="•"/>
            </a:pPr>
            <a:r>
              <a:rPr sz="2000" smtClean="0"/>
              <a:t>During the exercises for this course you will encounter this approach.</a:t>
            </a:r>
            <a:endParaRPr lang="en-GB" sz="2000" dirty="0"/>
          </a:p>
          <a:p>
            <a:pPr>
              <a:lnSpc>
                <a:spcPct val="100000"/>
              </a:lnSpc>
            </a:pPr>
            <a:endParaRPr lang="en-GB" sz="1600" dirty="0"/>
          </a:p>
        </p:txBody>
      </p:sp>
    </p:spTree>
    <p:extLst>
      <p:ext uri="{BB962C8B-B14F-4D97-AF65-F5344CB8AC3E}">
        <p14:creationId xmlns="" xmlns:p14="http://schemas.microsoft.com/office/powerpoint/2010/main" val="4128375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dirty="0"/>
              <a:t>Summary</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33</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What is .NET?</a:t>
            </a:r>
          </a:p>
          <a:p>
            <a:pPr marL="285750" indent="-285750">
              <a:buFont typeface="Arial" panose="020B0604020202020204" pitchFamily="34" charset="0"/>
              <a:buChar char="•"/>
            </a:pPr>
            <a:r>
              <a:rPr lang="en-GB" dirty="0"/>
              <a:t>.NET compilation</a:t>
            </a:r>
          </a:p>
          <a:p>
            <a:pPr marL="285750" indent="-285750">
              <a:buFont typeface="Arial" panose="020B0604020202020204" pitchFamily="34" charset="0"/>
              <a:buChar char="•"/>
            </a:pPr>
            <a:r>
              <a:rPr lang="en-GB" dirty="0"/>
              <a:t>What is C#?</a:t>
            </a:r>
          </a:p>
          <a:p>
            <a:pPr marL="285750" indent="-285750">
              <a:buFont typeface="Arial" panose="020B0604020202020204" pitchFamily="34" charset="0"/>
              <a:buChar char="•"/>
            </a:pPr>
            <a:r>
              <a:rPr lang="en-GB" dirty="0"/>
              <a:t>Hello World in .NET 6 and .NET 5</a:t>
            </a:r>
          </a:p>
          <a:p>
            <a:pPr marL="285750" indent="-285750">
              <a:buFont typeface="Arial" panose="020B0604020202020204" pitchFamily="34" charset="0"/>
              <a:buChar char="•"/>
            </a:pPr>
            <a:r>
              <a:rPr lang="en-GB" dirty="0"/>
              <a:t>Hello World explained</a:t>
            </a:r>
          </a:p>
          <a:p>
            <a:pPr marL="285750" indent="-285750">
              <a:buFont typeface="Arial" panose="020B0604020202020204" pitchFamily="34" charset="0"/>
              <a:buChar char="•"/>
            </a:pPr>
            <a:r>
              <a:rPr lang="en-GB" dirty="0"/>
              <a:t>Namespaces</a:t>
            </a:r>
          </a:p>
          <a:p>
            <a:pPr marL="285750" indent="-285750">
              <a:buFont typeface="Arial" panose="020B0604020202020204" pitchFamily="34" charset="0"/>
              <a:buChar char="•"/>
            </a:pPr>
            <a:r>
              <a:rPr lang="en-GB" dirty="0"/>
              <a:t>Visual Studio</a:t>
            </a:r>
          </a:p>
          <a:p>
            <a:pPr marL="285750" indent="-285750">
              <a:buFont typeface="Arial" panose="020B0604020202020204" pitchFamily="34" charset="0"/>
              <a:buChar char="•"/>
            </a:pPr>
            <a:r>
              <a:rPr lang="en-GB" dirty="0"/>
              <a:t>Keyboard </a:t>
            </a:r>
            <a:r>
              <a:rPr lang="en-GB" dirty="0" smtClean="0"/>
              <a:t>shortcuts</a:t>
            </a:r>
          </a:p>
          <a:p>
            <a:pPr marL="285750" indent="-285750">
              <a:buFont typeface="Arial" panose="020B0604020202020204" pitchFamily="34" charset="0"/>
              <a:buChar char="•"/>
            </a:pPr>
            <a:r>
              <a:rPr smtClean="0"/>
              <a:t>Unit testing</a:t>
            </a:r>
            <a:endParaRPr lang="en-GB" dirty="0"/>
          </a:p>
          <a:p>
            <a:endParaRPr lang="en-GB" dirty="0"/>
          </a:p>
        </p:txBody>
      </p:sp>
    </p:spTree>
    <p:extLst>
      <p:ext uri="{BB962C8B-B14F-4D97-AF65-F5344CB8AC3E}">
        <p14:creationId xmlns="" xmlns:p14="http://schemas.microsoft.com/office/powerpoint/2010/main" val="809213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1ECDA9D-E948-D5D0-F0DC-0A82585576A4}"/>
              </a:ext>
            </a:extLst>
          </p:cNvPr>
          <p:cNvSpPr>
            <a:spLocks noGrp="1"/>
          </p:cNvSpPr>
          <p:nvPr>
            <p:ph type="ctrTitle"/>
          </p:nvPr>
        </p:nvSpPr>
        <p:spPr/>
        <p:txBody>
          <a:bodyPr/>
          <a:lstStyle/>
          <a:p>
            <a:r>
              <a:rPr lang="en-GB" dirty="0"/>
              <a:t>ACTIVITY:</a:t>
            </a:r>
            <a:r>
              <a:rPr lang="en-GB"/>
              <a:t/>
            </a:r>
            <a:br>
              <a:rPr lang="en-GB"/>
            </a:br>
            <a:r>
              <a:rPr lang="en-GB"/>
              <a:t>Exercise </a:t>
            </a:r>
            <a:r>
              <a:rPr lang="en-GB" dirty="0"/>
              <a:t>2</a:t>
            </a:r>
          </a:p>
        </p:txBody>
      </p:sp>
      <p:sp>
        <p:nvSpPr>
          <p:cNvPr id="2" name="Slide Number Placeholder 1">
            <a:extLst>
              <a:ext uri="{FF2B5EF4-FFF2-40B4-BE49-F238E27FC236}">
                <a16:creationId xmlns="" xmlns:a16="http://schemas.microsoft.com/office/drawing/2014/main" id="{22098220-EF84-4734-88AF-30630EFC7A5B}"/>
              </a:ext>
            </a:extLst>
          </p:cNvPr>
          <p:cNvSpPr>
            <a:spLocks noGrp="1"/>
          </p:cNvSpPr>
          <p:nvPr>
            <p:ph type="sldNum" sz="quarter" idx="4"/>
          </p:nvPr>
        </p:nvSpPr>
        <p:spPr/>
        <p:txBody>
          <a:bodyPr/>
          <a:lstStyle/>
          <a:p>
            <a:fld id="{EF892D59-8F09-EF4B-AD6D-DA609442F868}" type="slidenum">
              <a:rPr lang="en-GB" smtClean="0"/>
              <a:pPr/>
              <a:t>34</a:t>
            </a:fld>
            <a:endParaRPr lang="en-GB" dirty="0"/>
          </a:p>
        </p:txBody>
      </p:sp>
    </p:spTree>
    <p:extLst>
      <p:ext uri="{BB962C8B-B14F-4D97-AF65-F5344CB8AC3E}">
        <p14:creationId xmlns="" xmlns:p14="http://schemas.microsoft.com/office/powerpoint/2010/main" val="151531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6AAE654-8D72-E019-4C02-E07CDE436A0C}"/>
              </a:ext>
            </a:extLst>
          </p:cNvPr>
          <p:cNvSpPr>
            <a:spLocks noGrp="1"/>
          </p:cNvSpPr>
          <p:nvPr>
            <p:ph type="sldNum" sz="quarter" idx="4"/>
          </p:nvPr>
        </p:nvSpPr>
        <p:spPr/>
        <p:txBody>
          <a:bodyPr/>
          <a:lstStyle/>
          <a:p>
            <a:fld id="{EF892D59-8F09-EF4B-AD6D-DA609442F868}" type="slidenum">
              <a:rPr lang="en-GB" smtClean="0"/>
              <a:pPr/>
              <a:t>4</a:t>
            </a:fld>
            <a:endParaRPr lang="en-GB" dirty="0"/>
          </a:p>
        </p:txBody>
      </p:sp>
      <p:sp>
        <p:nvSpPr>
          <p:cNvPr id="2" name="Text Placeholder 1">
            <a:extLst>
              <a:ext uri="{FF2B5EF4-FFF2-40B4-BE49-F238E27FC236}">
                <a16:creationId xmlns="" xmlns:a16="http://schemas.microsoft.com/office/drawing/2014/main" id="{53D7AB74-F3E1-7303-8AE8-CE51C018A2BE}"/>
              </a:ext>
            </a:extLst>
          </p:cNvPr>
          <p:cNvSpPr>
            <a:spLocks noGrp="1"/>
          </p:cNvSpPr>
          <p:nvPr>
            <p:ph type="body" sz="quarter" idx="12"/>
          </p:nvPr>
        </p:nvSpPr>
        <p:spPr/>
        <p:txBody>
          <a:bodyPr/>
          <a:lstStyle/>
          <a:p>
            <a:r>
              <a:rPr lang="en-GB" dirty="0"/>
              <a:t>.NET Compilation</a:t>
            </a:r>
          </a:p>
        </p:txBody>
      </p:sp>
      <p:sp>
        <p:nvSpPr>
          <p:cNvPr id="5" name="Rectangle 4">
            <a:extLst>
              <a:ext uri="{FF2B5EF4-FFF2-40B4-BE49-F238E27FC236}">
                <a16:creationId xmlns="" xmlns:a16="http://schemas.microsoft.com/office/drawing/2014/main" id="{70DB5641-1D68-3EDC-23C6-E8E76B348665}"/>
              </a:ext>
            </a:extLst>
          </p:cNvPr>
          <p:cNvSpPr/>
          <p:nvPr/>
        </p:nvSpPr>
        <p:spPr>
          <a:xfrm>
            <a:off x="8271869" y="2589920"/>
            <a:ext cx="2299214" cy="22093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b" anchorCtr="0"/>
          <a:lstStyle/>
          <a:p>
            <a:pPr algn="ctr"/>
            <a:r>
              <a:rPr lang="en-GB" sz="1400" dirty="0">
                <a:solidFill>
                  <a:schemeClr val="tx1"/>
                </a:solidFill>
                <a:cs typeface="Arial" pitchFamily="34" charset="0"/>
              </a:rPr>
              <a:t>.NET implementation on the target machine</a:t>
            </a:r>
          </a:p>
        </p:txBody>
      </p:sp>
      <p:sp>
        <p:nvSpPr>
          <p:cNvPr id="6" name="Oval 5">
            <a:extLst>
              <a:ext uri="{FF2B5EF4-FFF2-40B4-BE49-F238E27FC236}">
                <a16:creationId xmlns="" xmlns:a16="http://schemas.microsoft.com/office/drawing/2014/main" id="{3F5642A4-00C9-925E-5661-8388EF594175}"/>
              </a:ext>
            </a:extLst>
          </p:cNvPr>
          <p:cNvSpPr/>
          <p:nvPr/>
        </p:nvSpPr>
        <p:spPr>
          <a:xfrm>
            <a:off x="549697" y="1358385"/>
            <a:ext cx="792833" cy="82299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schemeClr val="tx1"/>
                </a:solidFill>
                <a:cs typeface="Arial" pitchFamily="34" charset="0"/>
              </a:rPr>
              <a:t>C#</a:t>
            </a:r>
          </a:p>
        </p:txBody>
      </p:sp>
      <p:sp>
        <p:nvSpPr>
          <p:cNvPr id="7" name="Oval 6">
            <a:extLst>
              <a:ext uri="{FF2B5EF4-FFF2-40B4-BE49-F238E27FC236}">
                <a16:creationId xmlns="" xmlns:a16="http://schemas.microsoft.com/office/drawing/2014/main" id="{50AD3DB0-0B5F-95F5-4A45-318914D94103}"/>
              </a:ext>
            </a:extLst>
          </p:cNvPr>
          <p:cNvSpPr/>
          <p:nvPr/>
        </p:nvSpPr>
        <p:spPr>
          <a:xfrm>
            <a:off x="549697" y="2288642"/>
            <a:ext cx="792833" cy="82299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schemeClr val="tx1"/>
                </a:solidFill>
                <a:cs typeface="Arial" pitchFamily="34" charset="0"/>
              </a:rPr>
              <a:t>VB.NET</a:t>
            </a:r>
          </a:p>
        </p:txBody>
      </p:sp>
      <p:sp>
        <p:nvSpPr>
          <p:cNvPr id="8" name="Oval 7">
            <a:extLst>
              <a:ext uri="{FF2B5EF4-FFF2-40B4-BE49-F238E27FC236}">
                <a16:creationId xmlns="" xmlns:a16="http://schemas.microsoft.com/office/drawing/2014/main" id="{82F12AD9-FF6F-07F8-8663-7B1A626597C0}"/>
              </a:ext>
            </a:extLst>
          </p:cNvPr>
          <p:cNvSpPr/>
          <p:nvPr/>
        </p:nvSpPr>
        <p:spPr>
          <a:xfrm>
            <a:off x="549697" y="3277040"/>
            <a:ext cx="792833" cy="82299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schemeClr val="tx1"/>
                </a:solidFill>
                <a:cs typeface="Arial" pitchFamily="34" charset="0"/>
              </a:rPr>
              <a:t>F#</a:t>
            </a:r>
          </a:p>
        </p:txBody>
      </p:sp>
      <p:sp>
        <p:nvSpPr>
          <p:cNvPr id="9" name="Oval 8">
            <a:extLst>
              <a:ext uri="{FF2B5EF4-FFF2-40B4-BE49-F238E27FC236}">
                <a16:creationId xmlns="" xmlns:a16="http://schemas.microsoft.com/office/drawing/2014/main" id="{790EE894-022A-0CD7-04E2-E5CFB5EBF275}"/>
              </a:ext>
            </a:extLst>
          </p:cNvPr>
          <p:cNvSpPr/>
          <p:nvPr/>
        </p:nvSpPr>
        <p:spPr>
          <a:xfrm>
            <a:off x="348846" y="4725281"/>
            <a:ext cx="792833" cy="82299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0" name="Oval 9">
            <a:extLst>
              <a:ext uri="{FF2B5EF4-FFF2-40B4-BE49-F238E27FC236}">
                <a16:creationId xmlns="" xmlns:a16="http://schemas.microsoft.com/office/drawing/2014/main" id="{3801A554-C51D-965A-46B7-D035B69898F9}"/>
              </a:ext>
            </a:extLst>
          </p:cNvPr>
          <p:cNvSpPr/>
          <p:nvPr/>
        </p:nvSpPr>
        <p:spPr>
          <a:xfrm>
            <a:off x="565554" y="4825707"/>
            <a:ext cx="792833" cy="82299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1" name="Oval 10">
            <a:extLst>
              <a:ext uri="{FF2B5EF4-FFF2-40B4-BE49-F238E27FC236}">
                <a16:creationId xmlns="" xmlns:a16="http://schemas.microsoft.com/office/drawing/2014/main" id="{360B0D29-F217-A5E2-9E7C-21ECF452585E}"/>
              </a:ext>
            </a:extLst>
          </p:cNvPr>
          <p:cNvSpPr/>
          <p:nvPr/>
        </p:nvSpPr>
        <p:spPr>
          <a:xfrm>
            <a:off x="745263" y="4968417"/>
            <a:ext cx="792833" cy="82299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2" name="Oval 11">
            <a:extLst>
              <a:ext uri="{FF2B5EF4-FFF2-40B4-BE49-F238E27FC236}">
                <a16:creationId xmlns="" xmlns:a16="http://schemas.microsoft.com/office/drawing/2014/main" id="{A4943891-BE8A-5F3F-0346-D5575ACBA8CA}"/>
              </a:ext>
            </a:extLst>
          </p:cNvPr>
          <p:cNvSpPr/>
          <p:nvPr/>
        </p:nvSpPr>
        <p:spPr>
          <a:xfrm>
            <a:off x="924971" y="5105841"/>
            <a:ext cx="792833" cy="82299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Right Brace 12">
            <a:extLst>
              <a:ext uri="{FF2B5EF4-FFF2-40B4-BE49-F238E27FC236}">
                <a16:creationId xmlns="" xmlns:a16="http://schemas.microsoft.com/office/drawing/2014/main" id="{F104AA38-B22C-2027-8D10-BDE091E87E27}"/>
              </a:ext>
            </a:extLst>
          </p:cNvPr>
          <p:cNvSpPr/>
          <p:nvPr/>
        </p:nvSpPr>
        <p:spPr>
          <a:xfrm>
            <a:off x="2093077" y="1485239"/>
            <a:ext cx="776976" cy="420201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Oval 13">
            <a:extLst>
              <a:ext uri="{FF2B5EF4-FFF2-40B4-BE49-F238E27FC236}">
                <a16:creationId xmlns="" xmlns:a16="http://schemas.microsoft.com/office/drawing/2014/main" id="{878C1C1F-78AC-D8FF-9861-165EE5C398A3}"/>
              </a:ext>
            </a:extLst>
          </p:cNvPr>
          <p:cNvSpPr/>
          <p:nvPr/>
        </p:nvSpPr>
        <p:spPr>
          <a:xfrm>
            <a:off x="4545572" y="2574060"/>
            <a:ext cx="1982081" cy="207249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schemeClr val="tx1"/>
                </a:solidFill>
                <a:cs typeface="Arial" pitchFamily="34" charset="0"/>
              </a:rPr>
              <a:t>Intermediate language</a:t>
            </a:r>
          </a:p>
        </p:txBody>
      </p:sp>
      <p:sp>
        <p:nvSpPr>
          <p:cNvPr id="15" name="Oval 14">
            <a:extLst>
              <a:ext uri="{FF2B5EF4-FFF2-40B4-BE49-F238E27FC236}">
                <a16:creationId xmlns="" xmlns:a16="http://schemas.microsoft.com/office/drawing/2014/main" id="{737273FA-D400-598B-B2A4-03183CA2929C}"/>
              </a:ext>
            </a:extLst>
          </p:cNvPr>
          <p:cNvSpPr/>
          <p:nvPr/>
        </p:nvSpPr>
        <p:spPr>
          <a:xfrm>
            <a:off x="8626015" y="2711486"/>
            <a:ext cx="1430557" cy="14958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schemeClr val="tx1"/>
                </a:solidFill>
                <a:cs typeface="Arial" pitchFamily="34" charset="0"/>
              </a:rPr>
              <a:t>Machine</a:t>
            </a:r>
          </a:p>
          <a:p>
            <a:pPr algn="ctr"/>
            <a:r>
              <a:rPr lang="en-GB" sz="1400" dirty="0">
                <a:solidFill>
                  <a:schemeClr val="tx1"/>
                </a:solidFill>
                <a:cs typeface="Arial" pitchFamily="34" charset="0"/>
              </a:rPr>
              <a:t>code</a:t>
            </a:r>
          </a:p>
        </p:txBody>
      </p:sp>
      <p:sp>
        <p:nvSpPr>
          <p:cNvPr id="16" name="Right Arrow 15">
            <a:extLst>
              <a:ext uri="{FF2B5EF4-FFF2-40B4-BE49-F238E27FC236}">
                <a16:creationId xmlns="" xmlns:a16="http://schemas.microsoft.com/office/drawing/2014/main" id="{6B5FA047-223F-91E2-BF87-7D634BB8F827}"/>
              </a:ext>
            </a:extLst>
          </p:cNvPr>
          <p:cNvSpPr/>
          <p:nvPr/>
        </p:nvSpPr>
        <p:spPr>
          <a:xfrm>
            <a:off x="3028620" y="3076190"/>
            <a:ext cx="1347815" cy="1046539"/>
          </a:xfrm>
          <a:prstGeom prst="rightArrow">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schemeClr val="tx1"/>
                </a:solidFill>
                <a:cs typeface="Arial" pitchFamily="34" charset="0"/>
              </a:rPr>
              <a:t>Compiles</a:t>
            </a:r>
            <a:br>
              <a:rPr lang="en-GB" sz="1400" dirty="0">
                <a:solidFill>
                  <a:schemeClr val="tx1"/>
                </a:solidFill>
                <a:cs typeface="Arial" pitchFamily="34" charset="0"/>
              </a:rPr>
            </a:br>
            <a:r>
              <a:rPr lang="en-GB" sz="1400" dirty="0">
                <a:solidFill>
                  <a:schemeClr val="tx1"/>
                </a:solidFill>
                <a:cs typeface="Arial" pitchFamily="34" charset="0"/>
              </a:rPr>
              <a:t>into</a:t>
            </a:r>
          </a:p>
        </p:txBody>
      </p:sp>
      <p:sp>
        <p:nvSpPr>
          <p:cNvPr id="17" name="Right Arrow 16">
            <a:extLst>
              <a:ext uri="{FF2B5EF4-FFF2-40B4-BE49-F238E27FC236}">
                <a16:creationId xmlns="" xmlns:a16="http://schemas.microsoft.com/office/drawing/2014/main" id="{80703243-2754-D1D0-89BB-0EB1E44E18B9}"/>
              </a:ext>
            </a:extLst>
          </p:cNvPr>
          <p:cNvSpPr/>
          <p:nvPr/>
        </p:nvSpPr>
        <p:spPr>
          <a:xfrm>
            <a:off x="6776075" y="2975765"/>
            <a:ext cx="1347815" cy="1046539"/>
          </a:xfrm>
          <a:prstGeom prst="rightArrow">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schemeClr val="tx1"/>
                </a:solidFill>
                <a:cs typeface="Arial" pitchFamily="34" charset="0"/>
              </a:rPr>
              <a:t>Compiles</a:t>
            </a:r>
            <a:br>
              <a:rPr lang="en-GB" sz="1400" dirty="0">
                <a:solidFill>
                  <a:schemeClr val="tx1"/>
                </a:solidFill>
                <a:cs typeface="Arial" pitchFamily="34" charset="0"/>
              </a:rPr>
            </a:br>
            <a:r>
              <a:rPr lang="en-GB" sz="1400" dirty="0">
                <a:solidFill>
                  <a:schemeClr val="tx1"/>
                </a:solidFill>
                <a:cs typeface="Arial" pitchFamily="34" charset="0"/>
              </a:rPr>
              <a:t>into</a:t>
            </a:r>
          </a:p>
        </p:txBody>
      </p:sp>
      <p:sp>
        <p:nvSpPr>
          <p:cNvPr id="18" name="Rectangle 17">
            <a:extLst>
              <a:ext uri="{FF2B5EF4-FFF2-40B4-BE49-F238E27FC236}">
                <a16:creationId xmlns="" xmlns:a16="http://schemas.microsoft.com/office/drawing/2014/main" id="{86535773-D6A8-BEF3-3990-150C4F1A059E}"/>
              </a:ext>
            </a:extLst>
          </p:cNvPr>
          <p:cNvSpPr/>
          <p:nvPr/>
        </p:nvSpPr>
        <p:spPr>
          <a:xfrm>
            <a:off x="2981050" y="4566713"/>
            <a:ext cx="1564522" cy="112053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tx1"/>
              </a:solidFill>
              <a:cs typeface="Arial" pitchFamily="34" charset="0"/>
            </a:endParaRPr>
          </a:p>
          <a:p>
            <a:pPr algn="ctr"/>
            <a:r>
              <a:rPr lang="en-GB" sz="1400" dirty="0">
                <a:solidFill>
                  <a:schemeClr val="tx1"/>
                </a:solidFill>
                <a:cs typeface="Arial" pitchFamily="34" charset="0"/>
              </a:rPr>
              <a:t>Done by the developer in Visual Studio</a:t>
            </a:r>
          </a:p>
        </p:txBody>
      </p:sp>
      <p:sp>
        <p:nvSpPr>
          <p:cNvPr id="19" name="Rectangle 18">
            <a:extLst>
              <a:ext uri="{FF2B5EF4-FFF2-40B4-BE49-F238E27FC236}">
                <a16:creationId xmlns="" xmlns:a16="http://schemas.microsoft.com/office/drawing/2014/main" id="{6ABC08C9-AF2D-645D-F92C-69481060B255}"/>
              </a:ext>
            </a:extLst>
          </p:cNvPr>
          <p:cNvSpPr/>
          <p:nvPr/>
        </p:nvSpPr>
        <p:spPr>
          <a:xfrm>
            <a:off x="6596350" y="4177461"/>
            <a:ext cx="1474929" cy="180610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schemeClr val="tx1"/>
                </a:solidFill>
                <a:cs typeface="Arial" pitchFamily="34" charset="0"/>
              </a:rPr>
              <a:t>Just-In-Time Compile</a:t>
            </a:r>
          </a:p>
          <a:p>
            <a:pPr algn="ctr"/>
            <a:endParaRPr lang="en-GB" sz="1400" dirty="0">
              <a:solidFill>
                <a:schemeClr val="tx1"/>
              </a:solidFill>
              <a:cs typeface="Arial" pitchFamily="34" charset="0"/>
            </a:endParaRPr>
          </a:p>
          <a:p>
            <a:pPr algn="ctr"/>
            <a:r>
              <a:rPr lang="en-GB" sz="1400" dirty="0">
                <a:solidFill>
                  <a:schemeClr val="tx1"/>
                </a:solidFill>
                <a:cs typeface="Arial" pitchFamily="34" charset="0"/>
              </a:rPr>
              <a:t>Done first time app is run</a:t>
            </a:r>
          </a:p>
        </p:txBody>
      </p:sp>
      <p:sp>
        <p:nvSpPr>
          <p:cNvPr id="20" name="Rectangle 19">
            <a:extLst>
              <a:ext uri="{FF2B5EF4-FFF2-40B4-BE49-F238E27FC236}">
                <a16:creationId xmlns="" xmlns:a16="http://schemas.microsoft.com/office/drawing/2014/main" id="{0B95B2DE-C21D-C58E-193D-4A3C83D37FC4}"/>
              </a:ext>
            </a:extLst>
          </p:cNvPr>
          <p:cNvSpPr/>
          <p:nvPr/>
        </p:nvSpPr>
        <p:spPr>
          <a:xfrm>
            <a:off x="8287725" y="4841563"/>
            <a:ext cx="2299214" cy="50741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b" anchorCtr="0"/>
          <a:lstStyle/>
          <a:p>
            <a:pPr algn="ctr"/>
            <a:r>
              <a:rPr lang="en-GB" sz="1400" dirty="0">
                <a:solidFill>
                  <a:schemeClr val="tx1"/>
                </a:solidFill>
                <a:cs typeface="Arial" pitchFamily="34" charset="0"/>
              </a:rPr>
              <a:t>Operating System</a:t>
            </a:r>
          </a:p>
        </p:txBody>
      </p:sp>
      <p:sp>
        <p:nvSpPr>
          <p:cNvPr id="21" name="Rectangle 20">
            <a:extLst>
              <a:ext uri="{FF2B5EF4-FFF2-40B4-BE49-F238E27FC236}">
                <a16:creationId xmlns="" xmlns:a16="http://schemas.microsoft.com/office/drawing/2014/main" id="{6F13F635-A7C5-C09B-1F2C-F56BDABF1CCD}"/>
              </a:ext>
            </a:extLst>
          </p:cNvPr>
          <p:cNvSpPr/>
          <p:nvPr/>
        </p:nvSpPr>
        <p:spPr>
          <a:xfrm>
            <a:off x="8298295" y="5354261"/>
            <a:ext cx="2299214" cy="103596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b" anchorCtr="0"/>
          <a:lstStyle/>
          <a:p>
            <a:pPr algn="ctr"/>
            <a:r>
              <a:rPr lang="en-GB" sz="1400" dirty="0">
                <a:solidFill>
                  <a:schemeClr val="tx1"/>
                </a:solidFill>
                <a:cs typeface="Arial" pitchFamily="34" charset="0"/>
              </a:rPr>
              <a:t>Target Machine</a:t>
            </a:r>
          </a:p>
        </p:txBody>
      </p:sp>
      <p:pic>
        <p:nvPicPr>
          <p:cNvPr id="22" name="Picture 3">
            <a:extLst>
              <a:ext uri="{FF2B5EF4-FFF2-40B4-BE49-F238E27FC236}">
                <a16:creationId xmlns="" xmlns:a16="http://schemas.microsoft.com/office/drawing/2014/main" id="{2D23F681-C51D-F9E0-E676-3A87D5426195}"/>
              </a:ext>
            </a:extLst>
          </p:cNvPr>
          <p:cNvPicPr>
            <a:picLocks noChangeAspect="1" noChangeArrowheads="1"/>
          </p:cNvPicPr>
          <p:nvPr/>
        </p:nvPicPr>
        <p:blipFill>
          <a:blip r:embed="rId3"/>
          <a:srcRect/>
          <a:stretch/>
        </p:blipFill>
        <p:spPr bwMode="auto">
          <a:xfrm>
            <a:off x="8082485" y="1417388"/>
            <a:ext cx="3352800" cy="534765"/>
          </a:xfrm>
          <a:prstGeom prst="rect">
            <a:avLst/>
          </a:prstGeom>
          <a:noFill/>
          <a:ln w="9525">
            <a:noFill/>
            <a:miter lim="800000"/>
            <a:headEnd/>
            <a:tailEnd/>
          </a:ln>
        </p:spPr>
      </p:pic>
      <p:sp>
        <p:nvSpPr>
          <p:cNvPr id="23" name="Rectangle 22">
            <a:extLst>
              <a:ext uri="{FF2B5EF4-FFF2-40B4-BE49-F238E27FC236}">
                <a16:creationId xmlns="" xmlns:a16="http://schemas.microsoft.com/office/drawing/2014/main" id="{905B7699-1474-3B12-CB5B-97E2D16140B3}"/>
              </a:ext>
            </a:extLst>
          </p:cNvPr>
          <p:cNvSpPr/>
          <p:nvPr/>
        </p:nvSpPr>
        <p:spPr>
          <a:xfrm>
            <a:off x="4984273" y="1384815"/>
            <a:ext cx="2891195" cy="79283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schemeClr val="tx1"/>
                </a:solidFill>
                <a:cs typeface="Arial" pitchFamily="34" charset="0"/>
              </a:rPr>
              <a:t>Compile from the Build Menu or </a:t>
            </a:r>
            <a:r>
              <a:rPr lang="en-GB" sz="1400" dirty="0" err="1">
                <a:solidFill>
                  <a:schemeClr val="tx1"/>
                </a:solidFill>
                <a:cs typeface="Arial" pitchFamily="34" charset="0"/>
              </a:rPr>
              <a:t>Ctrl+Shift+B</a:t>
            </a:r>
            <a:endParaRPr lang="en-GB" sz="1400" dirty="0">
              <a:solidFill>
                <a:schemeClr val="tx1"/>
              </a:solidFill>
              <a:cs typeface="Arial" pitchFamily="34" charset="0"/>
            </a:endParaRPr>
          </a:p>
        </p:txBody>
      </p:sp>
    </p:spTree>
    <p:extLst>
      <p:ext uri="{BB962C8B-B14F-4D97-AF65-F5344CB8AC3E}">
        <p14:creationId xmlns="" xmlns:p14="http://schemas.microsoft.com/office/powerpoint/2010/main" val="113609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6AAE654-8D72-E019-4C02-E07CDE436A0C}"/>
              </a:ext>
            </a:extLst>
          </p:cNvPr>
          <p:cNvSpPr>
            <a:spLocks noGrp="1"/>
          </p:cNvSpPr>
          <p:nvPr>
            <p:ph type="sldNum" sz="quarter" idx="4"/>
          </p:nvPr>
        </p:nvSpPr>
        <p:spPr/>
        <p:txBody>
          <a:bodyPr/>
          <a:lstStyle/>
          <a:p>
            <a:fld id="{EF892D59-8F09-EF4B-AD6D-DA609442F868}" type="slidenum">
              <a:rPr lang="en-GB" smtClean="0"/>
              <a:pPr/>
              <a:t>5</a:t>
            </a:fld>
            <a:endParaRPr lang="en-GB" dirty="0"/>
          </a:p>
        </p:txBody>
      </p:sp>
      <p:sp>
        <p:nvSpPr>
          <p:cNvPr id="2" name="Text Placeholder 1">
            <a:extLst>
              <a:ext uri="{FF2B5EF4-FFF2-40B4-BE49-F238E27FC236}">
                <a16:creationId xmlns="" xmlns:a16="http://schemas.microsoft.com/office/drawing/2014/main" id="{53D7AB74-F3E1-7303-8AE8-CE51C018A2BE}"/>
              </a:ext>
            </a:extLst>
          </p:cNvPr>
          <p:cNvSpPr>
            <a:spLocks noGrp="1"/>
          </p:cNvSpPr>
          <p:nvPr>
            <p:ph type="body" sz="quarter" idx="12"/>
          </p:nvPr>
        </p:nvSpPr>
        <p:spPr/>
        <p:txBody>
          <a:bodyPr/>
          <a:lstStyle/>
          <a:p>
            <a:r>
              <a:rPr lang="en-GB" dirty="0"/>
              <a:t>.NET Compilation</a:t>
            </a:r>
          </a:p>
        </p:txBody>
      </p:sp>
      <p:sp>
        <p:nvSpPr>
          <p:cNvPr id="25" name="TextBox 24"/>
          <p:cNvSpPr txBox="1"/>
          <p:nvPr/>
        </p:nvSpPr>
        <p:spPr>
          <a:xfrm>
            <a:off x="404948" y="1319349"/>
            <a:ext cx="10290389" cy="3396342"/>
          </a:xfrm>
          <a:prstGeom prst="rect">
            <a:avLst/>
          </a:prstGeom>
        </p:spPr>
        <p:txBody>
          <a:bodyPr vert="horz" wrap="none" lIns="0" tIns="0" rIns="0" bIns="0" rtlCol="0" anchor="t" anchorCtr="0">
            <a:normAutofit/>
          </a:bodyPr>
          <a:lstStyle/>
          <a:p>
            <a:pPr algn="l"/>
            <a:r>
              <a:rPr lang="en-GB" dirty="0" smtClean="0"/>
              <a:t>There is a command line compiler should you want to compile code as part of a batch operation.</a:t>
            </a:r>
          </a:p>
          <a:p>
            <a:pPr algn="l"/>
            <a:endParaRPr lang="en-GB" dirty="0" smtClean="0"/>
          </a:p>
          <a:p>
            <a:pPr algn="l"/>
            <a:r>
              <a:rPr lang="en-GB" dirty="0" smtClean="0"/>
              <a:t>Examples:-</a:t>
            </a:r>
          </a:p>
          <a:p>
            <a:pPr algn="l"/>
            <a:endParaRPr lang="en-GB" dirty="0" smtClean="0"/>
          </a:p>
        </p:txBody>
      </p:sp>
      <p:sp>
        <p:nvSpPr>
          <p:cNvPr id="26" name="Rectangle 25"/>
          <p:cNvSpPr/>
          <p:nvPr/>
        </p:nvSpPr>
        <p:spPr>
          <a:xfrm>
            <a:off x="404948" y="2354886"/>
            <a:ext cx="5280035" cy="369332"/>
          </a:xfrm>
          <a:prstGeom prst="rect">
            <a:avLst/>
          </a:prstGeom>
        </p:spPr>
        <p:txBody>
          <a:bodyPr wrap="none">
            <a:spAutoFit/>
          </a:bodyPr>
          <a:lstStyle/>
          <a:p>
            <a:r>
              <a:rPr lang="en-GB" dirty="0" smtClean="0"/>
              <a:t>Compile one or more C# files to a CIL executable:</a:t>
            </a:r>
            <a:endParaRPr lang="en-GB" dirty="0"/>
          </a:p>
        </p:txBody>
      </p:sp>
      <p:sp>
        <p:nvSpPr>
          <p:cNvPr id="2049" name="Rectangle 1"/>
          <p:cNvSpPr>
            <a:spLocks noChangeArrowheads="1"/>
          </p:cNvSpPr>
          <p:nvPr/>
        </p:nvSpPr>
        <p:spPr bwMode="auto">
          <a:xfrm>
            <a:off x="1212219" y="2801162"/>
            <a:ext cx="6912877"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itchFamily="49" charset="0"/>
                <a:cs typeface="Arial" pitchFamily="34" charset="0"/>
              </a:rPr>
              <a:t>csc</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/path/to/</a:t>
            </a:r>
            <a:r>
              <a:rPr kumimoji="0" lang="en-US" sz="1600" b="0" i="0" u="none" strike="noStrike" cap="none" normalizeH="0" baseline="0" dirty="0" err="1" smtClean="0">
                <a:ln>
                  <a:noFill/>
                </a:ln>
                <a:solidFill>
                  <a:srgbClr val="000000"/>
                </a:solidFill>
                <a:effectLst/>
                <a:latin typeface="Courier New" pitchFamily="49" charset="0"/>
                <a:cs typeface="Arial" pitchFamily="34" charset="0"/>
              </a:rPr>
              <a:t>input_file_a.cs</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/path/to/</a:t>
            </a:r>
            <a:r>
              <a:rPr kumimoji="0" lang="en-US" sz="1600" b="0" i="0" u="none" strike="noStrike" cap="none" normalizeH="0" baseline="0" dirty="0" err="1" smtClean="0">
                <a:ln>
                  <a:noFill/>
                </a:ln>
                <a:solidFill>
                  <a:srgbClr val="000000"/>
                </a:solidFill>
                <a:effectLst/>
                <a:latin typeface="Courier New" pitchFamily="49" charset="0"/>
                <a:cs typeface="Arial" pitchFamily="34" charset="0"/>
              </a:rPr>
              <a:t>input_file_b.cs</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27" name="Rectangle 26"/>
          <p:cNvSpPr/>
          <p:nvPr/>
        </p:nvSpPr>
        <p:spPr>
          <a:xfrm>
            <a:off x="404948" y="3244334"/>
            <a:ext cx="3031599" cy="369332"/>
          </a:xfrm>
          <a:prstGeom prst="rect">
            <a:avLst/>
          </a:prstGeom>
        </p:spPr>
        <p:txBody>
          <a:bodyPr wrap="none">
            <a:spAutoFit/>
          </a:bodyPr>
          <a:lstStyle/>
          <a:p>
            <a:r>
              <a:rPr lang="en-GB" dirty="0" smtClean="0"/>
              <a:t>Specify the output filename:</a:t>
            </a:r>
            <a:endParaRPr lang="en-GB" dirty="0"/>
          </a:p>
        </p:txBody>
      </p:sp>
      <p:sp>
        <p:nvSpPr>
          <p:cNvPr id="2050" name="Rectangle 2"/>
          <p:cNvSpPr>
            <a:spLocks noChangeArrowheads="1"/>
          </p:cNvSpPr>
          <p:nvPr/>
        </p:nvSpPr>
        <p:spPr bwMode="auto">
          <a:xfrm>
            <a:off x="1212220" y="3613666"/>
            <a:ext cx="9303381"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csc</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/out:/path/to/filename /path/to/</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input_file.cs</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29" name="Rectangle 28"/>
          <p:cNvSpPr/>
          <p:nvPr/>
        </p:nvSpPr>
        <p:spPr>
          <a:xfrm>
            <a:off x="404948" y="4177082"/>
            <a:ext cx="5339923" cy="369332"/>
          </a:xfrm>
          <a:prstGeom prst="rect">
            <a:avLst/>
          </a:prstGeom>
        </p:spPr>
        <p:txBody>
          <a:bodyPr wrap="none">
            <a:spAutoFit/>
          </a:bodyPr>
          <a:lstStyle/>
          <a:p>
            <a:r>
              <a:rPr lang="en-GB" dirty="0" smtClean="0"/>
              <a:t>Compile into a .</a:t>
            </a:r>
            <a:r>
              <a:rPr lang="en-GB" dirty="0" err="1" smtClean="0"/>
              <a:t>dll</a:t>
            </a:r>
            <a:r>
              <a:rPr lang="en-GB" dirty="0" smtClean="0"/>
              <a:t> library instead of an executable:</a:t>
            </a:r>
            <a:endParaRPr lang="en-GB" dirty="0"/>
          </a:p>
        </p:txBody>
      </p:sp>
      <p:sp>
        <p:nvSpPr>
          <p:cNvPr id="2051" name="Rectangle 3"/>
          <p:cNvSpPr>
            <a:spLocks noChangeArrowheads="1"/>
          </p:cNvSpPr>
          <p:nvPr/>
        </p:nvSpPr>
        <p:spPr bwMode="auto">
          <a:xfrm>
            <a:off x="1212220" y="4546414"/>
            <a:ext cx="10439849"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csc</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target:library</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/path/to/</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input_file.cs</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1" name="Rectangle 30"/>
          <p:cNvSpPr/>
          <p:nvPr/>
        </p:nvSpPr>
        <p:spPr>
          <a:xfrm>
            <a:off x="404948" y="5085023"/>
            <a:ext cx="3198311" cy="369332"/>
          </a:xfrm>
          <a:prstGeom prst="rect">
            <a:avLst/>
          </a:prstGeom>
        </p:spPr>
        <p:txBody>
          <a:bodyPr wrap="none">
            <a:spAutoFit/>
          </a:bodyPr>
          <a:lstStyle/>
          <a:p>
            <a:r>
              <a:rPr lang="en-GB" dirty="0" smtClean="0"/>
              <a:t>Reference another assembly:</a:t>
            </a:r>
            <a:endParaRPr lang="en-GB" dirty="0"/>
          </a:p>
        </p:txBody>
      </p:sp>
      <p:sp>
        <p:nvSpPr>
          <p:cNvPr id="2052" name="Rectangle 4"/>
          <p:cNvSpPr>
            <a:spLocks noChangeArrowheads="1"/>
          </p:cNvSpPr>
          <p:nvPr/>
        </p:nvSpPr>
        <p:spPr bwMode="auto">
          <a:xfrm>
            <a:off x="1212220" y="5570228"/>
            <a:ext cx="10044202"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csc</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/reference:/path/to/library.dll /path/to/</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input_file.cs</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 xmlns:p14="http://schemas.microsoft.com/office/powerpoint/2010/main" val="113609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87E15A-3A4C-4743-A5CB-B7F7A0EB8BE1}"/>
              </a:ext>
            </a:extLst>
          </p:cNvPr>
          <p:cNvSpPr>
            <a:spLocks noGrp="1"/>
          </p:cNvSpPr>
          <p:nvPr>
            <p:ph type="body" sz="quarter" idx="10"/>
          </p:nvPr>
        </p:nvSpPr>
        <p:spPr/>
        <p:txBody>
          <a:bodyPr/>
          <a:lstStyle/>
          <a:p>
            <a:r>
              <a:rPr lang="en-GB" dirty="0"/>
              <a:t>What is C#?</a:t>
            </a:r>
          </a:p>
        </p:txBody>
      </p:sp>
      <p:sp>
        <p:nvSpPr>
          <p:cNvPr id="3" name="Slide Number Placeholder 2">
            <a:extLst>
              <a:ext uri="{FF2B5EF4-FFF2-40B4-BE49-F238E27FC236}">
                <a16:creationId xmlns="" xmlns:a16="http://schemas.microsoft.com/office/drawing/2014/main" id="{2F873A9E-06FE-4F36-A5A5-54C50BD56343}"/>
              </a:ext>
            </a:extLst>
          </p:cNvPr>
          <p:cNvSpPr>
            <a:spLocks noGrp="1"/>
          </p:cNvSpPr>
          <p:nvPr>
            <p:ph type="sldNum" sz="quarter" idx="4"/>
          </p:nvPr>
        </p:nvSpPr>
        <p:spPr/>
        <p:txBody>
          <a:bodyPr/>
          <a:lstStyle/>
          <a:p>
            <a:fld id="{EF892D59-8F09-EF4B-AD6D-DA609442F868}" type="slidenum">
              <a:rPr lang="en-GB" smtClean="0"/>
              <a:pPr/>
              <a:t>6</a:t>
            </a:fld>
            <a:endParaRPr lang="en-GB"/>
          </a:p>
        </p:txBody>
      </p:sp>
      <p:sp>
        <p:nvSpPr>
          <p:cNvPr id="6" name="Text Placeholder 5">
            <a:extLst>
              <a:ext uri="{FF2B5EF4-FFF2-40B4-BE49-F238E27FC236}">
                <a16:creationId xmlns="" xmlns:a16="http://schemas.microsoft.com/office/drawing/2014/main" id="{9A7C8F11-585B-4628-934D-F1B2ADEC7C35}"/>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C# is an object-oriented and type-safe programming language</a:t>
            </a:r>
          </a:p>
          <a:p>
            <a:pPr marL="285750" indent="-285750">
              <a:buFont typeface="Arial" panose="020B0604020202020204" pitchFamily="34" charset="0"/>
              <a:buChar char="•"/>
            </a:pPr>
            <a:r>
              <a:rPr lang="en-GB" dirty="0"/>
              <a:t>Type safety means C# declares data with a specific datatype and it checks either at compile time or runtime that the correct type of data is being used for the operations that are being performed</a:t>
            </a:r>
          </a:p>
          <a:p>
            <a:pPr marL="285750" indent="-285750">
              <a:buFont typeface="Arial" panose="020B0604020202020204" pitchFamily="34" charset="0"/>
              <a:buChar char="•"/>
            </a:pPr>
            <a:r>
              <a:rPr lang="en-GB" dirty="0"/>
              <a:t>C# is case sensitive</a:t>
            </a:r>
          </a:p>
          <a:p>
            <a:pPr marL="285750" indent="-285750">
              <a:buFont typeface="Arial" panose="020B0604020202020204" pitchFamily="34" charset="0"/>
              <a:buChar char="•"/>
            </a:pPr>
            <a:endParaRPr lang="en-GB" dirty="0"/>
          </a:p>
          <a:p>
            <a:pPr marL="285750" indent="-285750"/>
            <a:endParaRPr lang="en-GB" dirty="0"/>
          </a:p>
          <a:p>
            <a:endParaRPr lang="en-GB" dirty="0"/>
          </a:p>
        </p:txBody>
      </p:sp>
    </p:spTree>
    <p:extLst>
      <p:ext uri="{BB962C8B-B14F-4D97-AF65-F5344CB8AC3E}">
        <p14:creationId xmlns="" xmlns:p14="http://schemas.microsoft.com/office/powerpoint/2010/main" val="396003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5819BAA9-74BB-4BFD-8BE4-5C935B94904D}"/>
              </a:ext>
            </a:extLst>
          </p:cNvPr>
          <p:cNvSpPr>
            <a:spLocks noGrp="1"/>
          </p:cNvSpPr>
          <p:nvPr>
            <p:ph type="body" sz="quarter" idx="10"/>
          </p:nvPr>
        </p:nvSpPr>
        <p:spPr/>
        <p:txBody>
          <a:bodyPr/>
          <a:lstStyle/>
          <a:p>
            <a:r>
              <a:rPr lang="en-GB" dirty="0"/>
              <a:t>Hello World</a:t>
            </a:r>
          </a:p>
          <a:p>
            <a:r>
              <a:rPr lang="en-GB" dirty="0"/>
              <a:t>.NET 6</a:t>
            </a:r>
          </a:p>
        </p:txBody>
      </p:sp>
      <p:sp>
        <p:nvSpPr>
          <p:cNvPr id="3" name="Slide Number Placeholder 2">
            <a:extLst>
              <a:ext uri="{FF2B5EF4-FFF2-40B4-BE49-F238E27FC236}">
                <a16:creationId xmlns=""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7</a:t>
            </a:fld>
            <a:endParaRPr lang="en-GB"/>
          </a:p>
        </p:txBody>
      </p:sp>
      <p:sp>
        <p:nvSpPr>
          <p:cNvPr id="6" name="Text Placeholder 5">
            <a:extLst>
              <a:ext uri="{FF2B5EF4-FFF2-40B4-BE49-F238E27FC236}">
                <a16:creationId xmlns="" xmlns:a16="http://schemas.microsoft.com/office/drawing/2014/main" id="{B93D5116-03EB-48A2-B314-6A820BBB7746}"/>
              </a:ext>
            </a:extLst>
          </p:cNvPr>
          <p:cNvSpPr>
            <a:spLocks noGrp="1"/>
          </p:cNvSpPr>
          <p:nvPr>
            <p:ph type="body" sz="quarter" idx="15"/>
          </p:nvPr>
        </p:nvSpPr>
        <p:spPr/>
        <p:txBody>
          <a:bodyPr/>
          <a:lstStyle/>
          <a:p>
            <a:r>
              <a:rPr lang="en-GB" dirty="0"/>
              <a:t>With .NET 6, a Console Application contains the following code only:</a:t>
            </a:r>
          </a:p>
        </p:txBody>
      </p:sp>
      <p:pic>
        <p:nvPicPr>
          <p:cNvPr id="4" name="Picture 3">
            <a:extLst>
              <a:ext uri="{FF2B5EF4-FFF2-40B4-BE49-F238E27FC236}">
                <a16:creationId xmlns="" xmlns:a16="http://schemas.microsoft.com/office/drawing/2014/main" id="{BB1C2420-C54D-3E14-C393-CF22989F4460}"/>
              </a:ext>
            </a:extLst>
          </p:cNvPr>
          <p:cNvPicPr>
            <a:picLocks noChangeAspect="1"/>
          </p:cNvPicPr>
          <p:nvPr/>
        </p:nvPicPr>
        <p:blipFill>
          <a:blip r:embed="rId2"/>
          <a:stretch>
            <a:fillRect/>
          </a:stretch>
        </p:blipFill>
        <p:spPr>
          <a:xfrm>
            <a:off x="5106842" y="2220893"/>
            <a:ext cx="5462777" cy="622595"/>
          </a:xfrm>
          <a:prstGeom prst="rect">
            <a:avLst/>
          </a:prstGeom>
        </p:spPr>
      </p:pic>
      <p:pic>
        <p:nvPicPr>
          <p:cNvPr id="8" name="Picture 7">
            <a:extLst>
              <a:ext uri="{FF2B5EF4-FFF2-40B4-BE49-F238E27FC236}">
                <a16:creationId xmlns="" xmlns:a16="http://schemas.microsoft.com/office/drawing/2014/main" id="{6490DB13-BAF6-17F1-4C0B-26053E7D0C50}"/>
              </a:ext>
            </a:extLst>
          </p:cNvPr>
          <p:cNvPicPr>
            <a:picLocks noChangeAspect="1"/>
          </p:cNvPicPr>
          <p:nvPr/>
        </p:nvPicPr>
        <p:blipFill>
          <a:blip r:embed="rId3"/>
          <a:stretch>
            <a:fillRect/>
          </a:stretch>
        </p:blipFill>
        <p:spPr>
          <a:xfrm>
            <a:off x="5106842" y="3429000"/>
            <a:ext cx="5440974" cy="1457914"/>
          </a:xfrm>
          <a:prstGeom prst="rect">
            <a:avLst/>
          </a:prstGeom>
        </p:spPr>
      </p:pic>
    </p:spTree>
    <p:extLst>
      <p:ext uri="{BB962C8B-B14F-4D97-AF65-F5344CB8AC3E}">
        <p14:creationId xmlns="" xmlns:p14="http://schemas.microsoft.com/office/powerpoint/2010/main" val="373776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5819BAA9-74BB-4BFD-8BE4-5C935B94904D}"/>
              </a:ext>
            </a:extLst>
          </p:cNvPr>
          <p:cNvSpPr>
            <a:spLocks noGrp="1"/>
          </p:cNvSpPr>
          <p:nvPr>
            <p:ph type="body" sz="quarter" idx="10"/>
          </p:nvPr>
        </p:nvSpPr>
        <p:spPr/>
        <p:txBody>
          <a:bodyPr/>
          <a:lstStyle/>
          <a:p>
            <a:r>
              <a:rPr lang="en-GB" dirty="0"/>
              <a:t>Hello World</a:t>
            </a:r>
          </a:p>
          <a:p>
            <a:r>
              <a:rPr lang="en-GB" dirty="0"/>
              <a:t>.NET 5</a:t>
            </a:r>
          </a:p>
        </p:txBody>
      </p:sp>
      <p:sp>
        <p:nvSpPr>
          <p:cNvPr id="3" name="Slide Number Placeholder 2">
            <a:extLst>
              <a:ext uri="{FF2B5EF4-FFF2-40B4-BE49-F238E27FC236}">
                <a16:creationId xmlns=""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8</a:t>
            </a:fld>
            <a:endParaRPr lang="en-GB"/>
          </a:p>
        </p:txBody>
      </p:sp>
      <p:sp>
        <p:nvSpPr>
          <p:cNvPr id="6" name="Text Placeholder 5">
            <a:extLst>
              <a:ext uri="{FF2B5EF4-FFF2-40B4-BE49-F238E27FC236}">
                <a16:creationId xmlns="" xmlns:a16="http://schemas.microsoft.com/office/drawing/2014/main" id="{B93D5116-03EB-48A2-B314-6A820BBB7746}"/>
              </a:ext>
            </a:extLst>
          </p:cNvPr>
          <p:cNvSpPr>
            <a:spLocks noGrp="1"/>
          </p:cNvSpPr>
          <p:nvPr>
            <p:ph type="body" sz="quarter" idx="15"/>
          </p:nvPr>
        </p:nvSpPr>
        <p:spPr/>
        <p:txBody>
          <a:bodyPr/>
          <a:lstStyle/>
          <a:p>
            <a:r>
              <a:rPr lang="en-GB" dirty="0"/>
              <a:t>With .NET 5, a console application contains the following code:</a:t>
            </a:r>
          </a:p>
        </p:txBody>
      </p:sp>
      <p:pic>
        <p:nvPicPr>
          <p:cNvPr id="4" name="Picture 3">
            <a:extLst>
              <a:ext uri="{FF2B5EF4-FFF2-40B4-BE49-F238E27FC236}">
                <a16:creationId xmlns="" xmlns:a16="http://schemas.microsoft.com/office/drawing/2014/main" id="{BB1C2420-C54D-3E14-C393-CF22989F4460}"/>
              </a:ext>
            </a:extLst>
          </p:cNvPr>
          <p:cNvPicPr>
            <a:picLocks noChangeAspect="1"/>
          </p:cNvPicPr>
          <p:nvPr/>
        </p:nvPicPr>
        <p:blipFill>
          <a:blip r:embed="rId2"/>
          <a:srcRect/>
          <a:stretch/>
        </p:blipFill>
        <p:spPr>
          <a:xfrm>
            <a:off x="5073165" y="2220893"/>
            <a:ext cx="4336305" cy="2639492"/>
          </a:xfrm>
          <a:prstGeom prst="rect">
            <a:avLst/>
          </a:prstGeom>
        </p:spPr>
      </p:pic>
      <p:pic>
        <p:nvPicPr>
          <p:cNvPr id="8" name="Picture 7">
            <a:extLst>
              <a:ext uri="{FF2B5EF4-FFF2-40B4-BE49-F238E27FC236}">
                <a16:creationId xmlns="" xmlns:a16="http://schemas.microsoft.com/office/drawing/2014/main" id="{6490DB13-BAF6-17F1-4C0B-26053E7D0C50}"/>
              </a:ext>
            </a:extLst>
          </p:cNvPr>
          <p:cNvPicPr>
            <a:picLocks noChangeAspect="1"/>
          </p:cNvPicPr>
          <p:nvPr/>
        </p:nvPicPr>
        <p:blipFill>
          <a:blip r:embed="rId3"/>
          <a:srcRect/>
          <a:stretch/>
        </p:blipFill>
        <p:spPr>
          <a:xfrm>
            <a:off x="4982955" y="5044364"/>
            <a:ext cx="5440974" cy="1281261"/>
          </a:xfrm>
          <a:prstGeom prst="rect">
            <a:avLst/>
          </a:prstGeom>
        </p:spPr>
      </p:pic>
    </p:spTree>
    <p:extLst>
      <p:ext uri="{BB962C8B-B14F-4D97-AF65-F5344CB8AC3E}">
        <p14:creationId xmlns="" xmlns:p14="http://schemas.microsoft.com/office/powerpoint/2010/main" val="90213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 xmlns:a16="http://schemas.microsoft.com/office/drawing/2014/main" id="{65AEF99B-2086-46F6-A0B8-C50EF2B46177}"/>
              </a:ext>
            </a:extLst>
          </p:cNvPr>
          <p:cNvPicPr>
            <a:picLocks noGrp="1" noChangeAspect="1"/>
          </p:cNvPicPr>
          <p:nvPr>
            <p:ph type="pic" sz="quarter" idx="13"/>
          </p:nvPr>
        </p:nvPicPr>
        <p:blipFill>
          <a:blip r:embed="rId2"/>
          <a:stretch/>
        </p:blipFill>
        <p:spPr>
          <a:xfrm>
            <a:off x="519452" y="1948099"/>
            <a:ext cx="4865817" cy="2961802"/>
          </a:xfrm>
          <a:prstGeom prst="rect">
            <a:avLst/>
          </a:prstGeom>
        </p:spPr>
      </p:pic>
      <p:sp>
        <p:nvSpPr>
          <p:cNvPr id="3" name="Slide Number Placeholder 2">
            <a:extLst>
              <a:ext uri="{FF2B5EF4-FFF2-40B4-BE49-F238E27FC236}">
                <a16:creationId xmlns="" xmlns:a16="http://schemas.microsoft.com/office/drawing/2014/main" id="{D1BA8860-38D7-4F5E-89A1-ED1351624BC9}"/>
              </a:ext>
            </a:extLst>
          </p:cNvPr>
          <p:cNvSpPr>
            <a:spLocks noGrp="1"/>
          </p:cNvSpPr>
          <p:nvPr>
            <p:ph type="sldNum" sz="quarter" idx="4"/>
          </p:nvPr>
        </p:nvSpPr>
        <p:spPr/>
        <p:txBody>
          <a:bodyPr/>
          <a:lstStyle/>
          <a:p>
            <a:fld id="{EF892D59-8F09-EF4B-AD6D-DA609442F868}" type="slidenum">
              <a:rPr lang="en-GB" smtClean="0"/>
              <a:pPr/>
              <a:t>9</a:t>
            </a:fld>
            <a:endParaRPr lang="en-GB" dirty="0"/>
          </a:p>
        </p:txBody>
      </p:sp>
      <p:sp>
        <p:nvSpPr>
          <p:cNvPr id="8" name="Text Placeholder 7">
            <a:extLst>
              <a:ext uri="{FF2B5EF4-FFF2-40B4-BE49-F238E27FC236}">
                <a16:creationId xmlns="" xmlns:a16="http://schemas.microsoft.com/office/drawing/2014/main" id="{441ACECD-C3CA-46C8-A211-1C9174234EB7}"/>
              </a:ext>
            </a:extLst>
          </p:cNvPr>
          <p:cNvSpPr>
            <a:spLocks noGrp="1"/>
          </p:cNvSpPr>
          <p:nvPr>
            <p:ph type="body" sz="quarter" idx="14"/>
          </p:nvPr>
        </p:nvSpPr>
        <p:spPr/>
        <p:txBody>
          <a:bodyPr/>
          <a:lstStyle/>
          <a:p>
            <a:r>
              <a:rPr lang="en-GB" dirty="0"/>
              <a:t>Hello World Explained</a:t>
            </a:r>
          </a:p>
        </p:txBody>
      </p:sp>
      <p:sp>
        <p:nvSpPr>
          <p:cNvPr id="6" name="Text Placeholder 5">
            <a:extLst>
              <a:ext uri="{FF2B5EF4-FFF2-40B4-BE49-F238E27FC236}">
                <a16:creationId xmlns="" xmlns:a16="http://schemas.microsoft.com/office/drawing/2014/main" id="{7C3C7D05-940E-49EF-BE02-7CD7DE25A05B}"/>
              </a:ext>
            </a:extLst>
          </p:cNvPr>
          <p:cNvSpPr>
            <a:spLocks noGrp="1"/>
          </p:cNvSpPr>
          <p:nvPr>
            <p:ph type="body" sz="quarter" idx="11"/>
          </p:nvPr>
        </p:nvSpPr>
        <p:spPr>
          <a:xfrm>
            <a:off x="6564019" y="575051"/>
            <a:ext cx="5477885" cy="5936621"/>
          </a:xfrm>
        </p:spPr>
        <p:txBody>
          <a:bodyPr/>
          <a:lstStyle/>
          <a:p>
            <a:r>
              <a:rPr lang="en-GB" b="1" dirty="0"/>
              <a:t>using System</a:t>
            </a:r>
          </a:p>
          <a:p>
            <a:r>
              <a:rPr lang="en-GB" dirty="0"/>
              <a:t>Use the System library to access useful functions such as the Console class’s WriteLine method, without having to use its fully-qualified name</a:t>
            </a:r>
          </a:p>
          <a:p>
            <a:r>
              <a:rPr lang="en-GB" b="1" dirty="0"/>
              <a:t>namespace HelloWorld_NET5</a:t>
            </a:r>
          </a:p>
          <a:p>
            <a:r>
              <a:rPr lang="en-GB" dirty="0"/>
              <a:t>A namespace is used to logically arrange items such as classes and control the scope of their names in large projects</a:t>
            </a:r>
          </a:p>
          <a:p>
            <a:r>
              <a:rPr lang="en-GB" b="1" dirty="0"/>
              <a:t>internal class Program</a:t>
            </a:r>
          </a:p>
          <a:p>
            <a:r>
              <a:rPr lang="en-GB" dirty="0"/>
              <a:t>A class defines a type of object</a:t>
            </a:r>
          </a:p>
          <a:p>
            <a:r>
              <a:rPr lang="en-GB" b="1" dirty="0"/>
              <a:t>static void Main(string[] </a:t>
            </a:r>
            <a:r>
              <a:rPr lang="en-GB" b="1" dirty="0" err="1"/>
              <a:t>args</a:t>
            </a:r>
            <a:r>
              <a:rPr lang="en-GB" b="1" dirty="0"/>
              <a:t>)</a:t>
            </a:r>
          </a:p>
          <a:p>
            <a:r>
              <a:rPr lang="en-GB" dirty="0"/>
              <a:t>Main is a method which is a code block that contains a series of statements</a:t>
            </a:r>
          </a:p>
          <a:p>
            <a:r>
              <a:rPr lang="en-GB" dirty="0"/>
              <a:t>In C#, every executed instruction is performed in the context of a method</a:t>
            </a:r>
          </a:p>
          <a:p>
            <a:r>
              <a:rPr lang="en-GB" dirty="0"/>
              <a:t>Main returns nothing (</a:t>
            </a:r>
            <a:r>
              <a:rPr lang="en-GB" b="1" dirty="0"/>
              <a:t>void</a:t>
            </a:r>
            <a:r>
              <a:rPr lang="en-GB" dirty="0"/>
              <a:t>) and accepts an array (collection) of text strings as input</a:t>
            </a:r>
          </a:p>
        </p:txBody>
      </p:sp>
    </p:spTree>
    <p:extLst>
      <p:ext uri="{BB962C8B-B14F-4D97-AF65-F5344CB8AC3E}">
        <p14:creationId xmlns="" xmlns:p14="http://schemas.microsoft.com/office/powerpoint/2010/main" val="1308672810"/>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 xmlns:thm15="http://schemas.microsoft.com/office/thememl/2012/main" name="QA - NEW Powerpoint template_v3.0" id="{757C6B63-E14D-49F7-B3A2-1526B7ACA66B}" vid="{484D6699-C988-4F0E-BCF1-0F87882683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A76CB1A6A97F4F94C30509F5BB9151" ma:contentTypeVersion="6" ma:contentTypeDescription="Create a new document." ma:contentTypeScope="" ma:versionID="ac460c2100dff86cf8401538a9f5564b">
  <xsd:schema xmlns:xsd="http://www.w3.org/2001/XMLSchema" xmlns:xs="http://www.w3.org/2001/XMLSchema" xmlns:p="http://schemas.microsoft.com/office/2006/metadata/properties" xmlns:ns2="7bb73446-ea3d-431f-b143-15601503031a" targetNamespace="http://schemas.microsoft.com/office/2006/metadata/properties" ma:root="true" ma:fieldsID="ecb4cf479789c2a5025882377c001b92" ns2:_="">
    <xsd:import namespace="7bb73446-ea3d-431f-b143-15601503031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73446-ea3d-431f-b143-1560150303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30C460-91BC-4486-927B-7DEF612172CF}">
  <ds:schemaRefs>
    <ds:schemaRef ds:uri="http://schemas.microsoft.com/sharepoint/v3/contenttype/forms"/>
  </ds:schemaRefs>
</ds:datastoreItem>
</file>

<file path=customXml/itemProps2.xml><?xml version="1.0" encoding="utf-8"?>
<ds:datastoreItem xmlns:ds="http://schemas.openxmlformats.org/officeDocument/2006/customXml" ds:itemID="{DBC0D1A9-62D4-4D38-98A5-BE95FE2B3BF6}">
  <ds:schemaRefs>
    <ds:schemaRef ds:uri="http://purl.org/dc/elements/1.1/"/>
    <ds:schemaRef ds:uri="http://schemas.microsoft.com/office/2006/metadata/properties"/>
    <ds:schemaRef ds:uri="http://purl.org/dc/terms/"/>
    <ds:schemaRef ds:uri="98F23120-B9C0-4326-80F1-742994D56820"/>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C1767CD-6468-4BCB-B50E-80B1B30320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73446-ea3d-431f-b143-1560150303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2291</TotalTime>
  <Words>2225</Words>
  <Application>Microsoft Office PowerPoint</Application>
  <PresentationFormat>Custom</PresentationFormat>
  <Paragraphs>344</Paragraphs>
  <Slides>34</Slides>
  <Notes>23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Introduction to C#</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ACTIVITY: Exercise 2</vt:lpstr>
    </vt:vector>
  </TitlesOfParts>
  <Manager/>
  <Company>QA Ltd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subject/>
  <dc:creator>Phil Howarth</dc:creator>
  <cp:keywords/>
  <dc:description/>
  <cp:lastModifiedBy>Philip Howarth</cp:lastModifiedBy>
  <cp:revision>162</cp:revision>
  <cp:lastPrinted>2021-06-30T10:37:00Z</cp:lastPrinted>
  <dcterms:created xsi:type="dcterms:W3CDTF">2020-01-02T14:03:43Z</dcterms:created>
  <dcterms:modified xsi:type="dcterms:W3CDTF">2023-09-04T10:00:11Z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0x0101006BA76CB1A6A97F4F94C30509F5BB9151</vt:lpwstr>
  </property>
  <property fmtid="{D5CDD505-2E9C-101B-9397-08002B2CF9AE}" pid="3" name="BookType">
    <vt:lpwstr>10</vt:lpwstr>
  </property>
</Properties>
</file>