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handoutMasterIdLst>
    <p:handoutMasterId r:id="rId56"/>
  </p:handoutMasterIdLst>
  <p:sldIdLst>
    <p:sldId id="314" r:id="rId5"/>
    <p:sldId id="338" r:id="rId6"/>
    <p:sldId id="356" r:id="rId7"/>
    <p:sldId id="332" r:id="rId8"/>
    <p:sldId id="333" r:id="rId9"/>
    <p:sldId id="334" r:id="rId10"/>
    <p:sldId id="389" r:id="rId11"/>
    <p:sldId id="331" r:id="rId12"/>
    <p:sldId id="335" r:id="rId13"/>
    <p:sldId id="336" r:id="rId14"/>
    <p:sldId id="342" r:id="rId15"/>
    <p:sldId id="343" r:id="rId16"/>
    <p:sldId id="346" r:id="rId17"/>
    <p:sldId id="347" r:id="rId18"/>
    <p:sldId id="348" r:id="rId19"/>
    <p:sldId id="349" r:id="rId20"/>
    <p:sldId id="339" r:id="rId21"/>
    <p:sldId id="350" r:id="rId22"/>
    <p:sldId id="351" r:id="rId23"/>
    <p:sldId id="352" r:id="rId24"/>
    <p:sldId id="353" r:id="rId25"/>
    <p:sldId id="354" r:id="rId26"/>
    <p:sldId id="361" r:id="rId27"/>
    <p:sldId id="360" r:id="rId28"/>
    <p:sldId id="362" r:id="rId29"/>
    <p:sldId id="363" r:id="rId30"/>
    <p:sldId id="364" r:id="rId31"/>
    <p:sldId id="366" r:id="rId32"/>
    <p:sldId id="365" r:id="rId33"/>
    <p:sldId id="367" r:id="rId34"/>
    <p:sldId id="368" r:id="rId35"/>
    <p:sldId id="369" r:id="rId36"/>
    <p:sldId id="370" r:id="rId37"/>
    <p:sldId id="371" r:id="rId38"/>
    <p:sldId id="281" r:id="rId39"/>
    <p:sldId id="372" r:id="rId40"/>
    <p:sldId id="373" r:id="rId41"/>
    <p:sldId id="374" r:id="rId42"/>
    <p:sldId id="375" r:id="rId43"/>
    <p:sldId id="376" r:id="rId44"/>
    <p:sldId id="377" r:id="rId45"/>
    <p:sldId id="381" r:id="rId46"/>
    <p:sldId id="382" r:id="rId47"/>
    <p:sldId id="383" r:id="rId48"/>
    <p:sldId id="284" r:id="rId49"/>
    <p:sldId id="268" r:id="rId50"/>
    <p:sldId id="386" r:id="rId51"/>
    <p:sldId id="269" r:id="rId52"/>
    <p:sldId id="390" r:id="rId53"/>
    <p:sldId id="387" r:id="rId54"/>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Header Slides" id="{DE8BF54A-1323-4403-83F8-D7B5510C9D53}">
          <p14:sldIdLst>
            <p14:sldId id="314"/>
            <p14:sldId id="338"/>
            <p14:sldId id="356"/>
            <p14:sldId id="332"/>
            <p14:sldId id="333"/>
            <p14:sldId id="334"/>
            <p14:sldId id="389"/>
            <p14:sldId id="331"/>
            <p14:sldId id="335"/>
            <p14:sldId id="336"/>
            <p14:sldId id="342"/>
            <p14:sldId id="343"/>
            <p14:sldId id="346"/>
            <p14:sldId id="347"/>
            <p14:sldId id="348"/>
            <p14:sldId id="349"/>
            <p14:sldId id="339"/>
            <p14:sldId id="350"/>
            <p14:sldId id="351"/>
            <p14:sldId id="352"/>
            <p14:sldId id="353"/>
            <p14:sldId id="354"/>
            <p14:sldId id="361"/>
            <p14:sldId id="360"/>
            <p14:sldId id="362"/>
            <p14:sldId id="363"/>
            <p14:sldId id="364"/>
            <p14:sldId id="366"/>
            <p14:sldId id="365"/>
            <p14:sldId id="367"/>
            <p14:sldId id="368"/>
            <p14:sldId id="369"/>
            <p14:sldId id="370"/>
            <p14:sldId id="371"/>
            <p14:sldId id="281"/>
            <p14:sldId id="372"/>
            <p14:sldId id="373"/>
            <p14:sldId id="374"/>
            <p14:sldId id="375"/>
            <p14:sldId id="376"/>
            <p14:sldId id="377"/>
            <p14:sldId id="378"/>
            <p14:sldId id="379"/>
            <p14:sldId id="380"/>
            <p14:sldId id="381"/>
            <p14:sldId id="382"/>
            <p14:sldId id="383"/>
            <p14:sldId id="284"/>
            <p14:sldId id="268"/>
            <p14:sldId id="386"/>
            <p14:sldId id="269"/>
            <p14:sldId id="390"/>
            <p14:sldId id="387"/>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D3FF"/>
    <a:srgbClr val="004050"/>
    <a:srgbClr val="F3622C"/>
    <a:srgbClr val="FFFFFF"/>
    <a:srgbClr val="7F007D"/>
    <a:srgbClr val="FF004C"/>
    <a:srgbClr val="00EDB5"/>
    <a:srgbClr val="000000"/>
    <a:srgbClr val="C4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CB4567-07A5-496F-B61B-FA6930676B85}" v="1" dt="2021-08-20T09:13:56.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2" autoAdjust="0"/>
    <p:restoredTop sz="72794" autoAdjust="0"/>
  </p:normalViewPr>
  <p:slideViewPr>
    <p:cSldViewPr snapToGrid="0" snapToObjects="1" showGuides="1">
      <p:cViewPr varScale="1">
        <p:scale>
          <a:sx n="62" d="100"/>
          <a:sy n="62" d="100"/>
        </p:scale>
        <p:origin x="-1440" y="-96"/>
      </p:cViewPr>
      <p:guideLst>
        <p:guide orient="horz" pos="2160"/>
        <p:guide pos="3840"/>
      </p:guideLst>
    </p:cSldViewPr>
  </p:slideViewPr>
  <p:notesTextViewPr>
    <p:cViewPr>
      <p:scale>
        <a:sx n="1" d="1"/>
        <a:sy n="1" d="1"/>
      </p:scale>
      <p:origin x="0" y="0"/>
    </p:cViewPr>
  </p:notesTextViewPr>
  <p:sorterViewPr>
    <p:cViewPr>
      <p:scale>
        <a:sx n="66" d="100"/>
        <a:sy n="66" d="100"/>
      </p:scale>
      <p:origin x="0" y="-3885"/>
    </p:cViewPr>
  </p:sorterViewPr>
  <p:notesViewPr>
    <p:cSldViewPr snapToGrid="0" snapToObjects="1">
      <p:cViewPr varScale="1">
        <p:scale>
          <a:sx n="69" d="100"/>
          <a:sy n="69" d="100"/>
        </p:scale>
        <p:origin x="1672" y="56"/>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pPr/>
              <a:t>25/02/2023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xmlns=""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pPr/>
              <a:t>25/02/2023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pPr/>
              <a:t>‹#›</a:t>
            </a:fld>
            <a:endParaRPr lang="en-GB"/>
          </a:p>
        </p:txBody>
      </p:sp>
    </p:spTree>
    <p:extLst>
      <p:ext uri="{BB962C8B-B14F-4D97-AF65-F5344CB8AC3E}">
        <p14:creationId xmlns:p14="http://schemas.microsoft.com/office/powerpoint/2010/main" xmlns=""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xmlns="" val="284662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xmlns="" val="2198713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xmlns="" val="2685914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create an instance of a struct using the </a:t>
            </a:r>
            <a:r>
              <a:rPr lang="en-GB" b="1" dirty="0"/>
              <a:t>new</a:t>
            </a:r>
            <a:r>
              <a:rPr lang="en-GB" dirty="0"/>
              <a:t> keyword.</a:t>
            </a:r>
          </a:p>
          <a:p>
            <a:endParaRPr lang="en-GB" dirty="0"/>
          </a:p>
          <a:p>
            <a:r>
              <a:rPr lang="en-GB" dirty="0"/>
              <a:t>You cannot change the X or Y properties after construction because they are </a:t>
            </a:r>
            <a:r>
              <a:rPr lang="en-GB" i="1" dirty="0" err="1"/>
              <a:t>init</a:t>
            </a:r>
            <a:r>
              <a:rPr lang="en-GB" i="1" dirty="0"/>
              <a:t>-only</a:t>
            </a:r>
            <a:r>
              <a:rPr lang="en-GB" dirty="0"/>
              <a:t> properties.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15</a:t>
            </a:fld>
            <a:endParaRPr lang="en-GB"/>
          </a:p>
        </p:txBody>
      </p:sp>
    </p:spTree>
    <p:extLst>
      <p:ext uri="{BB962C8B-B14F-4D97-AF65-F5344CB8AC3E}">
        <p14:creationId xmlns:p14="http://schemas.microsoft.com/office/powerpoint/2010/main" xmlns="" val="3806636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above </a:t>
            </a:r>
            <a:r>
              <a:rPr lang="en-GB" dirty="0" err="1"/>
              <a:t>enum</a:t>
            </a:r>
            <a:r>
              <a:rPr lang="en-GB" dirty="0"/>
              <a:t> types represent a choice from a set of mutually exclusive values. To represent a combination of choices, define an enumeration type where the values are powers of two:</a:t>
            </a:r>
          </a:p>
          <a:p>
            <a:endParaRPr lang="en-GB" dirty="0"/>
          </a:p>
          <a:p>
            <a:r>
              <a:rPr lang="en-GB" b="0" i="0" dirty="0">
                <a:solidFill>
                  <a:srgbClr val="171717"/>
                </a:solidFill>
                <a:effectLst/>
                <a:latin typeface="SFMono-Regular"/>
              </a:rPr>
              <a:t>[</a:t>
            </a:r>
            <a:r>
              <a:rPr lang="en-GB" b="0" i="0" dirty="0">
                <a:solidFill>
                  <a:srgbClr val="006881"/>
                </a:solidFill>
                <a:effectLst/>
                <a:latin typeface="SFMono-Regular"/>
              </a:rPr>
              <a:t>Flags</a:t>
            </a:r>
            <a:r>
              <a:rPr lang="en-GB" b="0" i="0" dirty="0">
                <a:solidFill>
                  <a:srgbClr val="171717"/>
                </a:solidFill>
                <a:effectLst/>
                <a:latin typeface="SFMono-Regular"/>
              </a:rPr>
              <a:t>] </a:t>
            </a:r>
          </a:p>
          <a:p>
            <a:r>
              <a:rPr lang="en-GB" b="0" i="0" dirty="0" err="1">
                <a:solidFill>
                  <a:srgbClr val="0101FD"/>
                </a:solidFill>
                <a:effectLst/>
                <a:latin typeface="SFMono-Regular"/>
              </a:rPr>
              <a:t>enum</a:t>
            </a:r>
            <a:r>
              <a:rPr lang="en-GB" b="0" i="0" dirty="0">
                <a:solidFill>
                  <a:srgbClr val="171717"/>
                </a:solidFill>
                <a:effectLst/>
                <a:latin typeface="SFMono-Regular"/>
              </a:rPr>
              <a:t> </a:t>
            </a:r>
            <a:r>
              <a:rPr lang="en-GB" b="0" i="0" dirty="0" err="1">
                <a:solidFill>
                  <a:srgbClr val="171717"/>
                </a:solidFill>
                <a:effectLst/>
                <a:latin typeface="SFMono-Regular"/>
              </a:rPr>
              <a:t>MultiHue</a:t>
            </a:r>
            <a:r>
              <a:rPr lang="en-GB" b="0" i="0" dirty="0">
                <a:solidFill>
                  <a:srgbClr val="171717"/>
                </a:solidFill>
                <a:effectLst/>
                <a:latin typeface="SFMono-Regular"/>
              </a:rPr>
              <a:t> : </a:t>
            </a:r>
            <a:r>
              <a:rPr lang="en-GB" b="0" i="0" dirty="0">
                <a:solidFill>
                  <a:srgbClr val="0101FD"/>
                </a:solidFill>
                <a:effectLst/>
                <a:latin typeface="SFMono-Regular"/>
              </a:rPr>
              <a:t>short</a:t>
            </a:r>
            <a:r>
              <a:rPr lang="en-GB" b="0" i="0" dirty="0">
                <a:solidFill>
                  <a:srgbClr val="171717"/>
                </a:solidFill>
                <a:effectLst/>
                <a:latin typeface="SFMono-Regular"/>
              </a:rPr>
              <a:t> </a:t>
            </a:r>
          </a:p>
          <a:p>
            <a:r>
              <a:rPr lang="en-GB" b="0" i="0" dirty="0">
                <a:solidFill>
                  <a:srgbClr val="171717"/>
                </a:solidFill>
                <a:effectLst/>
                <a:latin typeface="SFMono-Regular"/>
              </a:rPr>
              <a:t>{ </a:t>
            </a:r>
          </a:p>
          <a:p>
            <a:r>
              <a:rPr lang="en-GB" b="0" i="0" dirty="0">
                <a:solidFill>
                  <a:srgbClr val="171717"/>
                </a:solidFill>
                <a:effectLst/>
                <a:latin typeface="SFMono-Regular"/>
              </a:rPr>
              <a:t>None = 0, </a:t>
            </a:r>
          </a:p>
          <a:p>
            <a:r>
              <a:rPr lang="en-GB" b="0" i="0" dirty="0">
                <a:solidFill>
                  <a:srgbClr val="171717"/>
                </a:solidFill>
                <a:effectLst/>
                <a:latin typeface="SFMono-Regular"/>
              </a:rPr>
              <a:t>Black = 1, </a:t>
            </a:r>
          </a:p>
          <a:p>
            <a:r>
              <a:rPr lang="en-GB" b="0" i="0" dirty="0">
                <a:solidFill>
                  <a:srgbClr val="171717"/>
                </a:solidFill>
                <a:effectLst/>
                <a:latin typeface="SFMono-Regular"/>
              </a:rPr>
              <a:t>Red = 2, </a:t>
            </a:r>
          </a:p>
          <a:p>
            <a:r>
              <a:rPr lang="en-GB" b="0" i="0" dirty="0">
                <a:solidFill>
                  <a:srgbClr val="171717"/>
                </a:solidFill>
                <a:effectLst/>
                <a:latin typeface="SFMono-Regular"/>
              </a:rPr>
              <a:t>Green = 4, </a:t>
            </a:r>
          </a:p>
          <a:p>
            <a:r>
              <a:rPr lang="en-GB" b="0" i="0" dirty="0">
                <a:solidFill>
                  <a:srgbClr val="171717"/>
                </a:solidFill>
                <a:effectLst/>
                <a:latin typeface="SFMono-Regular"/>
              </a:rPr>
              <a:t>Blue = 8 </a:t>
            </a:r>
          </a:p>
          <a:p>
            <a:r>
              <a:rPr lang="en-GB" b="0" i="0" dirty="0">
                <a:solidFill>
                  <a:srgbClr val="171717"/>
                </a:solidFill>
                <a:effectLst/>
                <a:latin typeface="SFMono-Regular"/>
              </a:rPr>
              <a:t>};</a:t>
            </a:r>
          </a:p>
          <a:p>
            <a:endParaRPr lang="en-GB" b="0" i="0" dirty="0">
              <a:solidFill>
                <a:srgbClr val="171717"/>
              </a:solidFill>
              <a:effectLst/>
              <a:latin typeface="SFMono-Regular"/>
            </a:endParaRP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16</a:t>
            </a:fld>
            <a:endParaRPr lang="en-GB"/>
          </a:p>
        </p:txBody>
      </p:sp>
    </p:spTree>
    <p:extLst>
      <p:ext uri="{BB962C8B-B14F-4D97-AF65-F5344CB8AC3E}">
        <p14:creationId xmlns:p14="http://schemas.microsoft.com/office/powerpoint/2010/main" xmlns="" val="53318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i="1" dirty="0"/>
              <a:t>object</a:t>
            </a:r>
            <a:r>
              <a:rPr lang="en-GB" dirty="0"/>
              <a:t> type is an alias for </a:t>
            </a:r>
            <a:r>
              <a:rPr lang="en-GB" b="1" dirty="0" err="1"/>
              <a:t>System.Object</a:t>
            </a:r>
            <a:r>
              <a:rPr lang="en-GB" dirty="0"/>
              <a:t>. All types (reference and value types) inherit directly or indirectly from </a:t>
            </a:r>
            <a:r>
              <a:rPr lang="en-GB" b="1" dirty="0" err="1"/>
              <a:t>System.Object</a:t>
            </a:r>
            <a:r>
              <a:rPr lang="en-GB" dirty="0"/>
              <a:t>.</a:t>
            </a:r>
          </a:p>
          <a:p>
            <a:r>
              <a:rPr lang="en-GB" dirty="0"/>
              <a:t>The </a:t>
            </a:r>
            <a:r>
              <a:rPr lang="en-GB" i="1" dirty="0"/>
              <a:t>string</a:t>
            </a:r>
            <a:r>
              <a:rPr lang="en-GB" dirty="0"/>
              <a:t> type represents a sequence of zero or more Unicode characters. </a:t>
            </a:r>
          </a:p>
          <a:p>
            <a:r>
              <a:rPr lang="en-GB" dirty="0"/>
              <a:t>The </a:t>
            </a:r>
            <a:r>
              <a:rPr lang="en-GB" i="1" dirty="0"/>
              <a:t>dynamic</a:t>
            </a:r>
            <a:r>
              <a:rPr lang="en-GB" dirty="0"/>
              <a:t> type indicates that use of the variable and references to its members bypass compile-time type checking. Instead, these operations are resolved at run time. Type </a:t>
            </a:r>
            <a:r>
              <a:rPr lang="en-GB" i="1" dirty="0"/>
              <a:t>dynamic</a:t>
            </a:r>
            <a:r>
              <a:rPr lang="en-GB" dirty="0"/>
              <a:t> behaves like type </a:t>
            </a:r>
            <a:r>
              <a:rPr lang="en-GB" i="1" dirty="0"/>
              <a:t>object</a:t>
            </a:r>
            <a:r>
              <a:rPr lang="en-GB" dirty="0"/>
              <a:t> in most circumstances.</a:t>
            </a:r>
          </a:p>
          <a:p>
            <a:r>
              <a:rPr lang="en-GB" dirty="0"/>
              <a:t>A </a:t>
            </a:r>
            <a:r>
              <a:rPr lang="en-GB" i="1" dirty="0"/>
              <a:t>class</a:t>
            </a:r>
            <a:r>
              <a:rPr lang="en-GB" dirty="0"/>
              <a:t> is a template for a new type.</a:t>
            </a:r>
          </a:p>
          <a:p>
            <a:r>
              <a:rPr lang="en-GB" dirty="0"/>
              <a:t>An </a:t>
            </a:r>
            <a:r>
              <a:rPr lang="en-GB" i="1" dirty="0"/>
              <a:t>interface</a:t>
            </a:r>
            <a:r>
              <a:rPr lang="en-GB" dirty="0"/>
              <a:t> defines a contract.</a:t>
            </a:r>
          </a:p>
          <a:p>
            <a:r>
              <a:rPr lang="en-GB" dirty="0"/>
              <a:t>A </a:t>
            </a:r>
            <a:r>
              <a:rPr lang="en-GB" i="1" dirty="0"/>
              <a:t>delegate</a:t>
            </a:r>
            <a:r>
              <a:rPr lang="en-GB" dirty="0"/>
              <a:t> is used to encapsulate a named or anonymous method. .NET has built-in delegate types so you likely don’t need to define new custom delegate types.</a:t>
            </a:r>
          </a:p>
          <a:p>
            <a:r>
              <a:rPr lang="en-GB" dirty="0"/>
              <a:t>A </a:t>
            </a:r>
            <a:r>
              <a:rPr lang="en-GB" i="1" dirty="0"/>
              <a:t>record</a:t>
            </a:r>
            <a:r>
              <a:rPr lang="en-GB" dirty="0"/>
              <a:t> is a type for encapsulating data. The </a:t>
            </a:r>
            <a:r>
              <a:rPr lang="en-GB" i="1" dirty="0"/>
              <a:t>record</a:t>
            </a:r>
            <a:r>
              <a:rPr lang="en-GB" dirty="0"/>
              <a:t> type was introduced in C# 9 and the </a:t>
            </a:r>
            <a:r>
              <a:rPr lang="en-GB" i="1" dirty="0"/>
              <a:t>record struct </a:t>
            </a:r>
            <a:r>
              <a:rPr lang="en-GB" dirty="0"/>
              <a:t>type was introduced in C# 10.</a:t>
            </a:r>
          </a:p>
        </p:txBody>
      </p:sp>
      <p:sp>
        <p:nvSpPr>
          <p:cNvPr id="4" name="Slide Number Placeholder 3"/>
          <p:cNvSpPr>
            <a:spLocks noGrp="1"/>
          </p:cNvSpPr>
          <p:nvPr>
            <p:ph type="sldNum" sz="quarter" idx="5"/>
          </p:nvPr>
        </p:nvSpPr>
        <p:spPr/>
        <p:txBody>
          <a:bodyPr/>
          <a:lstStyle/>
          <a:p>
            <a:fld id="{548901C6-1DA1-FB44-ABEE-06A0FEB7738E}" type="slidenum">
              <a:rPr lang="en-GB" smtClean="0"/>
              <a:pPr/>
              <a:t>17</a:t>
            </a:fld>
            <a:endParaRPr lang="en-GB"/>
          </a:p>
        </p:txBody>
      </p:sp>
    </p:spTree>
    <p:extLst>
      <p:ext uri="{BB962C8B-B14F-4D97-AF65-F5344CB8AC3E}">
        <p14:creationId xmlns:p14="http://schemas.microsoft.com/office/powerpoint/2010/main" xmlns="" val="343588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18</a:t>
            </a:fld>
            <a:endParaRPr lang="en-GB"/>
          </a:p>
        </p:txBody>
      </p:sp>
    </p:spTree>
    <p:extLst>
      <p:ext uri="{BB962C8B-B14F-4D97-AF65-F5344CB8AC3E}">
        <p14:creationId xmlns:p14="http://schemas.microsoft.com/office/powerpoint/2010/main" xmlns="" val="367077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Strings are </a:t>
            </a:r>
            <a:r>
              <a:rPr lang="en-GB" b="0" i="1" dirty="0">
                <a:solidFill>
                  <a:srgbClr val="171717"/>
                </a:solidFill>
                <a:effectLst/>
                <a:latin typeface="Segoe UI" panose="020B0502040204020203" pitchFamily="34" charset="0"/>
              </a:rPr>
              <a:t>immutable</a:t>
            </a:r>
            <a:r>
              <a:rPr lang="en-GB" b="0" i="0" dirty="0">
                <a:solidFill>
                  <a:srgbClr val="171717"/>
                </a:solidFill>
                <a:effectLst/>
                <a:latin typeface="Segoe UI" panose="020B0502040204020203" pitchFamily="34" charset="0"/>
              </a:rPr>
              <a:t> - the contents of a string object can't be changed after the object is created, although the syntax makes it appear as if you can. For example, when you concatenate the word “morning” onto the end of the message text of “good “,  the compiler actually creates a new string object to hold the new sequence of characters, and that new object is assigned to </a:t>
            </a:r>
            <a:r>
              <a:rPr lang="en-GB" b="1" i="0" dirty="0">
                <a:solidFill>
                  <a:srgbClr val="171717"/>
                </a:solidFill>
                <a:effectLst/>
                <a:latin typeface="Segoe UI" panose="020B0502040204020203" pitchFamily="34" charset="0"/>
              </a:rPr>
              <a:t>message</a:t>
            </a:r>
            <a:r>
              <a:rPr lang="en-GB" b="0" i="0" dirty="0">
                <a:solidFill>
                  <a:srgbClr val="171717"/>
                </a:solidFill>
                <a:effectLst/>
                <a:latin typeface="Segoe UI" panose="020B0502040204020203" pitchFamily="34" charset="0"/>
              </a:rPr>
              <a:t>. The memory that had been allocated for </a:t>
            </a:r>
            <a:r>
              <a:rPr lang="en-GB" b="1" dirty="0"/>
              <a:t>message</a:t>
            </a:r>
            <a:r>
              <a:rPr lang="en-GB" b="0" i="0" dirty="0">
                <a:solidFill>
                  <a:srgbClr val="171717"/>
                </a:solidFill>
                <a:effectLst/>
                <a:latin typeface="Segoe UI" panose="020B0502040204020203" pitchFamily="34" charset="0"/>
              </a:rPr>
              <a:t> (when it contained the string “good ") is then eligible for garbage collection.</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19</a:t>
            </a:fld>
            <a:endParaRPr lang="en-GB"/>
          </a:p>
        </p:txBody>
      </p:sp>
    </p:spTree>
    <p:extLst>
      <p:ext uri="{BB962C8B-B14F-4D97-AF65-F5344CB8AC3E}">
        <p14:creationId xmlns:p14="http://schemas.microsoft.com/office/powerpoint/2010/main" xmlns="" val="3128326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20</a:t>
            </a:fld>
            <a:endParaRPr lang="en-GB"/>
          </a:p>
        </p:txBody>
      </p:sp>
    </p:spTree>
    <p:extLst>
      <p:ext uri="{BB962C8B-B14F-4D97-AF65-F5344CB8AC3E}">
        <p14:creationId xmlns:p14="http://schemas.microsoft.com/office/powerpoint/2010/main" xmlns="" val="280267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class is a template for a new type. Classes typically contain data in the form of constants (</a:t>
            </a:r>
            <a:r>
              <a:rPr lang="en-GB" dirty="0" err="1"/>
              <a:t>const</a:t>
            </a:r>
            <a:r>
              <a:rPr lang="en-GB" dirty="0"/>
              <a:t>), fields and properties. Classes also contain behaviour in the form of methods. Methods have brackets where parameters can be defined and then passed when the method is invoked. Classes can contain events which enable them to notify other classes or objects when something of interest occurs.</a:t>
            </a:r>
          </a:p>
        </p:txBody>
      </p:sp>
      <p:sp>
        <p:nvSpPr>
          <p:cNvPr id="4" name="Slide Number Placeholder 3"/>
          <p:cNvSpPr>
            <a:spLocks noGrp="1"/>
          </p:cNvSpPr>
          <p:nvPr>
            <p:ph type="sldNum" sz="quarter" idx="5"/>
          </p:nvPr>
        </p:nvSpPr>
        <p:spPr/>
        <p:txBody>
          <a:bodyPr/>
          <a:lstStyle/>
          <a:p>
            <a:fld id="{548901C6-1DA1-FB44-ABEE-06A0FEB7738E}" type="slidenum">
              <a:rPr lang="en-GB" smtClean="0"/>
              <a:pPr/>
              <a:t>21</a:t>
            </a:fld>
            <a:endParaRPr lang="en-GB"/>
          </a:p>
        </p:txBody>
      </p:sp>
    </p:spTree>
    <p:extLst>
      <p:ext uri="{BB962C8B-B14F-4D97-AF65-F5344CB8AC3E}">
        <p14:creationId xmlns:p14="http://schemas.microsoft.com/office/powerpoint/2010/main" xmlns="" val="2513548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object instance is created by using the </a:t>
            </a:r>
            <a:r>
              <a:rPr lang="en-GB" b="1" dirty="0"/>
              <a:t>new</a:t>
            </a:r>
            <a:r>
              <a:rPr lang="en-GB" dirty="0"/>
              <a:t> keyword.</a:t>
            </a:r>
          </a:p>
          <a:p>
            <a:r>
              <a:rPr lang="en-GB" i="1" dirty="0" err="1"/>
              <a:t>julieCar</a:t>
            </a:r>
            <a:r>
              <a:rPr lang="en-GB" dirty="0"/>
              <a:t> is an object instance and </a:t>
            </a:r>
            <a:r>
              <a:rPr lang="en-GB" i="1" dirty="0" err="1"/>
              <a:t>lisaCar</a:t>
            </a:r>
            <a:r>
              <a:rPr lang="en-GB" dirty="0"/>
              <a:t> is an object instance. They are both of type </a:t>
            </a:r>
            <a:r>
              <a:rPr lang="en-GB" i="1" dirty="0"/>
              <a:t>Car</a:t>
            </a:r>
            <a:r>
              <a:rPr lang="en-GB" dirty="0"/>
              <a:t> but are separate instances.</a:t>
            </a:r>
          </a:p>
          <a:p>
            <a:r>
              <a:rPr lang="en-GB" dirty="0"/>
              <a:t>Name, address, postcode and country are the method’s parameters. When the method is invoked the parameters are passed positionally.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3876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 statement can be a comment, a variable declaration, an expression, a control statement or a block.</a:t>
            </a:r>
          </a:p>
          <a:p>
            <a:r>
              <a:rPr lang="en-GB" dirty="0"/>
              <a:t>The C# compiler ignores most comments although one type is treated differently.</a:t>
            </a:r>
          </a:p>
          <a:p>
            <a:r>
              <a:rPr lang="en-GB" dirty="0"/>
              <a:t>The two main types are known as the block comment and the line comment. Everything inside a block comment (/* ... */) is ignored by the C# compiler. With a line comment, only the text between the // and the end of the line is ignored. </a:t>
            </a:r>
          </a:p>
          <a:p>
            <a:r>
              <a:rPr lang="en-GB" dirty="0"/>
              <a:t>To comment out a number of lines, Visual Studio provides a “Comment Block” command (</a:t>
            </a:r>
            <a:r>
              <a:rPr lang="en-GB" dirty="0" err="1"/>
              <a:t>Ctrl+K</a:t>
            </a:r>
            <a:r>
              <a:rPr lang="en-GB" dirty="0"/>
              <a:t>, </a:t>
            </a:r>
            <a:r>
              <a:rPr lang="en-GB" dirty="0" err="1"/>
              <a:t>Ctrl+C</a:t>
            </a:r>
            <a:r>
              <a:rPr lang="en-GB" dirty="0"/>
              <a:t>) which uses multiple rest-of-line comments. </a:t>
            </a:r>
          </a:p>
          <a:p>
            <a:r>
              <a:rPr lang="en-GB" dirty="0" err="1"/>
              <a:t>Ctrl+K</a:t>
            </a:r>
            <a:r>
              <a:rPr lang="en-GB" dirty="0"/>
              <a:t>, </a:t>
            </a:r>
            <a:r>
              <a:rPr lang="en-GB" dirty="0" err="1"/>
              <a:t>Ctrl+U</a:t>
            </a:r>
            <a:r>
              <a:rPr lang="en-GB" dirty="0"/>
              <a:t> will “Uncomment” a block.</a:t>
            </a:r>
          </a:p>
          <a:p>
            <a:pPr>
              <a:defRPr/>
            </a:pPr>
            <a:r>
              <a:rPr lang="en-GB" dirty="0"/>
              <a:t>The final comment is an XML documentation comment which begins with 3 forward slashes ‘///’.This is a special type of comment that can be used to generate documentation automatically. Visual Studio also uses these comments to help provide IntelliSense®.</a:t>
            </a:r>
          </a:p>
          <a:p>
            <a:r>
              <a:rPr lang="en-GB" dirty="0"/>
              <a:t>The compiler switch ‘/doc’ causes the compiler to parse source files for these comments and produce an XML file describing the code.</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a:t>
            </a:fld>
            <a:endParaRPr lang="en-GB"/>
          </a:p>
        </p:txBody>
      </p:sp>
    </p:spTree>
    <p:extLst>
      <p:ext uri="{BB962C8B-B14F-4D97-AF65-F5344CB8AC3E}">
        <p14:creationId xmlns:p14="http://schemas.microsoft.com/office/powerpoint/2010/main" xmlns="" val="2575537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using the </a:t>
            </a:r>
            <a:r>
              <a:rPr lang="en-GB" b="1" dirty="0"/>
              <a:t>var</a:t>
            </a:r>
            <a:r>
              <a:rPr lang="en-GB" dirty="0"/>
              <a:t> keyword, the compiler determines the type of the variable.</a:t>
            </a:r>
          </a:p>
        </p:txBody>
      </p:sp>
      <p:sp>
        <p:nvSpPr>
          <p:cNvPr id="4" name="Slide Number Placeholder 3"/>
          <p:cNvSpPr>
            <a:spLocks noGrp="1"/>
          </p:cNvSpPr>
          <p:nvPr>
            <p:ph type="sldNum" sz="quarter" idx="5"/>
          </p:nvPr>
        </p:nvSpPr>
        <p:spPr/>
        <p:txBody>
          <a:bodyPr/>
          <a:lstStyle/>
          <a:p>
            <a:fld id="{548901C6-1DA1-FB44-ABEE-06A0FEB7738E}" type="slidenum">
              <a:rPr lang="en-GB" smtClean="0"/>
              <a:pPr/>
              <a:t>23</a:t>
            </a:fld>
            <a:endParaRPr lang="en-GB"/>
          </a:p>
        </p:txBody>
      </p:sp>
    </p:spTree>
    <p:extLst>
      <p:ext uri="{BB962C8B-B14F-4D97-AF65-F5344CB8AC3E}">
        <p14:creationId xmlns:p14="http://schemas.microsoft.com/office/powerpoint/2010/main" xmlns="" val="4101671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24</a:t>
            </a:fld>
            <a:endParaRPr lang="en-GB"/>
          </a:p>
        </p:txBody>
      </p:sp>
    </p:spTree>
    <p:extLst>
      <p:ext uri="{BB962C8B-B14F-4D97-AF65-F5344CB8AC3E}">
        <p14:creationId xmlns:p14="http://schemas.microsoft.com/office/powerpoint/2010/main" xmlns="" val="265731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if</a:t>
            </a:r>
            <a:r>
              <a:rPr lang="en-GB" dirty="0"/>
              <a:t>’ statement is an example of a conditional expression.</a:t>
            </a:r>
          </a:p>
          <a:p>
            <a:r>
              <a:rPr lang="en-GB" dirty="0"/>
              <a:t>The ‘</a:t>
            </a:r>
            <a:r>
              <a:rPr lang="en-GB" b="1" dirty="0"/>
              <a:t>is</a:t>
            </a:r>
            <a:r>
              <a:rPr lang="en-GB" dirty="0"/>
              <a:t>’ operator checks if the result of an expression is compatible with  given type.</a:t>
            </a:r>
          </a:p>
          <a:p>
            <a:r>
              <a:rPr lang="en-GB" dirty="0"/>
              <a:t>The ‘</a:t>
            </a:r>
            <a:r>
              <a:rPr lang="en-GB" b="1" dirty="0" err="1"/>
              <a:t>nameof</a:t>
            </a:r>
            <a:r>
              <a:rPr lang="en-GB" dirty="0"/>
              <a:t>’ operator produces the name of a variable, type, or member as a string constant and is useful if the code is refactored and the variable name is changed.</a:t>
            </a:r>
          </a:p>
        </p:txBody>
      </p:sp>
      <p:sp>
        <p:nvSpPr>
          <p:cNvPr id="4" name="Slide Number Placeholder 3"/>
          <p:cNvSpPr>
            <a:spLocks noGrp="1"/>
          </p:cNvSpPr>
          <p:nvPr>
            <p:ph type="sldNum" sz="quarter" idx="5"/>
          </p:nvPr>
        </p:nvSpPr>
        <p:spPr/>
        <p:txBody>
          <a:bodyPr/>
          <a:lstStyle/>
          <a:p>
            <a:fld id="{548901C6-1DA1-FB44-ABEE-06A0FEB7738E}" type="slidenum">
              <a:rPr lang="en-GB" smtClean="0"/>
              <a:pPr/>
              <a:t>25</a:t>
            </a:fld>
            <a:endParaRPr lang="en-GB"/>
          </a:p>
        </p:txBody>
      </p:sp>
    </p:spTree>
    <p:extLst>
      <p:ext uri="{BB962C8B-B14F-4D97-AF65-F5344CB8AC3E}">
        <p14:creationId xmlns:p14="http://schemas.microsoft.com/office/powerpoint/2010/main" xmlns="" val="3902440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part of the program where a particular variable is accessible is termed as the </a:t>
            </a:r>
            <a:r>
              <a:rPr lang="en-GB" b="1" dirty="0"/>
              <a:t>Scope</a:t>
            </a:r>
            <a:r>
              <a:rPr lang="en-GB" dirty="0"/>
              <a:t> of that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Variables declared within one block (set of braces) are not visible outside of that set of braces.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a variable declared within a class is not visible outside of that class and a variable declared within a method is not visible outside of that method.</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26</a:t>
            </a:fld>
            <a:endParaRPr lang="en-GB"/>
          </a:p>
        </p:txBody>
      </p:sp>
    </p:spTree>
    <p:extLst>
      <p:ext uri="{BB962C8B-B14F-4D97-AF65-F5344CB8AC3E}">
        <p14:creationId xmlns:p14="http://schemas.microsoft.com/office/powerpoint/2010/main" xmlns="" val="129170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well as the location of a variable or type affecting its scope, the accessibility of a type or type member controls whether that type or member can be used from other code in your assembly or other assemblies.</a:t>
            </a:r>
          </a:p>
          <a:p>
            <a:r>
              <a:rPr lang="en-GB" dirty="0"/>
              <a:t>NOTE: An assembly is a </a:t>
            </a:r>
            <a:r>
              <a:rPr lang="en-GB" b="1" dirty="0"/>
              <a:t>.exe </a:t>
            </a:r>
            <a:r>
              <a:rPr lang="en-GB" dirty="0"/>
              <a:t>or </a:t>
            </a:r>
            <a:r>
              <a:rPr lang="en-GB" b="1" dirty="0"/>
              <a:t>.</a:t>
            </a:r>
            <a:r>
              <a:rPr lang="en-GB" b="1" dirty="0" err="1"/>
              <a:t>dll</a:t>
            </a:r>
            <a:r>
              <a:rPr lang="en-GB" b="1" dirty="0"/>
              <a:t> </a:t>
            </a:r>
            <a:r>
              <a:rPr lang="en-GB" dirty="0"/>
              <a:t>created by compiling your code files.</a:t>
            </a:r>
          </a:p>
          <a:p>
            <a:endParaRPr lang="en-GB" dirty="0"/>
          </a:p>
          <a:p>
            <a:r>
              <a:rPr lang="en-GB" dirty="0"/>
              <a:t>Not all access modifiers are valid for all types or members in all contexts. For example, classes, records and structs declared directly within a namespace can be either </a:t>
            </a:r>
            <a:r>
              <a:rPr lang="en-GB" b="1" dirty="0"/>
              <a:t>public</a:t>
            </a:r>
            <a:r>
              <a:rPr lang="en-GB" dirty="0"/>
              <a:t> or </a:t>
            </a:r>
            <a:r>
              <a:rPr lang="en-GB" b="1" dirty="0"/>
              <a:t>internal</a:t>
            </a:r>
            <a:r>
              <a:rPr lang="en-GB" dirty="0"/>
              <a:t>. If no modifier is specified, the default is </a:t>
            </a:r>
            <a:r>
              <a:rPr lang="en-GB" b="1" dirty="0"/>
              <a:t>internal</a:t>
            </a:r>
            <a:r>
              <a:rPr lang="en-GB" dirty="0"/>
              <a:t>.</a:t>
            </a:r>
          </a:p>
        </p:txBody>
      </p:sp>
      <p:sp>
        <p:nvSpPr>
          <p:cNvPr id="4" name="Slide Number Placeholder 3"/>
          <p:cNvSpPr>
            <a:spLocks noGrp="1"/>
          </p:cNvSpPr>
          <p:nvPr>
            <p:ph type="sldNum" sz="quarter" idx="5"/>
          </p:nvPr>
        </p:nvSpPr>
        <p:spPr/>
        <p:txBody>
          <a:bodyPr/>
          <a:lstStyle/>
          <a:p>
            <a:fld id="{548901C6-1DA1-FB44-ABEE-06A0FEB7738E}" type="slidenum">
              <a:rPr lang="en-GB" smtClean="0"/>
              <a:pPr/>
              <a:t>27</a:t>
            </a:fld>
            <a:endParaRPr lang="en-GB"/>
          </a:p>
        </p:txBody>
      </p:sp>
    </p:spTree>
    <p:extLst>
      <p:ext uri="{BB962C8B-B14F-4D97-AF65-F5344CB8AC3E}">
        <p14:creationId xmlns:p14="http://schemas.microsoft.com/office/powerpoint/2010/main" xmlns="" val="3049046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28</a:t>
            </a:fld>
            <a:endParaRPr lang="en-GB"/>
          </a:p>
        </p:txBody>
      </p:sp>
    </p:spTree>
    <p:extLst>
      <p:ext uri="{BB962C8B-B14F-4D97-AF65-F5344CB8AC3E}">
        <p14:creationId xmlns:p14="http://schemas.microsoft.com/office/powerpoint/2010/main" xmlns="" val="1807548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 has a range of arithmetic operators. </a:t>
            </a:r>
          </a:p>
          <a:p>
            <a:r>
              <a:rPr lang="en-GB" dirty="0"/>
              <a:t>Incrementing or decrementing a value by one is a very common operation in any language. In common with the other brace languages, C# provides special operators for this purpose. Both the increment (++) and decrement (--) operators can be prefixed or post-fixed. The difference in behaviour is subtle: using the prefix version returns the value of the variable after it has been incremented, using the postfix version returns the value of the variable before it has been incremented, thus:</a:t>
            </a:r>
          </a:p>
          <a:p>
            <a:r>
              <a:rPr lang="en-GB" dirty="0">
                <a:latin typeface="Consolas" pitchFamily="49" charset="0"/>
                <a:cs typeface="Consolas" pitchFamily="49" charset="0"/>
              </a:rPr>
              <a:t>	</a:t>
            </a:r>
            <a:r>
              <a:rPr lang="en-GB" dirty="0" err="1">
                <a:latin typeface="Consolas" pitchFamily="49" charset="0"/>
                <a:cs typeface="Consolas" pitchFamily="49" charset="0"/>
              </a:rPr>
              <a:t>i</a:t>
            </a:r>
            <a:r>
              <a:rPr lang="en-GB" dirty="0">
                <a:latin typeface="Consolas" pitchFamily="49" charset="0"/>
                <a:cs typeface="Consolas" pitchFamily="49" charset="0"/>
              </a:rPr>
              <a:t> = 3; x = ++</a:t>
            </a:r>
            <a:r>
              <a:rPr lang="en-GB" dirty="0" err="1">
                <a:latin typeface="Consolas" pitchFamily="49" charset="0"/>
                <a:cs typeface="Consolas" pitchFamily="49" charset="0"/>
              </a:rPr>
              <a:t>i</a:t>
            </a:r>
            <a:r>
              <a:rPr lang="en-GB" dirty="0">
                <a:latin typeface="Consolas" pitchFamily="49" charset="0"/>
                <a:cs typeface="Consolas" pitchFamily="49" charset="0"/>
              </a:rPr>
              <a:t>; // results in both </a:t>
            </a:r>
            <a:r>
              <a:rPr lang="en-GB" dirty="0" err="1">
                <a:latin typeface="Consolas" pitchFamily="49" charset="0"/>
                <a:cs typeface="Consolas" pitchFamily="49" charset="0"/>
              </a:rPr>
              <a:t>i</a:t>
            </a:r>
            <a:r>
              <a:rPr lang="en-GB" dirty="0">
                <a:latin typeface="Consolas" pitchFamily="49" charset="0"/>
                <a:cs typeface="Consolas" pitchFamily="49" charset="0"/>
              </a:rPr>
              <a:t> and x being 4</a:t>
            </a:r>
            <a:br>
              <a:rPr lang="en-GB" dirty="0">
                <a:latin typeface="Consolas" pitchFamily="49" charset="0"/>
                <a:cs typeface="Consolas" pitchFamily="49" charset="0"/>
              </a:rPr>
            </a:br>
            <a:r>
              <a:rPr lang="en-GB" dirty="0">
                <a:latin typeface="Consolas" pitchFamily="49" charset="0"/>
                <a:cs typeface="Consolas" pitchFamily="49" charset="0"/>
              </a:rPr>
              <a:t>	j = 3; y = </a:t>
            </a:r>
            <a:r>
              <a:rPr lang="en-GB" dirty="0" err="1">
                <a:latin typeface="Consolas" pitchFamily="49" charset="0"/>
                <a:cs typeface="Consolas" pitchFamily="49" charset="0"/>
              </a:rPr>
              <a:t>j++</a:t>
            </a:r>
            <a:r>
              <a:rPr lang="en-GB" dirty="0">
                <a:latin typeface="Consolas" pitchFamily="49" charset="0"/>
                <a:cs typeface="Consolas" pitchFamily="49" charset="0"/>
              </a:rPr>
              <a:t>; // results in j being 4, but y being 3 </a:t>
            </a:r>
          </a:p>
          <a:p>
            <a:r>
              <a:rPr lang="en-GB" dirty="0"/>
              <a:t>Also, note that the “unary” operators of plus ‘</a:t>
            </a:r>
            <a:r>
              <a:rPr lang="en-GB" b="1" dirty="0"/>
              <a:t>+</a:t>
            </a:r>
            <a:r>
              <a:rPr lang="en-GB" dirty="0"/>
              <a:t>’ and minus ‘</a:t>
            </a:r>
            <a:r>
              <a:rPr lang="en-GB" b="1" dirty="0"/>
              <a:t>-</a:t>
            </a:r>
            <a:r>
              <a:rPr lang="en-GB" dirty="0"/>
              <a:t>’(so called because they have only one operand) have higher precedence than most operators.</a:t>
            </a:r>
          </a:p>
          <a:p>
            <a:endParaRPr lang="en-GB" dirty="0"/>
          </a:p>
          <a:p>
            <a:r>
              <a:rPr lang="en-GB" dirty="0"/>
              <a:t>The division operator loses precision when dividing two </a:t>
            </a:r>
            <a:r>
              <a:rPr lang="en-GB" dirty="0" err="1"/>
              <a:t>ints</a:t>
            </a:r>
            <a:r>
              <a:rPr lang="en-GB" dirty="0"/>
              <a:t>. In the following code, z will have the value of three after the code has been executed, because </a:t>
            </a:r>
            <a:r>
              <a:rPr lang="en-GB" dirty="0" err="1"/>
              <a:t>ints</a:t>
            </a:r>
            <a:r>
              <a:rPr lang="en-GB" dirty="0"/>
              <a:t> are unable to hold any information other than whole numbers.</a:t>
            </a:r>
            <a:br>
              <a:rPr lang="en-GB" dirty="0"/>
            </a:br>
            <a:r>
              <a:rPr lang="en-GB" dirty="0">
                <a:latin typeface="Consolas" pitchFamily="49" charset="0"/>
                <a:cs typeface="Consolas" pitchFamily="49" charset="0"/>
              </a:rPr>
              <a:t>  int x = 10;</a:t>
            </a:r>
            <a:br>
              <a:rPr lang="en-GB" dirty="0">
                <a:latin typeface="Consolas" pitchFamily="49" charset="0"/>
                <a:cs typeface="Consolas" pitchFamily="49" charset="0"/>
              </a:rPr>
            </a:br>
            <a:r>
              <a:rPr lang="en-GB" dirty="0">
                <a:latin typeface="Consolas" pitchFamily="49" charset="0"/>
                <a:cs typeface="Consolas" pitchFamily="49" charset="0"/>
              </a:rPr>
              <a:t>  int y = 3;</a:t>
            </a:r>
            <a:br>
              <a:rPr lang="en-GB" dirty="0">
                <a:latin typeface="Consolas" pitchFamily="49" charset="0"/>
                <a:cs typeface="Consolas" pitchFamily="49" charset="0"/>
              </a:rPr>
            </a:br>
            <a:r>
              <a:rPr lang="en-GB" dirty="0">
                <a:latin typeface="Consolas" pitchFamily="49" charset="0"/>
                <a:cs typeface="Consolas" pitchFamily="49" charset="0"/>
              </a:rPr>
              <a:t>  int z = x / y; // z will be 3, NOT 3.333333</a:t>
            </a:r>
            <a:br>
              <a:rPr lang="en-GB" dirty="0">
                <a:latin typeface="Consolas" pitchFamily="49" charset="0"/>
                <a:cs typeface="Consolas" pitchFamily="49" charset="0"/>
              </a:rPr>
            </a:br>
            <a:r>
              <a:rPr lang="en-GB" dirty="0">
                <a:latin typeface="Consolas" pitchFamily="49" charset="0"/>
                <a:cs typeface="Consolas" pitchFamily="49" charset="0"/>
              </a:rPr>
              <a:t>  int r = x % y; // r will be 1</a:t>
            </a:r>
          </a:p>
          <a:p>
            <a:r>
              <a:rPr lang="en-GB" dirty="0"/>
              <a:t>Assignment statements can be simplified. These two statements are identical:</a:t>
            </a:r>
          </a:p>
          <a:p>
            <a:r>
              <a:rPr lang="en-GB" dirty="0">
                <a:latin typeface="Consolas" pitchFamily="49" charset="0"/>
                <a:cs typeface="Consolas" pitchFamily="49" charset="0"/>
              </a:rPr>
              <a:t>  x = x + 10;</a:t>
            </a:r>
            <a:br>
              <a:rPr lang="en-GB" dirty="0">
                <a:latin typeface="Consolas" pitchFamily="49" charset="0"/>
                <a:cs typeface="Consolas" pitchFamily="49" charset="0"/>
              </a:rPr>
            </a:br>
            <a:r>
              <a:rPr lang="en-GB" dirty="0">
                <a:latin typeface="Consolas" pitchFamily="49" charset="0"/>
                <a:cs typeface="Consolas" pitchFamily="49" charset="0"/>
              </a:rPr>
              <a:t>  x += 10;</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29</a:t>
            </a:fld>
            <a:endParaRPr lang="en-GB"/>
          </a:p>
        </p:txBody>
      </p:sp>
    </p:spTree>
    <p:extLst>
      <p:ext uri="{BB962C8B-B14F-4D97-AF65-F5344CB8AC3E}">
        <p14:creationId xmlns:p14="http://schemas.microsoft.com/office/powerpoint/2010/main" xmlns="" val="3455286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30</a:t>
            </a:fld>
            <a:endParaRPr lang="en-GB"/>
          </a:p>
        </p:txBody>
      </p:sp>
    </p:spTree>
    <p:extLst>
      <p:ext uri="{BB962C8B-B14F-4D97-AF65-F5344CB8AC3E}">
        <p14:creationId xmlns:p14="http://schemas.microsoft.com/office/powerpoint/2010/main" xmlns="" val="1933606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31</a:t>
            </a:fld>
            <a:endParaRPr lang="en-GB"/>
          </a:p>
        </p:txBody>
      </p:sp>
    </p:spTree>
    <p:extLst>
      <p:ext uri="{BB962C8B-B14F-4D97-AF65-F5344CB8AC3E}">
        <p14:creationId xmlns:p14="http://schemas.microsoft.com/office/powerpoint/2010/main" xmlns="" val="2394413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32</a:t>
            </a:fld>
            <a:endParaRPr lang="en-GB"/>
          </a:p>
        </p:txBody>
      </p:sp>
    </p:spTree>
    <p:extLst>
      <p:ext uri="{BB962C8B-B14F-4D97-AF65-F5344CB8AC3E}">
        <p14:creationId xmlns:p14="http://schemas.microsoft.com/office/powerpoint/2010/main" xmlns="" val="169653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GB" dirty="0">
                <a:solidFill>
                  <a:srgbClr val="000000"/>
                </a:solidFill>
              </a:rPr>
              <a:t>Identifiers are the names used to define variables, fields, methods, parameters, classes, structs, </a:t>
            </a:r>
            <a:r>
              <a:rPr lang="en-GB" dirty="0" err="1">
                <a:solidFill>
                  <a:srgbClr val="000000"/>
                </a:solidFill>
              </a:rPr>
              <a:t>enums</a:t>
            </a:r>
            <a:r>
              <a:rPr lang="en-GB" dirty="0">
                <a:solidFill>
                  <a:srgbClr val="000000"/>
                </a:solidFill>
              </a:rPr>
              <a:t>, interfaces and delegates.</a:t>
            </a:r>
          </a:p>
          <a:p>
            <a:pPr lvl="0">
              <a:defRPr/>
            </a:pPr>
            <a:r>
              <a:rPr lang="en-GB" dirty="0">
                <a:solidFill>
                  <a:srgbClr val="000000"/>
                </a:solidFill>
              </a:rPr>
              <a:t>An identifier must start with a letter of the alphabet  or an underscore. Subsequent characters may also include the digits 0 through 9. Note that C# is case sensitive therefore two identifiers can be differentiated by case alone.</a:t>
            </a:r>
          </a:p>
          <a:p>
            <a:pPr lvl="0">
              <a:defRPr/>
            </a:pPr>
            <a:r>
              <a:rPr lang="en-GB" dirty="0">
                <a:solidFill>
                  <a:srgbClr val="000000"/>
                </a:solidFill>
              </a:rPr>
              <a:t>There is no restriction on the length of identifiers so best practice is to choose meaningful names that may combine several words. </a:t>
            </a:r>
          </a:p>
          <a:p>
            <a:pPr lvl="0">
              <a:defRPr/>
            </a:pPr>
            <a:r>
              <a:rPr lang="en-GB" dirty="0">
                <a:solidFill>
                  <a:srgbClr val="000000"/>
                </a:solidFill>
              </a:rPr>
              <a:t>In general, C# developers tend to use the following conventions:</a:t>
            </a:r>
          </a:p>
          <a:p>
            <a:pPr marL="171450" lvl="0" indent="-171450">
              <a:buFont typeface="Arial" panose="020B0604020202020204" pitchFamily="34" charset="0"/>
              <a:buChar char="•"/>
              <a:defRPr/>
            </a:pPr>
            <a:r>
              <a:rPr lang="en-GB" dirty="0">
                <a:solidFill>
                  <a:srgbClr val="000000"/>
                </a:solidFill>
              </a:rPr>
              <a:t>Private fields use </a:t>
            </a:r>
            <a:r>
              <a:rPr lang="en-GB" i="1" dirty="0" err="1">
                <a:solidFill>
                  <a:srgbClr val="000000"/>
                </a:solidFill>
              </a:rPr>
              <a:t>camelCasing</a:t>
            </a:r>
            <a:r>
              <a:rPr lang="en-GB" dirty="0">
                <a:solidFill>
                  <a:srgbClr val="000000"/>
                </a:solidFill>
              </a:rPr>
              <a:t>, where the first word is in lowercase and all subsequent words have the first letter capitalised e.g., </a:t>
            </a:r>
            <a:r>
              <a:rPr lang="en-GB" dirty="0" err="1">
                <a:solidFill>
                  <a:srgbClr val="000000"/>
                </a:solidFill>
                <a:latin typeface="Consolas" panose="020B0609020204030204" pitchFamily="49" charset="0"/>
                <a:cs typeface="Consolas" panose="020B0609020204030204" pitchFamily="49" charset="0"/>
              </a:rPr>
              <a:t>firstName</a:t>
            </a:r>
            <a:r>
              <a:rPr lang="en-GB" dirty="0">
                <a:solidFill>
                  <a:srgbClr val="000000"/>
                </a:solidFill>
              </a:rPr>
              <a:t>. </a:t>
            </a:r>
          </a:p>
          <a:p>
            <a:pPr marL="171450" lvl="0" indent="-171450">
              <a:buFont typeface="Arial" panose="020B0604020202020204" pitchFamily="34" charset="0"/>
              <a:buChar char="•"/>
              <a:defRPr/>
            </a:pPr>
            <a:r>
              <a:rPr lang="en-GB" dirty="0">
                <a:solidFill>
                  <a:srgbClr val="000000"/>
                </a:solidFill>
              </a:rPr>
              <a:t>Methods names use </a:t>
            </a:r>
            <a:r>
              <a:rPr lang="en-GB" i="1" dirty="0" err="1">
                <a:solidFill>
                  <a:srgbClr val="000000"/>
                </a:solidFill>
              </a:rPr>
              <a:t>PascalCasing</a:t>
            </a:r>
            <a:r>
              <a:rPr lang="en-GB" dirty="0">
                <a:solidFill>
                  <a:srgbClr val="000000"/>
                </a:solidFill>
              </a:rPr>
              <a:t>, where each word's first letter is capitalised e.g., </a:t>
            </a:r>
            <a:r>
              <a:rPr lang="en-GB" dirty="0" err="1">
                <a:solidFill>
                  <a:srgbClr val="000000"/>
                </a:solidFill>
                <a:latin typeface="Consolas" panose="020B0609020204030204" pitchFamily="49" charset="0"/>
                <a:cs typeface="Consolas" panose="020B0609020204030204" pitchFamily="49" charset="0"/>
              </a:rPr>
              <a:t>LoginUser</a:t>
            </a:r>
            <a:r>
              <a:rPr lang="en-GB" dirty="0">
                <a:solidFill>
                  <a:srgbClr val="000000"/>
                </a:solidFill>
                <a:latin typeface="Consolas" panose="020B0609020204030204" pitchFamily="49" charset="0"/>
                <a:cs typeface="Consolas" panose="020B0609020204030204" pitchFamily="49" charset="0"/>
              </a:rPr>
              <a:t>()</a:t>
            </a:r>
            <a:r>
              <a:rPr lang="en-GB" dirty="0">
                <a:solidFill>
                  <a:srgbClr val="000000"/>
                </a:solidFill>
              </a:rPr>
              <a:t>.</a:t>
            </a:r>
          </a:p>
          <a:p>
            <a:pPr marL="171450" lvl="0" indent="-171450">
              <a:buFont typeface="Arial" panose="020B0604020202020204" pitchFamily="34" charset="0"/>
              <a:buChar char="•"/>
              <a:defRPr/>
            </a:pPr>
            <a:r>
              <a:rPr lang="en-GB" dirty="0">
                <a:solidFill>
                  <a:srgbClr val="000000"/>
                </a:solidFill>
              </a:rPr>
              <a:t>Parameter names and local variables use camel casing e.g., </a:t>
            </a:r>
            <a:r>
              <a:rPr lang="en-GB" dirty="0" err="1">
                <a:solidFill>
                  <a:srgbClr val="000000"/>
                </a:solidFill>
                <a:latin typeface="Consolas" panose="020B0609020204030204" pitchFamily="49" charset="0"/>
                <a:cs typeface="Consolas" panose="020B0609020204030204" pitchFamily="49" charset="0"/>
              </a:rPr>
              <a:t>amountToAdd</a:t>
            </a:r>
            <a:r>
              <a:rPr lang="en-GB" dirty="0">
                <a:solidFill>
                  <a:srgbClr val="000000"/>
                </a:solidFill>
              </a:rPr>
              <a:t>.</a:t>
            </a:r>
          </a:p>
          <a:p>
            <a:pPr marL="171450" lvl="0" indent="-171450">
              <a:buFont typeface="Arial" panose="020B0604020202020204" pitchFamily="34" charset="0"/>
              <a:buChar char="•"/>
              <a:defRPr/>
            </a:pPr>
            <a:r>
              <a:rPr lang="en-GB" dirty="0">
                <a:solidFill>
                  <a:srgbClr val="000000"/>
                </a:solidFill>
              </a:rPr>
              <a:t>Type names use Pascal casing e.g., </a:t>
            </a:r>
            <a:r>
              <a:rPr lang="en-GB" dirty="0" err="1">
                <a:solidFill>
                  <a:srgbClr val="000000"/>
                </a:solidFill>
                <a:latin typeface="Consolas" panose="020B0609020204030204" pitchFamily="49" charset="0"/>
                <a:cs typeface="Consolas" panose="020B0609020204030204" pitchFamily="49" charset="0"/>
              </a:rPr>
              <a:t>DateTime</a:t>
            </a:r>
            <a:r>
              <a:rPr lang="en-GB" dirty="0">
                <a:solidFill>
                  <a:srgbClr val="000000"/>
                </a:solidFill>
              </a:rPr>
              <a:t>.</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a:t>
            </a:fld>
            <a:endParaRPr lang="en-GB"/>
          </a:p>
        </p:txBody>
      </p:sp>
    </p:spTree>
    <p:extLst>
      <p:ext uri="{BB962C8B-B14F-4D97-AF65-F5344CB8AC3E}">
        <p14:creationId xmlns:p14="http://schemas.microsoft.com/office/powerpoint/2010/main" xmlns="" val="2070840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33</a:t>
            </a:fld>
            <a:endParaRPr lang="en-GB"/>
          </a:p>
        </p:txBody>
      </p:sp>
    </p:spTree>
    <p:extLst>
      <p:ext uri="{BB962C8B-B14F-4D97-AF65-F5344CB8AC3E}">
        <p14:creationId xmlns:p14="http://schemas.microsoft.com/office/powerpoint/2010/main" xmlns="" val="3946005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The modulus or remainder operator </a:t>
            </a:r>
            <a:r>
              <a:rPr lang="en-GB" b="1" dirty="0"/>
              <a:t>%</a:t>
            </a:r>
            <a:r>
              <a:rPr lang="en-GB" b="0" i="0" dirty="0">
                <a:solidFill>
                  <a:srgbClr val="171717"/>
                </a:solidFill>
                <a:effectLst/>
                <a:latin typeface="Segoe UI" panose="020B0502040204020203" pitchFamily="34" charset="0"/>
              </a:rPr>
              <a:t> computes the remainder after dividing its left-hand operand by its right-hand operand.</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34</a:t>
            </a:fld>
            <a:endParaRPr lang="en-GB"/>
          </a:p>
        </p:txBody>
      </p:sp>
    </p:spTree>
    <p:extLst>
      <p:ext uri="{BB962C8B-B14F-4D97-AF65-F5344CB8AC3E}">
        <p14:creationId xmlns:p14="http://schemas.microsoft.com/office/powerpoint/2010/main" xmlns="" val="477273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5" name="Notes Placeholder 4"/>
          <p:cNvSpPr>
            <a:spLocks noGrp="1"/>
          </p:cNvSpPr>
          <p:nvPr>
            <p:ph type="body" sz="quarter" idx="10"/>
          </p:nvPr>
        </p:nvSpPr>
        <p:spPr/>
        <p:txBody>
          <a:bodyPr>
            <a:normAutofit/>
          </a:bodyPr>
          <a:lstStyle/>
          <a:p>
            <a:r>
              <a:rPr lang="en-GB" dirty="0"/>
              <a:t>The sequence</a:t>
            </a:r>
            <a:r>
              <a:rPr lang="en-GB" baseline="0" dirty="0"/>
              <a:t> in which the operators bind with the operands is identical to that of Maths (i.e. multiple/divide bind closer than plus/minus). As with Maths, you can always alter the precedence with brackets.</a:t>
            </a:r>
          </a:p>
          <a:p>
            <a:r>
              <a:rPr lang="en-GB" baseline="0" dirty="0"/>
              <a:t>BODMAS: Brackets Order Divide Multiply Add Subtract</a:t>
            </a:r>
            <a:endParaRPr lang="en-GB" dirty="0"/>
          </a:p>
          <a:p>
            <a:endParaRPr lang="en-GB" dirty="0"/>
          </a:p>
        </p:txBody>
      </p:sp>
    </p:spTree>
    <p:extLst>
      <p:ext uri="{BB962C8B-B14F-4D97-AF65-F5344CB8AC3E}">
        <p14:creationId xmlns:p14="http://schemas.microsoft.com/office/powerpoint/2010/main" xmlns="" val="6746725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36</a:t>
            </a:fld>
            <a:endParaRPr lang="en-GB"/>
          </a:p>
        </p:txBody>
      </p:sp>
    </p:spTree>
    <p:extLst>
      <p:ext uri="{BB962C8B-B14F-4D97-AF65-F5344CB8AC3E}">
        <p14:creationId xmlns:p14="http://schemas.microsoft.com/office/powerpoint/2010/main" xmlns="" val="33489468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37</a:t>
            </a:fld>
            <a:endParaRPr lang="en-GB"/>
          </a:p>
        </p:txBody>
      </p:sp>
    </p:spTree>
    <p:extLst>
      <p:ext uri="{BB962C8B-B14F-4D97-AF65-F5344CB8AC3E}">
        <p14:creationId xmlns:p14="http://schemas.microsoft.com/office/powerpoint/2010/main" xmlns="" val="1374885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The unary prefix </a:t>
            </a:r>
            <a:r>
              <a:rPr lang="en-GB" dirty="0"/>
              <a:t>!</a:t>
            </a:r>
            <a:r>
              <a:rPr lang="en-GB" b="0" i="0" dirty="0">
                <a:solidFill>
                  <a:srgbClr val="171717"/>
                </a:solidFill>
                <a:effectLst/>
                <a:latin typeface="Segoe UI" panose="020B0502040204020203" pitchFamily="34" charset="0"/>
              </a:rPr>
              <a:t> operator computes logical negation of its operand. That is, it produces </a:t>
            </a:r>
            <a:r>
              <a:rPr lang="en-GB" dirty="0"/>
              <a:t>true</a:t>
            </a:r>
            <a:r>
              <a:rPr lang="en-GB" b="0" i="0" dirty="0">
                <a:solidFill>
                  <a:srgbClr val="171717"/>
                </a:solidFill>
                <a:effectLst/>
                <a:latin typeface="Segoe UI" panose="020B0502040204020203" pitchFamily="34" charset="0"/>
              </a:rPr>
              <a:t>, if the operand evaluates to </a:t>
            </a:r>
            <a:r>
              <a:rPr lang="en-GB" dirty="0"/>
              <a:t>false</a:t>
            </a:r>
            <a:r>
              <a:rPr lang="en-GB" b="0" i="0" dirty="0">
                <a:solidFill>
                  <a:srgbClr val="171717"/>
                </a:solidFill>
                <a:effectLst/>
                <a:latin typeface="Segoe UI" panose="020B0502040204020203" pitchFamily="34" charset="0"/>
              </a:rPr>
              <a:t>, and </a:t>
            </a:r>
            <a:r>
              <a:rPr lang="en-GB" dirty="0"/>
              <a:t>false</a:t>
            </a:r>
            <a:r>
              <a:rPr lang="en-GB" b="0" i="0" dirty="0">
                <a:solidFill>
                  <a:srgbClr val="171717"/>
                </a:solidFill>
                <a:effectLst/>
                <a:latin typeface="Segoe UI" panose="020B0502040204020203" pitchFamily="34" charset="0"/>
              </a:rPr>
              <a:t>, if the operand evaluates to </a:t>
            </a:r>
            <a:r>
              <a:rPr lang="en-GB" dirty="0"/>
              <a:t>true.</a:t>
            </a:r>
          </a:p>
          <a:p>
            <a:r>
              <a:rPr lang="en-GB" b="0" i="0" dirty="0">
                <a:solidFill>
                  <a:srgbClr val="171717"/>
                </a:solidFill>
                <a:effectLst/>
                <a:latin typeface="Segoe UI" panose="020B0502040204020203" pitchFamily="34" charset="0"/>
              </a:rPr>
              <a:t>For a logical AND, the result of </a:t>
            </a:r>
            <a:r>
              <a:rPr lang="en-GB" dirty="0"/>
              <a:t>x &amp; y</a:t>
            </a:r>
            <a:r>
              <a:rPr lang="en-GB" b="0" i="0" dirty="0">
                <a:solidFill>
                  <a:srgbClr val="171717"/>
                </a:solidFill>
                <a:effectLst/>
                <a:latin typeface="Segoe UI" panose="020B0502040204020203" pitchFamily="34" charset="0"/>
              </a:rPr>
              <a:t> is </a:t>
            </a:r>
            <a:r>
              <a:rPr lang="en-GB" dirty="0"/>
              <a:t>true</a:t>
            </a:r>
            <a:r>
              <a:rPr lang="en-GB" b="0" i="0" dirty="0">
                <a:solidFill>
                  <a:srgbClr val="171717"/>
                </a:solidFill>
                <a:effectLst/>
                <a:latin typeface="Segoe UI" panose="020B0502040204020203" pitchFamily="34" charset="0"/>
              </a:rPr>
              <a:t> if both </a:t>
            </a:r>
            <a:r>
              <a:rPr lang="en-GB" dirty="0"/>
              <a:t>x</a:t>
            </a:r>
            <a:r>
              <a:rPr lang="en-GB" b="0" i="0" dirty="0">
                <a:solidFill>
                  <a:srgbClr val="171717"/>
                </a:solidFill>
                <a:effectLst/>
                <a:latin typeface="Segoe UI" panose="020B0502040204020203" pitchFamily="34" charset="0"/>
              </a:rPr>
              <a:t> and </a:t>
            </a:r>
            <a:r>
              <a:rPr lang="en-GB" dirty="0"/>
              <a:t>y</a:t>
            </a:r>
            <a:r>
              <a:rPr lang="en-GB" b="0" i="0" dirty="0">
                <a:solidFill>
                  <a:srgbClr val="171717"/>
                </a:solidFill>
                <a:effectLst/>
                <a:latin typeface="Segoe UI" panose="020B0502040204020203" pitchFamily="34" charset="0"/>
              </a:rPr>
              <a:t> evaluate to </a:t>
            </a:r>
            <a:r>
              <a:rPr lang="en-GB" dirty="0"/>
              <a:t>true</a:t>
            </a:r>
            <a:r>
              <a:rPr lang="en-GB" b="0" i="0" dirty="0">
                <a:solidFill>
                  <a:srgbClr val="171717"/>
                </a:solidFill>
                <a:effectLst/>
                <a:latin typeface="Segoe UI" panose="020B0502040204020203" pitchFamily="34" charset="0"/>
              </a:rPr>
              <a:t>. Otherwise, the result is </a:t>
            </a:r>
            <a:r>
              <a:rPr lang="en-GB" dirty="0"/>
              <a:t>false</a:t>
            </a:r>
            <a:r>
              <a:rPr lang="en-GB" b="0" i="0" dirty="0">
                <a:solidFill>
                  <a:srgbClr val="171717"/>
                </a:solidFill>
                <a:effectLst/>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71717"/>
                </a:solidFill>
                <a:effectLst/>
                <a:latin typeface="Segoe UI" panose="020B0502040204020203" pitchFamily="34" charset="0"/>
              </a:rPr>
              <a:t>For a logical OR, the result of </a:t>
            </a:r>
            <a:r>
              <a:rPr lang="en-GB" dirty="0"/>
              <a:t>x &amp; y</a:t>
            </a:r>
            <a:r>
              <a:rPr lang="en-GB" b="0" i="0" dirty="0">
                <a:solidFill>
                  <a:srgbClr val="171717"/>
                </a:solidFill>
                <a:effectLst/>
                <a:latin typeface="Segoe UI" panose="020B0502040204020203" pitchFamily="34" charset="0"/>
              </a:rPr>
              <a:t> is </a:t>
            </a:r>
            <a:r>
              <a:rPr lang="en-GB" dirty="0"/>
              <a:t>true</a:t>
            </a:r>
            <a:r>
              <a:rPr lang="en-GB" b="0" i="0" dirty="0">
                <a:solidFill>
                  <a:srgbClr val="171717"/>
                </a:solidFill>
                <a:effectLst/>
                <a:latin typeface="Segoe UI" panose="020B0502040204020203" pitchFamily="34" charset="0"/>
              </a:rPr>
              <a:t> if either or both </a:t>
            </a:r>
            <a:r>
              <a:rPr lang="en-GB" dirty="0"/>
              <a:t>x</a:t>
            </a:r>
            <a:r>
              <a:rPr lang="en-GB" b="0" i="0" dirty="0">
                <a:solidFill>
                  <a:srgbClr val="171717"/>
                </a:solidFill>
                <a:effectLst/>
                <a:latin typeface="Segoe UI" panose="020B0502040204020203" pitchFamily="34" charset="0"/>
              </a:rPr>
              <a:t> and </a:t>
            </a:r>
            <a:r>
              <a:rPr lang="en-GB" dirty="0"/>
              <a:t>y</a:t>
            </a:r>
            <a:r>
              <a:rPr lang="en-GB" b="0" i="0" dirty="0">
                <a:solidFill>
                  <a:srgbClr val="171717"/>
                </a:solidFill>
                <a:effectLst/>
                <a:latin typeface="Segoe UI" panose="020B0502040204020203" pitchFamily="34" charset="0"/>
              </a:rPr>
              <a:t> evaluate to </a:t>
            </a:r>
            <a:r>
              <a:rPr lang="en-GB" dirty="0"/>
              <a:t>true</a:t>
            </a:r>
            <a:r>
              <a:rPr lang="en-GB" b="0" i="0" dirty="0">
                <a:solidFill>
                  <a:srgbClr val="171717"/>
                </a:solidFill>
                <a:effectLst/>
                <a:latin typeface="Segoe UI" panose="020B0502040204020203" pitchFamily="34" charset="0"/>
              </a:rPr>
              <a:t>. Otherwise, the result is </a:t>
            </a:r>
            <a:r>
              <a:rPr lang="en-GB" dirty="0"/>
              <a:t>false</a:t>
            </a:r>
            <a:r>
              <a:rPr lang="en-GB" b="0" i="0" dirty="0">
                <a:solidFill>
                  <a:srgbClr val="171717"/>
                </a:solidFill>
                <a:effectLst/>
                <a:latin typeface="Segoe UI" panose="020B0502040204020203" pitchFamily="34" charset="0"/>
              </a:rPr>
              <a:t>.</a:t>
            </a:r>
          </a:p>
          <a:p>
            <a:r>
              <a:rPr lang="en-GB" b="0" i="0" dirty="0">
                <a:solidFill>
                  <a:srgbClr val="171717"/>
                </a:solidFill>
                <a:effectLst/>
                <a:latin typeface="Segoe UI" panose="020B0502040204020203" pitchFamily="34" charset="0"/>
              </a:rPr>
              <a:t>The </a:t>
            </a:r>
            <a:r>
              <a:rPr lang="en-GB" dirty="0"/>
              <a:t>^</a:t>
            </a:r>
            <a:r>
              <a:rPr lang="en-GB" b="0" i="0" dirty="0">
                <a:solidFill>
                  <a:srgbClr val="171717"/>
                </a:solidFill>
                <a:effectLst/>
                <a:latin typeface="Segoe UI" panose="020B0502040204020203" pitchFamily="34" charset="0"/>
              </a:rPr>
              <a:t> operator computes the logical exclusive OR (XOR) of its operands. The result of </a:t>
            </a:r>
            <a:r>
              <a:rPr lang="en-GB" dirty="0"/>
              <a:t>x ^ y</a:t>
            </a:r>
            <a:r>
              <a:rPr lang="en-GB" b="0" i="0" dirty="0">
                <a:solidFill>
                  <a:srgbClr val="171717"/>
                </a:solidFill>
                <a:effectLst/>
                <a:latin typeface="Segoe UI" panose="020B0502040204020203" pitchFamily="34" charset="0"/>
              </a:rPr>
              <a:t> is </a:t>
            </a:r>
            <a:r>
              <a:rPr lang="en-GB" dirty="0"/>
              <a:t>true</a:t>
            </a:r>
            <a:r>
              <a:rPr lang="en-GB" b="0" i="0" dirty="0">
                <a:solidFill>
                  <a:srgbClr val="171717"/>
                </a:solidFill>
                <a:effectLst/>
                <a:latin typeface="Segoe UI" panose="020B0502040204020203" pitchFamily="34" charset="0"/>
              </a:rPr>
              <a:t> if </a:t>
            </a:r>
            <a:r>
              <a:rPr lang="en-GB" dirty="0"/>
              <a:t>x</a:t>
            </a:r>
            <a:r>
              <a:rPr lang="en-GB" b="0" i="0" dirty="0">
                <a:solidFill>
                  <a:srgbClr val="171717"/>
                </a:solidFill>
                <a:effectLst/>
                <a:latin typeface="Segoe UI" panose="020B0502040204020203" pitchFamily="34" charset="0"/>
              </a:rPr>
              <a:t> evaluates to </a:t>
            </a:r>
            <a:r>
              <a:rPr lang="en-GB" dirty="0"/>
              <a:t>true</a:t>
            </a:r>
            <a:r>
              <a:rPr lang="en-GB" b="0" i="0" dirty="0">
                <a:solidFill>
                  <a:srgbClr val="171717"/>
                </a:solidFill>
                <a:effectLst/>
                <a:latin typeface="Segoe UI" panose="020B0502040204020203" pitchFamily="34" charset="0"/>
              </a:rPr>
              <a:t> and </a:t>
            </a:r>
            <a:r>
              <a:rPr lang="en-GB" dirty="0"/>
              <a:t>y</a:t>
            </a:r>
            <a:r>
              <a:rPr lang="en-GB" b="0" i="0" dirty="0">
                <a:solidFill>
                  <a:srgbClr val="171717"/>
                </a:solidFill>
                <a:effectLst/>
                <a:latin typeface="Segoe UI" panose="020B0502040204020203" pitchFamily="34" charset="0"/>
              </a:rPr>
              <a:t> evaluates to </a:t>
            </a:r>
            <a:r>
              <a:rPr lang="en-GB" dirty="0"/>
              <a:t>false</a:t>
            </a:r>
            <a:r>
              <a:rPr lang="en-GB" b="0" i="0" dirty="0">
                <a:solidFill>
                  <a:srgbClr val="171717"/>
                </a:solidFill>
                <a:effectLst/>
                <a:latin typeface="Segoe UI" panose="020B0502040204020203" pitchFamily="34" charset="0"/>
              </a:rPr>
              <a:t>, or </a:t>
            </a:r>
            <a:r>
              <a:rPr lang="en-GB" dirty="0"/>
              <a:t>x</a:t>
            </a:r>
            <a:r>
              <a:rPr lang="en-GB" b="0" i="0" dirty="0">
                <a:solidFill>
                  <a:srgbClr val="171717"/>
                </a:solidFill>
                <a:effectLst/>
                <a:latin typeface="Segoe UI" panose="020B0502040204020203" pitchFamily="34" charset="0"/>
              </a:rPr>
              <a:t> evaluates to </a:t>
            </a:r>
            <a:r>
              <a:rPr lang="en-GB" dirty="0"/>
              <a:t>false</a:t>
            </a:r>
            <a:r>
              <a:rPr lang="en-GB" b="0" i="0" dirty="0">
                <a:solidFill>
                  <a:srgbClr val="171717"/>
                </a:solidFill>
                <a:effectLst/>
                <a:latin typeface="Segoe UI" panose="020B0502040204020203" pitchFamily="34" charset="0"/>
              </a:rPr>
              <a:t> and </a:t>
            </a:r>
            <a:r>
              <a:rPr lang="en-GB" dirty="0"/>
              <a:t>y</a:t>
            </a:r>
            <a:r>
              <a:rPr lang="en-GB" b="0" i="0" dirty="0">
                <a:solidFill>
                  <a:srgbClr val="171717"/>
                </a:solidFill>
                <a:effectLst/>
                <a:latin typeface="Segoe UI" panose="020B0502040204020203" pitchFamily="34" charset="0"/>
              </a:rPr>
              <a:t> evaluates to </a:t>
            </a:r>
            <a:r>
              <a:rPr lang="en-GB" dirty="0"/>
              <a:t>true</a:t>
            </a:r>
            <a:r>
              <a:rPr lang="en-GB" b="0" i="0" dirty="0">
                <a:solidFill>
                  <a:srgbClr val="171717"/>
                </a:solidFill>
                <a:effectLst/>
                <a:latin typeface="Segoe UI" panose="020B0502040204020203" pitchFamily="34" charset="0"/>
              </a:rPr>
              <a:t>. Otherwise, the result is </a:t>
            </a:r>
            <a:r>
              <a:rPr lang="en-GB" dirty="0"/>
              <a:t>false</a:t>
            </a:r>
            <a:r>
              <a:rPr lang="en-GB" b="0" i="0" dirty="0">
                <a:solidFill>
                  <a:srgbClr val="171717"/>
                </a:solidFill>
                <a:effectLst/>
                <a:latin typeface="Segoe UI" panose="020B0502040204020203" pitchFamily="34" charset="0"/>
              </a:rPr>
              <a:t>. The two operands must be different (have exclusive values).</a:t>
            </a:r>
          </a:p>
          <a:p>
            <a:r>
              <a:rPr lang="en-GB" b="0" i="0" dirty="0">
                <a:solidFill>
                  <a:srgbClr val="171717"/>
                </a:solidFill>
                <a:effectLst/>
                <a:latin typeface="Segoe UI" panose="020B0502040204020203" pitchFamily="34" charset="0"/>
              </a:rPr>
              <a:t>The conditional logical AND is a short-circuiting operator. If the first operand evaluates to false, the second operand is not evaluated.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71717"/>
                </a:solidFill>
                <a:effectLst/>
                <a:latin typeface="Segoe UI" panose="020B0502040204020203" pitchFamily="34" charset="0"/>
              </a:rPr>
              <a:t>The conditional logical OR is a short-circuiting operator. If the first operand evaluates to true, the second operand is not evaluated.</a:t>
            </a:r>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38</a:t>
            </a:fld>
            <a:endParaRPr lang="en-GB"/>
          </a:p>
        </p:txBody>
      </p:sp>
    </p:spTree>
    <p:extLst>
      <p:ext uri="{BB962C8B-B14F-4D97-AF65-F5344CB8AC3E}">
        <p14:creationId xmlns:p14="http://schemas.microsoft.com/office/powerpoint/2010/main" xmlns="" val="1852264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39</a:t>
            </a:fld>
            <a:endParaRPr lang="en-GB"/>
          </a:p>
        </p:txBody>
      </p:sp>
    </p:spTree>
    <p:extLst>
      <p:ext uri="{BB962C8B-B14F-4D97-AF65-F5344CB8AC3E}">
        <p14:creationId xmlns:p14="http://schemas.microsoft.com/office/powerpoint/2010/main" xmlns="" val="2003241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40</a:t>
            </a:fld>
            <a:endParaRPr lang="en-GB"/>
          </a:p>
        </p:txBody>
      </p:sp>
    </p:spTree>
    <p:extLst>
      <p:ext uri="{BB962C8B-B14F-4D97-AF65-F5344CB8AC3E}">
        <p14:creationId xmlns:p14="http://schemas.microsoft.com/office/powerpoint/2010/main" xmlns="" val="24428661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41</a:t>
            </a:fld>
            <a:endParaRPr lang="en-GB"/>
          </a:p>
        </p:txBody>
      </p:sp>
    </p:spTree>
    <p:extLst>
      <p:ext uri="{BB962C8B-B14F-4D97-AF65-F5344CB8AC3E}">
        <p14:creationId xmlns:p14="http://schemas.microsoft.com/office/powerpoint/2010/main" xmlns="" val="3967902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42</a:t>
            </a:fld>
            <a:endParaRPr lang="en-GB"/>
          </a:p>
        </p:txBody>
      </p:sp>
    </p:spTree>
    <p:extLst>
      <p:ext uri="{BB962C8B-B14F-4D97-AF65-F5344CB8AC3E}">
        <p14:creationId xmlns:p14="http://schemas.microsoft.com/office/powerpoint/2010/main" xmlns="" val="11330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variable is a symbolic name for a block of memory in which a value can be stored.</a:t>
            </a:r>
          </a:p>
          <a:p>
            <a:r>
              <a:rPr lang="en-GB" dirty="0"/>
              <a:t>All variables must be declared before they can be used.</a:t>
            </a:r>
          </a:p>
          <a:p>
            <a:r>
              <a:rPr lang="en-GB" dirty="0"/>
              <a:t>The declaration consists of the type name followed by the variable name.</a:t>
            </a:r>
          </a:p>
          <a:p>
            <a:r>
              <a:rPr lang="en-GB" dirty="0"/>
              <a:t>Variables can be declared anywhere within a block, although it is often preferable to declare it at the start.</a:t>
            </a:r>
          </a:p>
          <a:p>
            <a:r>
              <a:rPr lang="en-GB" dirty="0"/>
              <a:t>Local variables (as opposed to instance and class variables) must also be given values before they can be used in an expression. If this is not done, the C# compiler will indicate an error. We can declare and initialise a variable all at the same time by using the assignment operator ‘=‘. Note that if several variables are declared on one line, each variable must be individually initialised. If not, the initial value specified will be assigned only to the last variable in the declaration.</a:t>
            </a:r>
          </a:p>
          <a:p>
            <a:r>
              <a:rPr lang="en-GB" dirty="0"/>
              <a:t>The two integers </a:t>
            </a:r>
            <a:r>
              <a:rPr lang="en-GB" i="1" dirty="0" err="1"/>
              <a:t>i</a:t>
            </a:r>
            <a:r>
              <a:rPr lang="en-GB" dirty="0"/>
              <a:t> and </a:t>
            </a:r>
            <a:r>
              <a:rPr lang="en-GB" i="1" dirty="0"/>
              <a:t>j</a:t>
            </a:r>
            <a:r>
              <a:rPr lang="en-GB" dirty="0"/>
              <a:t> show an example of this in action, however it is considered to be poor programming practice and best practice is to declare and initialise each variable in separate statements.</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5</a:t>
            </a:fld>
            <a:endParaRPr lang="en-GB"/>
          </a:p>
        </p:txBody>
      </p:sp>
    </p:spTree>
    <p:extLst>
      <p:ext uri="{BB962C8B-B14F-4D97-AF65-F5344CB8AC3E}">
        <p14:creationId xmlns:p14="http://schemas.microsoft.com/office/powerpoint/2010/main" xmlns="" val="3798659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43</a:t>
            </a:fld>
            <a:endParaRPr lang="en-GB"/>
          </a:p>
        </p:txBody>
      </p:sp>
    </p:spTree>
    <p:extLst>
      <p:ext uri="{BB962C8B-B14F-4D97-AF65-F5344CB8AC3E}">
        <p14:creationId xmlns:p14="http://schemas.microsoft.com/office/powerpoint/2010/main" xmlns="" val="2649210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44</a:t>
            </a:fld>
            <a:endParaRPr lang="en-GB"/>
          </a:p>
        </p:txBody>
      </p:sp>
    </p:spTree>
    <p:extLst>
      <p:ext uri="{BB962C8B-B14F-4D97-AF65-F5344CB8AC3E}">
        <p14:creationId xmlns:p14="http://schemas.microsoft.com/office/powerpoint/2010/main" xmlns="" val="26540757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5" name="Notes Placeholder 4"/>
          <p:cNvSpPr>
            <a:spLocks noGrp="1"/>
          </p:cNvSpPr>
          <p:nvPr>
            <p:ph type="body" sz="quarter" idx="10"/>
          </p:nvPr>
        </p:nvSpPr>
        <p:spPr/>
        <p:txBody>
          <a:bodyPr>
            <a:normAutofit/>
          </a:bodyPr>
          <a:lstStyle/>
          <a:p>
            <a:r>
              <a:rPr lang="en-IE" sz="1200" kern="1200" dirty="0">
                <a:solidFill>
                  <a:schemeClr val="tx1"/>
                </a:solidFill>
                <a:latin typeface="Arial" pitchFamily="34" charset="0"/>
                <a:ea typeface="+mn-ea"/>
                <a:cs typeface="Arial" pitchFamily="34" charset="0"/>
              </a:rPr>
              <a:t>To convert a string to a simple value type, you can use the </a:t>
            </a:r>
            <a:r>
              <a:rPr lang="en-IE" sz="1200" b="1" kern="1200" dirty="0">
                <a:solidFill>
                  <a:schemeClr val="tx1"/>
                </a:solidFill>
                <a:latin typeface="Arial" pitchFamily="34" charset="0"/>
                <a:ea typeface="+mn-ea"/>
                <a:cs typeface="Arial" pitchFamily="34" charset="0"/>
              </a:rPr>
              <a:t>Parse</a:t>
            </a:r>
            <a:r>
              <a:rPr lang="en-IE" sz="1200" kern="1200" dirty="0">
                <a:solidFill>
                  <a:schemeClr val="tx1"/>
                </a:solidFill>
                <a:latin typeface="Arial" pitchFamily="34" charset="0"/>
                <a:ea typeface="+mn-ea"/>
                <a:cs typeface="Arial" pitchFamily="34" charset="0"/>
              </a:rPr>
              <a:t> method.</a:t>
            </a:r>
          </a:p>
          <a:p>
            <a:r>
              <a:rPr lang="en-IE" sz="1200" kern="1200" dirty="0">
                <a:solidFill>
                  <a:schemeClr val="tx1"/>
                </a:solidFill>
                <a:latin typeface="Arial" pitchFamily="34" charset="0"/>
                <a:ea typeface="+mn-ea"/>
                <a:cs typeface="Arial" pitchFamily="34" charset="0"/>
              </a:rPr>
              <a:t>The Parse method is a static method available in the primitive data types that enables a string to be parsed to a numeric value of the corresponding type.</a:t>
            </a:r>
          </a:p>
          <a:p>
            <a:r>
              <a:rPr lang="en-IE" sz="1200" kern="1200" dirty="0">
                <a:solidFill>
                  <a:schemeClr val="tx1"/>
                </a:solidFill>
                <a:latin typeface="Arial" pitchFamily="34" charset="0"/>
                <a:ea typeface="+mn-ea"/>
                <a:cs typeface="Arial" pitchFamily="34" charset="0"/>
              </a:rPr>
              <a:t>You will see </a:t>
            </a:r>
            <a:r>
              <a:rPr lang="en-IE" sz="1200" b="1" kern="1200" dirty="0" err="1">
                <a:solidFill>
                  <a:schemeClr val="tx1"/>
                </a:solidFill>
                <a:latin typeface="Arial" pitchFamily="34" charset="0"/>
                <a:ea typeface="+mn-ea"/>
                <a:cs typeface="Arial" pitchFamily="34" charset="0"/>
              </a:rPr>
              <a:t>TryParse</a:t>
            </a:r>
            <a:r>
              <a:rPr lang="en-IE" sz="1200" kern="1200" dirty="0">
                <a:solidFill>
                  <a:schemeClr val="tx1"/>
                </a:solidFill>
                <a:latin typeface="Arial" pitchFamily="34" charset="0"/>
                <a:ea typeface="+mn-ea"/>
                <a:cs typeface="Arial" pitchFamily="34" charset="0"/>
              </a:rPr>
              <a:t> in a later chapter.</a:t>
            </a:r>
            <a:endParaRPr lang="en-GB" dirty="0"/>
          </a:p>
        </p:txBody>
      </p:sp>
    </p:spTree>
    <p:extLst>
      <p:ext uri="{BB962C8B-B14F-4D97-AF65-F5344CB8AC3E}">
        <p14:creationId xmlns:p14="http://schemas.microsoft.com/office/powerpoint/2010/main" xmlns="" val="1810155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571500" y="581025"/>
            <a:ext cx="5715000" cy="3216275"/>
          </a:xfrm>
          <a:ln/>
        </p:spPr>
      </p:sp>
      <p:sp>
        <p:nvSpPr>
          <p:cNvPr id="5" name="Notes Placeholder 4"/>
          <p:cNvSpPr>
            <a:spLocks noGrp="1"/>
          </p:cNvSpPr>
          <p:nvPr>
            <p:ph type="body" sz="quarter" idx="10"/>
          </p:nvPr>
        </p:nvSpPr>
        <p:spPr/>
        <p:txBody>
          <a:bodyPr>
            <a:normAutofit lnSpcReduction="10000"/>
          </a:bodyPr>
          <a:lstStyle/>
          <a:p>
            <a:r>
              <a:rPr lang="en-GB" dirty="0"/>
              <a:t>Most of the arithmetic operators in C# are similar to those in other languages. Integer division results in an integer and any remainder is ignored. The modulo operator (%) returns the remainder after an integer division. The multiply and divide operators have higher precedence than the add and subtract operators (BODMAS – Brackets | Orders | Divide | Multiply | Add | Subtract). </a:t>
            </a:r>
          </a:p>
          <a:p>
            <a:r>
              <a:rPr lang="en-GB" dirty="0"/>
              <a:t>It is important to note that, internally, all integer arithmetic is performed with </a:t>
            </a:r>
            <a:r>
              <a:rPr lang="en-GB" dirty="0" err="1"/>
              <a:t>int</a:t>
            </a:r>
            <a:r>
              <a:rPr lang="en-GB" dirty="0"/>
              <a:t> or larger values. byte, char and short values are automatically widened or promoted to </a:t>
            </a:r>
            <a:r>
              <a:rPr lang="en-GB" dirty="0" err="1"/>
              <a:t>int</a:t>
            </a:r>
            <a:r>
              <a:rPr lang="en-GB" dirty="0"/>
              <a:t> before an arithmetic operation commences and the result will be an int. Therefore, if the result is to be assigned to anything less than a </a:t>
            </a:r>
            <a:r>
              <a:rPr lang="en-GB" dirty="0" err="1"/>
              <a:t>int</a:t>
            </a:r>
            <a:r>
              <a:rPr lang="en-GB" dirty="0"/>
              <a:t>, the result must be explicitly cast. Otherwise, the compiler will flag an error. Similarly, if the argument on one side of an arithmetic operator is a long, the argument on the other side will be promoted to a long and the result will be a long.</a:t>
            </a:r>
          </a:p>
          <a:p>
            <a:r>
              <a:rPr lang="en-GB" dirty="0"/>
              <a:t>If necessary, C# will automatically convert or cast a variable or expression of one numeric type to a wider type, e.g. if you assign an int to a long. However, if the reverse is attempted, the compiler will complain because this may result in loss of information. The compiler can be forced to convert a variable of one numeric type to a narrower type by using an explicit cast. </a:t>
            </a:r>
          </a:p>
          <a:p>
            <a:r>
              <a:rPr lang="en-GB" dirty="0"/>
              <a:t>The syntax for an explicit cast is to put the target type in parentheses in front of the expression or variable.</a:t>
            </a:r>
          </a:p>
          <a:p>
            <a:endParaRPr lang="en-GB" dirty="0"/>
          </a:p>
        </p:txBody>
      </p:sp>
    </p:spTree>
    <p:extLst>
      <p:ext uri="{BB962C8B-B14F-4D97-AF65-F5344CB8AC3E}">
        <p14:creationId xmlns:p14="http://schemas.microsoft.com/office/powerpoint/2010/main" xmlns="" val="14212587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571500" y="581025"/>
            <a:ext cx="5715000" cy="3216275"/>
          </a:xfrm>
          <a:ln/>
        </p:spPr>
      </p:sp>
      <p:sp>
        <p:nvSpPr>
          <p:cNvPr id="5" name="Notes Placeholder 4"/>
          <p:cNvSpPr>
            <a:spLocks noGrp="1"/>
          </p:cNvSpPr>
          <p:nvPr>
            <p:ph type="body" sz="quarter" idx="10"/>
          </p:nvPr>
        </p:nvSpPr>
        <p:spPr/>
        <p:txBody>
          <a:bodyPr>
            <a:normAutofit/>
          </a:bodyPr>
          <a:lstStyle/>
          <a:p>
            <a:endParaRPr lang="en-GB" dirty="0"/>
          </a:p>
        </p:txBody>
      </p:sp>
    </p:spTree>
    <p:extLst>
      <p:ext uri="{BB962C8B-B14F-4D97-AF65-F5344CB8AC3E}">
        <p14:creationId xmlns:p14="http://schemas.microsoft.com/office/powerpoint/2010/main" xmlns="" val="265044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5" name="Notes Placeholder 4"/>
          <p:cNvSpPr>
            <a:spLocks noGrp="1"/>
          </p:cNvSpPr>
          <p:nvPr>
            <p:ph type="body" sz="quarter" idx="10"/>
          </p:nvPr>
        </p:nvSpPr>
        <p:spPr/>
        <p:txBody>
          <a:bodyPr>
            <a:normAutofit/>
          </a:bodyPr>
          <a:lstStyle/>
          <a:p>
            <a:endParaRPr lang="en-GB" baseline="0" dirty="0"/>
          </a:p>
        </p:txBody>
      </p:sp>
    </p:spTree>
    <p:extLst>
      <p:ext uri="{BB962C8B-B14F-4D97-AF65-F5344CB8AC3E}">
        <p14:creationId xmlns:p14="http://schemas.microsoft.com/office/powerpoint/2010/main" xmlns="" val="3093290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a:t>
            </a:r>
            <a:r>
              <a:rPr lang="en-GB" i="1" dirty="0"/>
              <a:t>in</a:t>
            </a:r>
            <a:r>
              <a:rPr lang="en-GB" dirty="0"/>
              <a:t>, </a:t>
            </a:r>
            <a:r>
              <a:rPr lang="en-GB" i="1" dirty="0"/>
              <a:t>ref</a:t>
            </a:r>
            <a:r>
              <a:rPr lang="en-GB" dirty="0"/>
              <a:t> and </a:t>
            </a:r>
            <a:r>
              <a:rPr lang="en-GB" i="1" dirty="0"/>
              <a:t>out</a:t>
            </a:r>
            <a:r>
              <a:rPr lang="en-GB" dirty="0"/>
              <a:t> parameter variables change the behaviour of value type variables</a:t>
            </a:r>
          </a:p>
        </p:txBody>
      </p:sp>
      <p:sp>
        <p:nvSpPr>
          <p:cNvPr id="4" name="Slide Number Placeholder 3"/>
          <p:cNvSpPr>
            <a:spLocks noGrp="1"/>
          </p:cNvSpPr>
          <p:nvPr>
            <p:ph type="sldNum" sz="quarter" idx="5"/>
          </p:nvPr>
        </p:nvSpPr>
        <p:spPr/>
        <p:txBody>
          <a:bodyPr/>
          <a:lstStyle/>
          <a:p>
            <a:fld id="{548901C6-1DA1-FB44-ABEE-06A0FEB7738E}" type="slidenum">
              <a:rPr lang="en-GB" smtClean="0"/>
              <a:pPr/>
              <a:t>6</a:t>
            </a:fld>
            <a:endParaRPr lang="en-GB"/>
          </a:p>
        </p:txBody>
      </p:sp>
    </p:spTree>
    <p:extLst>
      <p:ext uri="{BB962C8B-B14F-4D97-AF65-F5344CB8AC3E}">
        <p14:creationId xmlns:p14="http://schemas.microsoft.com/office/powerpoint/2010/main" xmlns="" val="2773723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xmlns="" val="53419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default value of each integral type is zero, 0.</a:t>
            </a:r>
          </a:p>
          <a:p>
            <a:r>
              <a:rPr lang="en-GB" dirty="0"/>
              <a:t>Each C# keyword in the leftmost column is an alias for the corresponding .NET type (apart from </a:t>
            </a:r>
            <a:r>
              <a:rPr lang="en-GB" i="1" dirty="0" err="1"/>
              <a:t>nint</a:t>
            </a:r>
            <a:r>
              <a:rPr lang="en-GB" dirty="0"/>
              <a:t> and </a:t>
            </a:r>
            <a:r>
              <a:rPr lang="en-GB" i="1" dirty="0" err="1"/>
              <a:t>nuint</a:t>
            </a:r>
            <a:r>
              <a:rPr lang="en-GB" dirty="0"/>
              <a:t>).</a:t>
            </a:r>
          </a:p>
          <a:p>
            <a:endParaRPr lang="en-GB" dirty="0"/>
          </a:p>
          <a:p>
            <a:r>
              <a:rPr lang="en-GB" dirty="0"/>
              <a:t>The two lines of code declare variables of the same type.</a:t>
            </a:r>
          </a:p>
        </p:txBody>
      </p:sp>
      <p:sp>
        <p:nvSpPr>
          <p:cNvPr id="4" name="Slide Number Placeholder 3"/>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xmlns="" val="372849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default value of each floating-point type is zero, 0.</a:t>
            </a:r>
          </a:p>
          <a:p>
            <a:r>
              <a:rPr lang="en-GB" dirty="0"/>
              <a:t>Each C# keyword in the leftmost column is an alias for the corresponding .NET type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two lines of code declare variables of the same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literal number with a decimal point is interpreted as a double by the compiler. Use a suffix on the literal to create a literal of the correct type.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 / f – float suffix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D / d – double suffix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 / m – decimal suffix</a:t>
            </a:r>
          </a:p>
          <a:p>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xmlns="" val="289358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are built-in keywords representing the two constants: </a:t>
            </a:r>
            <a:r>
              <a:rPr lang="en-GB" i="1" dirty="0"/>
              <a:t>true</a:t>
            </a:r>
            <a:r>
              <a:rPr lang="en-GB" dirty="0"/>
              <a:t> and </a:t>
            </a:r>
            <a:r>
              <a:rPr lang="en-GB" i="1" dirty="0"/>
              <a:t>false</a:t>
            </a:r>
            <a:r>
              <a:rPr lang="en-GB" dirty="0"/>
              <a:t>. The bool type is the result type of comparison and equality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xmlns="" val="426282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xmlns=""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xmlns=""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xmlns=""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xmlns="" val="345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xmlns=""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872309430"/>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xmlns=""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xmlns=""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xmlns=""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xmlns=""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67062943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xmlns=""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xmlns="" id="{5D69E953-4DB2-B941-B4AE-DF2DF1970A5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xmlns=""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xmlns=""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895494654"/>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41CD3697-753A-0647-9FAB-C202C65A37F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73324702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xmlns="" id="{F0A764D6-0F7D-EB44-A897-7F9C735CB5F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xmlns=""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xmlns=""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9405205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BCFD0822-3499-0C44-8A3C-3118EA298E6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913170026"/>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xmlns="" id="{B3164A13-D2CE-5342-8D75-2ADD2934967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xmlns=""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xmlns=""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945939103"/>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a:t/>
            </a:r>
            <a:br>
              <a:rPr lang="en-US" noProof="0" dirty="0"/>
            </a:br>
            <a:r>
              <a:rPr lang="en-US" noProof="0" dirty="0"/>
              <a:t/>
            </a: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xmlns=""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xmlns=""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1196016768"/>
      </p:ext>
    </p:extLst>
  </p:cSld>
  <p:clrMapOvr>
    <a:masterClrMapping/>
  </p:clrMapOvr>
  <p:extLst>
    <p:ext uri="{DCECCB84-F9BA-43D5-87BE-67443E8EF086}">
      <p15:sldGuideLst xmlns:p15="http://schemas.microsoft.com/office/powerpoint/2012/main" xmlns="">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xmlns=""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xmlns=""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481718903"/>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xmlns=""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69861294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xmlns=""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xmlns=""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2" name="Group 17">
            <a:extLst>
              <a:ext uri="{FF2B5EF4-FFF2-40B4-BE49-F238E27FC236}">
                <a16:creationId xmlns:a16="http://schemas.microsoft.com/office/drawing/2014/main" xmlns=""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xmlns=""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xmlns=""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xmlns=""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xmlns=""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xmlns=""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048926598"/>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2119819087"/>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xmlns=""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xmlns=""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xmlns=""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379761529"/>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xmlns="" id="{1AABA4C8-3AF1-D94B-A8D4-5A6363015C9B}"/>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xmlns=""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xmlns=""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xmlns=""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xmlns=""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139666851"/>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xmlns=""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xmlns=""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xmlns="" id="{5D69E953-4DB2-B941-B4AE-DF2DF1970A5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xmlns=""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xmlns=""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xmlns="" val="3283552690"/>
      </p:ext>
    </p:extLst>
  </p:cSld>
  <p:clrMapOvr>
    <a:masterClrMapping/>
  </p:clrMapOvr>
  <p:extLst>
    <p:ext uri="{DCECCB84-F9BA-43D5-87BE-67443E8EF086}">
      <p15:sldGuideLst xmlns:p15="http://schemas.microsoft.com/office/powerpoint/2012/main" xmlns="">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xmlns="" id="{E04B9394-820E-45B1-AED1-10AA3CC584A2}"/>
              </a:ext>
            </a:extLst>
          </p:cNvPr>
          <p:cNvPicPr>
            <a:picLocks noChangeAspect="1"/>
          </p:cNvPicPr>
          <p:nvPr userDrawn="1"/>
        </p:nvPicPr>
        <p:blipFill>
          <a:blip r:embed="rId18">
            <a:extLst>
              <a:ext uri="{96DAC541-7B7A-43D3-8B79-37D633B846F1}">
                <asvg:svgBlip xmlns:asvg="http://schemas.microsoft.com/office/drawing/2016/SVG/main" xmlns="" r:embed="rId30"/>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xmlns=""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xmlns="" val="300464794"/>
      </p:ext>
    </p:extLst>
  </p:cSld>
  <p:clrMap bg1="lt1" tx1="dk1" bg2="lt2" tx2="dk2" accent1="accent1" accent2="accent2" accent3="accent3" accent4="accent4" accent5="accent5" accent6="accent6" hlink="hlink" folHlink="folHlink"/>
  <p:sldLayoutIdLst>
    <p:sldLayoutId id="2147483713" r:id="rId1"/>
    <p:sldLayoutId id="2147483822" r:id="rId2"/>
    <p:sldLayoutId id="2147483925"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1"/>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1"/>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1"/>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1"/>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1"/>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2277604"/>
          </a:xfrm>
        </p:spPr>
        <p:txBody>
          <a:bodyPr/>
          <a:lstStyle/>
          <a:p>
            <a:r>
              <a:rPr lang="en-US" dirty="0"/>
              <a:t>Variables and Datatypes</a:t>
            </a:r>
          </a:p>
        </p:txBody>
      </p:sp>
      <p:sp>
        <p:nvSpPr>
          <p:cNvPr id="2" name="TextBox 1">
            <a:extLst>
              <a:ext uri="{FF2B5EF4-FFF2-40B4-BE49-F238E27FC236}">
                <a16:creationId xmlns:a16="http://schemas.microsoft.com/office/drawing/2014/main" xmlns="" id="{1A532015-0082-4A56-A481-AA5D56B4B211}"/>
              </a:ext>
            </a:extLst>
          </p:cNvPr>
          <p:cNvSpPr txBox="1"/>
          <p:nvPr/>
        </p:nvSpPr>
        <p:spPr>
          <a:xfrm>
            <a:off x="4724400" y="3200399"/>
            <a:ext cx="2743199"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xmlns="" val="7363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A43F8DB-7C75-46A5-81EA-2536412F06D5}"/>
              </a:ext>
            </a:extLst>
          </p:cNvPr>
          <p:cNvSpPr>
            <a:spLocks noGrp="1"/>
          </p:cNvSpPr>
          <p:nvPr>
            <p:ph type="body" sz="quarter" idx="10"/>
          </p:nvPr>
        </p:nvSpPr>
        <p:spPr/>
        <p:txBody>
          <a:bodyPr/>
          <a:lstStyle/>
          <a:p>
            <a:r>
              <a:rPr lang="en-GB" dirty="0"/>
              <a:t>Floating Point numeric types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10</a:t>
            </a:fld>
            <a:endParaRPr lang="en-GB"/>
          </a:p>
        </p:txBody>
      </p:sp>
      <p:pic>
        <p:nvPicPr>
          <p:cNvPr id="4" name="Picture 3">
            <a:extLst>
              <a:ext uri="{FF2B5EF4-FFF2-40B4-BE49-F238E27FC236}">
                <a16:creationId xmlns:a16="http://schemas.microsoft.com/office/drawing/2014/main" xmlns="" id="{3DE97BB0-0263-742D-C410-F30C14C6315D}"/>
              </a:ext>
            </a:extLst>
          </p:cNvPr>
          <p:cNvPicPr>
            <a:picLocks noChangeAspect="1"/>
          </p:cNvPicPr>
          <p:nvPr/>
        </p:nvPicPr>
        <p:blipFill>
          <a:blip r:embed="rId3"/>
          <a:stretch>
            <a:fillRect/>
          </a:stretch>
        </p:blipFill>
        <p:spPr>
          <a:xfrm>
            <a:off x="4313236" y="485409"/>
            <a:ext cx="7777832" cy="1484046"/>
          </a:xfrm>
          <a:prstGeom prst="rect">
            <a:avLst/>
          </a:prstGeom>
        </p:spPr>
      </p:pic>
      <p:pic>
        <p:nvPicPr>
          <p:cNvPr id="8" name="Picture 7">
            <a:extLst>
              <a:ext uri="{FF2B5EF4-FFF2-40B4-BE49-F238E27FC236}">
                <a16:creationId xmlns:a16="http://schemas.microsoft.com/office/drawing/2014/main" xmlns="" id="{0D0CB7D0-6E6C-C674-761B-BA396F3E5F79}"/>
              </a:ext>
            </a:extLst>
          </p:cNvPr>
          <p:cNvPicPr>
            <a:picLocks noChangeAspect="1"/>
          </p:cNvPicPr>
          <p:nvPr/>
        </p:nvPicPr>
        <p:blipFill>
          <a:blip r:embed="rId4"/>
          <a:stretch>
            <a:fillRect/>
          </a:stretch>
        </p:blipFill>
        <p:spPr>
          <a:xfrm>
            <a:off x="4395248" y="2256510"/>
            <a:ext cx="2392366" cy="664546"/>
          </a:xfrm>
          <a:prstGeom prst="rect">
            <a:avLst/>
          </a:prstGeom>
          <a:ln>
            <a:solidFill>
              <a:schemeClr val="tx1"/>
            </a:solidFill>
          </a:ln>
        </p:spPr>
      </p:pic>
      <p:pic>
        <p:nvPicPr>
          <p:cNvPr id="12" name="Picture 11">
            <a:extLst>
              <a:ext uri="{FF2B5EF4-FFF2-40B4-BE49-F238E27FC236}">
                <a16:creationId xmlns:a16="http://schemas.microsoft.com/office/drawing/2014/main" xmlns="" id="{F22DA96C-8D24-06AB-89A5-9E5245B16856}"/>
              </a:ext>
            </a:extLst>
          </p:cNvPr>
          <p:cNvPicPr>
            <a:picLocks noChangeAspect="1"/>
          </p:cNvPicPr>
          <p:nvPr/>
        </p:nvPicPr>
        <p:blipFill>
          <a:blip r:embed="rId5"/>
          <a:stretch>
            <a:fillRect/>
          </a:stretch>
        </p:blipFill>
        <p:spPr>
          <a:xfrm>
            <a:off x="4395248" y="3124671"/>
            <a:ext cx="7182852" cy="1162212"/>
          </a:xfrm>
          <a:prstGeom prst="rect">
            <a:avLst/>
          </a:prstGeom>
          <a:ln>
            <a:solidFill>
              <a:schemeClr val="tx1"/>
            </a:solidFill>
          </a:ln>
        </p:spPr>
      </p:pic>
      <p:pic>
        <p:nvPicPr>
          <p:cNvPr id="14" name="Picture 13">
            <a:extLst>
              <a:ext uri="{FF2B5EF4-FFF2-40B4-BE49-F238E27FC236}">
                <a16:creationId xmlns:a16="http://schemas.microsoft.com/office/drawing/2014/main" xmlns="" id="{658118DC-50C2-799D-3C26-BC08AE384731}"/>
              </a:ext>
            </a:extLst>
          </p:cNvPr>
          <p:cNvPicPr>
            <a:picLocks noChangeAspect="1"/>
          </p:cNvPicPr>
          <p:nvPr/>
        </p:nvPicPr>
        <p:blipFill>
          <a:blip r:embed="rId6"/>
          <a:stretch>
            <a:fillRect/>
          </a:stretch>
        </p:blipFill>
        <p:spPr>
          <a:xfrm>
            <a:off x="4395248" y="4519473"/>
            <a:ext cx="1810003" cy="790685"/>
          </a:xfrm>
          <a:prstGeom prst="rect">
            <a:avLst/>
          </a:prstGeom>
          <a:ln>
            <a:solidFill>
              <a:schemeClr val="tx1"/>
            </a:solidFill>
          </a:ln>
        </p:spPr>
      </p:pic>
    </p:spTree>
    <p:extLst>
      <p:ext uri="{BB962C8B-B14F-4D97-AF65-F5344CB8AC3E}">
        <p14:creationId xmlns:p14="http://schemas.microsoft.com/office/powerpoint/2010/main" xmlns="" val="11259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C390B76-162D-4DE2-94C0-A8FB0154DB20}"/>
              </a:ext>
            </a:extLst>
          </p:cNvPr>
          <p:cNvSpPr>
            <a:spLocks noGrp="1"/>
          </p:cNvSpPr>
          <p:nvPr>
            <p:ph type="body" sz="quarter" idx="10"/>
          </p:nvPr>
        </p:nvSpPr>
        <p:spPr/>
        <p:txBody>
          <a:bodyPr/>
          <a:lstStyle/>
          <a:p>
            <a:r>
              <a:rPr lang="en-GB" dirty="0"/>
              <a:t>Bool datatype</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11</a:t>
            </a:fld>
            <a:endParaRPr lang="en-GB"/>
          </a:p>
        </p:txBody>
      </p:sp>
      <p:sp>
        <p:nvSpPr>
          <p:cNvPr id="6" name="Text Placeholder 5">
            <a:extLst>
              <a:ext uri="{FF2B5EF4-FFF2-40B4-BE49-F238E27FC236}">
                <a16:creationId xmlns:a16="http://schemas.microsoft.com/office/drawing/2014/main" xmlns="" id="{A6196DA3-5FBE-459F-BFA0-E3996D2F8A4D}"/>
              </a:ext>
            </a:extLst>
          </p:cNvPr>
          <p:cNvSpPr>
            <a:spLocks noGrp="1"/>
          </p:cNvSpPr>
          <p:nvPr>
            <p:ph type="body" sz="quarter" idx="15"/>
          </p:nvPr>
        </p:nvSpPr>
        <p:spPr/>
        <p:txBody>
          <a:bodyPr/>
          <a:lstStyle/>
          <a:p>
            <a:r>
              <a:rPr lang="en-GB" dirty="0"/>
              <a:t>The bool type can hold only one of </a:t>
            </a:r>
            <a:r>
              <a:rPr lang="en-GB" b="1" dirty="0"/>
              <a:t>two</a:t>
            </a:r>
            <a:r>
              <a:rPr lang="en-GB" dirty="0"/>
              <a:t> values: </a:t>
            </a:r>
            <a:r>
              <a:rPr lang="en-GB" i="1" dirty="0"/>
              <a:t>true</a:t>
            </a:r>
            <a:r>
              <a:rPr lang="en-GB" dirty="0"/>
              <a:t> or </a:t>
            </a:r>
            <a:r>
              <a:rPr lang="en-GB" i="1" dirty="0"/>
              <a:t>false:</a:t>
            </a:r>
          </a:p>
          <a:p>
            <a:endParaRPr lang="en-GB" i="1" dirty="0"/>
          </a:p>
          <a:p>
            <a:endParaRPr lang="en-GB" i="1" dirty="0"/>
          </a:p>
          <a:p>
            <a:endParaRPr lang="en-GB" i="1" dirty="0"/>
          </a:p>
          <a:p>
            <a:endParaRPr lang="en-GB" i="1" dirty="0"/>
          </a:p>
          <a:p>
            <a:r>
              <a:rPr lang="en-GB" dirty="0"/>
              <a:t>The bool type is the result of </a:t>
            </a:r>
            <a:r>
              <a:rPr lang="en-GB" b="1" dirty="0"/>
              <a:t>comparison</a:t>
            </a:r>
            <a:r>
              <a:rPr lang="en-GB" dirty="0"/>
              <a:t> and </a:t>
            </a:r>
            <a:r>
              <a:rPr lang="en-GB" b="1" dirty="0"/>
              <a:t>equality</a:t>
            </a:r>
            <a:r>
              <a:rPr lang="en-GB" dirty="0"/>
              <a:t> operators:</a:t>
            </a:r>
          </a:p>
          <a:p>
            <a:endParaRPr lang="en-GB" dirty="0"/>
          </a:p>
          <a:p>
            <a:endParaRPr lang="en-GB"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dirty="0"/>
          </a:p>
        </p:txBody>
      </p:sp>
      <p:pic>
        <p:nvPicPr>
          <p:cNvPr id="4" name="Picture 3">
            <a:extLst>
              <a:ext uri="{FF2B5EF4-FFF2-40B4-BE49-F238E27FC236}">
                <a16:creationId xmlns:a16="http://schemas.microsoft.com/office/drawing/2014/main" xmlns="" id="{AFCA35A8-9319-0B32-34BC-17627A84FEAA}"/>
              </a:ext>
            </a:extLst>
          </p:cNvPr>
          <p:cNvPicPr>
            <a:picLocks noChangeAspect="1"/>
          </p:cNvPicPr>
          <p:nvPr/>
        </p:nvPicPr>
        <p:blipFill>
          <a:blip r:embed="rId3"/>
          <a:stretch>
            <a:fillRect/>
          </a:stretch>
        </p:blipFill>
        <p:spPr>
          <a:xfrm>
            <a:off x="5170320" y="2206364"/>
            <a:ext cx="3360879" cy="941785"/>
          </a:xfrm>
          <a:prstGeom prst="rect">
            <a:avLst/>
          </a:prstGeom>
          <a:ln>
            <a:solidFill>
              <a:schemeClr val="tx1"/>
            </a:solidFill>
          </a:ln>
        </p:spPr>
      </p:pic>
      <p:pic>
        <p:nvPicPr>
          <p:cNvPr id="8" name="Picture 7">
            <a:extLst>
              <a:ext uri="{FF2B5EF4-FFF2-40B4-BE49-F238E27FC236}">
                <a16:creationId xmlns:a16="http://schemas.microsoft.com/office/drawing/2014/main" xmlns="" id="{8155643E-2F73-2EA0-DDD9-A9FD62774DBE}"/>
              </a:ext>
            </a:extLst>
          </p:cNvPr>
          <p:cNvPicPr>
            <a:picLocks noChangeAspect="1"/>
          </p:cNvPicPr>
          <p:nvPr/>
        </p:nvPicPr>
        <p:blipFill>
          <a:blip r:embed="rId4"/>
          <a:stretch>
            <a:fillRect/>
          </a:stretch>
        </p:blipFill>
        <p:spPr>
          <a:xfrm>
            <a:off x="5170320" y="4251480"/>
            <a:ext cx="6187423" cy="1626806"/>
          </a:xfrm>
          <a:prstGeom prst="rect">
            <a:avLst/>
          </a:prstGeom>
          <a:ln>
            <a:solidFill>
              <a:schemeClr val="tx1"/>
            </a:solidFill>
          </a:ln>
        </p:spPr>
      </p:pic>
    </p:spTree>
    <p:extLst>
      <p:ext uri="{BB962C8B-B14F-4D97-AF65-F5344CB8AC3E}">
        <p14:creationId xmlns:p14="http://schemas.microsoft.com/office/powerpoint/2010/main" xmlns="" val="2089090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Char datatype</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12</a:t>
            </a:fld>
            <a:endParaRPr lang="en-GB"/>
          </a:p>
        </p:txBody>
      </p:sp>
      <p:sp>
        <p:nvSpPr>
          <p:cNvPr id="6" name="Text Placeholder 5">
            <a:extLst>
              <a:ext uri="{FF2B5EF4-FFF2-40B4-BE49-F238E27FC236}">
                <a16:creationId xmlns:a16="http://schemas.microsoft.com/office/drawing/2014/main" xmlns="" id="{7FBA69C6-1095-4B4F-85D3-BEEF9B1B8183}"/>
              </a:ext>
            </a:extLst>
          </p:cNvPr>
          <p:cNvSpPr>
            <a:spLocks noGrp="1"/>
          </p:cNvSpPr>
          <p:nvPr>
            <p:ph type="body" sz="quarter" idx="15"/>
          </p:nvPr>
        </p:nvSpPr>
        <p:spPr/>
        <p:txBody>
          <a:bodyPr/>
          <a:lstStyle/>
          <a:p>
            <a:r>
              <a:rPr lang="en-GB" dirty="0"/>
              <a:t>The char type is an alias for </a:t>
            </a:r>
            <a:r>
              <a:rPr lang="en-GB" b="1" dirty="0" err="1"/>
              <a:t>System.Char</a:t>
            </a:r>
            <a:r>
              <a:rPr lang="en-GB" b="1" dirty="0"/>
              <a:t> </a:t>
            </a:r>
          </a:p>
          <a:p>
            <a:r>
              <a:rPr lang="en-GB" dirty="0"/>
              <a:t>It is a structure type that represents a Unicode 16-bit character.</a:t>
            </a:r>
          </a:p>
          <a:p>
            <a:endParaRPr lang="en-GB" dirty="0"/>
          </a:p>
          <a:p>
            <a:r>
              <a:rPr lang="en-GB" dirty="0"/>
              <a:t>A char can be specified with:</a:t>
            </a:r>
          </a:p>
          <a:p>
            <a:pPr marL="285750" indent="-285750">
              <a:buFont typeface="Arial" panose="020B0604020202020204" pitchFamily="34" charset="0"/>
              <a:buChar char="•"/>
            </a:pPr>
            <a:r>
              <a:rPr lang="en-GB" dirty="0"/>
              <a:t>A character literal in single quotes</a:t>
            </a:r>
          </a:p>
          <a:p>
            <a:pPr marL="285750" indent="-285750">
              <a:buFont typeface="Arial" panose="020B0604020202020204" pitchFamily="34" charset="0"/>
              <a:buChar char="•"/>
            </a:pPr>
            <a:r>
              <a:rPr lang="en-GB" dirty="0"/>
              <a:t>A Unicode escape sequence, which is </a:t>
            </a:r>
            <a:r>
              <a:rPr lang="en-GB" b="1" dirty="0"/>
              <a:t>\u</a:t>
            </a:r>
            <a:r>
              <a:rPr lang="en-GB" dirty="0"/>
              <a:t> followed by the 4-symbol hex character code</a:t>
            </a:r>
          </a:p>
          <a:p>
            <a:pPr marL="285750" indent="-285750">
              <a:buFont typeface="Arial" panose="020B0604020202020204" pitchFamily="34" charset="0"/>
              <a:buChar char="•"/>
            </a:pPr>
            <a:r>
              <a:rPr lang="en-GB" dirty="0"/>
              <a:t>A hexadecimal escape sequence, which is </a:t>
            </a:r>
            <a:r>
              <a:rPr lang="en-GB" b="1" dirty="0"/>
              <a:t>\x</a:t>
            </a:r>
            <a:r>
              <a:rPr lang="en-GB" dirty="0"/>
              <a:t> followed by the hex character code (leading zeros can be omitted)</a:t>
            </a:r>
          </a:p>
        </p:txBody>
      </p:sp>
      <p:pic>
        <p:nvPicPr>
          <p:cNvPr id="4" name="Picture 3">
            <a:extLst>
              <a:ext uri="{FF2B5EF4-FFF2-40B4-BE49-F238E27FC236}">
                <a16:creationId xmlns:a16="http://schemas.microsoft.com/office/drawing/2014/main" xmlns="" id="{56633DAC-F20B-A482-47CF-9BE780D433E6}"/>
              </a:ext>
            </a:extLst>
          </p:cNvPr>
          <p:cNvPicPr>
            <a:picLocks noChangeAspect="1"/>
          </p:cNvPicPr>
          <p:nvPr/>
        </p:nvPicPr>
        <p:blipFill>
          <a:blip r:embed="rId2"/>
          <a:srcRect/>
          <a:stretch/>
        </p:blipFill>
        <p:spPr>
          <a:xfrm>
            <a:off x="5230946" y="5324241"/>
            <a:ext cx="3510794" cy="1145152"/>
          </a:xfrm>
          <a:prstGeom prst="rect">
            <a:avLst/>
          </a:prstGeom>
          <a:ln>
            <a:solidFill>
              <a:schemeClr val="tx1"/>
            </a:solidFill>
          </a:ln>
        </p:spPr>
      </p:pic>
    </p:spTree>
    <p:extLst>
      <p:ext uri="{BB962C8B-B14F-4D97-AF65-F5344CB8AC3E}">
        <p14:creationId xmlns:p14="http://schemas.microsoft.com/office/powerpoint/2010/main" xmlns="" val="90769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C390B76-162D-4DE2-94C0-A8FB0154DB20}"/>
              </a:ext>
            </a:extLst>
          </p:cNvPr>
          <p:cNvSpPr>
            <a:spLocks noGrp="1"/>
          </p:cNvSpPr>
          <p:nvPr>
            <p:ph type="body" sz="quarter" idx="10"/>
          </p:nvPr>
        </p:nvSpPr>
        <p:spPr/>
        <p:txBody>
          <a:bodyPr/>
          <a:lstStyle/>
          <a:p>
            <a:r>
              <a:rPr lang="en-GB" dirty="0"/>
              <a:t>Nullable Value Types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13</a:t>
            </a:fld>
            <a:endParaRPr lang="en-GB"/>
          </a:p>
        </p:txBody>
      </p:sp>
      <p:sp>
        <p:nvSpPr>
          <p:cNvPr id="6" name="Text Placeholder 5">
            <a:extLst>
              <a:ext uri="{FF2B5EF4-FFF2-40B4-BE49-F238E27FC236}">
                <a16:creationId xmlns:a16="http://schemas.microsoft.com/office/drawing/2014/main" xmlns="" id="{A6196DA3-5FBE-459F-BFA0-E3996D2F8A4D}"/>
              </a:ext>
            </a:extLst>
          </p:cNvPr>
          <p:cNvSpPr>
            <a:spLocks noGrp="1"/>
          </p:cNvSpPr>
          <p:nvPr>
            <p:ph type="body" sz="quarter" idx="15"/>
          </p:nvPr>
        </p:nvSpPr>
        <p:spPr/>
        <p:txBody>
          <a:bodyPr/>
          <a:lstStyle/>
          <a:p>
            <a:r>
              <a:rPr lang="en-GB" dirty="0"/>
              <a:t>A nullable value type </a:t>
            </a:r>
            <a:r>
              <a:rPr lang="en-GB" b="1" dirty="0"/>
              <a:t>T?</a:t>
            </a:r>
            <a:r>
              <a:rPr lang="en-GB" i="1" dirty="0"/>
              <a:t> </a:t>
            </a:r>
            <a:r>
              <a:rPr lang="en-GB" dirty="0"/>
              <a:t>represents all values of its underlying value type </a:t>
            </a:r>
            <a:r>
              <a:rPr lang="en-GB" b="1" dirty="0"/>
              <a:t>T</a:t>
            </a:r>
            <a:r>
              <a:rPr lang="en-GB" dirty="0"/>
              <a:t> and an additional </a:t>
            </a:r>
            <a:r>
              <a:rPr lang="en-GB" i="1" dirty="0"/>
              <a:t>null</a:t>
            </a:r>
            <a:r>
              <a:rPr lang="en-GB" dirty="0"/>
              <a:t> value.</a:t>
            </a:r>
          </a:p>
          <a:p>
            <a:endParaRPr lang="en-GB" dirty="0"/>
          </a:p>
          <a:p>
            <a:r>
              <a:rPr lang="en-GB" dirty="0"/>
              <a:t>For example, the nullable bool type can hold only one of </a:t>
            </a:r>
            <a:r>
              <a:rPr lang="en-GB" b="1" dirty="0"/>
              <a:t>three</a:t>
            </a:r>
            <a:r>
              <a:rPr lang="en-GB" dirty="0"/>
              <a:t> values: </a:t>
            </a:r>
            <a:r>
              <a:rPr lang="en-GB" i="1" dirty="0"/>
              <a:t>true</a:t>
            </a:r>
            <a:r>
              <a:rPr lang="en-GB" dirty="0"/>
              <a:t> or </a:t>
            </a:r>
            <a:r>
              <a:rPr lang="en-GB" i="1" dirty="0"/>
              <a:t>false </a:t>
            </a:r>
            <a:r>
              <a:rPr lang="en-GB" dirty="0"/>
              <a:t>or</a:t>
            </a:r>
            <a:r>
              <a:rPr lang="en-GB" i="1" dirty="0"/>
              <a:t> null:</a:t>
            </a:r>
          </a:p>
          <a:p>
            <a:endParaRPr lang="en-GB" i="1"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xmlns="" id="{AFCA35A8-9319-0B32-34BC-17627A84FEAA}"/>
              </a:ext>
            </a:extLst>
          </p:cNvPr>
          <p:cNvPicPr>
            <a:picLocks noChangeAspect="1"/>
          </p:cNvPicPr>
          <p:nvPr/>
        </p:nvPicPr>
        <p:blipFill>
          <a:blip r:embed="rId3"/>
          <a:srcRect/>
          <a:stretch/>
        </p:blipFill>
        <p:spPr>
          <a:xfrm>
            <a:off x="5148642" y="3212203"/>
            <a:ext cx="2964306" cy="941785"/>
          </a:xfrm>
          <a:prstGeom prst="rect">
            <a:avLst/>
          </a:prstGeom>
          <a:ln>
            <a:solidFill>
              <a:schemeClr val="tx1"/>
            </a:solidFill>
          </a:ln>
        </p:spPr>
      </p:pic>
      <p:pic>
        <p:nvPicPr>
          <p:cNvPr id="7" name="Picture 6">
            <a:extLst>
              <a:ext uri="{FF2B5EF4-FFF2-40B4-BE49-F238E27FC236}">
                <a16:creationId xmlns:a16="http://schemas.microsoft.com/office/drawing/2014/main" xmlns="" id="{5890C82C-A711-2EF4-6069-6E5D9A85A7F2}"/>
              </a:ext>
            </a:extLst>
          </p:cNvPr>
          <p:cNvPicPr>
            <a:picLocks noChangeAspect="1"/>
          </p:cNvPicPr>
          <p:nvPr/>
        </p:nvPicPr>
        <p:blipFill>
          <a:blip r:embed="rId4"/>
          <a:stretch>
            <a:fillRect/>
          </a:stretch>
        </p:blipFill>
        <p:spPr>
          <a:xfrm>
            <a:off x="5148642" y="4437627"/>
            <a:ext cx="4197832" cy="1591237"/>
          </a:xfrm>
          <a:prstGeom prst="rect">
            <a:avLst/>
          </a:prstGeom>
          <a:ln>
            <a:solidFill>
              <a:schemeClr val="tx1"/>
            </a:solidFill>
          </a:ln>
        </p:spPr>
      </p:pic>
    </p:spTree>
    <p:extLst>
      <p:ext uri="{BB962C8B-B14F-4D97-AF65-F5344CB8AC3E}">
        <p14:creationId xmlns:p14="http://schemas.microsoft.com/office/powerpoint/2010/main" xmlns="" val="25088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C390B76-162D-4DE2-94C0-A8FB0154DB20}"/>
              </a:ext>
            </a:extLst>
          </p:cNvPr>
          <p:cNvSpPr>
            <a:spLocks noGrp="1"/>
          </p:cNvSpPr>
          <p:nvPr>
            <p:ph type="body" sz="quarter" idx="10"/>
          </p:nvPr>
        </p:nvSpPr>
        <p:spPr/>
        <p:txBody>
          <a:bodyPr/>
          <a:lstStyle/>
          <a:p>
            <a:r>
              <a:rPr lang="en-GB" dirty="0"/>
              <a:t>Structure types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14</a:t>
            </a:fld>
            <a:endParaRPr lang="en-GB"/>
          </a:p>
        </p:txBody>
      </p:sp>
      <p:sp>
        <p:nvSpPr>
          <p:cNvPr id="6" name="Text Placeholder 5">
            <a:extLst>
              <a:ext uri="{FF2B5EF4-FFF2-40B4-BE49-F238E27FC236}">
                <a16:creationId xmlns:a16="http://schemas.microsoft.com/office/drawing/2014/main" xmlns="" id="{A6196DA3-5FBE-459F-BFA0-E3996D2F8A4D}"/>
              </a:ext>
            </a:extLst>
          </p:cNvPr>
          <p:cNvSpPr>
            <a:spLocks noGrp="1"/>
          </p:cNvSpPr>
          <p:nvPr>
            <p:ph type="body" sz="quarter" idx="15"/>
          </p:nvPr>
        </p:nvSpPr>
        <p:spPr/>
        <p:txBody>
          <a:bodyPr/>
          <a:lstStyle/>
          <a:p>
            <a:r>
              <a:rPr lang="en-GB" dirty="0"/>
              <a:t>A structure type (</a:t>
            </a:r>
            <a:r>
              <a:rPr lang="en-GB" b="1" dirty="0"/>
              <a:t>struct</a:t>
            </a:r>
            <a:r>
              <a:rPr lang="en-GB" dirty="0"/>
              <a:t>) is a value type that can encapsulate data and related functionality.</a:t>
            </a:r>
            <a:endParaRPr lang="en-GB" i="1" dirty="0"/>
          </a:p>
          <a:p>
            <a:endParaRPr lang="en-GB" i="1" dirty="0"/>
          </a:p>
          <a:p>
            <a:r>
              <a:rPr lang="en-GB" dirty="0"/>
              <a:t>Use structs to design small data-centric types that provide little or no behaviour.</a:t>
            </a:r>
          </a:p>
          <a:p>
            <a:endParaRPr lang="en-GB" dirty="0"/>
          </a:p>
          <a:p>
            <a:endParaRPr lang="en-GB" dirty="0"/>
          </a:p>
          <a:p>
            <a:endParaRPr lang="en-GB" i="1" dirty="0"/>
          </a:p>
          <a:p>
            <a:endParaRPr lang="en-GB" dirty="0"/>
          </a:p>
          <a:p>
            <a:endParaRPr lang="en-GB"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dirty="0"/>
          </a:p>
        </p:txBody>
      </p:sp>
    </p:spTree>
    <p:extLst>
      <p:ext uri="{BB962C8B-B14F-4D97-AF65-F5344CB8AC3E}">
        <p14:creationId xmlns:p14="http://schemas.microsoft.com/office/powerpoint/2010/main" xmlns="" val="425697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Struct Example</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15</a:t>
            </a:fld>
            <a:endParaRPr lang="en-GB"/>
          </a:p>
        </p:txBody>
      </p:sp>
      <p:pic>
        <p:nvPicPr>
          <p:cNvPr id="7" name="Picture 6">
            <a:extLst>
              <a:ext uri="{FF2B5EF4-FFF2-40B4-BE49-F238E27FC236}">
                <a16:creationId xmlns:a16="http://schemas.microsoft.com/office/drawing/2014/main" xmlns="" id="{CB0E8AC2-9696-9F8B-3507-2FBB386850C1}"/>
              </a:ext>
            </a:extLst>
          </p:cNvPr>
          <p:cNvPicPr>
            <a:picLocks noChangeAspect="1"/>
          </p:cNvPicPr>
          <p:nvPr/>
        </p:nvPicPr>
        <p:blipFill>
          <a:blip r:embed="rId3"/>
          <a:stretch>
            <a:fillRect/>
          </a:stretch>
        </p:blipFill>
        <p:spPr>
          <a:xfrm>
            <a:off x="4246000" y="513770"/>
            <a:ext cx="7561215" cy="3712061"/>
          </a:xfrm>
          <a:prstGeom prst="rect">
            <a:avLst/>
          </a:prstGeom>
          <a:ln>
            <a:solidFill>
              <a:schemeClr val="tx1"/>
            </a:solidFill>
          </a:ln>
        </p:spPr>
      </p:pic>
      <p:pic>
        <p:nvPicPr>
          <p:cNvPr id="9" name="Picture 8">
            <a:extLst>
              <a:ext uri="{FF2B5EF4-FFF2-40B4-BE49-F238E27FC236}">
                <a16:creationId xmlns:a16="http://schemas.microsoft.com/office/drawing/2014/main" xmlns="" id="{555038B2-B43F-1B97-7FE9-C9147524C4CA}"/>
              </a:ext>
            </a:extLst>
          </p:cNvPr>
          <p:cNvPicPr>
            <a:picLocks noChangeAspect="1"/>
          </p:cNvPicPr>
          <p:nvPr/>
        </p:nvPicPr>
        <p:blipFill>
          <a:blip r:embed="rId4"/>
          <a:stretch>
            <a:fillRect/>
          </a:stretch>
        </p:blipFill>
        <p:spPr>
          <a:xfrm>
            <a:off x="5765748" y="4839789"/>
            <a:ext cx="4306232" cy="1253843"/>
          </a:xfrm>
          <a:prstGeom prst="rect">
            <a:avLst/>
          </a:prstGeom>
          <a:ln>
            <a:solidFill>
              <a:schemeClr val="tx1"/>
            </a:solidFill>
          </a:ln>
        </p:spPr>
      </p:pic>
    </p:spTree>
    <p:extLst>
      <p:ext uri="{BB962C8B-B14F-4D97-AF65-F5344CB8AC3E}">
        <p14:creationId xmlns:p14="http://schemas.microsoft.com/office/powerpoint/2010/main" xmlns="" val="40544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Enum types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16</a:t>
            </a:fld>
            <a:endParaRPr lang="en-GB"/>
          </a:p>
        </p:txBody>
      </p:sp>
      <p:sp>
        <p:nvSpPr>
          <p:cNvPr id="6" name="Text Placeholder 5">
            <a:extLst>
              <a:ext uri="{FF2B5EF4-FFF2-40B4-BE49-F238E27FC236}">
                <a16:creationId xmlns:a16="http://schemas.microsoft.com/office/drawing/2014/main" xmlns="" id="{7FBA69C6-1095-4B4F-85D3-BEEF9B1B8183}"/>
              </a:ext>
            </a:extLst>
          </p:cNvPr>
          <p:cNvSpPr>
            <a:spLocks noGrp="1"/>
          </p:cNvSpPr>
          <p:nvPr>
            <p:ph type="body" sz="quarter" idx="15"/>
          </p:nvPr>
        </p:nvSpPr>
        <p:spPr/>
        <p:txBody>
          <a:bodyPr/>
          <a:lstStyle/>
          <a:p>
            <a:r>
              <a:rPr lang="en-GB" dirty="0"/>
              <a:t>An enumeration type (</a:t>
            </a:r>
            <a:r>
              <a:rPr lang="en-GB" b="1" dirty="0" err="1"/>
              <a:t>enum</a:t>
            </a:r>
            <a:r>
              <a:rPr lang="en-GB" dirty="0"/>
              <a:t>) is a value type defined by a set of named constants of the underlying integral numeric type.</a:t>
            </a:r>
          </a:p>
          <a:p>
            <a:endParaRPr lang="en-GB" b="1" dirty="0"/>
          </a:p>
        </p:txBody>
      </p:sp>
      <p:pic>
        <p:nvPicPr>
          <p:cNvPr id="4" name="Picture 3">
            <a:extLst>
              <a:ext uri="{FF2B5EF4-FFF2-40B4-BE49-F238E27FC236}">
                <a16:creationId xmlns:a16="http://schemas.microsoft.com/office/drawing/2014/main" xmlns="" id="{9C62A81D-0A4C-22D7-BB76-1C29D53D5D96}"/>
              </a:ext>
            </a:extLst>
          </p:cNvPr>
          <p:cNvPicPr>
            <a:picLocks noChangeAspect="1"/>
          </p:cNvPicPr>
          <p:nvPr/>
        </p:nvPicPr>
        <p:blipFill>
          <a:blip r:embed="rId3"/>
          <a:stretch>
            <a:fillRect/>
          </a:stretch>
        </p:blipFill>
        <p:spPr>
          <a:xfrm>
            <a:off x="5097823" y="2419208"/>
            <a:ext cx="1343212" cy="1009791"/>
          </a:xfrm>
          <a:prstGeom prst="rect">
            <a:avLst/>
          </a:prstGeom>
          <a:ln>
            <a:solidFill>
              <a:schemeClr val="tx1"/>
            </a:solidFill>
          </a:ln>
        </p:spPr>
      </p:pic>
      <p:pic>
        <p:nvPicPr>
          <p:cNvPr id="8" name="Picture 7">
            <a:extLst>
              <a:ext uri="{FF2B5EF4-FFF2-40B4-BE49-F238E27FC236}">
                <a16:creationId xmlns:a16="http://schemas.microsoft.com/office/drawing/2014/main" xmlns="" id="{C0F06A0C-C80F-D779-90CF-402FCF893DA0}"/>
              </a:ext>
            </a:extLst>
          </p:cNvPr>
          <p:cNvPicPr>
            <a:picLocks noChangeAspect="1"/>
          </p:cNvPicPr>
          <p:nvPr/>
        </p:nvPicPr>
        <p:blipFill>
          <a:blip r:embed="rId4"/>
          <a:stretch>
            <a:fillRect/>
          </a:stretch>
        </p:blipFill>
        <p:spPr>
          <a:xfrm>
            <a:off x="5097823" y="3620273"/>
            <a:ext cx="1590897" cy="2657846"/>
          </a:xfrm>
          <a:prstGeom prst="rect">
            <a:avLst/>
          </a:prstGeom>
          <a:ln>
            <a:solidFill>
              <a:schemeClr val="tx1"/>
            </a:solidFill>
          </a:ln>
        </p:spPr>
      </p:pic>
      <p:pic>
        <p:nvPicPr>
          <p:cNvPr id="10" name="Picture 9">
            <a:extLst>
              <a:ext uri="{FF2B5EF4-FFF2-40B4-BE49-F238E27FC236}">
                <a16:creationId xmlns:a16="http://schemas.microsoft.com/office/drawing/2014/main" xmlns="" id="{834A273D-11F5-38EC-ADD5-C1DCB9503BB5}"/>
              </a:ext>
            </a:extLst>
          </p:cNvPr>
          <p:cNvPicPr>
            <a:picLocks noChangeAspect="1"/>
          </p:cNvPicPr>
          <p:nvPr/>
        </p:nvPicPr>
        <p:blipFill>
          <a:blip r:embed="rId5"/>
          <a:stretch>
            <a:fillRect/>
          </a:stretch>
        </p:blipFill>
        <p:spPr>
          <a:xfrm>
            <a:off x="7576401" y="2419208"/>
            <a:ext cx="2105319" cy="476316"/>
          </a:xfrm>
          <a:prstGeom prst="rect">
            <a:avLst/>
          </a:prstGeom>
          <a:ln>
            <a:solidFill>
              <a:schemeClr val="tx1"/>
            </a:solidFill>
          </a:ln>
        </p:spPr>
      </p:pic>
      <p:pic>
        <p:nvPicPr>
          <p:cNvPr id="12" name="Picture 11">
            <a:extLst>
              <a:ext uri="{FF2B5EF4-FFF2-40B4-BE49-F238E27FC236}">
                <a16:creationId xmlns:a16="http://schemas.microsoft.com/office/drawing/2014/main" xmlns="" id="{C6F565CB-95C3-EAC1-12C2-06C4E8BCF394}"/>
              </a:ext>
            </a:extLst>
          </p:cNvPr>
          <p:cNvPicPr>
            <a:picLocks noChangeAspect="1"/>
          </p:cNvPicPr>
          <p:nvPr/>
        </p:nvPicPr>
        <p:blipFill>
          <a:blip r:embed="rId6"/>
          <a:stretch>
            <a:fillRect/>
          </a:stretch>
        </p:blipFill>
        <p:spPr>
          <a:xfrm>
            <a:off x="7576401" y="4884933"/>
            <a:ext cx="3343742" cy="447737"/>
          </a:xfrm>
          <a:prstGeom prst="rect">
            <a:avLst/>
          </a:prstGeom>
          <a:ln>
            <a:solidFill>
              <a:schemeClr val="tx1"/>
            </a:solidFill>
          </a:ln>
        </p:spPr>
      </p:pic>
    </p:spTree>
    <p:extLst>
      <p:ext uri="{BB962C8B-B14F-4D97-AF65-F5344CB8AC3E}">
        <p14:creationId xmlns:p14="http://schemas.microsoft.com/office/powerpoint/2010/main" xmlns="" val="168454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Reference types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17</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C# has the following built-in reference types:</a:t>
            </a:r>
          </a:p>
          <a:p>
            <a:pPr marL="285750" indent="-285750">
              <a:buFont typeface="Arial" panose="020B0604020202020204" pitchFamily="34" charset="0"/>
              <a:buChar char="•"/>
            </a:pPr>
            <a:r>
              <a:rPr lang="en-GB" dirty="0"/>
              <a:t>object</a:t>
            </a:r>
          </a:p>
          <a:p>
            <a:pPr marL="285750" indent="-285750">
              <a:buFont typeface="Arial" panose="020B0604020202020204" pitchFamily="34" charset="0"/>
              <a:buChar char="•"/>
            </a:pPr>
            <a:r>
              <a:rPr lang="en-GB" dirty="0"/>
              <a:t>string</a:t>
            </a:r>
          </a:p>
          <a:p>
            <a:pPr marL="285750" indent="-285750">
              <a:buFont typeface="Arial" panose="020B0604020202020204" pitchFamily="34" charset="0"/>
              <a:buChar char="•"/>
            </a:pPr>
            <a:r>
              <a:rPr lang="en-GB" dirty="0"/>
              <a:t>dynamic</a:t>
            </a:r>
          </a:p>
          <a:p>
            <a:endParaRPr lang="en-GB" dirty="0"/>
          </a:p>
          <a:p>
            <a:r>
              <a:rPr lang="en-GB" dirty="0"/>
              <a:t>The following keywords are used to declare reference types:</a:t>
            </a:r>
          </a:p>
          <a:p>
            <a:pPr marL="285750" indent="-285750">
              <a:buFont typeface="Arial" panose="020B0604020202020204" pitchFamily="34" charset="0"/>
              <a:buChar char="•"/>
            </a:pPr>
            <a:r>
              <a:rPr lang="en-GB" dirty="0"/>
              <a:t>class</a:t>
            </a:r>
          </a:p>
          <a:p>
            <a:pPr marL="285750" indent="-285750">
              <a:buFont typeface="Arial" panose="020B0604020202020204" pitchFamily="34" charset="0"/>
              <a:buChar char="•"/>
            </a:pPr>
            <a:r>
              <a:rPr lang="en-GB" dirty="0"/>
              <a:t>interface</a:t>
            </a:r>
          </a:p>
          <a:p>
            <a:pPr marL="285750" indent="-285750">
              <a:buFont typeface="Arial" panose="020B0604020202020204" pitchFamily="34" charset="0"/>
              <a:buChar char="•"/>
            </a:pPr>
            <a:r>
              <a:rPr lang="en-GB" dirty="0"/>
              <a:t>delegate</a:t>
            </a:r>
          </a:p>
          <a:p>
            <a:pPr marL="285750" indent="-285750">
              <a:buFont typeface="Arial" panose="020B0604020202020204" pitchFamily="34" charset="0"/>
              <a:buChar char="•"/>
            </a:pPr>
            <a:r>
              <a:rPr lang="en-GB" dirty="0"/>
              <a:t>record</a:t>
            </a:r>
          </a:p>
          <a:p>
            <a:endParaRPr lang="en-GB" dirty="0"/>
          </a:p>
          <a:p>
            <a:endParaRPr lang="en-GB" dirty="0"/>
          </a:p>
        </p:txBody>
      </p:sp>
    </p:spTree>
    <p:extLst>
      <p:ext uri="{BB962C8B-B14F-4D97-AF65-F5344CB8AC3E}">
        <p14:creationId xmlns:p14="http://schemas.microsoft.com/office/powerpoint/2010/main" xmlns="" val="193941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Object</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18</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p:txBody>
          <a:bodyPr/>
          <a:lstStyle/>
          <a:p>
            <a:pPr marL="285750" indent="-285750">
              <a:lnSpc>
                <a:spcPct val="100000"/>
              </a:lnSpc>
              <a:buFont typeface="Arial" panose="020B0604020202020204" pitchFamily="34" charset="0"/>
              <a:buChar char="•"/>
            </a:pPr>
            <a:r>
              <a:rPr lang="en-GB" sz="1600" b="1" dirty="0" err="1"/>
              <a:t>System.Object</a:t>
            </a:r>
            <a:r>
              <a:rPr lang="en-GB" sz="1600" b="1" dirty="0"/>
              <a:t> </a:t>
            </a:r>
            <a:r>
              <a:rPr lang="en-GB" sz="1600" dirty="0"/>
              <a:t>is the ultimate base class of all .NET classes</a:t>
            </a:r>
          </a:p>
          <a:p>
            <a:pPr marL="285750" indent="-285750">
              <a:lnSpc>
                <a:spcPct val="100000"/>
              </a:lnSpc>
              <a:buFont typeface="Arial" panose="020B0604020202020204" pitchFamily="34" charset="0"/>
              <a:buChar char="•"/>
            </a:pPr>
            <a:r>
              <a:rPr lang="en-GB" sz="1600" dirty="0"/>
              <a:t>Inheritance from Object is implicit</a:t>
            </a:r>
          </a:p>
          <a:p>
            <a:pPr marL="285750" indent="-285750">
              <a:lnSpc>
                <a:spcPct val="100000"/>
              </a:lnSpc>
              <a:buFont typeface="Arial" panose="020B0604020202020204" pitchFamily="34" charset="0"/>
              <a:buChar char="•"/>
            </a:pPr>
            <a:r>
              <a:rPr lang="en-GB" sz="1600" dirty="0"/>
              <a:t>Every method defined in Object is available in all objects in the system</a:t>
            </a:r>
          </a:p>
          <a:p>
            <a:pPr marL="285750" indent="-285750">
              <a:lnSpc>
                <a:spcPct val="100000"/>
              </a:lnSpc>
              <a:buFont typeface="Arial" panose="020B0604020202020204" pitchFamily="34" charset="0"/>
              <a:buChar char="•"/>
            </a:pPr>
            <a:r>
              <a:rPr lang="en-GB" sz="1600" dirty="0"/>
              <a:t>Derived classes can override some of these methods:</a:t>
            </a:r>
          </a:p>
          <a:p>
            <a:pPr marL="465750" lvl="1" indent="-285750">
              <a:lnSpc>
                <a:spcPct val="100000"/>
              </a:lnSpc>
              <a:buFont typeface="Arial" panose="020B0604020202020204" pitchFamily="34" charset="0"/>
              <a:buChar char="•"/>
            </a:pPr>
            <a:r>
              <a:rPr lang="en-GB" sz="1600" b="1" dirty="0"/>
              <a:t>Equals</a:t>
            </a:r>
            <a:r>
              <a:rPr lang="en-GB" sz="1600" dirty="0"/>
              <a:t>: Supports comparisons between objects</a:t>
            </a:r>
          </a:p>
          <a:p>
            <a:pPr marL="465750" lvl="1" indent="-285750">
              <a:lnSpc>
                <a:spcPct val="100000"/>
              </a:lnSpc>
              <a:buFont typeface="Arial" panose="020B0604020202020204" pitchFamily="34" charset="0"/>
              <a:buChar char="•"/>
            </a:pPr>
            <a:r>
              <a:rPr lang="en-GB" sz="1600" b="1" dirty="0"/>
              <a:t>Finalize</a:t>
            </a:r>
            <a:r>
              <a:rPr lang="en-GB" sz="1600" dirty="0"/>
              <a:t>: Performs clean-up operations before an object is reclaimed</a:t>
            </a:r>
          </a:p>
          <a:p>
            <a:pPr marL="465750" lvl="1" indent="-285750">
              <a:lnSpc>
                <a:spcPct val="100000"/>
              </a:lnSpc>
              <a:buFont typeface="Arial" panose="020B0604020202020204" pitchFamily="34" charset="0"/>
              <a:buChar char="•"/>
            </a:pPr>
            <a:r>
              <a:rPr lang="en-GB" sz="1600" b="1" dirty="0" err="1"/>
              <a:t>GetHashCode</a:t>
            </a:r>
            <a:r>
              <a:rPr lang="en-GB" sz="1600" dirty="0"/>
              <a:t>: Generates a number corresponding to the value of the object to support the use of a hash table</a:t>
            </a:r>
          </a:p>
          <a:p>
            <a:pPr marL="465750" lvl="1" indent="-285750">
              <a:lnSpc>
                <a:spcPct val="100000"/>
              </a:lnSpc>
              <a:buFont typeface="Arial" panose="020B0604020202020204" pitchFamily="34" charset="0"/>
              <a:buChar char="•"/>
            </a:pPr>
            <a:r>
              <a:rPr lang="en-GB" sz="1600" b="1" dirty="0" err="1"/>
              <a:t>ToString</a:t>
            </a:r>
            <a:r>
              <a:rPr lang="en-GB" sz="1600" dirty="0"/>
              <a:t>: Manufactures a human-readable text string that describes an instance of the class</a:t>
            </a:r>
          </a:p>
          <a:p>
            <a:pPr marL="285750" indent="-285750">
              <a:lnSpc>
                <a:spcPct val="100000"/>
              </a:lnSpc>
              <a:buFont typeface="Arial" panose="020B0604020202020204" pitchFamily="34" charset="0"/>
              <a:buChar char="•"/>
            </a:pPr>
            <a:r>
              <a:rPr lang="en-GB" sz="1600" dirty="0"/>
              <a:t>When a variable of a value type is converted to object, it is said to be </a:t>
            </a:r>
            <a:r>
              <a:rPr lang="en-GB" sz="1600" i="1" dirty="0"/>
              <a:t>boxed</a:t>
            </a:r>
          </a:p>
          <a:p>
            <a:pPr marL="285750" indent="-285750">
              <a:lnSpc>
                <a:spcPct val="100000"/>
              </a:lnSpc>
              <a:buFont typeface="Arial" panose="020B0604020202020204" pitchFamily="34" charset="0"/>
              <a:buChar char="•"/>
            </a:pPr>
            <a:r>
              <a:rPr lang="en-GB" sz="1600" dirty="0"/>
              <a:t>When a variable of type object is converted to a value type, it is said to be </a:t>
            </a:r>
            <a:r>
              <a:rPr lang="en-GB" sz="1600" i="1" dirty="0"/>
              <a:t>unboxed</a:t>
            </a:r>
          </a:p>
        </p:txBody>
      </p:sp>
    </p:spTree>
    <p:extLst>
      <p:ext uri="{BB962C8B-B14F-4D97-AF65-F5344CB8AC3E}">
        <p14:creationId xmlns:p14="http://schemas.microsoft.com/office/powerpoint/2010/main" xmlns="" val="248854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A43F8DB-7C75-46A5-81EA-2536412F06D5}"/>
              </a:ext>
            </a:extLst>
          </p:cNvPr>
          <p:cNvSpPr>
            <a:spLocks noGrp="1"/>
          </p:cNvSpPr>
          <p:nvPr>
            <p:ph type="body" sz="quarter" idx="10"/>
          </p:nvPr>
        </p:nvSpPr>
        <p:spPr/>
        <p:txBody>
          <a:bodyPr/>
          <a:lstStyle/>
          <a:p>
            <a:r>
              <a:rPr lang="en-GB" dirty="0"/>
              <a:t>String</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19</a:t>
            </a:fld>
            <a:endParaRPr lang="en-GB"/>
          </a:p>
        </p:txBody>
      </p:sp>
      <p:sp>
        <p:nvSpPr>
          <p:cNvPr id="11" name="Text Placeholder 1">
            <a:extLst>
              <a:ext uri="{FF2B5EF4-FFF2-40B4-BE49-F238E27FC236}">
                <a16:creationId xmlns:a16="http://schemas.microsoft.com/office/drawing/2014/main" xmlns="" id="{3015BCC2-07B7-8B35-C4E5-AF4B6571FC89}"/>
              </a:ext>
            </a:extLst>
          </p:cNvPr>
          <p:cNvSpPr txBox="1">
            <a:spLocks/>
          </p:cNvSpPr>
          <p:nvPr/>
        </p:nvSpPr>
        <p:spPr>
          <a:xfrm>
            <a:off x="5037137" y="1349986"/>
            <a:ext cx="6770688" cy="511940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GB" b="0" i="1" dirty="0"/>
          </a:p>
        </p:txBody>
      </p:sp>
      <p:sp>
        <p:nvSpPr>
          <p:cNvPr id="13" name="Text Placeholder 5">
            <a:extLst>
              <a:ext uri="{FF2B5EF4-FFF2-40B4-BE49-F238E27FC236}">
                <a16:creationId xmlns:a16="http://schemas.microsoft.com/office/drawing/2014/main" xmlns="" id="{733EF5CB-0409-E7CB-4C25-BF265E2CDB47}"/>
              </a:ext>
            </a:extLst>
          </p:cNvPr>
          <p:cNvSpPr txBox="1">
            <a:spLocks/>
          </p:cNvSpPr>
          <p:nvPr/>
        </p:nvSpPr>
        <p:spPr>
          <a:xfrm>
            <a:off x="4764994" y="1182346"/>
            <a:ext cx="6770688" cy="511940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b="0" dirty="0"/>
              <a:t>A </a:t>
            </a:r>
            <a:r>
              <a:rPr lang="en-GB" dirty="0"/>
              <a:t>string</a:t>
            </a:r>
            <a:r>
              <a:rPr lang="en-GB" b="0" dirty="0"/>
              <a:t> type represents a sequence of zero or more Unicode characters</a:t>
            </a:r>
          </a:p>
          <a:p>
            <a:pPr>
              <a:buFont typeface="Arial" panose="020B0604020202020204" pitchFamily="34" charset="0"/>
              <a:buChar char="•"/>
            </a:pPr>
            <a:r>
              <a:rPr lang="en-GB" b="0" dirty="0"/>
              <a:t>string is an alias for</a:t>
            </a:r>
            <a:r>
              <a:rPr lang="en-GB" dirty="0"/>
              <a:t> </a:t>
            </a:r>
            <a:r>
              <a:rPr lang="en-GB" dirty="0" err="1"/>
              <a:t>System.String</a:t>
            </a:r>
            <a:endParaRPr lang="en-GB" dirty="0"/>
          </a:p>
          <a:p>
            <a:pPr>
              <a:buFont typeface="Arial" panose="020B0604020202020204" pitchFamily="34" charset="0"/>
              <a:buChar char="•"/>
            </a:pPr>
            <a:r>
              <a:rPr lang="en-GB" b="0" dirty="0"/>
              <a:t>String is a reference type but the equality operators </a:t>
            </a:r>
            <a:r>
              <a:rPr lang="en-GB" dirty="0"/>
              <a:t>==</a:t>
            </a:r>
            <a:r>
              <a:rPr lang="en-GB" b="0" dirty="0"/>
              <a:t> and </a:t>
            </a:r>
            <a:r>
              <a:rPr lang="en-GB" dirty="0"/>
              <a:t>!=</a:t>
            </a:r>
            <a:r>
              <a:rPr lang="en-GB" b="0" dirty="0"/>
              <a:t> are defined to compare the </a:t>
            </a:r>
            <a:r>
              <a:rPr lang="en-GB" b="0" i="1" dirty="0"/>
              <a:t>values</a:t>
            </a:r>
            <a:r>
              <a:rPr lang="en-GB" b="0" dirty="0"/>
              <a:t> of string objects rather than their </a:t>
            </a:r>
            <a:r>
              <a:rPr lang="en-GB" b="0" i="1" dirty="0"/>
              <a:t>references</a:t>
            </a:r>
          </a:p>
          <a:p>
            <a:pPr>
              <a:buFont typeface="Arial" panose="020B0604020202020204" pitchFamily="34" charset="0"/>
              <a:buChar char="•"/>
            </a:pPr>
            <a:r>
              <a:rPr lang="en-GB" b="0" dirty="0"/>
              <a:t>The </a:t>
            </a:r>
            <a:r>
              <a:rPr lang="en-GB" dirty="0"/>
              <a:t>+</a:t>
            </a:r>
            <a:r>
              <a:rPr lang="en-GB" b="0" dirty="0"/>
              <a:t> operator concatenates strings</a:t>
            </a:r>
          </a:p>
          <a:p>
            <a:pPr>
              <a:buFont typeface="Arial" panose="020B0604020202020204" pitchFamily="34" charset="0"/>
              <a:buChar char="•"/>
            </a:pPr>
            <a:r>
              <a:rPr lang="en-GB" b="0" dirty="0"/>
              <a:t>Strings are immutable</a:t>
            </a:r>
          </a:p>
          <a:p>
            <a:pPr>
              <a:buFont typeface="Arial" panose="020B0604020202020204" pitchFamily="34" charset="0"/>
              <a:buChar char="•"/>
            </a:pPr>
            <a:endParaRPr lang="en-GB" b="0"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i="1" dirty="0"/>
          </a:p>
          <a:p>
            <a:pPr>
              <a:buFont typeface="Arial" panose="020B0604020202020204" pitchFamily="34" charset="0"/>
              <a:buChar char="•"/>
            </a:pPr>
            <a:endParaRPr lang="en-GB" dirty="0"/>
          </a:p>
        </p:txBody>
      </p:sp>
      <p:pic>
        <p:nvPicPr>
          <p:cNvPr id="7" name="Picture 6">
            <a:extLst>
              <a:ext uri="{FF2B5EF4-FFF2-40B4-BE49-F238E27FC236}">
                <a16:creationId xmlns:a16="http://schemas.microsoft.com/office/drawing/2014/main" xmlns="" id="{FF7307A8-5852-AD5F-125A-2247DD2BC209}"/>
              </a:ext>
            </a:extLst>
          </p:cNvPr>
          <p:cNvPicPr>
            <a:picLocks noChangeAspect="1"/>
          </p:cNvPicPr>
          <p:nvPr/>
        </p:nvPicPr>
        <p:blipFill>
          <a:blip r:embed="rId4"/>
          <a:stretch>
            <a:fillRect/>
          </a:stretch>
        </p:blipFill>
        <p:spPr>
          <a:xfrm>
            <a:off x="5037136" y="4150244"/>
            <a:ext cx="6194015" cy="1357770"/>
          </a:xfrm>
          <a:prstGeom prst="rect">
            <a:avLst/>
          </a:prstGeom>
          <a:ln>
            <a:solidFill>
              <a:schemeClr val="accent1"/>
            </a:solidFill>
          </a:ln>
        </p:spPr>
      </p:pic>
      <p:pic>
        <p:nvPicPr>
          <p:cNvPr id="16" name="Picture 15">
            <a:extLst>
              <a:ext uri="{FF2B5EF4-FFF2-40B4-BE49-F238E27FC236}">
                <a16:creationId xmlns:a16="http://schemas.microsoft.com/office/drawing/2014/main" xmlns="" id="{8F173A0A-EE63-A5FA-A67C-FE1109BE0E00}"/>
              </a:ext>
            </a:extLst>
          </p:cNvPr>
          <p:cNvPicPr>
            <a:picLocks noChangeAspect="1"/>
          </p:cNvPicPr>
          <p:nvPr/>
        </p:nvPicPr>
        <p:blipFill>
          <a:blip r:embed="rId5"/>
          <a:stretch>
            <a:fillRect/>
          </a:stretch>
        </p:blipFill>
        <p:spPr>
          <a:xfrm>
            <a:off x="10126401" y="5653968"/>
            <a:ext cx="702708" cy="445950"/>
          </a:xfrm>
          <a:prstGeom prst="rect">
            <a:avLst/>
          </a:prstGeom>
        </p:spPr>
      </p:pic>
    </p:spTree>
    <p:extLst>
      <p:ext uri="{BB962C8B-B14F-4D97-AF65-F5344CB8AC3E}">
        <p14:creationId xmlns:p14="http://schemas.microsoft.com/office/powerpoint/2010/main" xmlns="" val="81101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a:t>Outline</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a:xfrm>
            <a:off x="11256421" y="6511672"/>
            <a:ext cx="785483" cy="180000"/>
          </a:xfrm>
        </p:spPr>
        <p:txBody>
          <a:bodyPr/>
          <a:lstStyle/>
          <a:p>
            <a:fld id="{EF892D59-8F09-EF4B-AD6D-DA609442F868}" type="slidenum">
              <a:rPr lang="en-GB" smtClean="0"/>
              <a:pPr/>
              <a:t>2</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Comments</a:t>
            </a:r>
          </a:p>
          <a:p>
            <a:pPr marL="285750" indent="-285750">
              <a:buFont typeface="Arial" panose="020B0604020202020204" pitchFamily="34" charset="0"/>
              <a:buChar char="•"/>
            </a:pPr>
            <a:r>
              <a:rPr lang="en-GB" dirty="0"/>
              <a:t>Identifiers</a:t>
            </a:r>
          </a:p>
          <a:p>
            <a:pPr marL="285750" indent="-285750">
              <a:buFont typeface="Arial" panose="020B0604020202020204" pitchFamily="34" charset="0"/>
              <a:buChar char="•"/>
            </a:pPr>
            <a:r>
              <a:rPr lang="en-GB" dirty="0"/>
              <a:t>Variables</a:t>
            </a:r>
          </a:p>
          <a:p>
            <a:pPr marL="285750" indent="-285750">
              <a:buFont typeface="Arial" panose="020B0604020202020204" pitchFamily="34" charset="0"/>
              <a:buChar char="•"/>
            </a:pPr>
            <a:r>
              <a:rPr lang="en-GB" dirty="0"/>
              <a:t>Built-in types</a:t>
            </a:r>
          </a:p>
          <a:p>
            <a:pPr marL="285750" indent="-285750">
              <a:buFont typeface="Arial" panose="020B0604020202020204" pitchFamily="34" charset="0"/>
              <a:buChar char="•"/>
            </a:pPr>
            <a:r>
              <a:rPr lang="en-GB" dirty="0"/>
              <a:t>Value types</a:t>
            </a:r>
          </a:p>
          <a:p>
            <a:pPr marL="285750" indent="-285750">
              <a:buFont typeface="Arial" panose="020B0604020202020204" pitchFamily="34" charset="0"/>
              <a:buChar char="•"/>
            </a:pPr>
            <a:r>
              <a:rPr lang="en-GB" dirty="0"/>
              <a:t>Reference types</a:t>
            </a:r>
          </a:p>
          <a:p>
            <a:pPr marL="285750" indent="-285750">
              <a:buFont typeface="Arial" panose="020B0604020202020204" pitchFamily="34" charset="0"/>
              <a:buChar char="•"/>
            </a:pPr>
            <a:r>
              <a:rPr lang="en-GB" dirty="0"/>
              <a:t>Creating variables: Value and reference types</a:t>
            </a:r>
          </a:p>
          <a:p>
            <a:pPr marL="285750" indent="-285750">
              <a:buFont typeface="Arial" panose="020B0604020202020204" pitchFamily="34" charset="0"/>
              <a:buChar char="•"/>
            </a:pPr>
            <a:r>
              <a:rPr lang="en-GB" dirty="0"/>
              <a:t>The var keyword</a:t>
            </a:r>
          </a:p>
          <a:p>
            <a:pPr marL="285750" indent="-285750">
              <a:buFont typeface="Arial" panose="020B0604020202020204" pitchFamily="34" charset="0"/>
              <a:buChar char="•"/>
            </a:pPr>
            <a:r>
              <a:rPr lang="en-GB" dirty="0"/>
              <a:t>Operators</a:t>
            </a:r>
          </a:p>
          <a:p>
            <a:pPr marL="285750" indent="-285750">
              <a:buFont typeface="Arial" panose="020B0604020202020204" pitchFamily="34" charset="0"/>
              <a:buChar char="•"/>
            </a:pPr>
            <a:r>
              <a:rPr lang="en-GB" dirty="0"/>
              <a:t>Parse and casting</a:t>
            </a:r>
          </a:p>
          <a:p>
            <a:endParaRPr lang="en-GB" dirty="0"/>
          </a:p>
        </p:txBody>
      </p:sp>
    </p:spTree>
    <p:extLst>
      <p:ext uri="{BB962C8B-B14F-4D97-AF65-F5344CB8AC3E}">
        <p14:creationId xmlns:p14="http://schemas.microsoft.com/office/powerpoint/2010/main" xmlns="" val="257842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C390B76-162D-4DE2-94C0-A8FB0154DB20}"/>
              </a:ext>
            </a:extLst>
          </p:cNvPr>
          <p:cNvSpPr>
            <a:spLocks noGrp="1"/>
          </p:cNvSpPr>
          <p:nvPr>
            <p:ph type="body" sz="quarter" idx="10"/>
          </p:nvPr>
        </p:nvSpPr>
        <p:spPr/>
        <p:txBody>
          <a:bodyPr/>
          <a:lstStyle/>
          <a:p>
            <a:r>
              <a:rPr lang="en-GB" dirty="0"/>
              <a:t>String Literals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20</a:t>
            </a:fld>
            <a:endParaRPr lang="en-GB"/>
          </a:p>
        </p:txBody>
      </p:sp>
      <p:sp>
        <p:nvSpPr>
          <p:cNvPr id="6" name="Text Placeholder 5">
            <a:extLst>
              <a:ext uri="{FF2B5EF4-FFF2-40B4-BE49-F238E27FC236}">
                <a16:creationId xmlns:a16="http://schemas.microsoft.com/office/drawing/2014/main" xmlns="" id="{A6196DA3-5FBE-459F-BFA0-E3996D2F8A4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 string literal is anything between a pair of double quotes </a:t>
            </a:r>
            <a:r>
              <a:rPr lang="en-GB" b="1" dirty="0"/>
              <a:t>“ “</a:t>
            </a:r>
            <a:endParaRPr lang="en-GB" b="1" i="1" dirty="0"/>
          </a:p>
          <a:p>
            <a:pPr marL="285750" indent="-285750">
              <a:buFont typeface="Arial" panose="020B0604020202020204" pitchFamily="34" charset="0"/>
              <a:buChar char="•"/>
            </a:pPr>
            <a:r>
              <a:rPr lang="en-GB" dirty="0"/>
              <a:t>A </a:t>
            </a:r>
            <a:r>
              <a:rPr lang="en-GB" i="1" dirty="0"/>
              <a:t>verbatim</a:t>
            </a:r>
            <a:r>
              <a:rPr lang="en-GB" dirty="0"/>
              <a:t> string allows special characters to be included in a string literal and is prefixed with </a:t>
            </a:r>
            <a:r>
              <a:rPr lang="en-GB" b="1" dirty="0"/>
              <a:t>@</a:t>
            </a:r>
          </a:p>
          <a:p>
            <a:pPr marL="285750" indent="-285750">
              <a:buFont typeface="Arial" panose="020B0604020202020204" pitchFamily="34" charset="0"/>
              <a:buChar char="•"/>
            </a:pPr>
            <a:r>
              <a:rPr lang="en-GB" dirty="0"/>
              <a:t>Use the </a:t>
            </a:r>
            <a:r>
              <a:rPr lang="en-GB" b="1" dirty="0" err="1"/>
              <a:t>string.format</a:t>
            </a:r>
            <a:r>
              <a:rPr lang="en-GB" b="1" dirty="0"/>
              <a:t> </a:t>
            </a:r>
            <a:r>
              <a:rPr lang="en-GB" dirty="0"/>
              <a:t>method to format strings or use </a:t>
            </a:r>
            <a:r>
              <a:rPr lang="en-GB" i="1" dirty="0"/>
              <a:t>interpolated</a:t>
            </a:r>
            <a:r>
              <a:rPr lang="en-GB" dirty="0"/>
              <a:t> strings</a:t>
            </a:r>
          </a:p>
          <a:p>
            <a:pPr marL="285750" indent="-285750">
              <a:buFont typeface="Arial" panose="020B0604020202020204" pitchFamily="34" charset="0"/>
              <a:buChar char="•"/>
            </a:pPr>
            <a:r>
              <a:rPr lang="en-GB" dirty="0"/>
              <a:t>Interpolated strings are prefixed with </a:t>
            </a:r>
            <a:r>
              <a:rPr lang="en-GB" b="1" dirty="0"/>
              <a:t>$</a:t>
            </a:r>
          </a:p>
          <a:p>
            <a:endParaRPr lang="en-GB" i="1" dirty="0"/>
          </a:p>
          <a:p>
            <a:endParaRPr lang="en-GB" i="1" dirty="0"/>
          </a:p>
          <a:p>
            <a:endParaRPr lang="en-GB" i="1" dirty="0"/>
          </a:p>
          <a:p>
            <a:endParaRPr lang="en-GB" i="1" dirty="0"/>
          </a:p>
          <a:p>
            <a:endParaRPr lang="en-GB" dirty="0"/>
          </a:p>
          <a:p>
            <a:endParaRPr lang="en-GB"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i="1" dirty="0"/>
          </a:p>
          <a:p>
            <a:endParaRPr lang="en-GB" dirty="0"/>
          </a:p>
        </p:txBody>
      </p:sp>
      <p:pic>
        <p:nvPicPr>
          <p:cNvPr id="7" name="Picture 6">
            <a:extLst>
              <a:ext uri="{FF2B5EF4-FFF2-40B4-BE49-F238E27FC236}">
                <a16:creationId xmlns:a16="http://schemas.microsoft.com/office/drawing/2014/main" xmlns="" id="{148B5B83-9041-BA20-81DD-319E7A7C2153}"/>
              </a:ext>
            </a:extLst>
          </p:cNvPr>
          <p:cNvPicPr>
            <a:picLocks noChangeAspect="1"/>
          </p:cNvPicPr>
          <p:nvPr/>
        </p:nvPicPr>
        <p:blipFill>
          <a:blip r:embed="rId3"/>
          <a:stretch>
            <a:fillRect/>
          </a:stretch>
        </p:blipFill>
        <p:spPr>
          <a:xfrm>
            <a:off x="5100354" y="5321358"/>
            <a:ext cx="6001588" cy="971686"/>
          </a:xfrm>
          <a:prstGeom prst="rect">
            <a:avLst/>
          </a:prstGeom>
        </p:spPr>
      </p:pic>
      <p:pic>
        <p:nvPicPr>
          <p:cNvPr id="10" name="Picture 9">
            <a:extLst>
              <a:ext uri="{FF2B5EF4-FFF2-40B4-BE49-F238E27FC236}">
                <a16:creationId xmlns:a16="http://schemas.microsoft.com/office/drawing/2014/main" xmlns="" id="{2563C5A9-FE45-BF88-DCE7-1100637CA7F9}"/>
              </a:ext>
            </a:extLst>
          </p:cNvPr>
          <p:cNvPicPr>
            <a:picLocks noChangeAspect="1"/>
          </p:cNvPicPr>
          <p:nvPr/>
        </p:nvPicPr>
        <p:blipFill>
          <a:blip r:embed="rId4"/>
          <a:stretch>
            <a:fillRect/>
          </a:stretch>
        </p:blipFill>
        <p:spPr>
          <a:xfrm>
            <a:off x="4296998" y="3854593"/>
            <a:ext cx="7744906" cy="1238423"/>
          </a:xfrm>
          <a:prstGeom prst="rect">
            <a:avLst/>
          </a:prstGeom>
          <a:ln>
            <a:solidFill>
              <a:schemeClr val="tx1"/>
            </a:solidFill>
          </a:ln>
        </p:spPr>
      </p:pic>
    </p:spTree>
    <p:extLst>
      <p:ext uri="{BB962C8B-B14F-4D97-AF65-F5344CB8AC3E}">
        <p14:creationId xmlns:p14="http://schemas.microsoft.com/office/powerpoint/2010/main" xmlns="" val="404596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Class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21</a:t>
            </a:fld>
            <a:endParaRPr lang="en-GB"/>
          </a:p>
        </p:txBody>
      </p:sp>
      <p:sp>
        <p:nvSpPr>
          <p:cNvPr id="9" name="Text Placeholder 8">
            <a:extLst>
              <a:ext uri="{FF2B5EF4-FFF2-40B4-BE49-F238E27FC236}">
                <a16:creationId xmlns:a16="http://schemas.microsoft.com/office/drawing/2014/main" xmlns="" id="{6640270A-D653-2D50-3D3C-DC4789E6C2DC}"/>
              </a:ext>
            </a:extLst>
          </p:cNvPr>
          <p:cNvSpPr>
            <a:spLocks noGrp="1"/>
          </p:cNvSpPr>
          <p:nvPr>
            <p:ph type="body" sz="quarter" idx="15"/>
          </p:nvPr>
        </p:nvSpPr>
        <p:spPr>
          <a:xfrm>
            <a:off x="4787537" y="646611"/>
            <a:ext cx="6706779" cy="5822452"/>
          </a:xfrm>
          <a:prstGeom prst="rect">
            <a:avLst/>
          </a:prstGeom>
        </p:spPr>
        <p:style>
          <a:lnRef idx="2">
            <a:schemeClr val="accent1"/>
          </a:lnRef>
          <a:fillRef idx="1">
            <a:schemeClr val="lt1"/>
          </a:fillRef>
          <a:effectRef idx="0">
            <a:schemeClr val="accent1"/>
          </a:effectRef>
          <a:fontRef idx="minor">
            <a:schemeClr val="dk1"/>
          </a:fontRef>
        </p:style>
        <p:txBody>
          <a:bodyPr rtlCol="0" anchor="ctr">
            <a:noAutofit/>
          </a:bodyPr>
          <a:lstStyle/>
          <a:p>
            <a:r>
              <a:rPr lang="en-GB" sz="1600" dirty="0">
                <a:solidFill>
                  <a:srgbClr val="0000FF"/>
                </a:solidFill>
                <a:latin typeface="Consolas"/>
              </a:rPr>
              <a:t>public</a:t>
            </a:r>
            <a:r>
              <a:rPr lang="en-GB" sz="1600" dirty="0">
                <a:solidFill>
                  <a:srgbClr val="000000"/>
                </a:solidFill>
                <a:latin typeface="Consolas"/>
              </a:rPr>
              <a:t> </a:t>
            </a:r>
            <a:r>
              <a:rPr lang="en-GB" sz="1600" dirty="0">
                <a:solidFill>
                  <a:srgbClr val="0000FF"/>
                </a:solidFill>
                <a:latin typeface="Consolas"/>
              </a:rPr>
              <a:t>class</a:t>
            </a:r>
            <a:r>
              <a:rPr lang="en-GB" sz="1600" dirty="0">
                <a:solidFill>
                  <a:srgbClr val="000000"/>
                </a:solidFill>
                <a:latin typeface="Consolas"/>
              </a:rPr>
              <a:t> </a:t>
            </a:r>
            <a:r>
              <a:rPr lang="en-GB" sz="1600" dirty="0">
                <a:solidFill>
                  <a:srgbClr val="2B91AF"/>
                </a:solidFill>
                <a:latin typeface="Consolas"/>
              </a:rPr>
              <a:t>Car</a:t>
            </a:r>
            <a:r>
              <a:rPr lang="en-GB" sz="1600" dirty="0">
                <a:solidFill>
                  <a:srgbClr val="000000"/>
                </a:solidFill>
                <a:latin typeface="Consolas"/>
              </a:rPr>
              <a:t> : Object</a:t>
            </a:r>
          </a:p>
          <a:p>
            <a:r>
              <a:rPr lang="en-GB" sz="1600" dirty="0">
                <a:solidFill>
                  <a:srgbClr val="000000"/>
                </a:solidFill>
                <a:latin typeface="Consolas"/>
              </a:rPr>
              <a:t>{</a:t>
            </a:r>
          </a:p>
          <a:p>
            <a:r>
              <a:rPr lang="en-GB" sz="1600" dirty="0">
                <a:solidFill>
                  <a:srgbClr val="000000"/>
                </a:solidFill>
                <a:latin typeface="Consolas"/>
              </a:rPr>
              <a:t>    </a:t>
            </a:r>
            <a:r>
              <a:rPr lang="en-GB" sz="1600" dirty="0">
                <a:solidFill>
                  <a:srgbClr val="0000FF"/>
                </a:solidFill>
                <a:latin typeface="Consolas"/>
              </a:rPr>
              <a:t>const</a:t>
            </a:r>
            <a:r>
              <a:rPr lang="en-GB" sz="1600" dirty="0">
                <a:solidFill>
                  <a:srgbClr val="000000"/>
                </a:solidFill>
                <a:latin typeface="Consolas"/>
              </a:rPr>
              <a:t> </a:t>
            </a:r>
            <a:r>
              <a:rPr lang="en-GB" sz="1600" dirty="0" err="1">
                <a:solidFill>
                  <a:srgbClr val="0000FF"/>
                </a:solidFill>
                <a:latin typeface="Consolas"/>
              </a:rPr>
              <a:t>int</a:t>
            </a:r>
            <a:r>
              <a:rPr lang="en-GB" sz="1600" dirty="0">
                <a:solidFill>
                  <a:srgbClr val="000000"/>
                </a:solidFill>
                <a:latin typeface="Consolas"/>
              </a:rPr>
              <a:t> </a:t>
            </a:r>
            <a:r>
              <a:rPr lang="en-GB" sz="1600" dirty="0" err="1">
                <a:solidFill>
                  <a:srgbClr val="000000"/>
                </a:solidFill>
                <a:latin typeface="Consolas"/>
              </a:rPr>
              <a:t>NumWheels</a:t>
            </a:r>
            <a:r>
              <a:rPr lang="en-GB" sz="1600" dirty="0">
                <a:solidFill>
                  <a:srgbClr val="000000"/>
                </a:solidFill>
                <a:latin typeface="Consolas"/>
              </a:rPr>
              <a:t> = 4;</a:t>
            </a:r>
          </a:p>
          <a:p>
            <a:r>
              <a:rPr lang="en-GB" sz="1600" dirty="0">
                <a:solidFill>
                  <a:srgbClr val="000000"/>
                </a:solidFill>
                <a:latin typeface="Consolas"/>
              </a:rPr>
              <a:t>    </a:t>
            </a:r>
            <a:r>
              <a:rPr lang="en-GB" sz="1600" dirty="0">
                <a:solidFill>
                  <a:srgbClr val="0000FF"/>
                </a:solidFill>
                <a:latin typeface="Consolas"/>
              </a:rPr>
              <a:t>int</a:t>
            </a:r>
            <a:r>
              <a:rPr lang="en-GB" sz="1600" dirty="0">
                <a:solidFill>
                  <a:srgbClr val="000000"/>
                </a:solidFill>
                <a:latin typeface="Consolas"/>
              </a:rPr>
              <a:t> cylinders;</a:t>
            </a:r>
          </a:p>
          <a:p>
            <a:endParaRPr lang="en-GB" sz="1600" dirty="0">
              <a:solidFill>
                <a:srgbClr val="000000"/>
              </a:solidFill>
              <a:latin typeface="Consolas"/>
            </a:endParaRPr>
          </a:p>
          <a:p>
            <a:r>
              <a:rPr lang="en-GB" sz="1600" dirty="0">
                <a:solidFill>
                  <a:srgbClr val="000000"/>
                </a:solidFill>
                <a:latin typeface="Consolas"/>
              </a:rPr>
              <a:t>    </a:t>
            </a:r>
            <a:r>
              <a:rPr lang="en-GB" sz="1600" dirty="0" err="1">
                <a:solidFill>
                  <a:srgbClr val="0000FF"/>
                </a:solidFill>
                <a:latin typeface="Consolas"/>
              </a:rPr>
              <a:t>int</a:t>
            </a:r>
            <a:r>
              <a:rPr lang="en-GB" sz="1600" dirty="0">
                <a:solidFill>
                  <a:srgbClr val="000000"/>
                </a:solidFill>
                <a:latin typeface="Consolas"/>
              </a:rPr>
              <a:t> Cylinders {</a:t>
            </a:r>
          </a:p>
          <a:p>
            <a:r>
              <a:rPr lang="en-GB" sz="1600" dirty="0">
                <a:solidFill>
                  <a:srgbClr val="000000"/>
                </a:solidFill>
                <a:latin typeface="Consolas"/>
              </a:rPr>
              <a:t>        </a:t>
            </a:r>
            <a:r>
              <a:rPr lang="en-GB" sz="1600" dirty="0">
                <a:solidFill>
                  <a:srgbClr val="0000FF"/>
                </a:solidFill>
                <a:latin typeface="Consolas"/>
              </a:rPr>
              <a:t>get</a:t>
            </a:r>
            <a:r>
              <a:rPr lang="en-GB" sz="1600" dirty="0">
                <a:solidFill>
                  <a:srgbClr val="000000"/>
                </a:solidFill>
                <a:latin typeface="Consolas"/>
              </a:rPr>
              <a:t> { </a:t>
            </a:r>
            <a:r>
              <a:rPr lang="en-GB" sz="1600" dirty="0">
                <a:solidFill>
                  <a:srgbClr val="0000FF"/>
                </a:solidFill>
                <a:latin typeface="Consolas"/>
              </a:rPr>
              <a:t>return</a:t>
            </a:r>
            <a:r>
              <a:rPr lang="en-GB" sz="1600" dirty="0">
                <a:solidFill>
                  <a:srgbClr val="000000"/>
                </a:solidFill>
                <a:latin typeface="Consolas"/>
              </a:rPr>
              <a:t> cylinders; }</a:t>
            </a:r>
          </a:p>
          <a:p>
            <a:r>
              <a:rPr lang="en-GB" sz="1600" dirty="0">
                <a:solidFill>
                  <a:srgbClr val="000000"/>
                </a:solidFill>
                <a:latin typeface="Consolas"/>
              </a:rPr>
              <a:t>        </a:t>
            </a:r>
            <a:r>
              <a:rPr lang="en-GB" sz="1600" dirty="0">
                <a:solidFill>
                  <a:srgbClr val="0000FF"/>
                </a:solidFill>
                <a:latin typeface="Consolas"/>
              </a:rPr>
              <a:t>set</a:t>
            </a:r>
            <a:r>
              <a:rPr lang="en-GB" sz="1600" dirty="0">
                <a:solidFill>
                  <a:srgbClr val="000000"/>
                </a:solidFill>
                <a:latin typeface="Consolas"/>
              </a:rPr>
              <a:t> { cylinders = value;}</a:t>
            </a:r>
          </a:p>
          <a:p>
            <a:r>
              <a:rPr lang="en-GB" sz="1600" dirty="0">
                <a:solidFill>
                  <a:srgbClr val="000000"/>
                </a:solidFill>
                <a:latin typeface="Consolas"/>
              </a:rPr>
              <a:t>    }</a:t>
            </a:r>
          </a:p>
          <a:p>
            <a:r>
              <a:rPr lang="en-GB" sz="1600" dirty="0">
                <a:solidFill>
                  <a:srgbClr val="000000"/>
                </a:solidFill>
                <a:latin typeface="Consolas"/>
              </a:rPr>
              <a:t>    </a:t>
            </a:r>
            <a:r>
              <a:rPr lang="en-GB" sz="1600" dirty="0">
                <a:solidFill>
                  <a:srgbClr val="0000FF"/>
                </a:solidFill>
                <a:latin typeface="Consolas"/>
              </a:rPr>
              <a:t>public</a:t>
            </a:r>
            <a:r>
              <a:rPr lang="en-GB" sz="1600" dirty="0">
                <a:solidFill>
                  <a:srgbClr val="000000"/>
                </a:solidFill>
                <a:latin typeface="Consolas"/>
              </a:rPr>
              <a:t> </a:t>
            </a:r>
            <a:r>
              <a:rPr lang="en-GB" sz="1600" dirty="0">
                <a:solidFill>
                  <a:srgbClr val="0000FF"/>
                </a:solidFill>
                <a:latin typeface="Consolas"/>
              </a:rPr>
              <a:t>void</a:t>
            </a:r>
            <a:r>
              <a:rPr lang="en-GB" sz="1600" dirty="0">
                <a:solidFill>
                  <a:srgbClr val="000000"/>
                </a:solidFill>
                <a:latin typeface="Consolas"/>
              </a:rPr>
              <a:t> Start()</a:t>
            </a:r>
          </a:p>
          <a:p>
            <a:r>
              <a:rPr lang="en-GB" sz="1600" dirty="0">
                <a:solidFill>
                  <a:srgbClr val="000000"/>
                </a:solidFill>
                <a:latin typeface="Consolas"/>
              </a:rPr>
              <a:t>    {</a:t>
            </a:r>
          </a:p>
          <a:p>
            <a:r>
              <a:rPr lang="en-GB" sz="1600" dirty="0">
                <a:solidFill>
                  <a:srgbClr val="000000"/>
                </a:solidFill>
                <a:latin typeface="Consolas"/>
              </a:rPr>
              <a:t>        </a:t>
            </a:r>
            <a:r>
              <a:rPr lang="en-GB" sz="1600" dirty="0">
                <a:solidFill>
                  <a:srgbClr val="008000"/>
                </a:solidFill>
                <a:latin typeface="Consolas"/>
              </a:rPr>
              <a:t>// code in here</a:t>
            </a:r>
            <a:endParaRPr lang="en-GB" sz="1600" dirty="0">
              <a:solidFill>
                <a:srgbClr val="000000"/>
              </a:solidFill>
              <a:latin typeface="Consolas"/>
            </a:endParaRPr>
          </a:p>
          <a:p>
            <a:r>
              <a:rPr lang="en-GB" sz="1600" dirty="0">
                <a:solidFill>
                  <a:srgbClr val="000000"/>
                </a:solidFill>
                <a:latin typeface="Consolas"/>
              </a:rPr>
              <a:t>    }</a:t>
            </a:r>
          </a:p>
          <a:p>
            <a:r>
              <a:rPr lang="en-GB" sz="1600" dirty="0">
                <a:solidFill>
                  <a:srgbClr val="000000"/>
                </a:solidFill>
                <a:latin typeface="Consolas"/>
              </a:rPr>
              <a:t>    </a:t>
            </a:r>
            <a:r>
              <a:rPr lang="en-GB" sz="1600" dirty="0">
                <a:solidFill>
                  <a:srgbClr val="0000FF"/>
                </a:solidFill>
                <a:latin typeface="Consolas"/>
              </a:rPr>
              <a:t>public</a:t>
            </a:r>
            <a:r>
              <a:rPr lang="en-GB" sz="1600" dirty="0">
                <a:solidFill>
                  <a:srgbClr val="000000"/>
                </a:solidFill>
                <a:latin typeface="Consolas"/>
              </a:rPr>
              <a:t> </a:t>
            </a:r>
            <a:r>
              <a:rPr lang="en-GB" sz="1600" dirty="0">
                <a:solidFill>
                  <a:srgbClr val="0000FF"/>
                </a:solidFill>
                <a:latin typeface="Consolas"/>
              </a:rPr>
              <a:t>event</a:t>
            </a:r>
            <a:r>
              <a:rPr lang="en-GB" sz="1600" dirty="0">
                <a:solidFill>
                  <a:srgbClr val="000000"/>
                </a:solidFill>
                <a:latin typeface="Consolas"/>
              </a:rPr>
              <a:t> </a:t>
            </a:r>
            <a:r>
              <a:rPr lang="en-GB" sz="1600" dirty="0" err="1">
                <a:solidFill>
                  <a:srgbClr val="000000"/>
                </a:solidFill>
                <a:latin typeface="Consolas"/>
              </a:rPr>
              <a:t>EventHandler</a:t>
            </a:r>
            <a:r>
              <a:rPr lang="en-GB" sz="1600" dirty="0">
                <a:solidFill>
                  <a:srgbClr val="000000"/>
                </a:solidFill>
                <a:latin typeface="Consolas"/>
              </a:rPr>
              <a:t> </a:t>
            </a:r>
            <a:r>
              <a:rPr lang="en-GB" sz="1600" dirty="0" err="1">
                <a:solidFill>
                  <a:srgbClr val="000000"/>
                </a:solidFill>
                <a:latin typeface="Consolas"/>
              </a:rPr>
              <a:t>AlarmDisabled</a:t>
            </a:r>
            <a:r>
              <a:rPr lang="en-GB" sz="1600" dirty="0">
                <a:solidFill>
                  <a:srgbClr val="000000"/>
                </a:solidFill>
                <a:latin typeface="Consolas"/>
              </a:rPr>
              <a:t>;</a:t>
            </a:r>
          </a:p>
          <a:p>
            <a:r>
              <a:rPr lang="en-GB" sz="1600" dirty="0">
                <a:solidFill>
                  <a:srgbClr val="000000"/>
                </a:solidFill>
                <a:latin typeface="Consolas"/>
              </a:rPr>
              <a:t>}</a:t>
            </a:r>
            <a:endParaRPr lang="en-GB" sz="1600" dirty="0">
              <a:solidFill>
                <a:schemeClr val="tx1"/>
              </a:solidFill>
              <a:cs typeface="Arial" pitchFamily="34" charset="0"/>
            </a:endParaRPr>
          </a:p>
        </p:txBody>
      </p:sp>
      <p:sp>
        <p:nvSpPr>
          <p:cNvPr id="11" name="TextBox 10">
            <a:extLst>
              <a:ext uri="{FF2B5EF4-FFF2-40B4-BE49-F238E27FC236}">
                <a16:creationId xmlns:a16="http://schemas.microsoft.com/office/drawing/2014/main" xmlns="" id="{6257BBFE-E639-91C9-1D4F-351830BBD306}"/>
              </a:ext>
            </a:extLst>
          </p:cNvPr>
          <p:cNvSpPr txBox="1"/>
          <p:nvPr/>
        </p:nvSpPr>
        <p:spPr>
          <a:xfrm>
            <a:off x="8228401" y="742188"/>
            <a:ext cx="2550698" cy="584775"/>
          </a:xfrm>
          <a:prstGeom prst="rect">
            <a:avLst/>
          </a:prstGeom>
          <a:solidFill>
            <a:schemeClr val="accent2"/>
          </a:solidFill>
        </p:spPr>
        <p:txBody>
          <a:bodyPr wrap="none" rtlCol="0">
            <a:spAutoFit/>
          </a:bodyPr>
          <a:lstStyle/>
          <a:p>
            <a:r>
              <a:rPr lang="en-GB" sz="1600" dirty="0">
                <a:cs typeface="Courier New" pitchFamily="49" charset="0"/>
              </a:rPr>
              <a:t>All classes inherit from </a:t>
            </a:r>
          </a:p>
          <a:p>
            <a:r>
              <a:rPr lang="en-GB" sz="1600" dirty="0" err="1">
                <a:cs typeface="Courier New" pitchFamily="49" charset="0"/>
              </a:rPr>
              <a:t>System.Object</a:t>
            </a:r>
            <a:endParaRPr lang="en-GB" sz="1600" dirty="0">
              <a:cs typeface="Courier New" pitchFamily="49" charset="0"/>
            </a:endParaRPr>
          </a:p>
        </p:txBody>
      </p:sp>
      <p:sp>
        <p:nvSpPr>
          <p:cNvPr id="12" name="TextBox 11">
            <a:extLst>
              <a:ext uri="{FF2B5EF4-FFF2-40B4-BE49-F238E27FC236}">
                <a16:creationId xmlns:a16="http://schemas.microsoft.com/office/drawing/2014/main" xmlns="" id="{E6198D3E-F59B-F355-01EE-8E5C113EC265}"/>
              </a:ext>
            </a:extLst>
          </p:cNvPr>
          <p:cNvSpPr txBox="1"/>
          <p:nvPr/>
        </p:nvSpPr>
        <p:spPr>
          <a:xfrm>
            <a:off x="8241125" y="1510772"/>
            <a:ext cx="3015296" cy="338554"/>
          </a:xfrm>
          <a:prstGeom prst="rect">
            <a:avLst/>
          </a:prstGeom>
          <a:solidFill>
            <a:schemeClr val="accent2"/>
          </a:solidFill>
        </p:spPr>
        <p:txBody>
          <a:bodyPr wrap="square" rtlCol="0">
            <a:spAutoFit/>
          </a:bodyPr>
          <a:lstStyle/>
          <a:p>
            <a:r>
              <a:rPr lang="en-GB" sz="1600" dirty="0">
                <a:cs typeface="Courier New" pitchFamily="49" charset="0"/>
              </a:rPr>
              <a:t>A constant, immutable field</a:t>
            </a:r>
          </a:p>
        </p:txBody>
      </p:sp>
      <p:sp>
        <p:nvSpPr>
          <p:cNvPr id="13" name="TextBox 12">
            <a:extLst>
              <a:ext uri="{FF2B5EF4-FFF2-40B4-BE49-F238E27FC236}">
                <a16:creationId xmlns:a16="http://schemas.microsoft.com/office/drawing/2014/main" xmlns="" id="{FFD703A5-F12F-D8CF-C8A6-E5E77C68FCF1}"/>
              </a:ext>
            </a:extLst>
          </p:cNvPr>
          <p:cNvSpPr txBox="1"/>
          <p:nvPr/>
        </p:nvSpPr>
        <p:spPr>
          <a:xfrm>
            <a:off x="8241125" y="1932248"/>
            <a:ext cx="3148619" cy="338554"/>
          </a:xfrm>
          <a:prstGeom prst="rect">
            <a:avLst/>
          </a:prstGeom>
          <a:solidFill>
            <a:schemeClr val="accent2"/>
          </a:solidFill>
        </p:spPr>
        <p:txBody>
          <a:bodyPr wrap="none" rtlCol="0">
            <a:spAutoFit/>
          </a:bodyPr>
          <a:lstStyle/>
          <a:p>
            <a:r>
              <a:rPr lang="en-GB" sz="1600" dirty="0">
                <a:cs typeface="Courier New" pitchFamily="49" charset="0"/>
              </a:rPr>
              <a:t>A field ( a class-level variable)</a:t>
            </a:r>
          </a:p>
        </p:txBody>
      </p:sp>
      <p:sp>
        <p:nvSpPr>
          <p:cNvPr id="14" name="TextBox 13">
            <a:extLst>
              <a:ext uri="{FF2B5EF4-FFF2-40B4-BE49-F238E27FC236}">
                <a16:creationId xmlns:a16="http://schemas.microsoft.com/office/drawing/2014/main" xmlns="" id="{321E4ADA-B748-2C95-0B67-1A15D8E19BF8}"/>
              </a:ext>
            </a:extLst>
          </p:cNvPr>
          <p:cNvSpPr txBox="1"/>
          <p:nvPr/>
        </p:nvSpPr>
        <p:spPr>
          <a:xfrm>
            <a:off x="9152960" y="2692278"/>
            <a:ext cx="2103461" cy="584775"/>
          </a:xfrm>
          <a:prstGeom prst="rect">
            <a:avLst/>
          </a:prstGeom>
          <a:solidFill>
            <a:schemeClr val="accent2"/>
          </a:solidFill>
        </p:spPr>
        <p:txBody>
          <a:bodyPr wrap="none" rtlCol="0">
            <a:spAutoFit/>
          </a:bodyPr>
          <a:lstStyle/>
          <a:p>
            <a:r>
              <a:rPr lang="en-GB" sz="1600" dirty="0">
                <a:cs typeface="Courier New" pitchFamily="49" charset="0"/>
              </a:rPr>
              <a:t>A property with a </a:t>
            </a:r>
          </a:p>
          <a:p>
            <a:r>
              <a:rPr lang="en-GB" sz="1600" dirty="0">
                <a:cs typeface="Courier New" pitchFamily="49" charset="0"/>
              </a:rPr>
              <a:t>getter and a setter</a:t>
            </a:r>
          </a:p>
        </p:txBody>
      </p:sp>
      <p:sp>
        <p:nvSpPr>
          <p:cNvPr id="15" name="TextBox 14">
            <a:extLst>
              <a:ext uri="{FF2B5EF4-FFF2-40B4-BE49-F238E27FC236}">
                <a16:creationId xmlns:a16="http://schemas.microsoft.com/office/drawing/2014/main" xmlns="" id="{EA42FDB5-5948-DCE9-15E4-FCD1CDD39D23}"/>
              </a:ext>
            </a:extLst>
          </p:cNvPr>
          <p:cNvSpPr txBox="1"/>
          <p:nvPr/>
        </p:nvSpPr>
        <p:spPr>
          <a:xfrm>
            <a:off x="8241125" y="4120005"/>
            <a:ext cx="1218603" cy="338554"/>
          </a:xfrm>
          <a:prstGeom prst="rect">
            <a:avLst/>
          </a:prstGeom>
          <a:solidFill>
            <a:schemeClr val="accent2"/>
          </a:solidFill>
        </p:spPr>
        <p:txBody>
          <a:bodyPr wrap="none" rtlCol="0">
            <a:spAutoFit/>
          </a:bodyPr>
          <a:lstStyle/>
          <a:p>
            <a:r>
              <a:rPr lang="en-GB" sz="1600" dirty="0">
                <a:cs typeface="Courier New" pitchFamily="49" charset="0"/>
              </a:rPr>
              <a:t>A method</a:t>
            </a:r>
          </a:p>
        </p:txBody>
      </p:sp>
      <p:sp>
        <p:nvSpPr>
          <p:cNvPr id="16" name="TextBox 15">
            <a:extLst>
              <a:ext uri="{FF2B5EF4-FFF2-40B4-BE49-F238E27FC236}">
                <a16:creationId xmlns:a16="http://schemas.microsoft.com/office/drawing/2014/main" xmlns="" id="{94DE55C9-92E8-ED06-3B81-B40DFD00896B}"/>
              </a:ext>
            </a:extLst>
          </p:cNvPr>
          <p:cNvSpPr txBox="1"/>
          <p:nvPr/>
        </p:nvSpPr>
        <p:spPr>
          <a:xfrm>
            <a:off x="10061493" y="5590082"/>
            <a:ext cx="1106393" cy="338554"/>
          </a:xfrm>
          <a:prstGeom prst="rect">
            <a:avLst/>
          </a:prstGeom>
          <a:solidFill>
            <a:schemeClr val="accent2"/>
          </a:solidFill>
        </p:spPr>
        <p:txBody>
          <a:bodyPr wrap="none" rtlCol="0">
            <a:spAutoFit/>
          </a:bodyPr>
          <a:lstStyle/>
          <a:p>
            <a:r>
              <a:rPr lang="en-GB" sz="1600" dirty="0">
                <a:cs typeface="Courier New" pitchFamily="49" charset="0"/>
              </a:rPr>
              <a:t>An event</a:t>
            </a:r>
          </a:p>
        </p:txBody>
      </p:sp>
    </p:spTree>
    <p:extLst>
      <p:ext uri="{BB962C8B-B14F-4D97-AF65-F5344CB8AC3E}">
        <p14:creationId xmlns:p14="http://schemas.microsoft.com/office/powerpoint/2010/main" xmlns="" val="410353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000" dirty="0"/>
              <a:t>Object Instantiation</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892D59-8F09-EF4B-AD6D-DA609442F868}" type="slidenum">
              <a:rPr kumimoji="0" lang="en-GB" sz="120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2" name="Text Placeholder 1">
            <a:extLst>
              <a:ext uri="{FF2B5EF4-FFF2-40B4-BE49-F238E27FC236}">
                <a16:creationId xmlns:a16="http://schemas.microsoft.com/office/drawing/2014/main" xmlns="" id="{E8534A33-BE4E-18E2-B836-A6C7EC756C0B}"/>
              </a:ext>
            </a:extLst>
          </p:cNvPr>
          <p:cNvSpPr>
            <a:spLocks noGrp="1"/>
          </p:cNvSpPr>
          <p:nvPr>
            <p:ph type="body" sz="quarter" idx="15"/>
          </p:nvPr>
        </p:nvSpPr>
        <p:spPr/>
        <p:txBody>
          <a:bodyPr/>
          <a:lstStyle/>
          <a:p>
            <a:r>
              <a:rPr lang="en-GB" dirty="0"/>
              <a:t>Class definition with a method:</a:t>
            </a:r>
          </a:p>
          <a:p>
            <a:endParaRPr lang="en-GB" dirty="0"/>
          </a:p>
          <a:p>
            <a:endParaRPr lang="en-GB" dirty="0"/>
          </a:p>
          <a:p>
            <a:endParaRPr lang="en-GB" dirty="0"/>
          </a:p>
          <a:p>
            <a:endParaRPr lang="en-GB" dirty="0"/>
          </a:p>
          <a:p>
            <a:endParaRPr lang="en-GB" dirty="0"/>
          </a:p>
          <a:p>
            <a:r>
              <a:rPr lang="en-GB" dirty="0"/>
              <a:t>Instantiate objects based on the class and invoke the method:</a:t>
            </a:r>
          </a:p>
          <a:p>
            <a:endParaRPr lang="en-GB" dirty="0"/>
          </a:p>
          <a:p>
            <a:endParaRPr lang="en-GB" dirty="0"/>
          </a:p>
        </p:txBody>
      </p:sp>
      <p:pic>
        <p:nvPicPr>
          <p:cNvPr id="12" name="Picture 11">
            <a:extLst>
              <a:ext uri="{FF2B5EF4-FFF2-40B4-BE49-F238E27FC236}">
                <a16:creationId xmlns:a16="http://schemas.microsoft.com/office/drawing/2014/main" xmlns="" id="{A28545A9-148D-170D-8080-54DBDB54B50F}"/>
              </a:ext>
            </a:extLst>
          </p:cNvPr>
          <p:cNvPicPr>
            <a:picLocks noChangeAspect="1"/>
          </p:cNvPicPr>
          <p:nvPr/>
        </p:nvPicPr>
        <p:blipFill>
          <a:blip r:embed="rId3"/>
          <a:stretch>
            <a:fillRect/>
          </a:stretch>
        </p:blipFill>
        <p:spPr>
          <a:xfrm>
            <a:off x="5133728" y="1811046"/>
            <a:ext cx="6384331" cy="1295924"/>
          </a:xfrm>
          <a:prstGeom prst="rect">
            <a:avLst/>
          </a:prstGeom>
          <a:ln>
            <a:solidFill>
              <a:schemeClr val="tx1"/>
            </a:solidFill>
          </a:ln>
        </p:spPr>
      </p:pic>
      <p:pic>
        <p:nvPicPr>
          <p:cNvPr id="14" name="Picture 13">
            <a:extLst>
              <a:ext uri="{FF2B5EF4-FFF2-40B4-BE49-F238E27FC236}">
                <a16:creationId xmlns:a16="http://schemas.microsoft.com/office/drawing/2014/main" xmlns="" id="{63E37BE8-1DFC-308F-A1AE-9BCC11AFC09F}"/>
              </a:ext>
            </a:extLst>
          </p:cNvPr>
          <p:cNvPicPr>
            <a:picLocks noChangeAspect="1"/>
          </p:cNvPicPr>
          <p:nvPr/>
        </p:nvPicPr>
        <p:blipFill>
          <a:blip r:embed="rId4"/>
          <a:stretch>
            <a:fillRect/>
          </a:stretch>
        </p:blipFill>
        <p:spPr>
          <a:xfrm>
            <a:off x="5133728" y="4524461"/>
            <a:ext cx="5553850" cy="1114581"/>
          </a:xfrm>
          <a:prstGeom prst="rect">
            <a:avLst/>
          </a:prstGeom>
          <a:ln>
            <a:solidFill>
              <a:schemeClr val="tx1"/>
            </a:solidFill>
          </a:ln>
        </p:spPr>
      </p:pic>
    </p:spTree>
    <p:extLst>
      <p:ext uri="{BB962C8B-B14F-4D97-AF65-F5344CB8AC3E}">
        <p14:creationId xmlns:p14="http://schemas.microsoft.com/office/powerpoint/2010/main" xmlns="" val="66846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sz="3000" dirty="0"/>
              <a:t>Creating Variables:</a:t>
            </a:r>
          </a:p>
          <a:p>
            <a:r>
              <a:rPr lang="en-GB" sz="3000" dirty="0"/>
              <a:t>Simple Types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23</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Simple types are declared as variables using the following pseudo-code:</a:t>
            </a:r>
          </a:p>
          <a:p>
            <a:r>
              <a:rPr lang="en-GB" dirty="0">
                <a:solidFill>
                  <a:srgbClr val="0070C0"/>
                </a:solidFill>
              </a:rPr>
              <a:t>datatype</a:t>
            </a:r>
            <a:r>
              <a:rPr lang="en-GB" dirty="0"/>
              <a:t> </a:t>
            </a:r>
            <a:r>
              <a:rPr lang="en-GB" dirty="0" err="1"/>
              <a:t>variableName</a:t>
            </a:r>
            <a:r>
              <a:rPr lang="en-GB" dirty="0"/>
              <a:t> = </a:t>
            </a:r>
            <a:r>
              <a:rPr lang="en-GB" dirty="0">
                <a:solidFill>
                  <a:schemeClr val="accent6">
                    <a:lumMod val="75000"/>
                  </a:schemeClr>
                </a:solidFill>
              </a:rPr>
              <a:t>value</a:t>
            </a:r>
            <a:r>
              <a:rPr lang="en-GB" dirty="0"/>
              <a:t>;</a:t>
            </a:r>
          </a:p>
          <a:p>
            <a:endParaRPr lang="en-GB" dirty="0"/>
          </a:p>
          <a:p>
            <a:endParaRPr lang="en-GB" dirty="0"/>
          </a:p>
          <a:p>
            <a:endParaRPr lang="en-GB" dirty="0"/>
          </a:p>
          <a:p>
            <a:endParaRPr lang="en-GB" dirty="0"/>
          </a:p>
          <a:p>
            <a:endParaRPr lang="en-GB" dirty="0"/>
          </a:p>
          <a:p>
            <a:r>
              <a:rPr lang="en-GB" dirty="0"/>
              <a:t>A value type holds its data within its own memory space.</a:t>
            </a:r>
          </a:p>
          <a:p>
            <a:endParaRPr lang="en-GB" dirty="0"/>
          </a:p>
          <a:p>
            <a:r>
              <a:rPr lang="en-GB" dirty="0"/>
              <a:t>The </a:t>
            </a:r>
            <a:r>
              <a:rPr lang="en-GB" b="1" dirty="0"/>
              <a:t>var</a:t>
            </a:r>
            <a:r>
              <a:rPr lang="en-GB" dirty="0"/>
              <a:t> keyword can be used to implicitly type a variable. </a:t>
            </a:r>
          </a:p>
          <a:p>
            <a:endParaRPr lang="en-GB" dirty="0"/>
          </a:p>
        </p:txBody>
      </p:sp>
      <p:pic>
        <p:nvPicPr>
          <p:cNvPr id="4" name="Picture 3">
            <a:extLst>
              <a:ext uri="{FF2B5EF4-FFF2-40B4-BE49-F238E27FC236}">
                <a16:creationId xmlns:a16="http://schemas.microsoft.com/office/drawing/2014/main" xmlns="" id="{C47ADF3F-169C-DF52-671B-BF75A7CAA369}"/>
              </a:ext>
            </a:extLst>
          </p:cNvPr>
          <p:cNvPicPr>
            <a:picLocks noChangeAspect="1"/>
          </p:cNvPicPr>
          <p:nvPr/>
        </p:nvPicPr>
        <p:blipFill>
          <a:blip r:embed="rId3"/>
          <a:stretch>
            <a:fillRect/>
          </a:stretch>
        </p:blipFill>
        <p:spPr>
          <a:xfrm>
            <a:off x="5098585" y="2558833"/>
            <a:ext cx="6781487" cy="1601043"/>
          </a:xfrm>
          <a:prstGeom prst="rect">
            <a:avLst/>
          </a:prstGeom>
          <a:ln>
            <a:solidFill>
              <a:schemeClr val="accent1"/>
            </a:solidFill>
          </a:ln>
        </p:spPr>
      </p:pic>
      <p:pic>
        <p:nvPicPr>
          <p:cNvPr id="8" name="Picture 7">
            <a:extLst>
              <a:ext uri="{FF2B5EF4-FFF2-40B4-BE49-F238E27FC236}">
                <a16:creationId xmlns:a16="http://schemas.microsoft.com/office/drawing/2014/main" xmlns="" id="{98CDAFCA-5000-6A6C-F1E9-8AAA6726A538}"/>
              </a:ext>
            </a:extLst>
          </p:cNvPr>
          <p:cNvPicPr>
            <a:picLocks noChangeAspect="1"/>
          </p:cNvPicPr>
          <p:nvPr/>
        </p:nvPicPr>
        <p:blipFill>
          <a:blip r:embed="rId4"/>
          <a:stretch>
            <a:fillRect/>
          </a:stretch>
        </p:blipFill>
        <p:spPr>
          <a:xfrm>
            <a:off x="5098585" y="5368723"/>
            <a:ext cx="3572374" cy="990738"/>
          </a:xfrm>
          <a:prstGeom prst="rect">
            <a:avLst/>
          </a:prstGeom>
          <a:ln>
            <a:solidFill>
              <a:schemeClr val="accent1"/>
            </a:solidFill>
          </a:ln>
        </p:spPr>
      </p:pic>
    </p:spTree>
    <p:extLst>
      <p:ext uri="{BB962C8B-B14F-4D97-AF65-F5344CB8AC3E}">
        <p14:creationId xmlns:p14="http://schemas.microsoft.com/office/powerpoint/2010/main" xmlns="" val="302336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sz="3000" dirty="0"/>
              <a:t>Creating Variables:</a:t>
            </a:r>
          </a:p>
          <a:p>
            <a:r>
              <a:rPr lang="en-GB" sz="3000" dirty="0"/>
              <a:t>Non-Simple Value Types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24</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Non-simple value types are declared as variables using the ‘</a:t>
            </a:r>
            <a:r>
              <a:rPr lang="en-GB" b="1" dirty="0"/>
              <a:t>new</a:t>
            </a:r>
            <a:r>
              <a:rPr lang="en-GB" dirty="0"/>
              <a:t>’ keyword for </a:t>
            </a:r>
            <a:r>
              <a:rPr lang="en-GB" i="1" dirty="0"/>
              <a:t>struct</a:t>
            </a:r>
            <a:r>
              <a:rPr lang="en-GB" dirty="0"/>
              <a:t> types and typically a value from the enumeration for an </a:t>
            </a:r>
            <a:r>
              <a:rPr lang="en-GB" i="1" dirty="0" err="1"/>
              <a:t>enum</a:t>
            </a:r>
            <a:r>
              <a:rPr lang="en-GB" dirty="0"/>
              <a:t> type:</a:t>
            </a:r>
          </a:p>
          <a:p>
            <a:endParaRPr lang="en-GB" dirty="0"/>
          </a:p>
          <a:p>
            <a:endParaRPr lang="en-GB" dirty="0"/>
          </a:p>
          <a:p>
            <a:endParaRPr lang="en-GB" dirty="0"/>
          </a:p>
          <a:p>
            <a:endParaRPr lang="en-GB" dirty="0"/>
          </a:p>
          <a:p>
            <a:endParaRPr lang="en-GB" dirty="0"/>
          </a:p>
          <a:p>
            <a:endParaRPr lang="en-GB" dirty="0"/>
          </a:p>
          <a:p>
            <a:r>
              <a:rPr lang="en-GB" dirty="0"/>
              <a:t>C# 9 introduced a shorter syntax for invoking a constructor called </a:t>
            </a:r>
            <a:r>
              <a:rPr lang="en-GB" i="1" dirty="0"/>
              <a:t>target-typed invocation.</a:t>
            </a:r>
          </a:p>
          <a:p>
            <a:endParaRPr lang="en-GB" dirty="0"/>
          </a:p>
          <a:p>
            <a:endParaRPr lang="en-GB" dirty="0"/>
          </a:p>
        </p:txBody>
      </p:sp>
      <p:pic>
        <p:nvPicPr>
          <p:cNvPr id="4" name="Picture 3">
            <a:extLst>
              <a:ext uri="{FF2B5EF4-FFF2-40B4-BE49-F238E27FC236}">
                <a16:creationId xmlns:a16="http://schemas.microsoft.com/office/drawing/2014/main" xmlns="" id="{59B42809-0AE3-9742-725E-CBAEF55EC37A}"/>
              </a:ext>
            </a:extLst>
          </p:cNvPr>
          <p:cNvPicPr>
            <a:picLocks noChangeAspect="1"/>
          </p:cNvPicPr>
          <p:nvPr/>
        </p:nvPicPr>
        <p:blipFill>
          <a:blip r:embed="rId3"/>
          <a:srcRect/>
          <a:stretch/>
        </p:blipFill>
        <p:spPr>
          <a:xfrm>
            <a:off x="4722816" y="2728629"/>
            <a:ext cx="7130085" cy="1400741"/>
          </a:xfrm>
          <a:prstGeom prst="rect">
            <a:avLst/>
          </a:prstGeom>
          <a:ln>
            <a:solidFill>
              <a:schemeClr val="accent1"/>
            </a:solidFill>
          </a:ln>
        </p:spPr>
      </p:pic>
      <p:pic>
        <p:nvPicPr>
          <p:cNvPr id="8" name="Picture 7">
            <a:extLst>
              <a:ext uri="{FF2B5EF4-FFF2-40B4-BE49-F238E27FC236}">
                <a16:creationId xmlns:a16="http://schemas.microsoft.com/office/drawing/2014/main" xmlns="" id="{3E69388C-9089-CBDE-7E50-AC4878F41252}"/>
              </a:ext>
            </a:extLst>
          </p:cNvPr>
          <p:cNvPicPr>
            <a:picLocks noChangeAspect="1"/>
          </p:cNvPicPr>
          <p:nvPr/>
        </p:nvPicPr>
        <p:blipFill>
          <a:blip r:embed="rId4"/>
          <a:stretch>
            <a:fillRect/>
          </a:stretch>
        </p:blipFill>
        <p:spPr>
          <a:xfrm>
            <a:off x="5154258" y="5378041"/>
            <a:ext cx="5449060" cy="381053"/>
          </a:xfrm>
          <a:prstGeom prst="rect">
            <a:avLst/>
          </a:prstGeom>
          <a:ln>
            <a:solidFill>
              <a:schemeClr val="accent1"/>
            </a:solidFill>
          </a:ln>
        </p:spPr>
      </p:pic>
    </p:spTree>
    <p:extLst>
      <p:ext uri="{BB962C8B-B14F-4D97-AF65-F5344CB8AC3E}">
        <p14:creationId xmlns:p14="http://schemas.microsoft.com/office/powerpoint/2010/main" xmlns="" val="3961207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sz="3000" dirty="0"/>
              <a:t>Creating Variables:</a:t>
            </a:r>
          </a:p>
          <a:p>
            <a:r>
              <a:rPr lang="en-GB" sz="3000" dirty="0"/>
              <a:t>Reference  Types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25</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Reference types are instantiated as variables using the ‘</a:t>
            </a:r>
            <a:r>
              <a:rPr lang="en-GB" b="1" dirty="0"/>
              <a:t>new</a:t>
            </a:r>
            <a:r>
              <a:rPr lang="en-GB" dirty="0"/>
              <a:t>’ keyword:</a:t>
            </a:r>
          </a:p>
          <a:p>
            <a:endParaRPr lang="en-GB" dirty="0"/>
          </a:p>
          <a:p>
            <a:endParaRPr lang="en-GB" dirty="0"/>
          </a:p>
          <a:p>
            <a:endParaRPr lang="en-GB" dirty="0"/>
          </a:p>
          <a:p>
            <a:endParaRPr lang="en-GB" dirty="0"/>
          </a:p>
          <a:p>
            <a:endParaRPr lang="en-GB" dirty="0"/>
          </a:p>
          <a:p>
            <a:endParaRPr lang="en-GB" dirty="0"/>
          </a:p>
          <a:p>
            <a:r>
              <a:rPr lang="en-GB" dirty="0"/>
              <a:t>Target-typed constructor invocation can be used with any value or reference type that has a constructor.</a:t>
            </a:r>
          </a:p>
          <a:p>
            <a:endParaRPr lang="en-GB" dirty="0"/>
          </a:p>
          <a:p>
            <a:r>
              <a:rPr lang="en-GB" dirty="0"/>
              <a:t>A reference type holds a pointer (reference) within its own memory space that points to another memory location that holds the real data.</a:t>
            </a:r>
          </a:p>
          <a:p>
            <a:endParaRPr lang="en-GB" dirty="0"/>
          </a:p>
          <a:p>
            <a:endParaRPr lang="en-GB" dirty="0"/>
          </a:p>
          <a:p>
            <a:endParaRPr lang="en-GB" dirty="0"/>
          </a:p>
        </p:txBody>
      </p:sp>
      <p:pic>
        <p:nvPicPr>
          <p:cNvPr id="4" name="Picture 3">
            <a:extLst>
              <a:ext uri="{FF2B5EF4-FFF2-40B4-BE49-F238E27FC236}">
                <a16:creationId xmlns:a16="http://schemas.microsoft.com/office/drawing/2014/main" xmlns="" id="{59B42809-0AE3-9742-725E-CBAEF55EC37A}"/>
              </a:ext>
            </a:extLst>
          </p:cNvPr>
          <p:cNvPicPr>
            <a:picLocks noChangeAspect="1"/>
          </p:cNvPicPr>
          <p:nvPr/>
        </p:nvPicPr>
        <p:blipFill>
          <a:blip r:embed="rId3"/>
          <a:srcRect/>
          <a:stretch/>
        </p:blipFill>
        <p:spPr>
          <a:xfrm>
            <a:off x="5041062" y="2265941"/>
            <a:ext cx="6766763" cy="1643748"/>
          </a:xfrm>
          <a:prstGeom prst="rect">
            <a:avLst/>
          </a:prstGeom>
          <a:ln>
            <a:solidFill>
              <a:schemeClr val="accent1"/>
            </a:solidFill>
          </a:ln>
        </p:spPr>
      </p:pic>
    </p:spTree>
    <p:extLst>
      <p:ext uri="{BB962C8B-B14F-4D97-AF65-F5344CB8AC3E}">
        <p14:creationId xmlns:p14="http://schemas.microsoft.com/office/powerpoint/2010/main" xmlns="" val="569041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Variable Scope</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26</a:t>
            </a:fld>
            <a:endParaRPr lang="en-GB"/>
          </a:p>
        </p:txBody>
      </p:sp>
      <p:pic>
        <p:nvPicPr>
          <p:cNvPr id="4" name="Picture 3">
            <a:extLst>
              <a:ext uri="{FF2B5EF4-FFF2-40B4-BE49-F238E27FC236}">
                <a16:creationId xmlns:a16="http://schemas.microsoft.com/office/drawing/2014/main" xmlns="" id="{59B42809-0AE3-9742-725E-CBAEF55EC37A}"/>
              </a:ext>
            </a:extLst>
          </p:cNvPr>
          <p:cNvPicPr>
            <a:picLocks noChangeAspect="1"/>
          </p:cNvPicPr>
          <p:nvPr/>
        </p:nvPicPr>
        <p:blipFill>
          <a:blip r:embed="rId3"/>
          <a:srcRect/>
          <a:stretch/>
        </p:blipFill>
        <p:spPr>
          <a:xfrm>
            <a:off x="4926532" y="1349985"/>
            <a:ext cx="6873906" cy="4367901"/>
          </a:xfrm>
          <a:prstGeom prst="rect">
            <a:avLst/>
          </a:prstGeom>
          <a:ln>
            <a:solidFill>
              <a:schemeClr val="accent1"/>
            </a:solidFill>
          </a:ln>
        </p:spPr>
      </p:pic>
    </p:spTree>
    <p:extLst>
      <p:ext uri="{BB962C8B-B14F-4D97-AF65-F5344CB8AC3E}">
        <p14:creationId xmlns:p14="http://schemas.microsoft.com/office/powerpoint/2010/main" xmlns="" val="3327762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Access Modifiers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27</a:t>
            </a:fld>
            <a:endParaRPr lang="en-GB"/>
          </a:p>
        </p:txBody>
      </p:sp>
      <p:graphicFrame>
        <p:nvGraphicFramePr>
          <p:cNvPr id="6" name="Table 6">
            <a:extLst>
              <a:ext uri="{FF2B5EF4-FFF2-40B4-BE49-F238E27FC236}">
                <a16:creationId xmlns:a16="http://schemas.microsoft.com/office/drawing/2014/main" xmlns="" id="{1251CCBB-0E6A-7DA6-0EEF-885240F19BEC}"/>
              </a:ext>
            </a:extLst>
          </p:cNvPr>
          <p:cNvGraphicFramePr>
            <a:graphicFrameLocks noGrp="1"/>
          </p:cNvGraphicFramePr>
          <p:nvPr>
            <p:extLst>
              <p:ext uri="{D42A27DB-BD31-4B8C-83A1-F6EECF244321}">
                <p14:modId xmlns:p14="http://schemas.microsoft.com/office/powerpoint/2010/main" xmlns="" val="3920899580"/>
              </p:ext>
            </p:extLst>
          </p:nvPr>
        </p:nvGraphicFramePr>
        <p:xfrm>
          <a:off x="4467952" y="166328"/>
          <a:ext cx="7448734" cy="6131560"/>
        </p:xfrm>
        <a:graphic>
          <a:graphicData uri="http://schemas.openxmlformats.org/drawingml/2006/table">
            <a:tbl>
              <a:tblPr firstRow="1" bandRow="1">
                <a:tableStyleId>{5C22544A-7EE6-4342-B048-85BDC9FD1C3A}</a:tableStyleId>
              </a:tblPr>
              <a:tblGrid>
                <a:gridCol w="2480201">
                  <a:extLst>
                    <a:ext uri="{9D8B030D-6E8A-4147-A177-3AD203B41FA5}">
                      <a16:colId xmlns:a16="http://schemas.microsoft.com/office/drawing/2014/main" xmlns="" val="3711951255"/>
                    </a:ext>
                  </a:extLst>
                </a:gridCol>
                <a:gridCol w="4968533">
                  <a:extLst>
                    <a:ext uri="{9D8B030D-6E8A-4147-A177-3AD203B41FA5}">
                      <a16:colId xmlns:a16="http://schemas.microsoft.com/office/drawing/2014/main" xmlns="" val="3812237302"/>
                    </a:ext>
                  </a:extLst>
                </a:gridCol>
              </a:tblGrid>
              <a:tr h="370840">
                <a:tc>
                  <a:txBody>
                    <a:bodyPr/>
                    <a:lstStyle/>
                    <a:p>
                      <a:r>
                        <a:rPr lang="en-GB" dirty="0"/>
                        <a:t>Access Modifier</a:t>
                      </a:r>
                    </a:p>
                  </a:txBody>
                  <a:tcPr/>
                </a:tc>
                <a:tc>
                  <a:txBody>
                    <a:bodyPr/>
                    <a:lstStyle/>
                    <a:p>
                      <a:r>
                        <a:rPr lang="en-GB" dirty="0"/>
                        <a:t>Description</a:t>
                      </a:r>
                    </a:p>
                  </a:txBody>
                  <a:tcPr/>
                </a:tc>
                <a:extLst>
                  <a:ext uri="{0D108BD9-81ED-4DB2-BD59-A6C34878D82A}">
                    <a16:rowId xmlns:a16="http://schemas.microsoft.com/office/drawing/2014/main" xmlns="" val="4202844218"/>
                  </a:ext>
                </a:extLst>
              </a:tr>
              <a:tr h="370840">
                <a:tc>
                  <a:txBody>
                    <a:bodyPr/>
                    <a:lstStyle/>
                    <a:p>
                      <a:r>
                        <a:rPr lang="en-GB" dirty="0"/>
                        <a:t>public</a:t>
                      </a:r>
                    </a:p>
                  </a:txBody>
                  <a:tcPr/>
                </a:tc>
                <a:tc>
                  <a:txBody>
                    <a:bodyPr/>
                    <a:lstStyle/>
                    <a:p>
                      <a:r>
                        <a:rPr lang="en-GB" dirty="0"/>
                        <a:t>The type or member can be accessed anywhere</a:t>
                      </a:r>
                    </a:p>
                  </a:txBody>
                  <a:tcPr/>
                </a:tc>
                <a:extLst>
                  <a:ext uri="{0D108BD9-81ED-4DB2-BD59-A6C34878D82A}">
                    <a16:rowId xmlns:a16="http://schemas.microsoft.com/office/drawing/2014/main" xmlns="" val="983959703"/>
                  </a:ext>
                </a:extLst>
              </a:tr>
              <a:tr h="370840">
                <a:tc>
                  <a:txBody>
                    <a:bodyPr/>
                    <a:lstStyle/>
                    <a:p>
                      <a:r>
                        <a:rPr lang="en-GB" dirty="0"/>
                        <a:t>private</a:t>
                      </a:r>
                    </a:p>
                  </a:txBody>
                  <a:tcPr/>
                </a:tc>
                <a:tc>
                  <a:txBody>
                    <a:bodyPr/>
                    <a:lstStyle/>
                    <a:p>
                      <a:r>
                        <a:rPr lang="en-GB" dirty="0"/>
                        <a:t>The type or member can be accessed only by code in the same class or struct</a:t>
                      </a:r>
                    </a:p>
                  </a:txBody>
                  <a:tcPr/>
                </a:tc>
                <a:extLst>
                  <a:ext uri="{0D108BD9-81ED-4DB2-BD59-A6C34878D82A}">
                    <a16:rowId xmlns:a16="http://schemas.microsoft.com/office/drawing/2014/main" xmlns="" val="2272776323"/>
                  </a:ext>
                </a:extLst>
              </a:tr>
              <a:tr h="370840">
                <a:tc>
                  <a:txBody>
                    <a:bodyPr/>
                    <a:lstStyle/>
                    <a:p>
                      <a:r>
                        <a:rPr lang="en-GB" dirty="0"/>
                        <a:t>protected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type or member can be accessed only by code in the same class, or in a class that is derived from that class</a:t>
                      </a:r>
                    </a:p>
                    <a:p>
                      <a:endParaRPr lang="en-GB" dirty="0"/>
                    </a:p>
                  </a:txBody>
                  <a:tcPr/>
                </a:tc>
                <a:extLst>
                  <a:ext uri="{0D108BD9-81ED-4DB2-BD59-A6C34878D82A}">
                    <a16:rowId xmlns:a16="http://schemas.microsoft.com/office/drawing/2014/main" xmlns="" val="2715919013"/>
                  </a:ext>
                </a:extLst>
              </a:tr>
              <a:tr h="370840">
                <a:tc>
                  <a:txBody>
                    <a:bodyPr/>
                    <a:lstStyle/>
                    <a:p>
                      <a:r>
                        <a:rPr lang="en-GB" dirty="0"/>
                        <a:t>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type or member can be accessed by any code in the same assembly</a:t>
                      </a:r>
                    </a:p>
                    <a:p>
                      <a:endParaRPr lang="en-GB" dirty="0"/>
                    </a:p>
                  </a:txBody>
                  <a:tcPr/>
                </a:tc>
                <a:extLst>
                  <a:ext uri="{0D108BD9-81ED-4DB2-BD59-A6C34878D82A}">
                    <a16:rowId xmlns:a16="http://schemas.microsoft.com/office/drawing/2014/main" xmlns="" val="1646235148"/>
                  </a:ext>
                </a:extLst>
              </a:tr>
              <a:tr h="370840">
                <a:tc>
                  <a:txBody>
                    <a:bodyPr/>
                    <a:lstStyle/>
                    <a:p>
                      <a:r>
                        <a:rPr lang="en-GB" dirty="0"/>
                        <a:t>protected internal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type or member can be accessed by any code in the same assembly, or within a derived class in another assembly</a:t>
                      </a:r>
                    </a:p>
                    <a:p>
                      <a:endParaRPr lang="en-GB" dirty="0"/>
                    </a:p>
                  </a:txBody>
                  <a:tcPr/>
                </a:tc>
                <a:extLst>
                  <a:ext uri="{0D108BD9-81ED-4DB2-BD59-A6C34878D82A}">
                    <a16:rowId xmlns:a16="http://schemas.microsoft.com/office/drawing/2014/main" xmlns="" val="2144080131"/>
                  </a:ext>
                </a:extLst>
              </a:tr>
              <a:tr h="204970">
                <a:tc>
                  <a:txBody>
                    <a:bodyPr/>
                    <a:lstStyle/>
                    <a:p>
                      <a:r>
                        <a:rPr lang="en-GB" dirty="0"/>
                        <a:t>private protected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type or member can be accessed by types derived from the class that are declared within its containing assembly</a:t>
                      </a:r>
                    </a:p>
                    <a:p>
                      <a:endParaRPr lang="en-GB" dirty="0"/>
                    </a:p>
                  </a:txBody>
                  <a:tcPr/>
                </a:tc>
                <a:extLst>
                  <a:ext uri="{0D108BD9-81ED-4DB2-BD59-A6C34878D82A}">
                    <a16:rowId xmlns:a16="http://schemas.microsoft.com/office/drawing/2014/main" xmlns="" val="3260660498"/>
                  </a:ext>
                </a:extLst>
              </a:tr>
            </a:tbl>
          </a:graphicData>
        </a:graphic>
      </p:graphicFrame>
    </p:spTree>
    <p:extLst>
      <p:ext uri="{BB962C8B-B14F-4D97-AF65-F5344CB8AC3E}">
        <p14:creationId xmlns:p14="http://schemas.microsoft.com/office/powerpoint/2010/main" xmlns="" val="2939849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Operators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28</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p:txBody>
          <a:bodyPr/>
          <a:lstStyle/>
          <a:p>
            <a:r>
              <a:rPr lang="en-GB" dirty="0"/>
              <a:t>C# provides many operators, such as: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Arithmetic operators</a:t>
            </a:r>
          </a:p>
          <a:p>
            <a:pPr marL="285750" indent="-285750">
              <a:buFont typeface="Arial" panose="020B0604020202020204" pitchFamily="34" charset="0"/>
              <a:buChar char="•"/>
            </a:pPr>
            <a:r>
              <a:rPr lang="en-GB" dirty="0"/>
              <a:t>Comparison operators</a:t>
            </a:r>
          </a:p>
          <a:p>
            <a:pPr marL="285750" indent="-285750">
              <a:buFont typeface="Arial" panose="020B0604020202020204" pitchFamily="34" charset="0"/>
              <a:buChar char="•"/>
            </a:pPr>
            <a:r>
              <a:rPr lang="en-GB" dirty="0"/>
              <a:t>Boolean logical </a:t>
            </a:r>
            <a:r>
              <a:rPr lang="en-GB" dirty="0" smtClean="0"/>
              <a:t>operators</a:t>
            </a:r>
            <a:endParaRPr lang="en-GB" dirty="0"/>
          </a:p>
          <a:p>
            <a:pPr marL="285750" indent="-285750">
              <a:buFont typeface="Arial" panose="020B0604020202020204" pitchFamily="34" charset="0"/>
              <a:buChar char="•"/>
            </a:pPr>
            <a:r>
              <a:rPr lang="en-GB" dirty="0"/>
              <a:t>Equality operators</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endParaRPr lang="en-GB" i="1" dirty="0"/>
          </a:p>
        </p:txBody>
      </p:sp>
    </p:spTree>
    <p:extLst>
      <p:ext uri="{BB962C8B-B14F-4D97-AF65-F5344CB8AC3E}">
        <p14:creationId xmlns:p14="http://schemas.microsoft.com/office/powerpoint/2010/main" xmlns="" val="513439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29</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4294967295"/>
          </p:nvPr>
        </p:nvSpPr>
        <p:spPr>
          <a:xfrm>
            <a:off x="5421313" y="1227138"/>
            <a:ext cx="6770687" cy="5119687"/>
          </a:xfrm>
          <a:prstGeom prst="rect">
            <a:avLst/>
          </a:prstGeom>
        </p:spPr>
        <p:txBody>
          <a:bodyPr/>
          <a:lstStyle/>
          <a:p>
            <a:pPr marL="285750" indent="-285750">
              <a:buFont typeface="Arial" panose="020B0604020202020204" pitchFamily="34" charset="0"/>
              <a:buChar char="•"/>
            </a:pPr>
            <a:r>
              <a:rPr lang="en-GB" b="0" dirty="0"/>
              <a:t>C# provides standard arithmetic operators:</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r>
              <a:rPr lang="en-GB" b="0" dirty="0"/>
              <a:t>Operators can use compound syntax:</a:t>
            </a:r>
          </a:p>
          <a:p>
            <a:pPr marL="195750" lvl="1" indent="-285750">
              <a:buFont typeface="Arial" panose="020B0604020202020204" pitchFamily="34" charset="0"/>
              <a:buChar char="•"/>
            </a:pPr>
            <a:r>
              <a:rPr lang="en-GB" sz="1800" b="0" dirty="0"/>
              <a:t>x = x + 5;</a:t>
            </a:r>
          </a:p>
          <a:p>
            <a:pPr marL="195750" lvl="1" indent="-285750">
              <a:buFont typeface="Arial" panose="020B0604020202020204" pitchFamily="34" charset="0"/>
              <a:buChar char="•"/>
            </a:pPr>
            <a:r>
              <a:rPr lang="en-GB" sz="1800" b="0" dirty="0"/>
              <a:t>x += 5;</a:t>
            </a:r>
          </a:p>
          <a:p>
            <a:pPr marL="285750" indent="-285750">
              <a:buFont typeface="Arial" panose="020B0604020202020204" pitchFamily="34" charset="0"/>
              <a:buChar char="•"/>
            </a:pPr>
            <a:r>
              <a:rPr lang="en-GB" b="0" dirty="0"/>
              <a:t>The above statements produce identical results</a:t>
            </a:r>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grpSp>
        <p:nvGrpSpPr>
          <p:cNvPr id="7" name="Group 4">
            <a:extLst>
              <a:ext uri="{FF2B5EF4-FFF2-40B4-BE49-F238E27FC236}">
                <a16:creationId xmlns:a16="http://schemas.microsoft.com/office/drawing/2014/main" xmlns="" id="{11DEAA0A-6866-3C22-447F-9DBD0C0FE893}"/>
              </a:ext>
            </a:extLst>
          </p:cNvPr>
          <p:cNvGrpSpPr>
            <a:grpSpLocks/>
          </p:cNvGrpSpPr>
          <p:nvPr/>
        </p:nvGrpSpPr>
        <p:grpSpPr bwMode="auto">
          <a:xfrm>
            <a:off x="4879619" y="1736976"/>
            <a:ext cx="6084785" cy="2963637"/>
            <a:chOff x="707" y="964"/>
            <a:chExt cx="2841" cy="2188"/>
          </a:xfrm>
          <a:solidFill>
            <a:schemeClr val="bg1"/>
          </a:solidFill>
        </p:grpSpPr>
        <p:sp>
          <p:nvSpPr>
            <p:cNvPr id="8" name="Rectangle 5">
              <a:extLst>
                <a:ext uri="{FF2B5EF4-FFF2-40B4-BE49-F238E27FC236}">
                  <a16:creationId xmlns:a16="http://schemas.microsoft.com/office/drawing/2014/main" xmlns="" id="{C2FC12C6-395C-6DD7-EF68-5878DB43ADD6}"/>
                </a:ext>
              </a:extLst>
            </p:cNvPr>
            <p:cNvSpPr>
              <a:spLocks noChangeArrowheads="1"/>
            </p:cNvSpPr>
            <p:nvPr/>
          </p:nvSpPr>
          <p:spPr bwMode="auto">
            <a:xfrm>
              <a:off x="724" y="964"/>
              <a:ext cx="2824" cy="1240"/>
            </a:xfrm>
            <a:prstGeom prst="rect">
              <a:avLst/>
            </a:prstGeom>
            <a:grp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cs typeface="+mn-cs"/>
              </a:endParaRPr>
            </a:p>
          </p:txBody>
        </p:sp>
        <p:sp>
          <p:nvSpPr>
            <p:cNvPr id="9" name="Rectangle 6">
              <a:extLst>
                <a:ext uri="{FF2B5EF4-FFF2-40B4-BE49-F238E27FC236}">
                  <a16:creationId xmlns:a16="http://schemas.microsoft.com/office/drawing/2014/main" xmlns="" id="{E5A8BFD9-06F8-139F-A9A8-BACCB7E80A26}"/>
                </a:ext>
              </a:extLst>
            </p:cNvPr>
            <p:cNvSpPr>
              <a:spLocks noChangeArrowheads="1"/>
            </p:cNvSpPr>
            <p:nvPr/>
          </p:nvSpPr>
          <p:spPr bwMode="auto">
            <a:xfrm>
              <a:off x="1300" y="964"/>
              <a:ext cx="2248" cy="2188"/>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t>increment by 1</a:t>
              </a:r>
            </a:p>
            <a:p>
              <a:pPr defTabSz="739775" eaLnBrk="0" hangingPunct="0"/>
              <a:r>
                <a:rPr lang="en-GB" sz="2000" b="1" dirty="0"/>
                <a:t>decrement by 1</a:t>
              </a:r>
            </a:p>
            <a:p>
              <a:pPr defTabSz="739775" eaLnBrk="0" hangingPunct="0"/>
              <a:r>
                <a:rPr lang="en-GB" sz="2000" b="1" dirty="0"/>
                <a:t>plus</a:t>
              </a:r>
            </a:p>
            <a:p>
              <a:pPr defTabSz="739775" eaLnBrk="0" hangingPunct="0"/>
              <a:r>
                <a:rPr lang="en-GB" sz="2000" b="1" dirty="0"/>
                <a:t>minus (numeric negation)</a:t>
              </a:r>
            </a:p>
            <a:p>
              <a:pPr defTabSz="739775" eaLnBrk="0" hangingPunct="0"/>
              <a:r>
                <a:rPr lang="en-GB" sz="2000" b="1" dirty="0"/>
                <a:t>addition</a:t>
              </a:r>
            </a:p>
            <a:p>
              <a:pPr defTabSz="739775" eaLnBrk="0" hangingPunct="0"/>
              <a:r>
                <a:rPr lang="en-GB" sz="2000" b="1" dirty="0"/>
                <a:t>subtraction</a:t>
              </a:r>
            </a:p>
            <a:p>
              <a:pPr defTabSz="739775" eaLnBrk="0" hangingPunct="0"/>
              <a:r>
                <a:rPr lang="en-GB" sz="2000" b="1" dirty="0"/>
                <a:t>multiplication</a:t>
              </a:r>
            </a:p>
            <a:p>
              <a:pPr defTabSz="739775" eaLnBrk="0" hangingPunct="0"/>
              <a:r>
                <a:rPr lang="en-GB" sz="2000" b="1" dirty="0"/>
                <a:t>division</a:t>
              </a:r>
            </a:p>
            <a:p>
              <a:pPr defTabSz="739775" eaLnBrk="0" hangingPunct="0"/>
              <a:r>
                <a:rPr lang="en-GB" sz="2000" b="1" dirty="0"/>
                <a:t>modulo division (remainder)</a:t>
              </a:r>
            </a:p>
            <a:p>
              <a:pPr defTabSz="739775" eaLnBrk="0" hangingPunct="0"/>
              <a:endParaRPr lang="en-GB" sz="2000" b="1" dirty="0"/>
            </a:p>
          </p:txBody>
        </p:sp>
        <p:sp>
          <p:nvSpPr>
            <p:cNvPr id="10" name="Rectangle 7">
              <a:extLst>
                <a:ext uri="{FF2B5EF4-FFF2-40B4-BE49-F238E27FC236}">
                  <a16:creationId xmlns:a16="http://schemas.microsoft.com/office/drawing/2014/main" xmlns="" id="{E6BB64CB-51CF-9784-B877-B97D504ABB2F}"/>
                </a:ext>
              </a:extLst>
            </p:cNvPr>
            <p:cNvSpPr>
              <a:spLocks noChangeArrowheads="1"/>
            </p:cNvSpPr>
            <p:nvPr/>
          </p:nvSpPr>
          <p:spPr bwMode="auto">
            <a:xfrm>
              <a:off x="707" y="964"/>
              <a:ext cx="568" cy="2188"/>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endParaRPr lang="en-GB" sz="2000" b="1" dirty="0">
                <a:latin typeface="Courier New" pitchFamily="49" charset="0"/>
              </a:endParaRPr>
            </a:p>
          </p:txBody>
        </p:sp>
      </p:grpSp>
    </p:spTree>
    <p:extLst>
      <p:ext uri="{BB962C8B-B14F-4D97-AF65-F5344CB8AC3E}">
        <p14:creationId xmlns:p14="http://schemas.microsoft.com/office/powerpoint/2010/main" xmlns="" val="3362729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Comments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3</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C# supports three styles of comments:</a:t>
            </a:r>
          </a:p>
          <a:p>
            <a:pPr marL="285750" indent="-285750">
              <a:buFont typeface="Arial" panose="020B0604020202020204" pitchFamily="34" charset="0"/>
              <a:buChar char="•"/>
            </a:pPr>
            <a:r>
              <a:rPr lang="en-GB" dirty="0"/>
              <a:t>Block comments</a:t>
            </a:r>
          </a:p>
          <a:p>
            <a:pPr marL="285750" indent="-285750">
              <a:buFont typeface="Arial" panose="020B0604020202020204" pitchFamily="34" charset="0"/>
              <a:buChar char="•"/>
            </a:pPr>
            <a:r>
              <a:rPr lang="en-GB" dirty="0"/>
              <a:t>In-line comments</a:t>
            </a:r>
          </a:p>
          <a:p>
            <a:pPr marL="285750" indent="-285750">
              <a:buFont typeface="Arial" panose="020B0604020202020204" pitchFamily="34" charset="0"/>
              <a:buChar char="•"/>
            </a:pPr>
            <a:r>
              <a:rPr lang="en-GB" dirty="0"/>
              <a:t>XML documentation comments</a:t>
            </a:r>
          </a:p>
        </p:txBody>
      </p:sp>
      <p:sp>
        <p:nvSpPr>
          <p:cNvPr id="8" name="Rectangle 4">
            <a:extLst>
              <a:ext uri="{FF2B5EF4-FFF2-40B4-BE49-F238E27FC236}">
                <a16:creationId xmlns:a16="http://schemas.microsoft.com/office/drawing/2014/main" xmlns="" id="{40E8C4CD-1BFE-E6D1-88BC-2091A4D0E52C}"/>
              </a:ext>
            </a:extLst>
          </p:cNvPr>
          <p:cNvSpPr>
            <a:spLocks noChangeArrowheads="1"/>
          </p:cNvSpPr>
          <p:nvPr/>
        </p:nvSpPr>
        <p:spPr bwMode="auto">
          <a:xfrm>
            <a:off x="4835315" y="3078303"/>
            <a:ext cx="6666530" cy="925513"/>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8000"/>
                </a:solidFill>
                <a:latin typeface="Lucida Console" pitchFamily="49" charset="0"/>
                <a:cs typeface="+mn-cs"/>
              </a:rPr>
              <a:t>/*</a:t>
            </a:r>
          </a:p>
          <a:p>
            <a:pPr defTabSz="739775" eaLnBrk="0" hangingPunct="0">
              <a:defRPr/>
            </a:pPr>
            <a:r>
              <a:rPr lang="en-GB" sz="1800" dirty="0">
                <a:solidFill>
                  <a:srgbClr val="008000"/>
                </a:solidFill>
                <a:latin typeface="Lucida Console" pitchFamily="49" charset="0"/>
                <a:cs typeface="+mn-cs"/>
              </a:rPr>
              <a:t>This is a block comment ...      </a:t>
            </a:r>
          </a:p>
          <a:p>
            <a:pPr defTabSz="739775" eaLnBrk="0" hangingPunct="0">
              <a:defRPr/>
            </a:pPr>
            <a:r>
              <a:rPr lang="en-GB" sz="1800" dirty="0">
                <a:solidFill>
                  <a:srgbClr val="008000"/>
                </a:solidFill>
                <a:latin typeface="Lucida Console" pitchFamily="49" charset="0"/>
                <a:cs typeface="+mn-cs"/>
              </a:rPr>
              <a:t>*/ </a:t>
            </a:r>
          </a:p>
        </p:txBody>
      </p:sp>
      <p:sp>
        <p:nvSpPr>
          <p:cNvPr id="9" name="Rectangle 5">
            <a:extLst>
              <a:ext uri="{FF2B5EF4-FFF2-40B4-BE49-F238E27FC236}">
                <a16:creationId xmlns:a16="http://schemas.microsoft.com/office/drawing/2014/main" xmlns="" id="{121FBB53-1A1B-C6F4-F01A-4943BDBFC6B4}"/>
              </a:ext>
            </a:extLst>
          </p:cNvPr>
          <p:cNvSpPr>
            <a:spLocks noChangeArrowheads="1"/>
          </p:cNvSpPr>
          <p:nvPr/>
        </p:nvSpPr>
        <p:spPr bwMode="auto">
          <a:xfrm>
            <a:off x="4835315" y="4295597"/>
            <a:ext cx="6666531" cy="376237"/>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sz="1800" dirty="0">
                <a:latin typeface="Lucida Console" pitchFamily="49" charset="0"/>
                <a:cs typeface="+mn-cs"/>
              </a:rPr>
              <a:t>  ... </a:t>
            </a:r>
            <a:r>
              <a:rPr lang="en-GB" sz="1800" dirty="0">
                <a:solidFill>
                  <a:srgbClr val="008000"/>
                </a:solidFill>
                <a:latin typeface="Lucida Console" pitchFamily="49" charset="0"/>
                <a:cs typeface="+mn-cs"/>
              </a:rPr>
              <a:t>// This is a rest-of-line comment   </a:t>
            </a:r>
          </a:p>
        </p:txBody>
      </p:sp>
      <p:sp>
        <p:nvSpPr>
          <p:cNvPr id="10" name="Rectangle 6">
            <a:extLst>
              <a:ext uri="{FF2B5EF4-FFF2-40B4-BE49-F238E27FC236}">
                <a16:creationId xmlns:a16="http://schemas.microsoft.com/office/drawing/2014/main" xmlns="" id="{8D684370-BB1B-2F29-4E68-2A4B586E971A}"/>
              </a:ext>
            </a:extLst>
          </p:cNvPr>
          <p:cNvSpPr>
            <a:spLocks noChangeArrowheads="1"/>
          </p:cNvSpPr>
          <p:nvPr/>
        </p:nvSpPr>
        <p:spPr bwMode="auto">
          <a:xfrm>
            <a:off x="4835315" y="4995763"/>
            <a:ext cx="6666531" cy="1474788"/>
          </a:xfrm>
          <a:prstGeom prst="rect">
            <a:avLst/>
          </a:prstGeom>
          <a:solidFill>
            <a:schemeClr val="bg1"/>
          </a:solidFill>
          <a:ln w="1270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sz="1800" dirty="0">
                <a:solidFill>
                  <a:srgbClr val="008000"/>
                </a:solidFill>
                <a:latin typeface="Lucida Console" pitchFamily="49" charset="0"/>
                <a:cs typeface="+mn-cs"/>
              </a:rPr>
              <a:t> /// &lt;summary&gt;</a:t>
            </a:r>
          </a:p>
          <a:p>
            <a:pPr defTabSz="739775" eaLnBrk="0" hangingPunct="0">
              <a:defRPr/>
            </a:pPr>
            <a:r>
              <a:rPr lang="en-GB" sz="1800" dirty="0">
                <a:solidFill>
                  <a:srgbClr val="008000"/>
                </a:solidFill>
                <a:latin typeface="Lucida Console" pitchFamily="49" charset="0"/>
                <a:cs typeface="+mn-cs"/>
              </a:rPr>
              <a:t> /// This is an XML-based comment</a:t>
            </a:r>
          </a:p>
          <a:p>
            <a:pPr defTabSz="739775" eaLnBrk="0" hangingPunct="0">
              <a:defRPr/>
            </a:pPr>
            <a:r>
              <a:rPr lang="en-GB" sz="1800" dirty="0">
                <a:solidFill>
                  <a:srgbClr val="008000"/>
                </a:solidFill>
                <a:latin typeface="Lucida Console" pitchFamily="49" charset="0"/>
                <a:cs typeface="+mn-cs"/>
              </a:rPr>
              <a:t> /// There are compiler tags</a:t>
            </a:r>
          </a:p>
          <a:p>
            <a:pPr defTabSz="739775" eaLnBrk="0" hangingPunct="0">
              <a:defRPr/>
            </a:pPr>
            <a:r>
              <a:rPr lang="en-GB" sz="1800" dirty="0">
                <a:solidFill>
                  <a:srgbClr val="008000"/>
                </a:solidFill>
                <a:latin typeface="Lucida Console" pitchFamily="49" charset="0"/>
                <a:cs typeface="+mn-cs"/>
              </a:rPr>
              <a:t> /// And .NET documentation convention tags </a:t>
            </a:r>
          </a:p>
          <a:p>
            <a:pPr defTabSz="739775" eaLnBrk="0" hangingPunct="0">
              <a:defRPr/>
            </a:pPr>
            <a:r>
              <a:rPr lang="en-GB" sz="1800" dirty="0">
                <a:solidFill>
                  <a:srgbClr val="008000"/>
                </a:solidFill>
                <a:latin typeface="Lucida Console" pitchFamily="49" charset="0"/>
                <a:cs typeface="+mn-cs"/>
              </a:rPr>
              <a:t> /// &lt;/summary&gt;</a:t>
            </a:r>
          </a:p>
        </p:txBody>
      </p:sp>
    </p:spTree>
    <p:extLst>
      <p:ext uri="{BB962C8B-B14F-4D97-AF65-F5344CB8AC3E}">
        <p14:creationId xmlns:p14="http://schemas.microsoft.com/office/powerpoint/2010/main" xmlns="" val="3452663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a:t>
            </a:r>
          </a:p>
          <a:p>
            <a:r>
              <a:rPr lang="en-GB" dirty="0"/>
              <a:t>Examples:</a:t>
            </a:r>
          </a:p>
          <a:p>
            <a:r>
              <a:rPr lang="en-GB" dirty="0"/>
              <a:t>++</a:t>
            </a:r>
          </a:p>
          <a:p>
            <a:r>
              <a:rPr lang="en-GB" dirty="0"/>
              <a:t>--</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30</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0" indent="0">
              <a:buNone/>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endParaRPr lang="en-GB" b="0" i="1"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pic>
        <p:nvPicPr>
          <p:cNvPr id="6" name="Picture 5">
            <a:extLst>
              <a:ext uri="{FF2B5EF4-FFF2-40B4-BE49-F238E27FC236}">
                <a16:creationId xmlns:a16="http://schemas.microsoft.com/office/drawing/2014/main" xmlns="" id="{FC12E898-E7E5-2AFD-5BC7-D7475497B266}"/>
              </a:ext>
            </a:extLst>
          </p:cNvPr>
          <p:cNvPicPr>
            <a:picLocks noChangeAspect="1"/>
          </p:cNvPicPr>
          <p:nvPr/>
        </p:nvPicPr>
        <p:blipFill>
          <a:blip r:embed="rId3"/>
          <a:stretch>
            <a:fillRect/>
          </a:stretch>
        </p:blipFill>
        <p:spPr>
          <a:xfrm>
            <a:off x="5236194" y="577321"/>
            <a:ext cx="3978640" cy="2656664"/>
          </a:xfrm>
          <a:prstGeom prst="rect">
            <a:avLst/>
          </a:prstGeom>
          <a:ln>
            <a:solidFill>
              <a:schemeClr val="accent1"/>
            </a:solidFill>
          </a:ln>
        </p:spPr>
      </p:pic>
      <p:pic>
        <p:nvPicPr>
          <p:cNvPr id="12" name="Picture 11">
            <a:extLst>
              <a:ext uri="{FF2B5EF4-FFF2-40B4-BE49-F238E27FC236}">
                <a16:creationId xmlns:a16="http://schemas.microsoft.com/office/drawing/2014/main" xmlns="" id="{EDBDDEFD-425C-B43C-D60E-DCFFE49C25C4}"/>
              </a:ext>
            </a:extLst>
          </p:cNvPr>
          <p:cNvPicPr>
            <a:picLocks noChangeAspect="1"/>
          </p:cNvPicPr>
          <p:nvPr/>
        </p:nvPicPr>
        <p:blipFill>
          <a:blip r:embed="rId4"/>
          <a:stretch>
            <a:fillRect/>
          </a:stretch>
        </p:blipFill>
        <p:spPr>
          <a:xfrm>
            <a:off x="5236194" y="3624016"/>
            <a:ext cx="3978640" cy="2614171"/>
          </a:xfrm>
          <a:prstGeom prst="rect">
            <a:avLst/>
          </a:prstGeom>
          <a:ln>
            <a:solidFill>
              <a:schemeClr val="accent1"/>
            </a:solidFill>
          </a:ln>
        </p:spPr>
      </p:pic>
    </p:spTree>
    <p:extLst>
      <p:ext uri="{BB962C8B-B14F-4D97-AF65-F5344CB8AC3E}">
        <p14:creationId xmlns:p14="http://schemas.microsoft.com/office/powerpoint/2010/main" xmlns="" val="2344223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a:t>
            </a:r>
          </a:p>
          <a:p>
            <a:r>
              <a:rPr lang="en-GB" dirty="0"/>
              <a:t>Examples:</a:t>
            </a:r>
          </a:p>
          <a:p>
            <a:r>
              <a:rPr lang="en-GB" dirty="0"/>
              <a:t>Unary + -</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31</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0" indent="0">
              <a:buNone/>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endParaRPr lang="en-GB" b="0" i="1"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pic>
        <p:nvPicPr>
          <p:cNvPr id="7" name="Picture 6">
            <a:extLst>
              <a:ext uri="{FF2B5EF4-FFF2-40B4-BE49-F238E27FC236}">
                <a16:creationId xmlns:a16="http://schemas.microsoft.com/office/drawing/2014/main" xmlns="" id="{8D77F94C-66CF-AA5B-6E18-CFBFE1A45E57}"/>
              </a:ext>
            </a:extLst>
          </p:cNvPr>
          <p:cNvPicPr>
            <a:picLocks noChangeAspect="1"/>
          </p:cNvPicPr>
          <p:nvPr/>
        </p:nvPicPr>
        <p:blipFill>
          <a:blip r:embed="rId3"/>
          <a:stretch>
            <a:fillRect/>
          </a:stretch>
        </p:blipFill>
        <p:spPr>
          <a:xfrm>
            <a:off x="4710486" y="1349986"/>
            <a:ext cx="6876754" cy="3415197"/>
          </a:xfrm>
          <a:prstGeom prst="rect">
            <a:avLst/>
          </a:prstGeom>
          <a:ln>
            <a:solidFill>
              <a:schemeClr val="accent1"/>
            </a:solidFill>
          </a:ln>
        </p:spPr>
      </p:pic>
    </p:spTree>
    <p:extLst>
      <p:ext uri="{BB962C8B-B14F-4D97-AF65-F5344CB8AC3E}">
        <p14:creationId xmlns:p14="http://schemas.microsoft.com/office/powerpoint/2010/main" xmlns="" val="172920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a:t>
            </a:r>
          </a:p>
          <a:p>
            <a:r>
              <a:rPr lang="en-GB" dirty="0"/>
              <a:t>Examples:</a:t>
            </a:r>
          </a:p>
          <a:p>
            <a:r>
              <a:rPr lang="en-GB" dirty="0"/>
              <a:t>Add +</a:t>
            </a:r>
          </a:p>
          <a:p>
            <a:r>
              <a:rPr lang="en-GB" dirty="0"/>
              <a:t>Subtract -</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32</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0" indent="0">
              <a:buNone/>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endParaRPr lang="en-GB" b="0" i="1"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pic>
        <p:nvPicPr>
          <p:cNvPr id="6" name="Picture 5">
            <a:extLst>
              <a:ext uri="{FF2B5EF4-FFF2-40B4-BE49-F238E27FC236}">
                <a16:creationId xmlns:a16="http://schemas.microsoft.com/office/drawing/2014/main" xmlns="" id="{5DB27F22-A7EA-7929-1077-8C16438241FB}"/>
              </a:ext>
            </a:extLst>
          </p:cNvPr>
          <p:cNvPicPr>
            <a:picLocks noChangeAspect="1"/>
          </p:cNvPicPr>
          <p:nvPr/>
        </p:nvPicPr>
        <p:blipFill>
          <a:blip r:embed="rId3"/>
          <a:stretch>
            <a:fillRect/>
          </a:stretch>
        </p:blipFill>
        <p:spPr>
          <a:xfrm>
            <a:off x="4600118" y="1349986"/>
            <a:ext cx="6949057" cy="3048150"/>
          </a:xfrm>
          <a:prstGeom prst="rect">
            <a:avLst/>
          </a:prstGeom>
          <a:ln>
            <a:solidFill>
              <a:schemeClr val="accent1"/>
            </a:solidFill>
          </a:ln>
        </p:spPr>
      </p:pic>
    </p:spTree>
    <p:extLst>
      <p:ext uri="{BB962C8B-B14F-4D97-AF65-F5344CB8AC3E}">
        <p14:creationId xmlns:p14="http://schemas.microsoft.com/office/powerpoint/2010/main" xmlns="" val="1246678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a:t>
            </a:r>
          </a:p>
          <a:p>
            <a:r>
              <a:rPr lang="en-GB" dirty="0"/>
              <a:t>Examples:</a:t>
            </a:r>
          </a:p>
          <a:p>
            <a:r>
              <a:rPr lang="en-GB" dirty="0"/>
              <a:t>Multiply * Divide /</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33</a:t>
            </a:fld>
            <a:endParaRPr lang="en-GB"/>
          </a:p>
        </p:txBody>
      </p:sp>
      <p:pic>
        <p:nvPicPr>
          <p:cNvPr id="7" name="Picture 6">
            <a:extLst>
              <a:ext uri="{FF2B5EF4-FFF2-40B4-BE49-F238E27FC236}">
                <a16:creationId xmlns:a16="http://schemas.microsoft.com/office/drawing/2014/main" xmlns="" id="{8D77F94C-66CF-AA5B-6E18-CFBFE1A45E57}"/>
              </a:ext>
            </a:extLst>
          </p:cNvPr>
          <p:cNvPicPr>
            <a:picLocks noChangeAspect="1"/>
          </p:cNvPicPr>
          <p:nvPr/>
        </p:nvPicPr>
        <p:blipFill>
          <a:blip r:embed="rId3"/>
          <a:srcRect/>
          <a:stretch/>
        </p:blipFill>
        <p:spPr>
          <a:xfrm>
            <a:off x="4994052" y="1478775"/>
            <a:ext cx="6888795" cy="4413310"/>
          </a:xfrm>
          <a:prstGeom prst="rect">
            <a:avLst/>
          </a:prstGeom>
          <a:ln>
            <a:solidFill>
              <a:schemeClr val="accent1"/>
            </a:solidFill>
          </a:ln>
        </p:spPr>
      </p:pic>
    </p:spTree>
    <p:extLst>
      <p:ext uri="{BB962C8B-B14F-4D97-AF65-F5344CB8AC3E}">
        <p14:creationId xmlns:p14="http://schemas.microsoft.com/office/powerpoint/2010/main" xmlns="" val="1652993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Arithmetic Operator</a:t>
            </a:r>
          </a:p>
          <a:p>
            <a:r>
              <a:rPr lang="en-GB" dirty="0"/>
              <a:t>Examples:</a:t>
            </a:r>
          </a:p>
          <a:p>
            <a:r>
              <a:rPr lang="en-GB" dirty="0"/>
              <a:t>Remainder / </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34</a:t>
            </a:fld>
            <a:endParaRPr lang="en-GB"/>
          </a:p>
        </p:txBody>
      </p:sp>
      <p:pic>
        <p:nvPicPr>
          <p:cNvPr id="9" name="Picture 8">
            <a:extLst>
              <a:ext uri="{FF2B5EF4-FFF2-40B4-BE49-F238E27FC236}">
                <a16:creationId xmlns:a16="http://schemas.microsoft.com/office/drawing/2014/main" xmlns="" id="{2BE6DBC0-C15B-EB81-6C7C-89F179D903FE}"/>
              </a:ext>
            </a:extLst>
          </p:cNvPr>
          <p:cNvPicPr>
            <a:picLocks noChangeAspect="1"/>
          </p:cNvPicPr>
          <p:nvPr/>
        </p:nvPicPr>
        <p:blipFill>
          <a:blip r:embed="rId3"/>
          <a:stretch>
            <a:fillRect/>
          </a:stretch>
        </p:blipFill>
        <p:spPr>
          <a:xfrm>
            <a:off x="5040160" y="1349985"/>
            <a:ext cx="6615053" cy="2751999"/>
          </a:xfrm>
          <a:prstGeom prst="rect">
            <a:avLst/>
          </a:prstGeom>
          <a:ln>
            <a:solidFill>
              <a:schemeClr val="accent1"/>
            </a:solidFill>
          </a:ln>
        </p:spPr>
      </p:pic>
    </p:spTree>
    <p:extLst>
      <p:ext uri="{BB962C8B-B14F-4D97-AF65-F5344CB8AC3E}">
        <p14:creationId xmlns:p14="http://schemas.microsoft.com/office/powerpoint/2010/main" xmlns="" val="1215129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sz="3400" dirty="0"/>
              <a:t>Arithmetic Operator Precedence</a:t>
            </a:r>
          </a:p>
          <a:p>
            <a:endParaRPr lang="en-GB" dirty="0"/>
          </a:p>
          <a:p>
            <a:endParaRPr lang="en-GB" dirty="0"/>
          </a:p>
          <a:p>
            <a:endParaRPr lang="en-GB" dirty="0"/>
          </a:p>
          <a:p>
            <a:endParaRPr lang="en-GB" dirty="0"/>
          </a:p>
          <a:p>
            <a:endParaRPr lang="en-GB" dirty="0"/>
          </a:p>
        </p:txBody>
      </p:sp>
      <p:sp>
        <p:nvSpPr>
          <p:cNvPr id="4" name="Rectangle 3"/>
          <p:cNvSpPr>
            <a:spLocks noChangeArrowheads="1"/>
          </p:cNvSpPr>
          <p:nvPr/>
        </p:nvSpPr>
        <p:spPr bwMode="auto">
          <a:xfrm>
            <a:off x="5995583" y="2486916"/>
            <a:ext cx="3928535" cy="11977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a = 3;</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b = 5;</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c = 7;</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d = a + b * c;</a:t>
            </a:r>
            <a:endParaRPr lang="en-GB" sz="1800" dirty="0">
              <a:solidFill>
                <a:schemeClr val="bg2"/>
              </a:solidFill>
              <a:latin typeface="Lucida Console" pitchFamily="49" charset="0"/>
              <a:cs typeface="+mn-cs"/>
            </a:endParaRPr>
          </a:p>
        </p:txBody>
      </p:sp>
      <p:sp>
        <p:nvSpPr>
          <p:cNvPr id="5" name="Rectangle 4"/>
          <p:cNvSpPr>
            <a:spLocks noChangeArrowheads="1"/>
          </p:cNvSpPr>
          <p:nvPr/>
        </p:nvSpPr>
        <p:spPr bwMode="auto">
          <a:xfrm>
            <a:off x="5934880" y="4372811"/>
            <a:ext cx="4151087" cy="11977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a = 3;</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b = 5;</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c = 7;</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d = (a + b) * c;</a:t>
            </a:r>
            <a:endParaRPr lang="en-GB" sz="1800" dirty="0">
              <a:solidFill>
                <a:schemeClr val="bg2"/>
              </a:solidFill>
              <a:latin typeface="Lucida Console" pitchFamily="49" charset="0"/>
              <a:cs typeface="+mn-cs"/>
            </a:endParaRPr>
          </a:p>
        </p:txBody>
      </p:sp>
      <p:sp>
        <p:nvSpPr>
          <p:cNvPr id="6" name="Text Placeholder 1">
            <a:extLst>
              <a:ext uri="{FF2B5EF4-FFF2-40B4-BE49-F238E27FC236}">
                <a16:creationId xmlns:a16="http://schemas.microsoft.com/office/drawing/2014/main" xmlns="" id="{58C5004F-154D-3262-1738-F90F89C1ABE7}"/>
              </a:ext>
            </a:extLst>
          </p:cNvPr>
          <p:cNvSpPr txBox="1">
            <a:spLocks/>
          </p:cNvSpPr>
          <p:nvPr/>
        </p:nvSpPr>
        <p:spPr>
          <a:xfrm>
            <a:off x="5037137" y="1349986"/>
            <a:ext cx="6770688" cy="5119407"/>
          </a:xfrm>
          <a:prstGeom prst="rect">
            <a:avLst/>
          </a:prstGeom>
        </p:spPr>
        <p:txBody>
          <a:bodyPr/>
          <a:lstStyle>
            <a:lvl1pPr marL="270000" indent="-270000" algn="l" defTabSz="914400" rtl="0" eaLnBrk="1" latinLnBrk="0" hangingPunct="1">
              <a:lnSpc>
                <a:spcPts val="2200"/>
              </a:lnSpc>
              <a:spcBef>
                <a:spcPts val="0"/>
              </a:spcBef>
              <a:spcAft>
                <a:spcPts val="650"/>
              </a:spcAft>
              <a:buSzPct val="115000"/>
              <a:buFontTx/>
              <a:buBlip>
                <a:blip r:embed="rId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0" dirty="0"/>
              <a:t>What are the values of </a:t>
            </a:r>
            <a:r>
              <a:rPr lang="en-GB" b="0" i="1" dirty="0"/>
              <a:t>d</a:t>
            </a:r>
            <a:r>
              <a:rPr lang="en-GB" b="0" dirty="0"/>
              <a:t>?</a:t>
            </a:r>
            <a:endParaRPr lang="en-GB" b="0" i="1" dirty="0"/>
          </a:p>
          <a:p>
            <a:pPr marL="285750" indent="-285750">
              <a:buFont typeface="Arial" panose="020B0604020202020204" pitchFamily="34" charset="0"/>
              <a:buChar char="•"/>
            </a:pPr>
            <a:endParaRPr lang="en-GB" b="0" i="1" dirty="0"/>
          </a:p>
        </p:txBody>
      </p:sp>
    </p:spTree>
    <p:extLst>
      <p:ext uri="{BB962C8B-B14F-4D97-AF65-F5344CB8AC3E}">
        <p14:creationId xmlns:p14="http://schemas.microsoft.com/office/powerpoint/2010/main" xmlns="" val="3308561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Comparison</a:t>
            </a:r>
            <a:r>
              <a:rPr lang="en-GB" sz="3200" dirty="0"/>
              <a:t> </a:t>
            </a:r>
            <a:r>
              <a:rPr lang="en-GB" sz="3400" dirty="0"/>
              <a:t>Operators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36</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285750" indent="-285750">
              <a:buFont typeface="Arial" panose="020B0604020202020204" pitchFamily="34" charset="0"/>
              <a:buChar char="•"/>
            </a:pPr>
            <a:r>
              <a:rPr lang="en-GB" b="0" dirty="0"/>
              <a:t>C# provides standard comparison operators:</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r>
              <a:rPr lang="en-GB" b="0" dirty="0"/>
              <a:t>Comparison operators can be used to compare:</a:t>
            </a:r>
          </a:p>
          <a:p>
            <a:pPr marL="285750" indent="-285750">
              <a:buFont typeface="Arial" panose="020B0604020202020204" pitchFamily="34" charset="0"/>
              <a:buChar char="•"/>
            </a:pPr>
            <a:r>
              <a:rPr lang="en-GB" b="0" dirty="0"/>
              <a:t>All integral types</a:t>
            </a:r>
          </a:p>
          <a:p>
            <a:pPr marL="285750" indent="-285750">
              <a:buFont typeface="Arial" panose="020B0604020202020204" pitchFamily="34" charset="0"/>
              <a:buChar char="•"/>
            </a:pPr>
            <a:r>
              <a:rPr lang="en-GB" dirty="0"/>
              <a:t>A</a:t>
            </a:r>
            <a:r>
              <a:rPr lang="en-GB" b="0" dirty="0"/>
              <a:t>ll floating-point types</a:t>
            </a:r>
          </a:p>
          <a:p>
            <a:pPr marL="285750" indent="-285750">
              <a:buFont typeface="Arial" panose="020B0604020202020204" pitchFamily="34" charset="0"/>
              <a:buChar char="•"/>
            </a:pPr>
            <a:r>
              <a:rPr lang="en-GB" b="0" dirty="0"/>
              <a:t>char types based on the underlying character codes</a:t>
            </a:r>
          </a:p>
          <a:p>
            <a:pPr marL="285750" indent="-285750">
              <a:buFont typeface="Arial" panose="020B0604020202020204" pitchFamily="34" charset="0"/>
              <a:buChar char="•"/>
            </a:pPr>
            <a:r>
              <a:rPr lang="en-GB" b="0" dirty="0"/>
              <a:t>Enums based on the underlying integral values</a:t>
            </a:r>
            <a:endParaRPr lang="en-GB" b="0" i="1" dirty="0"/>
          </a:p>
          <a:p>
            <a:pPr marL="285750" indent="-285750">
              <a:buFont typeface="Arial" panose="020B0604020202020204" pitchFamily="34" charset="0"/>
              <a:buChar char="•"/>
            </a:pPr>
            <a:endParaRPr lang="en-GB" b="0" i="1" dirty="0"/>
          </a:p>
        </p:txBody>
      </p:sp>
      <p:grpSp>
        <p:nvGrpSpPr>
          <p:cNvPr id="11" name="Group 5">
            <a:extLst>
              <a:ext uri="{FF2B5EF4-FFF2-40B4-BE49-F238E27FC236}">
                <a16:creationId xmlns:a16="http://schemas.microsoft.com/office/drawing/2014/main" xmlns="" id="{401DBE59-FE8F-C71F-03FC-41BF474ECD71}"/>
              </a:ext>
            </a:extLst>
          </p:cNvPr>
          <p:cNvGrpSpPr>
            <a:grpSpLocks/>
          </p:cNvGrpSpPr>
          <p:nvPr/>
        </p:nvGrpSpPr>
        <p:grpSpPr bwMode="auto">
          <a:xfrm>
            <a:off x="4942000" y="1881869"/>
            <a:ext cx="5441949" cy="1547131"/>
            <a:chOff x="724" y="964"/>
            <a:chExt cx="2824" cy="1240"/>
          </a:xfrm>
          <a:solidFill>
            <a:schemeClr val="bg1"/>
          </a:solidFill>
        </p:grpSpPr>
        <p:sp>
          <p:nvSpPr>
            <p:cNvPr id="12" name="Rectangle 6">
              <a:extLst>
                <a:ext uri="{FF2B5EF4-FFF2-40B4-BE49-F238E27FC236}">
                  <a16:creationId xmlns:a16="http://schemas.microsoft.com/office/drawing/2014/main" xmlns="" id="{8F941373-A4B2-8DCC-6FF6-097B8CFE1F42}"/>
                </a:ext>
              </a:extLst>
            </p:cNvPr>
            <p:cNvSpPr>
              <a:spLocks noChangeArrowheads="1"/>
            </p:cNvSpPr>
            <p:nvPr/>
          </p:nvSpPr>
          <p:spPr bwMode="auto">
            <a:xfrm>
              <a:off x="724" y="964"/>
              <a:ext cx="2824" cy="1240"/>
            </a:xfrm>
            <a:prstGeom prst="rect">
              <a:avLst/>
            </a:prstGeom>
            <a:grp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cs typeface="+mn-cs"/>
              </a:endParaRPr>
            </a:p>
          </p:txBody>
        </p:sp>
        <p:sp>
          <p:nvSpPr>
            <p:cNvPr id="13" name="Rectangle 7">
              <a:extLst>
                <a:ext uri="{FF2B5EF4-FFF2-40B4-BE49-F238E27FC236}">
                  <a16:creationId xmlns:a16="http://schemas.microsoft.com/office/drawing/2014/main" xmlns="" id="{39E6E65F-B26C-EA41-9A0C-DEB01EAFFBB0}"/>
                </a:ext>
              </a:extLst>
            </p:cNvPr>
            <p:cNvSpPr>
              <a:spLocks noChangeArrowheads="1"/>
            </p:cNvSpPr>
            <p:nvPr/>
          </p:nvSpPr>
          <p:spPr bwMode="auto">
            <a:xfrm>
              <a:off x="1300" y="964"/>
              <a:ext cx="2248" cy="1240"/>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t>greater than</a:t>
              </a:r>
            </a:p>
            <a:p>
              <a:pPr defTabSz="739775" eaLnBrk="0" hangingPunct="0"/>
              <a:r>
                <a:rPr lang="en-GB" sz="2000" b="1" dirty="0"/>
                <a:t>greater than or equal to</a:t>
              </a:r>
            </a:p>
            <a:p>
              <a:pPr defTabSz="739775" eaLnBrk="0" hangingPunct="0"/>
              <a:r>
                <a:rPr lang="en-GB" sz="2000" b="1" dirty="0"/>
                <a:t>less than</a:t>
              </a:r>
            </a:p>
            <a:p>
              <a:pPr defTabSz="739775" eaLnBrk="0" hangingPunct="0"/>
              <a:r>
                <a:rPr lang="en-GB" sz="2000" b="1" dirty="0"/>
                <a:t>less than or equal to</a:t>
              </a:r>
            </a:p>
          </p:txBody>
        </p:sp>
        <p:sp>
          <p:nvSpPr>
            <p:cNvPr id="14" name="Rectangle 8">
              <a:extLst>
                <a:ext uri="{FF2B5EF4-FFF2-40B4-BE49-F238E27FC236}">
                  <a16:creationId xmlns:a16="http://schemas.microsoft.com/office/drawing/2014/main" xmlns="" id="{F8CE198A-765D-F7DF-1C74-0B3CE6451B5F}"/>
                </a:ext>
              </a:extLst>
            </p:cNvPr>
            <p:cNvSpPr>
              <a:spLocks noChangeArrowheads="1"/>
            </p:cNvSpPr>
            <p:nvPr/>
          </p:nvSpPr>
          <p:spPr bwMode="auto">
            <a:xfrm>
              <a:off x="724" y="964"/>
              <a:ext cx="568" cy="1240"/>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latin typeface="Courier New" pitchFamily="49" charset="0"/>
                </a:rPr>
                <a:t>&gt;</a:t>
              </a:r>
            </a:p>
            <a:p>
              <a:pPr defTabSz="739775" eaLnBrk="0" hangingPunct="0"/>
              <a:r>
                <a:rPr lang="en-GB" sz="2000" b="1" dirty="0">
                  <a:latin typeface="Courier New" pitchFamily="49" charset="0"/>
                </a:rPr>
                <a:t>&gt;=</a:t>
              </a:r>
            </a:p>
            <a:p>
              <a:pPr defTabSz="739775" eaLnBrk="0" hangingPunct="0"/>
              <a:r>
                <a:rPr lang="en-GB" sz="2000" b="1" dirty="0">
                  <a:latin typeface="Courier New" pitchFamily="49" charset="0"/>
                </a:rPr>
                <a:t>&lt;</a:t>
              </a:r>
            </a:p>
            <a:p>
              <a:pPr defTabSz="739775" eaLnBrk="0" hangingPunct="0"/>
              <a:r>
                <a:rPr lang="en-GB" sz="2000" b="1" dirty="0">
                  <a:latin typeface="Courier New" pitchFamily="49" charset="0"/>
                </a:rPr>
                <a:t>&lt;=</a:t>
              </a:r>
            </a:p>
          </p:txBody>
        </p:sp>
      </p:grpSp>
    </p:spTree>
    <p:extLst>
      <p:ext uri="{BB962C8B-B14F-4D97-AF65-F5344CB8AC3E}">
        <p14:creationId xmlns:p14="http://schemas.microsoft.com/office/powerpoint/2010/main" xmlns="" val="304368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Comparison Operator</a:t>
            </a:r>
          </a:p>
          <a:p>
            <a:r>
              <a:rPr lang="en-GB" sz="3400" dirty="0"/>
              <a:t>Examples: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37</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0" indent="0">
              <a:buNone/>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endParaRPr lang="en-GB" b="0" i="1"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pic>
        <p:nvPicPr>
          <p:cNvPr id="12" name="Picture 11">
            <a:extLst>
              <a:ext uri="{FF2B5EF4-FFF2-40B4-BE49-F238E27FC236}">
                <a16:creationId xmlns:a16="http://schemas.microsoft.com/office/drawing/2014/main" xmlns="" id="{EDBDDEFD-425C-B43C-D60E-DCFFE49C25C4}"/>
              </a:ext>
            </a:extLst>
          </p:cNvPr>
          <p:cNvPicPr>
            <a:picLocks noChangeAspect="1"/>
          </p:cNvPicPr>
          <p:nvPr/>
        </p:nvPicPr>
        <p:blipFill>
          <a:blip r:embed="rId3"/>
          <a:srcRect/>
          <a:stretch/>
        </p:blipFill>
        <p:spPr>
          <a:xfrm>
            <a:off x="5687520" y="555434"/>
            <a:ext cx="4821640" cy="5913959"/>
          </a:xfrm>
          <a:prstGeom prst="rect">
            <a:avLst/>
          </a:prstGeom>
          <a:ln>
            <a:solidFill>
              <a:schemeClr val="accent1"/>
            </a:solidFill>
          </a:ln>
        </p:spPr>
      </p:pic>
    </p:spTree>
    <p:extLst>
      <p:ext uri="{BB962C8B-B14F-4D97-AF65-F5344CB8AC3E}">
        <p14:creationId xmlns:p14="http://schemas.microsoft.com/office/powerpoint/2010/main" xmlns="" val="3485710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Boolean Logical</a:t>
            </a:r>
            <a:r>
              <a:rPr lang="en-GB" sz="3200" dirty="0"/>
              <a:t> </a:t>
            </a:r>
            <a:r>
              <a:rPr lang="en-GB" sz="3400" dirty="0"/>
              <a:t>Operators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38</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285750" indent="-285750">
              <a:buFont typeface="Arial" panose="020B0604020202020204" pitchFamily="34" charset="0"/>
              <a:buChar char="•"/>
            </a:pPr>
            <a:r>
              <a:rPr lang="en-GB" b="0" dirty="0"/>
              <a:t>C# provides standard Boolean logic operators:</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0" indent="0">
              <a:buNone/>
            </a:pPr>
            <a:endParaRPr lang="en-GB" b="0" dirty="0"/>
          </a:p>
          <a:p>
            <a:pPr marL="0" indent="0">
              <a:buNone/>
            </a:pPr>
            <a:endParaRPr lang="en-GB" dirty="0"/>
          </a:p>
          <a:p>
            <a:pPr marL="285750" indent="-285750">
              <a:buFont typeface="Arial" panose="020B0604020202020204" pitchFamily="34" charset="0"/>
              <a:buChar char="•"/>
            </a:pPr>
            <a:r>
              <a:rPr lang="en-GB" b="0" dirty="0"/>
              <a:t>Operators &amp;, | and ^ perform bitwise operations when the operands are integral numeric types</a:t>
            </a:r>
          </a:p>
        </p:txBody>
      </p:sp>
      <p:grpSp>
        <p:nvGrpSpPr>
          <p:cNvPr id="9" name="Group 10">
            <a:extLst>
              <a:ext uri="{FF2B5EF4-FFF2-40B4-BE49-F238E27FC236}">
                <a16:creationId xmlns:a16="http://schemas.microsoft.com/office/drawing/2014/main" xmlns="" id="{2691F432-C691-F42F-9F31-3D7CF1474AC2}"/>
              </a:ext>
            </a:extLst>
          </p:cNvPr>
          <p:cNvGrpSpPr>
            <a:grpSpLocks/>
          </p:cNvGrpSpPr>
          <p:nvPr/>
        </p:nvGrpSpPr>
        <p:grpSpPr bwMode="auto">
          <a:xfrm>
            <a:off x="5186699" y="1912692"/>
            <a:ext cx="5486400" cy="2099077"/>
            <a:chOff x="724" y="1204"/>
            <a:chExt cx="2824" cy="664"/>
          </a:xfrm>
          <a:solidFill>
            <a:schemeClr val="bg1"/>
          </a:solidFill>
        </p:grpSpPr>
        <p:sp>
          <p:nvSpPr>
            <p:cNvPr id="10" name="Rectangle 11">
              <a:extLst>
                <a:ext uri="{FF2B5EF4-FFF2-40B4-BE49-F238E27FC236}">
                  <a16:creationId xmlns:a16="http://schemas.microsoft.com/office/drawing/2014/main" xmlns="" id="{16279E6F-3699-7E50-EFCB-1509B26A4679}"/>
                </a:ext>
              </a:extLst>
            </p:cNvPr>
            <p:cNvSpPr>
              <a:spLocks noChangeArrowheads="1"/>
            </p:cNvSpPr>
            <p:nvPr/>
          </p:nvSpPr>
          <p:spPr bwMode="auto">
            <a:xfrm>
              <a:off x="724" y="1204"/>
              <a:ext cx="2824" cy="664"/>
            </a:xfrm>
            <a:prstGeom prst="rect">
              <a:avLst/>
            </a:prstGeom>
            <a:grp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cs typeface="+mn-cs"/>
              </a:endParaRPr>
            </a:p>
          </p:txBody>
        </p:sp>
        <p:sp>
          <p:nvSpPr>
            <p:cNvPr id="15" name="Rectangle 12">
              <a:extLst>
                <a:ext uri="{FF2B5EF4-FFF2-40B4-BE49-F238E27FC236}">
                  <a16:creationId xmlns:a16="http://schemas.microsoft.com/office/drawing/2014/main" xmlns="" id="{1501D15E-ACB9-27BA-BAFF-833F7B3DD99D}"/>
                </a:ext>
              </a:extLst>
            </p:cNvPr>
            <p:cNvSpPr>
              <a:spLocks noChangeArrowheads="1"/>
            </p:cNvSpPr>
            <p:nvPr/>
          </p:nvSpPr>
          <p:spPr bwMode="auto">
            <a:xfrm>
              <a:off x="1300" y="1204"/>
              <a:ext cx="2248" cy="664"/>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t>Logical negation</a:t>
              </a:r>
            </a:p>
            <a:p>
              <a:pPr defTabSz="739775" eaLnBrk="0" hangingPunct="0"/>
              <a:r>
                <a:rPr lang="en-GB" sz="2000" b="1" dirty="0"/>
                <a:t>Logical AND</a:t>
              </a:r>
            </a:p>
            <a:p>
              <a:pPr defTabSz="739775" eaLnBrk="0" hangingPunct="0"/>
              <a:r>
                <a:rPr lang="en-GB" sz="2000" b="1" dirty="0"/>
                <a:t>Logical OR</a:t>
              </a:r>
            </a:p>
            <a:p>
              <a:pPr defTabSz="739775" eaLnBrk="0" hangingPunct="0"/>
              <a:r>
                <a:rPr lang="en-GB" sz="2000" b="1" dirty="0"/>
                <a:t>Logical exclusive OR</a:t>
              </a:r>
            </a:p>
            <a:p>
              <a:pPr defTabSz="739775" eaLnBrk="0" hangingPunct="0"/>
              <a:r>
                <a:rPr lang="en-GB" sz="2000" b="1" dirty="0"/>
                <a:t>Conditional Logic AND</a:t>
              </a:r>
            </a:p>
            <a:p>
              <a:pPr defTabSz="739775" eaLnBrk="0" hangingPunct="0"/>
              <a:r>
                <a:rPr lang="en-GB" sz="2000" b="1" dirty="0"/>
                <a:t>Conditional Logic OR</a:t>
              </a:r>
            </a:p>
          </p:txBody>
        </p:sp>
        <p:sp>
          <p:nvSpPr>
            <p:cNvPr id="16" name="Rectangle 13">
              <a:extLst>
                <a:ext uri="{FF2B5EF4-FFF2-40B4-BE49-F238E27FC236}">
                  <a16:creationId xmlns:a16="http://schemas.microsoft.com/office/drawing/2014/main" xmlns="" id="{7A87D9C7-6D22-5C2F-D0C8-A9846C9134CD}"/>
                </a:ext>
              </a:extLst>
            </p:cNvPr>
            <p:cNvSpPr>
              <a:spLocks noChangeArrowheads="1"/>
            </p:cNvSpPr>
            <p:nvPr/>
          </p:nvSpPr>
          <p:spPr bwMode="auto">
            <a:xfrm>
              <a:off x="724" y="1204"/>
              <a:ext cx="568" cy="664"/>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&amp;</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&amp;&amp;</a:t>
              </a:r>
            </a:p>
            <a:p>
              <a:pPr defTabSz="739775" eaLnBrk="0" hangingPunct="0"/>
              <a:r>
                <a:rPr lang="en-GB" sz="2000" b="1" dirty="0">
                  <a:latin typeface="Courier New" pitchFamily="49" charset="0"/>
                </a:rPr>
                <a:t>||</a:t>
              </a:r>
            </a:p>
            <a:p>
              <a:pPr defTabSz="739775" eaLnBrk="0" hangingPunct="0"/>
              <a:endParaRPr lang="en-GB" sz="2000" b="1" dirty="0">
                <a:latin typeface="Courier New" pitchFamily="49" charset="0"/>
              </a:endParaRPr>
            </a:p>
            <a:p>
              <a:pPr defTabSz="739775" eaLnBrk="0" latinLnBrk="1" hangingPunct="0"/>
              <a:endParaRPr lang="en-GB" sz="2000" b="1" dirty="0">
                <a:latin typeface="Courier New" pitchFamily="49" charset="0"/>
              </a:endParaRPr>
            </a:p>
          </p:txBody>
        </p:sp>
      </p:grpSp>
    </p:spTree>
    <p:extLst>
      <p:ext uri="{BB962C8B-B14F-4D97-AF65-F5344CB8AC3E}">
        <p14:creationId xmlns:p14="http://schemas.microsoft.com/office/powerpoint/2010/main" xmlns="" val="114647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Boolean Logical Operator</a:t>
            </a:r>
          </a:p>
          <a:p>
            <a:r>
              <a:rPr lang="en-GB" sz="3400" dirty="0"/>
              <a:t>Examples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39</a:t>
            </a:fld>
            <a:endParaRPr lang="en-GB"/>
          </a:p>
        </p:txBody>
      </p:sp>
      <p:pic>
        <p:nvPicPr>
          <p:cNvPr id="10" name="Picture 9">
            <a:extLst>
              <a:ext uri="{FF2B5EF4-FFF2-40B4-BE49-F238E27FC236}">
                <a16:creationId xmlns:a16="http://schemas.microsoft.com/office/drawing/2014/main" xmlns="" id="{003E6104-F782-32BA-11B7-EFEE911E4905}"/>
              </a:ext>
            </a:extLst>
          </p:cNvPr>
          <p:cNvPicPr>
            <a:picLocks noChangeAspect="1"/>
          </p:cNvPicPr>
          <p:nvPr/>
        </p:nvPicPr>
        <p:blipFill>
          <a:blip r:embed="rId3"/>
          <a:stretch>
            <a:fillRect/>
          </a:stretch>
        </p:blipFill>
        <p:spPr>
          <a:xfrm>
            <a:off x="5337089" y="883360"/>
            <a:ext cx="5732303" cy="5447046"/>
          </a:xfrm>
          <a:prstGeom prst="rect">
            <a:avLst/>
          </a:prstGeom>
          <a:ln>
            <a:solidFill>
              <a:schemeClr val="accent1"/>
            </a:solidFill>
          </a:ln>
        </p:spPr>
      </p:pic>
    </p:spTree>
    <p:extLst>
      <p:ext uri="{BB962C8B-B14F-4D97-AF65-F5344CB8AC3E}">
        <p14:creationId xmlns:p14="http://schemas.microsoft.com/office/powerpoint/2010/main" xmlns="" val="233441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C0C7D184-1570-4B53-B885-EAAF41EB32E6}"/>
              </a:ext>
            </a:extLst>
          </p:cNvPr>
          <p:cNvSpPr>
            <a:spLocks noGrp="1"/>
          </p:cNvSpPr>
          <p:nvPr>
            <p:ph type="body" sz="quarter" idx="10"/>
          </p:nvPr>
        </p:nvSpPr>
        <p:spPr/>
        <p:txBody>
          <a:bodyPr/>
          <a:lstStyle/>
          <a:p>
            <a:r>
              <a:rPr lang="en-GB" dirty="0"/>
              <a:t>Identifiers</a:t>
            </a:r>
          </a:p>
        </p:txBody>
      </p:sp>
      <p:sp>
        <p:nvSpPr>
          <p:cNvPr id="3" name="Slide Number Placeholder 2">
            <a:extLst>
              <a:ext uri="{FF2B5EF4-FFF2-40B4-BE49-F238E27FC236}">
                <a16:creationId xmlns:a16="http://schemas.microsoft.com/office/drawing/2014/main" xmlns="" id="{FBEBC573-47DA-483A-AC0D-47B1E498354E}"/>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6" name="Text Placeholder 5">
            <a:extLst>
              <a:ext uri="{FF2B5EF4-FFF2-40B4-BE49-F238E27FC236}">
                <a16:creationId xmlns:a16="http://schemas.microsoft.com/office/drawing/2014/main" xmlns="" id="{44AE1910-1F45-4E56-9684-EA9BAE0BB502}"/>
              </a:ext>
            </a:extLst>
          </p:cNvPr>
          <p:cNvSpPr>
            <a:spLocks noGrp="1"/>
          </p:cNvSpPr>
          <p:nvPr>
            <p:ph type="body" sz="quarter" idx="15"/>
          </p:nvPr>
        </p:nvSpPr>
        <p:spPr>
          <a:xfrm>
            <a:off x="4978141" y="1145269"/>
            <a:ext cx="6770688" cy="5119407"/>
          </a:xfrm>
        </p:spPr>
        <p:txBody>
          <a:bodyPr/>
          <a:lstStyle/>
          <a:p>
            <a:pPr>
              <a:lnSpc>
                <a:spcPct val="100000"/>
              </a:lnSpc>
            </a:pPr>
            <a:r>
              <a:rPr lang="en-GB" dirty="0"/>
              <a:t>Identifiers are used for the names of types e.g., classes and variables.</a:t>
            </a:r>
          </a:p>
          <a:p>
            <a:pPr>
              <a:lnSpc>
                <a:spcPct val="100000"/>
              </a:lnSpc>
            </a:pPr>
            <a:endParaRPr lang="en-GB" dirty="0"/>
          </a:p>
          <a:p>
            <a:pPr marL="285750" indent="-285750">
              <a:lnSpc>
                <a:spcPct val="100000"/>
              </a:lnSpc>
              <a:buFont typeface="Arial" panose="020B0604020202020204" pitchFamily="34" charset="0"/>
              <a:buChar char="•"/>
            </a:pPr>
            <a:r>
              <a:rPr lang="en-GB" dirty="0"/>
              <a:t>Start with a letter of the alphabet (or an underscore)</a:t>
            </a:r>
          </a:p>
          <a:p>
            <a:pPr marL="465750" lvl="1" indent="-285750">
              <a:lnSpc>
                <a:spcPct val="100000"/>
              </a:lnSpc>
              <a:buFont typeface="Arial" panose="020B0604020202020204" pitchFamily="34" charset="0"/>
              <a:buChar char="•"/>
            </a:pPr>
            <a:r>
              <a:rPr lang="en-GB" sz="1800" dirty="0"/>
              <a:t>Subsequent characters can include numeric digits and underscores </a:t>
            </a:r>
          </a:p>
          <a:p>
            <a:pPr>
              <a:lnSpc>
                <a:spcPct val="100000"/>
              </a:lnSpc>
            </a:pPr>
            <a:endParaRPr lang="en-GB" dirty="0"/>
          </a:p>
          <a:p>
            <a:pPr marL="285750" indent="-285750">
              <a:lnSpc>
                <a:spcPct val="100000"/>
              </a:lnSpc>
              <a:buFont typeface="Arial" panose="020B0604020202020204" pitchFamily="34" charset="0"/>
              <a:buChar char="•"/>
            </a:pPr>
            <a:r>
              <a:rPr lang="en-GB" dirty="0"/>
              <a:t>C# is case sensitive</a:t>
            </a:r>
          </a:p>
          <a:p>
            <a:pPr marL="465750" lvl="1" indent="-285750">
              <a:lnSpc>
                <a:spcPct val="100000"/>
              </a:lnSpc>
              <a:buFont typeface="Arial" panose="020B0604020202020204" pitchFamily="34" charset="0"/>
              <a:buChar char="•"/>
            </a:pPr>
            <a:r>
              <a:rPr lang="en-GB" sz="1800" dirty="0"/>
              <a:t>Therefore two identifiers can be differentiated by case alone</a:t>
            </a:r>
          </a:p>
          <a:p>
            <a:pPr marL="465750" lvl="1" indent="-285750">
              <a:lnSpc>
                <a:spcPct val="100000"/>
              </a:lnSpc>
              <a:buFont typeface="Arial" panose="020B0604020202020204" pitchFamily="34" charset="0"/>
              <a:buChar char="•"/>
            </a:pPr>
            <a:r>
              <a:rPr lang="en-GB" sz="1800" dirty="0"/>
              <a:t>‘speed’ &amp; ‘Speed’ are different</a:t>
            </a:r>
          </a:p>
          <a:p>
            <a:pPr>
              <a:lnSpc>
                <a:spcPct val="100000"/>
              </a:lnSpc>
            </a:pPr>
            <a:endParaRPr lang="en-GB" dirty="0"/>
          </a:p>
          <a:p>
            <a:pPr marL="285750" indent="-285750">
              <a:lnSpc>
                <a:spcPct val="100000"/>
              </a:lnSpc>
              <a:buFont typeface="Arial" panose="020B0604020202020204" pitchFamily="34" charset="0"/>
              <a:buChar char="•"/>
            </a:pPr>
            <a:r>
              <a:rPr lang="en-GB" dirty="0"/>
              <a:t>Follow convention for the casing of identifiers</a:t>
            </a:r>
          </a:p>
          <a:p>
            <a:pPr marL="465750" lvl="1" indent="-285750">
              <a:lnSpc>
                <a:spcPct val="100000"/>
              </a:lnSpc>
              <a:buFont typeface="Arial" panose="020B0604020202020204" pitchFamily="34" charset="0"/>
              <a:buChar char="•"/>
            </a:pPr>
            <a:r>
              <a:rPr lang="en-GB" sz="1800" dirty="0" err="1"/>
              <a:t>camelCasing</a:t>
            </a:r>
            <a:r>
              <a:rPr lang="en-GB" sz="1800" dirty="0"/>
              <a:t> - local variables, parameters, &amp; private fields</a:t>
            </a:r>
          </a:p>
          <a:p>
            <a:pPr marL="465750" lvl="1" indent="-285750">
              <a:lnSpc>
                <a:spcPct val="100000"/>
              </a:lnSpc>
              <a:buFont typeface="Arial" panose="020B0604020202020204" pitchFamily="34" charset="0"/>
              <a:buChar char="•"/>
            </a:pPr>
            <a:r>
              <a:rPr lang="en-GB" sz="1800" dirty="0" err="1"/>
              <a:t>PascalCasing</a:t>
            </a:r>
            <a:r>
              <a:rPr lang="en-GB" sz="1800" dirty="0"/>
              <a:t>  - types and everything they ‘expose’</a:t>
            </a:r>
          </a:p>
          <a:p>
            <a:pPr>
              <a:lnSpc>
                <a:spcPct val="100000"/>
              </a:lnSpc>
            </a:pPr>
            <a:endParaRPr lang="en-GB" dirty="0"/>
          </a:p>
        </p:txBody>
      </p:sp>
    </p:spTree>
    <p:extLst>
      <p:ext uri="{BB962C8B-B14F-4D97-AF65-F5344CB8AC3E}">
        <p14:creationId xmlns:p14="http://schemas.microsoft.com/office/powerpoint/2010/main" xmlns="" val="4128375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Boolean Logical Operator</a:t>
            </a:r>
          </a:p>
          <a:p>
            <a:r>
              <a:rPr lang="en-GB" sz="3400" dirty="0"/>
              <a:t>Examples:</a:t>
            </a:r>
          </a:p>
          <a:p>
            <a:r>
              <a:rPr lang="en-GB" sz="3400" dirty="0"/>
              <a:t>&amp; versus &amp;&amp;</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40</a:t>
            </a:fld>
            <a:endParaRPr lang="en-GB"/>
          </a:p>
        </p:txBody>
      </p:sp>
      <p:sp>
        <p:nvSpPr>
          <p:cNvPr id="2" name="Text Placeholder 1">
            <a:extLst>
              <a:ext uri="{FF2B5EF4-FFF2-40B4-BE49-F238E27FC236}">
                <a16:creationId xmlns:a16="http://schemas.microsoft.com/office/drawing/2014/main" xmlns="" id="{306B30F1-B09C-C042-33BC-D34DDDA17CE2}"/>
              </a:ext>
            </a:extLst>
          </p:cNvPr>
          <p:cNvSpPr>
            <a:spLocks noGrp="1"/>
          </p:cNvSpPr>
          <p:nvPr>
            <p:ph type="body" sz="quarter" idx="15"/>
          </p:nvPr>
        </p:nvSpPr>
        <p:spPr/>
        <p:txBody>
          <a:bodyPr/>
          <a:lstStyle/>
          <a:p>
            <a:endParaRPr lang="en-GB"/>
          </a:p>
        </p:txBody>
      </p:sp>
      <p:pic>
        <p:nvPicPr>
          <p:cNvPr id="12" name="Picture 11">
            <a:extLst>
              <a:ext uri="{FF2B5EF4-FFF2-40B4-BE49-F238E27FC236}">
                <a16:creationId xmlns:a16="http://schemas.microsoft.com/office/drawing/2014/main" xmlns="" id="{EDBDDEFD-425C-B43C-D60E-DCFFE49C25C4}"/>
              </a:ext>
            </a:extLst>
          </p:cNvPr>
          <p:cNvPicPr>
            <a:picLocks noChangeAspect="1"/>
          </p:cNvPicPr>
          <p:nvPr/>
        </p:nvPicPr>
        <p:blipFill>
          <a:blip r:embed="rId3"/>
          <a:srcRect/>
          <a:stretch/>
        </p:blipFill>
        <p:spPr>
          <a:xfrm>
            <a:off x="4972747" y="831699"/>
            <a:ext cx="6899467" cy="5292205"/>
          </a:xfrm>
          <a:prstGeom prst="rect">
            <a:avLst/>
          </a:prstGeom>
          <a:ln>
            <a:solidFill>
              <a:schemeClr val="accent1"/>
            </a:solidFill>
          </a:ln>
        </p:spPr>
      </p:pic>
    </p:spTree>
    <p:extLst>
      <p:ext uri="{BB962C8B-B14F-4D97-AF65-F5344CB8AC3E}">
        <p14:creationId xmlns:p14="http://schemas.microsoft.com/office/powerpoint/2010/main" xmlns="" val="1699810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sz="3400" dirty="0"/>
              <a:t>Boolean Logical Operator</a:t>
            </a:r>
          </a:p>
          <a:p>
            <a:r>
              <a:rPr lang="en-GB" sz="3400" dirty="0"/>
              <a:t>Examples:</a:t>
            </a:r>
          </a:p>
          <a:p>
            <a:r>
              <a:rPr lang="en-GB" sz="3400" dirty="0"/>
              <a:t>| versus ||</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41</a:t>
            </a:fld>
            <a:endParaRPr lang="en-GB"/>
          </a:p>
        </p:txBody>
      </p:sp>
      <p:sp>
        <p:nvSpPr>
          <p:cNvPr id="2" name="Text Placeholder 1">
            <a:extLst>
              <a:ext uri="{FF2B5EF4-FFF2-40B4-BE49-F238E27FC236}">
                <a16:creationId xmlns:a16="http://schemas.microsoft.com/office/drawing/2014/main" xmlns="" id="{65A33200-A001-9596-95AC-D4E87AAC1D3A}"/>
              </a:ext>
            </a:extLst>
          </p:cNvPr>
          <p:cNvSpPr>
            <a:spLocks noGrp="1"/>
          </p:cNvSpPr>
          <p:nvPr>
            <p:ph type="body" sz="quarter" idx="15"/>
          </p:nvPr>
        </p:nvSpPr>
        <p:spPr/>
        <p:txBody>
          <a:bodyPr/>
          <a:lstStyle/>
          <a:p>
            <a:endParaRPr lang="en-GB"/>
          </a:p>
        </p:txBody>
      </p:sp>
      <p:pic>
        <p:nvPicPr>
          <p:cNvPr id="12" name="Picture 11">
            <a:extLst>
              <a:ext uri="{FF2B5EF4-FFF2-40B4-BE49-F238E27FC236}">
                <a16:creationId xmlns:a16="http://schemas.microsoft.com/office/drawing/2014/main" xmlns="" id="{EDBDDEFD-425C-B43C-D60E-DCFFE49C25C4}"/>
              </a:ext>
            </a:extLst>
          </p:cNvPr>
          <p:cNvPicPr>
            <a:picLocks noChangeAspect="1"/>
          </p:cNvPicPr>
          <p:nvPr/>
        </p:nvPicPr>
        <p:blipFill>
          <a:blip r:embed="rId3"/>
          <a:srcRect/>
          <a:stretch/>
        </p:blipFill>
        <p:spPr>
          <a:xfrm>
            <a:off x="5024588" y="831699"/>
            <a:ext cx="6795784" cy="5292205"/>
          </a:xfrm>
          <a:prstGeom prst="rect">
            <a:avLst/>
          </a:prstGeom>
          <a:ln>
            <a:solidFill>
              <a:schemeClr val="accent1"/>
            </a:solidFill>
          </a:ln>
        </p:spPr>
      </p:pic>
    </p:spTree>
    <p:extLst>
      <p:ext uri="{BB962C8B-B14F-4D97-AF65-F5344CB8AC3E}">
        <p14:creationId xmlns:p14="http://schemas.microsoft.com/office/powerpoint/2010/main" xmlns="" val="1982897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Equality Operators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42</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4294967295"/>
          </p:nvPr>
        </p:nvSpPr>
        <p:spPr>
          <a:xfrm>
            <a:off x="5421313" y="1227138"/>
            <a:ext cx="6770687" cy="5119687"/>
          </a:xfrm>
          <a:prstGeom prst="rect">
            <a:avLst/>
          </a:prstGeom>
        </p:spPr>
        <p:txBody>
          <a:bodyPr/>
          <a:lstStyle/>
          <a:p>
            <a:pPr marL="285750" indent="-285750">
              <a:buFont typeface="Arial" panose="020B0604020202020204" pitchFamily="34" charset="0"/>
              <a:buChar char="•"/>
            </a:pPr>
            <a:r>
              <a:rPr lang="en-GB" b="0" dirty="0"/>
              <a:t>C# provides two equality operators:</a:t>
            </a:r>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r>
              <a:rPr lang="en-GB" b="0" dirty="0"/>
              <a:t>The equality operator returns </a:t>
            </a:r>
            <a:r>
              <a:rPr lang="en-GB" b="0" i="1" dirty="0"/>
              <a:t>true</a:t>
            </a:r>
            <a:r>
              <a:rPr lang="en-GB" b="0" dirty="0"/>
              <a:t> if both operands are equal, </a:t>
            </a:r>
            <a:r>
              <a:rPr lang="en-GB" b="0" i="1" dirty="0"/>
              <a:t>false</a:t>
            </a:r>
            <a:r>
              <a:rPr lang="en-GB" b="0" dirty="0"/>
              <a:t> otherwise</a:t>
            </a:r>
          </a:p>
          <a:p>
            <a:pPr marL="285750" indent="-285750">
              <a:buFont typeface="Arial" panose="020B0604020202020204" pitchFamily="34" charset="0"/>
              <a:buChar char="•"/>
            </a:pPr>
            <a:r>
              <a:rPr lang="en-GB" b="0" dirty="0"/>
              <a:t>Value types are equal if their </a:t>
            </a:r>
            <a:r>
              <a:rPr lang="en-GB" b="0" i="1" dirty="0"/>
              <a:t>values</a:t>
            </a:r>
            <a:r>
              <a:rPr lang="en-GB" b="0" dirty="0"/>
              <a:t> are equal</a:t>
            </a:r>
          </a:p>
          <a:p>
            <a:pPr marL="285750" indent="-285750">
              <a:buFont typeface="Arial" panose="020B0604020202020204" pitchFamily="34" charset="0"/>
              <a:buChar char="•"/>
            </a:pPr>
            <a:r>
              <a:rPr lang="en-GB" b="0" dirty="0"/>
              <a:t>Reference types are equal if they </a:t>
            </a:r>
            <a:r>
              <a:rPr lang="en-GB" b="0" i="1" dirty="0"/>
              <a:t>refer</a:t>
            </a:r>
            <a:r>
              <a:rPr lang="en-GB" b="0" dirty="0"/>
              <a:t> to the same object</a:t>
            </a:r>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grpSp>
        <p:nvGrpSpPr>
          <p:cNvPr id="7" name="Group 4">
            <a:extLst>
              <a:ext uri="{FF2B5EF4-FFF2-40B4-BE49-F238E27FC236}">
                <a16:creationId xmlns:a16="http://schemas.microsoft.com/office/drawing/2014/main" xmlns="" id="{11DEAA0A-6866-3C22-447F-9DBD0C0FE893}"/>
              </a:ext>
            </a:extLst>
          </p:cNvPr>
          <p:cNvGrpSpPr>
            <a:grpSpLocks/>
          </p:cNvGrpSpPr>
          <p:nvPr/>
        </p:nvGrpSpPr>
        <p:grpSpPr bwMode="auto">
          <a:xfrm>
            <a:off x="4879619" y="1736977"/>
            <a:ext cx="6084785" cy="851678"/>
            <a:chOff x="707" y="964"/>
            <a:chExt cx="2841" cy="2188"/>
          </a:xfrm>
          <a:solidFill>
            <a:schemeClr val="bg1"/>
          </a:solidFill>
        </p:grpSpPr>
        <p:sp>
          <p:nvSpPr>
            <p:cNvPr id="8" name="Rectangle 5">
              <a:extLst>
                <a:ext uri="{FF2B5EF4-FFF2-40B4-BE49-F238E27FC236}">
                  <a16:creationId xmlns:a16="http://schemas.microsoft.com/office/drawing/2014/main" xmlns="" id="{C2FC12C6-395C-6DD7-EF68-5878DB43ADD6}"/>
                </a:ext>
              </a:extLst>
            </p:cNvPr>
            <p:cNvSpPr>
              <a:spLocks noChangeArrowheads="1"/>
            </p:cNvSpPr>
            <p:nvPr/>
          </p:nvSpPr>
          <p:spPr bwMode="auto">
            <a:xfrm>
              <a:off x="724" y="964"/>
              <a:ext cx="2824" cy="1240"/>
            </a:xfrm>
            <a:prstGeom prst="rect">
              <a:avLst/>
            </a:prstGeom>
            <a:grp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cs typeface="+mn-cs"/>
              </a:endParaRPr>
            </a:p>
          </p:txBody>
        </p:sp>
        <p:sp>
          <p:nvSpPr>
            <p:cNvPr id="9" name="Rectangle 6">
              <a:extLst>
                <a:ext uri="{FF2B5EF4-FFF2-40B4-BE49-F238E27FC236}">
                  <a16:creationId xmlns:a16="http://schemas.microsoft.com/office/drawing/2014/main" xmlns="" id="{E5A8BFD9-06F8-139F-A9A8-BACCB7E80A26}"/>
                </a:ext>
              </a:extLst>
            </p:cNvPr>
            <p:cNvSpPr>
              <a:spLocks noChangeArrowheads="1"/>
            </p:cNvSpPr>
            <p:nvPr/>
          </p:nvSpPr>
          <p:spPr bwMode="auto">
            <a:xfrm>
              <a:off x="1300" y="964"/>
              <a:ext cx="2248" cy="2188"/>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t>Equality operator</a:t>
              </a:r>
            </a:p>
            <a:p>
              <a:pPr defTabSz="739775" eaLnBrk="0" hangingPunct="0"/>
              <a:r>
                <a:rPr lang="en-GB" sz="2000" b="1" dirty="0"/>
                <a:t>Inequality operator</a:t>
              </a:r>
            </a:p>
          </p:txBody>
        </p:sp>
        <p:sp>
          <p:nvSpPr>
            <p:cNvPr id="10" name="Rectangle 7">
              <a:extLst>
                <a:ext uri="{FF2B5EF4-FFF2-40B4-BE49-F238E27FC236}">
                  <a16:creationId xmlns:a16="http://schemas.microsoft.com/office/drawing/2014/main" xmlns="" id="{E6BB64CB-51CF-9784-B877-B97D504ABB2F}"/>
                </a:ext>
              </a:extLst>
            </p:cNvPr>
            <p:cNvSpPr>
              <a:spLocks noChangeArrowheads="1"/>
            </p:cNvSpPr>
            <p:nvPr/>
          </p:nvSpPr>
          <p:spPr bwMode="auto">
            <a:xfrm>
              <a:off x="707" y="964"/>
              <a:ext cx="568" cy="2188"/>
            </a:xfrm>
            <a:prstGeom prst="rect">
              <a:avLst/>
            </a:prstGeom>
            <a:grpFill/>
            <a:ln w="12700">
              <a:solidFill>
                <a:schemeClr val="tx1"/>
              </a:solidFill>
              <a:miter lim="800000"/>
              <a:headEnd/>
              <a:tailEnd/>
            </a:ln>
          </p:spPr>
          <p:txBody>
            <a:bodyPr wrap="none" lIns="90488" tIns="44450" rIns="90488" bIns="44450"/>
            <a:lstStyle/>
            <a:p>
              <a:pPr defTabSz="739775" eaLnBrk="0" hangingPunct="0"/>
              <a:r>
                <a:rPr lang="en-GB" sz="2000" b="1" dirty="0">
                  <a:latin typeface="Courier New" pitchFamily="49" charset="0"/>
                </a:rPr>
                <a:t>==</a:t>
              </a:r>
            </a:p>
            <a:p>
              <a:pPr defTabSz="739775" eaLnBrk="0" hangingPunct="0"/>
              <a:r>
                <a:rPr lang="en-GB" sz="2000" b="1" dirty="0">
                  <a:latin typeface="Courier New" pitchFamily="49" charset="0"/>
                </a:rPr>
                <a:t>!=</a:t>
              </a:r>
            </a:p>
            <a:p>
              <a:pPr defTabSz="739775" eaLnBrk="0" hangingPunct="0"/>
              <a:endParaRPr lang="en-GB" sz="2000" b="1" dirty="0">
                <a:latin typeface="Courier New" pitchFamily="49" charset="0"/>
              </a:endParaRPr>
            </a:p>
          </p:txBody>
        </p:sp>
      </p:grpSp>
    </p:spTree>
    <p:extLst>
      <p:ext uri="{BB962C8B-B14F-4D97-AF65-F5344CB8AC3E}">
        <p14:creationId xmlns:p14="http://schemas.microsoft.com/office/powerpoint/2010/main" xmlns="" val="3304138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Equality Operator</a:t>
            </a:r>
          </a:p>
          <a:p>
            <a:r>
              <a:rPr lang="en-GB" dirty="0"/>
              <a:t>Examples:</a:t>
            </a:r>
          </a:p>
          <a:p>
            <a:r>
              <a:rPr lang="en-GB" dirty="0"/>
              <a:t>==</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43</a:t>
            </a:fld>
            <a:endParaRPr lang="en-GB"/>
          </a:p>
        </p:txBody>
      </p:sp>
      <p:sp>
        <p:nvSpPr>
          <p:cNvPr id="2" name="Text Placeholder 1">
            <a:extLst>
              <a:ext uri="{FF2B5EF4-FFF2-40B4-BE49-F238E27FC236}">
                <a16:creationId xmlns:a16="http://schemas.microsoft.com/office/drawing/2014/main" xmlns="" id="{BBA9A9D6-ABE4-B804-4075-C2A7CC8D2E54}"/>
              </a:ext>
            </a:extLst>
          </p:cNvPr>
          <p:cNvSpPr>
            <a:spLocks noGrp="1"/>
          </p:cNvSpPr>
          <p:nvPr>
            <p:ph type="body" sz="quarter" idx="15"/>
          </p:nvPr>
        </p:nvSpPr>
        <p:spPr>
          <a:prstGeom prst="rect">
            <a:avLst/>
          </a:prstGeom>
        </p:spPr>
        <p:txBody>
          <a:bodyPr/>
          <a:lstStyle/>
          <a:p>
            <a:pPr marL="285750" indent="-285750">
              <a:buFont typeface="Arial" panose="020B0604020202020204" pitchFamily="34" charset="0"/>
              <a:buChar char="•"/>
            </a:pPr>
            <a:endParaRPr lang="en-GB" b="0" dirty="0"/>
          </a:p>
          <a:p>
            <a:pPr marL="285750" indent="-285750">
              <a:buFont typeface="Arial" panose="020B0604020202020204" pitchFamily="34" charset="0"/>
              <a:buChar char="•"/>
            </a:pPr>
            <a:endParaRPr lang="en-GB" b="0" i="1" dirty="0"/>
          </a:p>
          <a:p>
            <a:pPr marL="285750" indent="-285750">
              <a:buFont typeface="Arial" panose="020B0604020202020204" pitchFamily="34" charset="0"/>
              <a:buChar char="•"/>
            </a:pPr>
            <a:endParaRPr lang="en-GB" b="0" i="1" dirty="0"/>
          </a:p>
        </p:txBody>
      </p:sp>
      <p:pic>
        <p:nvPicPr>
          <p:cNvPr id="6" name="Picture 5">
            <a:extLst>
              <a:ext uri="{FF2B5EF4-FFF2-40B4-BE49-F238E27FC236}">
                <a16:creationId xmlns:a16="http://schemas.microsoft.com/office/drawing/2014/main" xmlns="" id="{1B19BC36-7573-2D4D-4600-A2F3C4CF0F87}"/>
              </a:ext>
            </a:extLst>
          </p:cNvPr>
          <p:cNvPicPr>
            <a:picLocks noChangeAspect="1"/>
          </p:cNvPicPr>
          <p:nvPr/>
        </p:nvPicPr>
        <p:blipFill>
          <a:blip r:embed="rId3"/>
          <a:stretch>
            <a:fillRect/>
          </a:stretch>
        </p:blipFill>
        <p:spPr>
          <a:xfrm>
            <a:off x="4669826" y="532515"/>
            <a:ext cx="6103351" cy="5866072"/>
          </a:xfrm>
          <a:prstGeom prst="rect">
            <a:avLst/>
          </a:prstGeom>
          <a:ln>
            <a:solidFill>
              <a:schemeClr val="accent1"/>
            </a:solidFill>
          </a:ln>
        </p:spPr>
      </p:pic>
    </p:spTree>
    <p:extLst>
      <p:ext uri="{BB962C8B-B14F-4D97-AF65-F5344CB8AC3E}">
        <p14:creationId xmlns:p14="http://schemas.microsoft.com/office/powerpoint/2010/main" xmlns="" val="1319063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Equality Operator</a:t>
            </a:r>
          </a:p>
          <a:p>
            <a:r>
              <a:rPr lang="en-GB" dirty="0"/>
              <a:t>Examples:</a:t>
            </a:r>
          </a:p>
          <a:p>
            <a:r>
              <a:rPr lang="en-GB" dirty="0"/>
              <a:t>!=</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44</a:t>
            </a:fld>
            <a:endParaRPr lang="en-GB"/>
          </a:p>
        </p:txBody>
      </p:sp>
      <p:pic>
        <p:nvPicPr>
          <p:cNvPr id="6" name="Picture 5">
            <a:extLst>
              <a:ext uri="{FF2B5EF4-FFF2-40B4-BE49-F238E27FC236}">
                <a16:creationId xmlns:a16="http://schemas.microsoft.com/office/drawing/2014/main" xmlns="" id="{1B19BC36-7573-2D4D-4600-A2F3C4CF0F87}"/>
              </a:ext>
            </a:extLst>
          </p:cNvPr>
          <p:cNvPicPr>
            <a:picLocks noChangeAspect="1"/>
          </p:cNvPicPr>
          <p:nvPr/>
        </p:nvPicPr>
        <p:blipFill>
          <a:blip r:embed="rId3"/>
          <a:srcRect/>
          <a:stretch/>
        </p:blipFill>
        <p:spPr>
          <a:xfrm>
            <a:off x="5101269" y="1341268"/>
            <a:ext cx="6103351" cy="4248565"/>
          </a:xfrm>
          <a:prstGeom prst="rect">
            <a:avLst/>
          </a:prstGeom>
          <a:ln>
            <a:solidFill>
              <a:schemeClr val="accent1"/>
            </a:solidFill>
          </a:ln>
        </p:spPr>
      </p:pic>
    </p:spTree>
    <p:extLst>
      <p:ext uri="{BB962C8B-B14F-4D97-AF65-F5344CB8AC3E}">
        <p14:creationId xmlns:p14="http://schemas.microsoft.com/office/powerpoint/2010/main" xmlns="" val="2018523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Parse</a:t>
            </a:r>
          </a:p>
        </p:txBody>
      </p:sp>
      <p:sp>
        <p:nvSpPr>
          <p:cNvPr id="4" name="Text Placeholder 3">
            <a:extLst>
              <a:ext uri="{FF2B5EF4-FFF2-40B4-BE49-F238E27FC236}">
                <a16:creationId xmlns:a16="http://schemas.microsoft.com/office/drawing/2014/main" xmlns="" id="{6D0F2318-38A2-B213-2EDB-9019E6D6E8D4}"/>
              </a:ext>
            </a:extLst>
          </p:cNvPr>
          <p:cNvSpPr>
            <a:spLocks noGrp="1"/>
          </p:cNvSpPr>
          <p:nvPr>
            <p:ph type="body" sz="quarter" idx="15"/>
          </p:nvPr>
        </p:nvSpPr>
        <p:spPr/>
        <p:txBody>
          <a:bodyPr/>
          <a:lstStyle/>
          <a:p>
            <a:r>
              <a:rPr lang="en-GB" dirty="0"/>
              <a:t>The primitive value types are all able to read in a string and convert to their type using the type’s </a:t>
            </a:r>
            <a:r>
              <a:rPr lang="en-GB" b="1" dirty="0"/>
              <a:t>.Parse()</a:t>
            </a:r>
            <a:r>
              <a:rPr lang="en-GB" dirty="0"/>
              <a:t> method.</a:t>
            </a:r>
          </a:p>
          <a:p>
            <a:endParaRPr lang="en-GB" dirty="0"/>
          </a:p>
        </p:txBody>
      </p:sp>
      <p:sp>
        <p:nvSpPr>
          <p:cNvPr id="5" name="Rectangle 4"/>
          <p:cNvSpPr>
            <a:spLocks noChangeArrowheads="1"/>
          </p:cNvSpPr>
          <p:nvPr/>
        </p:nvSpPr>
        <p:spPr bwMode="auto">
          <a:xfrm>
            <a:off x="5195492" y="2711925"/>
            <a:ext cx="6185870" cy="119776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r>
              <a:rPr lang="en-GB" sz="1800" dirty="0" err="1">
                <a:solidFill>
                  <a:srgbClr val="0000FF"/>
                </a:solidFill>
                <a:highlight>
                  <a:srgbClr val="FFFFFF"/>
                </a:highlight>
                <a:latin typeface="Consolas"/>
              </a:rPr>
              <a:t>int</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i</a:t>
            </a:r>
            <a:r>
              <a:rPr lang="en-GB" sz="1800" dirty="0">
                <a:solidFill>
                  <a:srgbClr val="000000"/>
                </a:solidFill>
                <a:highlight>
                  <a:srgbClr val="FFFFFF"/>
                </a:highlight>
                <a:latin typeface="Consolas"/>
              </a:rPr>
              <a:t>          = </a:t>
            </a:r>
            <a:r>
              <a:rPr lang="en-GB" sz="1800" dirty="0" err="1">
                <a:solidFill>
                  <a:srgbClr val="0000FF"/>
                </a:solidFill>
                <a:highlight>
                  <a:srgbClr val="FFFFFF"/>
                </a:highlight>
                <a:latin typeface="Consolas"/>
              </a:rPr>
              <a:t>int</a:t>
            </a:r>
            <a:r>
              <a:rPr lang="en-GB" sz="1800" dirty="0" err="1">
                <a:solidFill>
                  <a:srgbClr val="000000"/>
                </a:solidFill>
                <a:highlight>
                  <a:srgbClr val="FFFFFF"/>
                </a:highlight>
                <a:latin typeface="Consolas"/>
              </a:rPr>
              <a:t>.Parse</a:t>
            </a:r>
            <a:r>
              <a:rPr lang="en-GB" sz="1800" dirty="0">
                <a:solidFill>
                  <a:srgbClr val="000000"/>
                </a:solidFill>
                <a:highlight>
                  <a:srgbClr val="FFFFFF"/>
                </a:highlight>
                <a:latin typeface="Consolas"/>
              </a:rPr>
              <a:t>(</a:t>
            </a:r>
            <a:r>
              <a:rPr lang="en-GB" sz="1800" dirty="0">
                <a:solidFill>
                  <a:srgbClr val="A31515"/>
                </a:solidFill>
                <a:highlight>
                  <a:srgbClr val="FFFFFF"/>
                </a:highlight>
                <a:latin typeface="Consolas"/>
              </a:rPr>
              <a:t>"42"</a:t>
            </a:r>
            <a:r>
              <a:rPr lang="en-GB" sz="1800" dirty="0">
                <a:solidFill>
                  <a:srgbClr val="000000"/>
                </a:solidFill>
                <a:highlight>
                  <a:srgbClr val="FFFFFF"/>
                </a:highlight>
                <a:latin typeface="Consolas"/>
              </a:rPr>
              <a:t>);</a:t>
            </a:r>
          </a:p>
          <a:p>
            <a:r>
              <a:rPr lang="en-GB" sz="1800" dirty="0">
                <a:solidFill>
                  <a:srgbClr val="0000FF"/>
                </a:solidFill>
                <a:highlight>
                  <a:srgbClr val="FFFFFF"/>
                </a:highlight>
                <a:latin typeface="Consolas"/>
              </a:rPr>
              <a:t>decimal</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dec</a:t>
            </a:r>
            <a:r>
              <a:rPr lang="en-GB" sz="1800" dirty="0">
                <a:solidFill>
                  <a:srgbClr val="000000"/>
                </a:solidFill>
                <a:highlight>
                  <a:srgbClr val="FFFFFF"/>
                </a:highlight>
                <a:latin typeface="Consolas"/>
              </a:rPr>
              <a:t>    = </a:t>
            </a:r>
            <a:r>
              <a:rPr lang="en-GB" sz="1800" dirty="0" err="1">
                <a:solidFill>
                  <a:srgbClr val="0000FF"/>
                </a:solidFill>
                <a:highlight>
                  <a:srgbClr val="FFFFFF"/>
                </a:highlight>
                <a:latin typeface="Consolas"/>
              </a:rPr>
              <a:t>decimal</a:t>
            </a:r>
            <a:r>
              <a:rPr lang="en-GB" sz="1800" dirty="0" err="1">
                <a:solidFill>
                  <a:srgbClr val="000000"/>
                </a:solidFill>
                <a:highlight>
                  <a:srgbClr val="FFFFFF"/>
                </a:highlight>
                <a:latin typeface="Consolas"/>
              </a:rPr>
              <a:t>.Parse</a:t>
            </a:r>
            <a:r>
              <a:rPr lang="en-GB" sz="1800" dirty="0">
                <a:solidFill>
                  <a:srgbClr val="000000"/>
                </a:solidFill>
                <a:highlight>
                  <a:srgbClr val="FFFFFF"/>
                </a:highlight>
                <a:latin typeface="Consolas"/>
              </a:rPr>
              <a:t>(</a:t>
            </a:r>
            <a:r>
              <a:rPr lang="en-GB" sz="1800" dirty="0">
                <a:solidFill>
                  <a:srgbClr val="A31515"/>
                </a:solidFill>
                <a:highlight>
                  <a:srgbClr val="FFFFFF"/>
                </a:highlight>
                <a:latin typeface="Consolas"/>
              </a:rPr>
              <a:t>"42.0"</a:t>
            </a:r>
            <a:r>
              <a:rPr lang="en-GB" sz="1800" dirty="0">
                <a:solidFill>
                  <a:srgbClr val="000000"/>
                </a:solidFill>
                <a:highlight>
                  <a:srgbClr val="FFFFFF"/>
                </a:highlight>
                <a:latin typeface="Consolas"/>
              </a:rPr>
              <a:t>);</a:t>
            </a:r>
          </a:p>
          <a:p>
            <a:r>
              <a:rPr lang="en-GB" sz="1800" dirty="0">
                <a:solidFill>
                  <a:srgbClr val="0000FF"/>
                </a:solidFill>
                <a:highlight>
                  <a:srgbClr val="FFFFFF"/>
                </a:highlight>
                <a:latin typeface="Consolas"/>
              </a:rPr>
              <a:t>double</a:t>
            </a:r>
            <a:r>
              <a:rPr lang="en-GB" sz="1800" dirty="0">
                <a:solidFill>
                  <a:srgbClr val="000000"/>
                </a:solidFill>
                <a:highlight>
                  <a:srgbClr val="FFFFFF"/>
                </a:highlight>
                <a:latin typeface="Consolas"/>
              </a:rPr>
              <a:t> </a:t>
            </a:r>
            <a:r>
              <a:rPr lang="en-GB" sz="1800" dirty="0" err="1">
                <a:solidFill>
                  <a:srgbClr val="000000"/>
                </a:solidFill>
                <a:highlight>
                  <a:srgbClr val="FFFFFF"/>
                </a:highlight>
                <a:latin typeface="Consolas"/>
              </a:rPr>
              <a:t>dbl</a:t>
            </a:r>
            <a:r>
              <a:rPr lang="en-GB" sz="1800" dirty="0">
                <a:solidFill>
                  <a:srgbClr val="000000"/>
                </a:solidFill>
                <a:highlight>
                  <a:srgbClr val="FFFFFF"/>
                </a:highlight>
                <a:latin typeface="Consolas"/>
              </a:rPr>
              <a:t>     = </a:t>
            </a:r>
            <a:r>
              <a:rPr lang="en-GB" sz="1800" dirty="0" err="1">
                <a:solidFill>
                  <a:srgbClr val="0000FF"/>
                </a:solidFill>
                <a:highlight>
                  <a:srgbClr val="FFFFFF"/>
                </a:highlight>
                <a:latin typeface="Consolas"/>
              </a:rPr>
              <a:t>double</a:t>
            </a:r>
            <a:r>
              <a:rPr lang="en-GB" sz="1800" dirty="0" err="1">
                <a:solidFill>
                  <a:srgbClr val="000000"/>
                </a:solidFill>
                <a:highlight>
                  <a:srgbClr val="FFFFFF"/>
                </a:highlight>
                <a:latin typeface="Consolas"/>
              </a:rPr>
              <a:t>.Parse</a:t>
            </a:r>
            <a:r>
              <a:rPr lang="en-GB" sz="1800" dirty="0">
                <a:solidFill>
                  <a:srgbClr val="000000"/>
                </a:solidFill>
                <a:highlight>
                  <a:srgbClr val="FFFFFF"/>
                </a:highlight>
                <a:latin typeface="Consolas"/>
              </a:rPr>
              <a:t>(</a:t>
            </a:r>
            <a:r>
              <a:rPr lang="en-GB" sz="1800" dirty="0">
                <a:solidFill>
                  <a:srgbClr val="A31515"/>
                </a:solidFill>
                <a:highlight>
                  <a:srgbClr val="FFFFFF"/>
                </a:highlight>
                <a:latin typeface="Consolas"/>
              </a:rPr>
              <a:t>"123.45"</a:t>
            </a:r>
            <a:r>
              <a:rPr lang="en-GB" sz="1800" dirty="0">
                <a:solidFill>
                  <a:srgbClr val="000000"/>
                </a:solidFill>
                <a:highlight>
                  <a:srgbClr val="FFFFFF"/>
                </a:highlight>
                <a:latin typeface="Consolas"/>
              </a:rPr>
              <a:t>);</a:t>
            </a:r>
            <a:endParaRPr lang="en-GB" sz="1800" dirty="0">
              <a:solidFill>
                <a:srgbClr val="000000"/>
              </a:solidFill>
              <a:latin typeface="Lucida Console" pitchFamily="49" charset="0"/>
              <a:cs typeface="+mn-cs"/>
            </a:endParaRPr>
          </a:p>
          <a:p>
            <a:pPr eaLnBrk="0" hangingPunct="0">
              <a:tabLst>
                <a:tab pos="338138" algn="l"/>
                <a:tab pos="688975" algn="l"/>
                <a:tab pos="1027113" algn="l"/>
                <a:tab pos="1377950" algn="l"/>
              </a:tabLst>
              <a:defRPr/>
            </a:pPr>
            <a:endParaRPr lang="en-GB" sz="1800" dirty="0">
              <a:solidFill>
                <a:schemeClr val="bg2"/>
              </a:solidFill>
              <a:latin typeface="Lucida Console" pitchFamily="49" charset="0"/>
              <a:cs typeface="+mn-cs"/>
            </a:endParaRPr>
          </a:p>
        </p:txBody>
      </p:sp>
    </p:spTree>
    <p:extLst>
      <p:ext uri="{BB962C8B-B14F-4D97-AF65-F5344CB8AC3E}">
        <p14:creationId xmlns:p14="http://schemas.microsoft.com/office/powerpoint/2010/main" xmlns="" val="1188746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sz="quarter" idx="10"/>
          </p:nvPr>
        </p:nvSpPr>
        <p:spPr/>
        <p:txBody>
          <a:bodyPr/>
          <a:lstStyle/>
          <a:p>
            <a:r>
              <a:rPr lang="en-GB" sz="3200" dirty="0"/>
              <a:t>Integer Arithmetic &amp; Conversions</a:t>
            </a:r>
          </a:p>
        </p:txBody>
      </p:sp>
      <p:sp>
        <p:nvSpPr>
          <p:cNvPr id="3" name="Text Placeholder 2">
            <a:extLst>
              <a:ext uri="{FF2B5EF4-FFF2-40B4-BE49-F238E27FC236}">
                <a16:creationId xmlns:a16="http://schemas.microsoft.com/office/drawing/2014/main" xmlns="" id="{5451AEF6-2EDB-6CD0-379F-1112344E240A}"/>
              </a:ext>
            </a:extLst>
          </p:cNvPr>
          <p:cNvSpPr>
            <a:spLocks noGrp="1"/>
          </p:cNvSpPr>
          <p:nvPr>
            <p:ph type="body" sz="quarter" idx="15"/>
          </p:nvPr>
        </p:nvSpPr>
        <p:spPr/>
        <p:txBody>
          <a:bodyPr/>
          <a:lstStyle/>
          <a:p>
            <a:pPr>
              <a:lnSpc>
                <a:spcPct val="100000"/>
              </a:lnSpc>
            </a:pPr>
            <a:r>
              <a:rPr lang="en-GB" sz="1600" dirty="0"/>
              <a:t>Arithmetic works on all numeric types</a:t>
            </a:r>
            <a:endParaRPr lang="en-GB" sz="1600" dirty="0">
              <a:latin typeface="Lucida Console" pitchFamily="49" charset="0"/>
            </a:endParaRPr>
          </a:p>
          <a:p>
            <a:pPr lvl="1">
              <a:lnSpc>
                <a:spcPct val="100000"/>
              </a:lnSpc>
              <a:buFont typeface="Arial" panose="020B0604020202020204" pitchFamily="34" charset="0"/>
              <a:buChar char="•"/>
            </a:pPr>
            <a:r>
              <a:rPr lang="en-GB" sz="1600" dirty="0"/>
              <a:t>Result type is the </a:t>
            </a:r>
            <a:r>
              <a:rPr lang="en-GB" sz="1600" dirty="0">
                <a:solidFill>
                  <a:srgbClr val="FF0000"/>
                </a:solidFill>
              </a:rPr>
              <a:t>widest</a:t>
            </a:r>
            <a:r>
              <a:rPr lang="en-GB" sz="1600" dirty="0"/>
              <a:t> of operand types, but </a:t>
            </a:r>
            <a:r>
              <a:rPr lang="en-GB" sz="1600" dirty="0">
                <a:latin typeface="Lucida Console" pitchFamily="49" charset="0"/>
              </a:rPr>
              <a:t>int</a:t>
            </a:r>
            <a:r>
              <a:rPr lang="en-GB" sz="1600" dirty="0"/>
              <a:t> if </a:t>
            </a:r>
            <a:r>
              <a:rPr lang="en-GB" sz="1600" dirty="0">
                <a:solidFill>
                  <a:srgbClr val="FF0000"/>
                </a:solidFill>
              </a:rPr>
              <a:t>both narrower</a:t>
            </a:r>
          </a:p>
          <a:p>
            <a:pPr lvl="1">
              <a:lnSpc>
                <a:spcPct val="100000"/>
              </a:lnSpc>
              <a:buFont typeface="Arial" panose="020B0604020202020204" pitchFamily="34" charset="0"/>
              <a:buChar char="•"/>
            </a:pPr>
            <a:r>
              <a:rPr lang="en-GB" sz="1600" dirty="0"/>
              <a:t>Cannot mix </a:t>
            </a:r>
            <a:r>
              <a:rPr lang="en-GB" sz="1600" dirty="0">
                <a:latin typeface="Lucida Console" pitchFamily="49" charset="0"/>
              </a:rPr>
              <a:t>decimal</a:t>
            </a:r>
            <a:r>
              <a:rPr lang="en-GB" sz="1600" dirty="0"/>
              <a:t> and </a:t>
            </a:r>
            <a:r>
              <a:rPr lang="en-GB" sz="1600" dirty="0">
                <a:latin typeface="Lucida Console" pitchFamily="49" charset="0"/>
              </a:rPr>
              <a:t>float</a:t>
            </a:r>
            <a:r>
              <a:rPr lang="en-GB" sz="1600" dirty="0"/>
              <a:t>, or </a:t>
            </a:r>
            <a:r>
              <a:rPr lang="en-GB" sz="1600" dirty="0" err="1">
                <a:latin typeface="Lucida Console" pitchFamily="49" charset="0"/>
              </a:rPr>
              <a:t>ulong</a:t>
            </a:r>
            <a:r>
              <a:rPr lang="en-GB" sz="1600" dirty="0"/>
              <a:t> and any signed type</a:t>
            </a:r>
          </a:p>
          <a:p>
            <a:pPr lvl="1">
              <a:lnSpc>
                <a:spcPct val="100000"/>
              </a:lnSpc>
            </a:pPr>
            <a:endParaRPr lang="en-GB" sz="1600" dirty="0"/>
          </a:p>
          <a:p>
            <a:pPr>
              <a:lnSpc>
                <a:spcPct val="100000"/>
              </a:lnSpc>
            </a:pPr>
            <a:r>
              <a:rPr lang="en-GB" sz="1600" dirty="0"/>
              <a:t>You may need to cast the result</a:t>
            </a:r>
          </a:p>
          <a:p>
            <a:pPr lvl="1">
              <a:lnSpc>
                <a:spcPct val="100000"/>
              </a:lnSpc>
              <a:buFont typeface="Arial" panose="020B0604020202020204" pitchFamily="34" charset="0"/>
              <a:buChar char="•"/>
            </a:pPr>
            <a:r>
              <a:rPr lang="en-GB" sz="1600" i="1" dirty="0"/>
              <a:t>implicit </a:t>
            </a:r>
            <a:r>
              <a:rPr lang="en-GB" sz="1600" dirty="0"/>
              <a:t>casts silently widen to a larger type e.g. </a:t>
            </a:r>
            <a:r>
              <a:rPr lang="en-GB" sz="1600" dirty="0">
                <a:latin typeface="Lucida Console" pitchFamily="49" charset="0"/>
              </a:rPr>
              <a:t>int</a:t>
            </a:r>
            <a:r>
              <a:rPr lang="en-GB" sz="1600" dirty="0"/>
              <a:t> to </a:t>
            </a:r>
            <a:r>
              <a:rPr lang="en-GB" sz="1600" dirty="0">
                <a:latin typeface="Lucida Console" pitchFamily="49" charset="0"/>
              </a:rPr>
              <a:t>long</a:t>
            </a:r>
            <a:r>
              <a:rPr lang="en-GB" sz="1600" dirty="0"/>
              <a:t> </a:t>
            </a:r>
          </a:p>
          <a:p>
            <a:pPr lvl="1">
              <a:lnSpc>
                <a:spcPct val="100000"/>
              </a:lnSpc>
              <a:buFont typeface="Arial" panose="020B0604020202020204" pitchFamily="34" charset="0"/>
              <a:buChar char="•"/>
            </a:pPr>
            <a:r>
              <a:rPr lang="en-GB" sz="1600" i="1" dirty="0"/>
              <a:t>explicit </a:t>
            </a:r>
            <a:r>
              <a:rPr lang="en-GB" sz="1600" dirty="0"/>
              <a:t>casting is necessary to do the reverse operation, because it may result in a loss of information</a:t>
            </a:r>
          </a:p>
          <a:p>
            <a:pPr lvl="1">
              <a:lnSpc>
                <a:spcPct val="100000"/>
              </a:lnSpc>
            </a:pPr>
            <a:endParaRPr lang="en-GB" sz="1600" dirty="0"/>
          </a:p>
          <a:p>
            <a:pPr>
              <a:lnSpc>
                <a:spcPct val="100000"/>
              </a:lnSpc>
            </a:pPr>
            <a:endParaRPr lang="en-GB" sz="1600" dirty="0"/>
          </a:p>
        </p:txBody>
      </p:sp>
      <p:sp>
        <p:nvSpPr>
          <p:cNvPr id="15365" name="Rectangle 12"/>
          <p:cNvSpPr>
            <a:spLocks noChangeArrowheads="1"/>
          </p:cNvSpPr>
          <p:nvPr/>
        </p:nvSpPr>
        <p:spPr bwMode="auto">
          <a:xfrm>
            <a:off x="6419607" y="4733274"/>
            <a:ext cx="800085" cy="553190"/>
          </a:xfrm>
          <a:prstGeom prst="rect">
            <a:avLst/>
          </a:prstGeom>
          <a:solidFill>
            <a:schemeClr val="accent1"/>
          </a:solidFill>
          <a:ln w="12700">
            <a:solidFill>
              <a:schemeClr val="tx1"/>
            </a:solidFill>
            <a:miter lim="800000"/>
            <a:headEnd/>
            <a:tailEnd/>
          </a:ln>
        </p:spPr>
        <p:txBody>
          <a:bodyPr wrap="none" anchor="ctr"/>
          <a:lstStyle/>
          <a:p>
            <a:pPr algn="ctr" eaLnBrk="0" hangingPunct="0">
              <a:spcBef>
                <a:spcPct val="50000"/>
              </a:spcBef>
            </a:pPr>
            <a:endParaRPr lang="en-GB" dirty="0"/>
          </a:p>
        </p:txBody>
      </p:sp>
      <p:sp>
        <p:nvSpPr>
          <p:cNvPr id="15366" name="Rectangle 15"/>
          <p:cNvSpPr>
            <a:spLocks noChangeArrowheads="1"/>
          </p:cNvSpPr>
          <p:nvPr/>
        </p:nvSpPr>
        <p:spPr bwMode="auto">
          <a:xfrm>
            <a:off x="8426378" y="4426544"/>
            <a:ext cx="1401233" cy="1079500"/>
          </a:xfrm>
          <a:prstGeom prst="rect">
            <a:avLst/>
          </a:prstGeom>
          <a:solidFill>
            <a:schemeClr val="accent2"/>
          </a:solidFill>
          <a:ln w="12700">
            <a:solidFill>
              <a:schemeClr val="tx1"/>
            </a:solidFill>
            <a:miter lim="800000"/>
            <a:headEnd/>
            <a:tailEnd/>
          </a:ln>
        </p:spPr>
        <p:txBody>
          <a:bodyPr wrap="none" anchor="ctr"/>
          <a:lstStyle/>
          <a:p>
            <a:pPr eaLnBrk="0" hangingPunct="0">
              <a:spcBef>
                <a:spcPct val="50000"/>
              </a:spcBef>
            </a:pPr>
            <a:endParaRPr lang="en-US"/>
          </a:p>
        </p:txBody>
      </p:sp>
      <p:sp>
        <p:nvSpPr>
          <p:cNvPr id="15367" name="Rectangle 19"/>
          <p:cNvSpPr>
            <a:spLocks noChangeArrowheads="1"/>
          </p:cNvSpPr>
          <p:nvPr/>
        </p:nvSpPr>
        <p:spPr bwMode="auto">
          <a:xfrm>
            <a:off x="6499096" y="4229421"/>
            <a:ext cx="509756" cy="397545"/>
          </a:xfrm>
          <a:prstGeom prst="rect">
            <a:avLst/>
          </a:prstGeom>
          <a:noFill/>
          <a:ln w="12700">
            <a:noFill/>
            <a:miter lim="800000"/>
            <a:headEnd/>
            <a:tailEnd/>
          </a:ln>
        </p:spPr>
        <p:txBody>
          <a:bodyPr wrap="none" lIns="90488" tIns="44450" rIns="90488" bIns="44450">
            <a:spAutoFit/>
          </a:bodyPr>
          <a:lstStyle/>
          <a:p>
            <a:pPr algn="ctr" defTabSz="739775" eaLnBrk="0" hangingPunct="0"/>
            <a:r>
              <a:rPr lang="en-GB" sz="2000" b="1" dirty="0"/>
              <a:t>int</a:t>
            </a:r>
          </a:p>
        </p:txBody>
      </p:sp>
      <p:sp>
        <p:nvSpPr>
          <p:cNvPr id="15368" name="AutoShape 22"/>
          <p:cNvSpPr>
            <a:spLocks noChangeArrowheads="1"/>
          </p:cNvSpPr>
          <p:nvPr/>
        </p:nvSpPr>
        <p:spPr bwMode="auto">
          <a:xfrm>
            <a:off x="7399142" y="4607834"/>
            <a:ext cx="929217" cy="277813"/>
          </a:xfrm>
          <a:prstGeom prst="rightArrow">
            <a:avLst>
              <a:gd name="adj1" fmla="val 50000"/>
              <a:gd name="adj2" fmla="val 125440"/>
            </a:avLst>
          </a:prstGeom>
          <a:solidFill>
            <a:schemeClr val="bg1"/>
          </a:solidFill>
          <a:ln w="12700">
            <a:solidFill>
              <a:schemeClr val="tx1"/>
            </a:solidFill>
            <a:miter lim="800000"/>
            <a:headEnd/>
            <a:tailEnd/>
          </a:ln>
        </p:spPr>
        <p:txBody>
          <a:bodyPr wrap="none" anchor="ctr"/>
          <a:lstStyle/>
          <a:p>
            <a:pPr eaLnBrk="0" hangingPunct="0">
              <a:spcBef>
                <a:spcPct val="50000"/>
              </a:spcBef>
            </a:pPr>
            <a:endParaRPr lang="en-US"/>
          </a:p>
        </p:txBody>
      </p:sp>
      <p:sp>
        <p:nvSpPr>
          <p:cNvPr id="15369" name="AutoShape 25"/>
          <p:cNvSpPr>
            <a:spLocks noChangeArrowheads="1"/>
          </p:cNvSpPr>
          <p:nvPr/>
        </p:nvSpPr>
        <p:spPr bwMode="auto">
          <a:xfrm flipH="1">
            <a:off x="7246742" y="5325383"/>
            <a:ext cx="929217" cy="279400"/>
          </a:xfrm>
          <a:prstGeom prst="rightArrow">
            <a:avLst>
              <a:gd name="adj1" fmla="val 50000"/>
              <a:gd name="adj2" fmla="val 124728"/>
            </a:avLst>
          </a:prstGeom>
          <a:solidFill>
            <a:schemeClr val="bg1"/>
          </a:solidFill>
          <a:ln w="12700">
            <a:solidFill>
              <a:schemeClr val="tx1"/>
            </a:solidFill>
            <a:miter lim="800000"/>
            <a:headEnd/>
            <a:tailEnd/>
          </a:ln>
        </p:spPr>
        <p:txBody>
          <a:bodyPr wrap="none" anchor="ctr"/>
          <a:lstStyle/>
          <a:p>
            <a:pPr eaLnBrk="0" hangingPunct="0">
              <a:spcBef>
                <a:spcPct val="50000"/>
              </a:spcBef>
            </a:pPr>
            <a:endParaRPr lang="en-US"/>
          </a:p>
        </p:txBody>
      </p:sp>
      <p:sp>
        <p:nvSpPr>
          <p:cNvPr id="15370" name="Rectangle 27"/>
          <p:cNvSpPr>
            <a:spLocks noChangeArrowheads="1"/>
          </p:cNvSpPr>
          <p:nvPr/>
        </p:nvSpPr>
        <p:spPr bwMode="auto">
          <a:xfrm>
            <a:off x="7534610" y="4933804"/>
            <a:ext cx="607485" cy="705321"/>
          </a:xfrm>
          <a:prstGeom prst="rect">
            <a:avLst/>
          </a:prstGeom>
          <a:noFill/>
          <a:ln w="12700">
            <a:noFill/>
            <a:miter lim="800000"/>
            <a:headEnd/>
            <a:tailEnd/>
          </a:ln>
        </p:spPr>
        <p:txBody>
          <a:bodyPr wrap="square" lIns="90488" tIns="44450" rIns="90488" bIns="44450">
            <a:spAutoFit/>
          </a:bodyPr>
          <a:lstStyle/>
          <a:p>
            <a:pPr defTabSz="739775" eaLnBrk="0" hangingPunct="0">
              <a:buClr>
                <a:srgbClr val="FF0000"/>
              </a:buClr>
              <a:buFont typeface="Wingdings" pitchFamily="2" charset="2"/>
              <a:buChar char="û"/>
            </a:pPr>
            <a:r>
              <a:rPr lang="en-GB" sz="4000" b="1" dirty="0">
                <a:latin typeface="Courier New" pitchFamily="49" charset="0"/>
              </a:rPr>
              <a:t> </a:t>
            </a:r>
          </a:p>
        </p:txBody>
      </p:sp>
      <p:sp>
        <p:nvSpPr>
          <p:cNvPr id="15372" name="Rectangle 31"/>
          <p:cNvSpPr>
            <a:spLocks noChangeArrowheads="1"/>
          </p:cNvSpPr>
          <p:nvPr/>
        </p:nvSpPr>
        <p:spPr bwMode="auto">
          <a:xfrm>
            <a:off x="7534610" y="4188733"/>
            <a:ext cx="641350" cy="698500"/>
          </a:xfrm>
          <a:prstGeom prst="rect">
            <a:avLst/>
          </a:prstGeom>
          <a:noFill/>
          <a:ln w="12700">
            <a:noFill/>
            <a:miter lim="800000"/>
            <a:headEnd/>
            <a:tailEnd/>
          </a:ln>
        </p:spPr>
        <p:txBody>
          <a:bodyPr wrap="square" lIns="90488" tIns="44450" rIns="90488" bIns="44450">
            <a:spAutoFit/>
          </a:bodyPr>
          <a:lstStyle/>
          <a:p>
            <a:pPr defTabSz="739775" eaLnBrk="0" hangingPunct="0">
              <a:buClr>
                <a:srgbClr val="0000FF"/>
              </a:buClr>
              <a:buFont typeface="Wingdings" pitchFamily="2" charset="2"/>
              <a:buChar char="ü"/>
            </a:pPr>
            <a:r>
              <a:rPr lang="en-GB" sz="4000" b="1" dirty="0">
                <a:latin typeface="Courier New" pitchFamily="49" charset="0"/>
              </a:rPr>
              <a:t> </a:t>
            </a:r>
          </a:p>
        </p:txBody>
      </p:sp>
      <p:sp>
        <p:nvSpPr>
          <p:cNvPr id="15373" name="Rectangle 18"/>
          <p:cNvSpPr>
            <a:spLocks noChangeArrowheads="1"/>
          </p:cNvSpPr>
          <p:nvPr/>
        </p:nvSpPr>
        <p:spPr bwMode="auto">
          <a:xfrm>
            <a:off x="8683662" y="4042681"/>
            <a:ext cx="726162" cy="397545"/>
          </a:xfrm>
          <a:prstGeom prst="rect">
            <a:avLst/>
          </a:prstGeom>
          <a:noFill/>
          <a:ln w="12700">
            <a:noFill/>
            <a:miter lim="800000"/>
            <a:headEnd/>
            <a:tailEnd/>
          </a:ln>
        </p:spPr>
        <p:txBody>
          <a:bodyPr wrap="none" lIns="90488" tIns="44450" rIns="90488" bIns="44450">
            <a:spAutoFit/>
          </a:bodyPr>
          <a:lstStyle/>
          <a:p>
            <a:pPr algn="ctr" defTabSz="739775" eaLnBrk="0" hangingPunct="0"/>
            <a:r>
              <a:rPr lang="en-GB" sz="2000" b="1" dirty="0"/>
              <a:t>long</a:t>
            </a:r>
          </a:p>
        </p:txBody>
      </p:sp>
      <p:sp>
        <p:nvSpPr>
          <p:cNvPr id="20" name="Rectangle 12">
            <a:extLst>
              <a:ext uri="{FF2B5EF4-FFF2-40B4-BE49-F238E27FC236}">
                <a16:creationId xmlns:a16="http://schemas.microsoft.com/office/drawing/2014/main" xmlns="" id="{3BCB2BD4-D9D5-3205-821A-76E2D2680E66}"/>
              </a:ext>
            </a:extLst>
          </p:cNvPr>
          <p:cNvSpPr>
            <a:spLocks noChangeArrowheads="1"/>
          </p:cNvSpPr>
          <p:nvPr/>
        </p:nvSpPr>
        <p:spPr bwMode="auto">
          <a:xfrm>
            <a:off x="8683662" y="4703775"/>
            <a:ext cx="800085" cy="553190"/>
          </a:xfrm>
          <a:prstGeom prst="rect">
            <a:avLst/>
          </a:prstGeom>
          <a:solidFill>
            <a:schemeClr val="accent1"/>
          </a:solidFill>
          <a:ln w="12700">
            <a:solidFill>
              <a:schemeClr val="tx1"/>
            </a:solidFill>
            <a:miter lim="800000"/>
            <a:headEnd/>
            <a:tailEnd/>
          </a:ln>
        </p:spPr>
        <p:txBody>
          <a:bodyPr wrap="none" anchor="ctr"/>
          <a:lstStyle/>
          <a:p>
            <a:pPr algn="ctr" eaLnBrk="0" hangingPunct="0">
              <a:spcBef>
                <a:spcPct val="50000"/>
              </a:spcBef>
            </a:pPr>
            <a:endParaRPr lang="en-GB" dirty="0"/>
          </a:p>
        </p:txBody>
      </p:sp>
    </p:spTree>
    <p:extLst>
      <p:ext uri="{BB962C8B-B14F-4D97-AF65-F5344CB8AC3E}">
        <p14:creationId xmlns:p14="http://schemas.microsoft.com/office/powerpoint/2010/main" xmlns="" val="2560613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sz="quarter" idx="10"/>
          </p:nvPr>
        </p:nvSpPr>
        <p:spPr/>
        <p:txBody>
          <a:bodyPr/>
          <a:lstStyle/>
          <a:p>
            <a:r>
              <a:rPr lang="en-GB" sz="3200" dirty="0"/>
              <a:t>Integral Conversions</a:t>
            </a:r>
          </a:p>
          <a:p>
            <a:r>
              <a:rPr lang="en-GB" sz="3200" dirty="0"/>
              <a:t>Example</a:t>
            </a:r>
          </a:p>
        </p:txBody>
      </p:sp>
      <p:pic>
        <p:nvPicPr>
          <p:cNvPr id="4" name="Picture 3">
            <a:extLst>
              <a:ext uri="{FF2B5EF4-FFF2-40B4-BE49-F238E27FC236}">
                <a16:creationId xmlns:a16="http://schemas.microsoft.com/office/drawing/2014/main" xmlns="" id="{3D883063-BD04-8B9D-DD70-D6810531FD1E}"/>
              </a:ext>
            </a:extLst>
          </p:cNvPr>
          <p:cNvPicPr>
            <a:picLocks noChangeAspect="1"/>
          </p:cNvPicPr>
          <p:nvPr/>
        </p:nvPicPr>
        <p:blipFill>
          <a:blip r:embed="rId3"/>
          <a:stretch>
            <a:fillRect/>
          </a:stretch>
        </p:blipFill>
        <p:spPr>
          <a:xfrm>
            <a:off x="4725274" y="1306705"/>
            <a:ext cx="6538788" cy="3023070"/>
          </a:xfrm>
          <a:prstGeom prst="rect">
            <a:avLst/>
          </a:prstGeom>
          <a:ln>
            <a:solidFill>
              <a:schemeClr val="accent1"/>
            </a:solidFill>
          </a:ln>
        </p:spPr>
      </p:pic>
    </p:spTree>
    <p:extLst>
      <p:ext uri="{BB962C8B-B14F-4D97-AF65-F5344CB8AC3E}">
        <p14:creationId xmlns:p14="http://schemas.microsoft.com/office/powerpoint/2010/main" xmlns="" val="45005700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a:t>Casting:</a:t>
            </a:r>
          </a:p>
          <a:p>
            <a:r>
              <a:rPr lang="en-GB" dirty="0"/>
              <a:t>Reference Type</a:t>
            </a:r>
          </a:p>
          <a:p>
            <a:r>
              <a:rPr lang="en-GB" dirty="0"/>
              <a:t>example</a:t>
            </a:r>
          </a:p>
        </p:txBody>
      </p:sp>
      <p:sp>
        <p:nvSpPr>
          <p:cNvPr id="4" name="Text Placeholder 3">
            <a:extLst>
              <a:ext uri="{FF2B5EF4-FFF2-40B4-BE49-F238E27FC236}">
                <a16:creationId xmlns:a16="http://schemas.microsoft.com/office/drawing/2014/main" xmlns="" id="{1ECC65E6-1872-E618-0713-F430C392B276}"/>
              </a:ext>
            </a:extLst>
          </p:cNvPr>
          <p:cNvSpPr>
            <a:spLocks noGrp="1"/>
          </p:cNvSpPr>
          <p:nvPr>
            <p:ph type="body" sz="quarter" idx="15"/>
          </p:nvPr>
        </p:nvSpPr>
        <p:spPr/>
        <p:txBody>
          <a:bodyPr/>
          <a:lstStyle/>
          <a:p>
            <a:r>
              <a:rPr lang="en-GB" dirty="0"/>
              <a:t>Forcing the compiler to convert from one datatype to another:</a:t>
            </a:r>
          </a:p>
          <a:p>
            <a:pPr lvl="1">
              <a:buFont typeface="Arial" panose="020B0604020202020204" pitchFamily="34" charset="0"/>
              <a:buChar char="•"/>
            </a:pPr>
            <a:r>
              <a:rPr lang="en-GB" sz="1800" dirty="0"/>
              <a:t>This won’t compile :</a:t>
            </a:r>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buFont typeface="Arial" panose="020B0604020202020204" pitchFamily="34" charset="0"/>
              <a:buChar char="•"/>
            </a:pPr>
            <a:r>
              <a:rPr lang="en-GB" sz="1800" dirty="0"/>
              <a:t>It needs a cast to compile</a:t>
            </a:r>
          </a:p>
          <a:p>
            <a:pPr lvl="1"/>
            <a:endParaRPr lang="en-GB" sz="1800" dirty="0"/>
          </a:p>
          <a:p>
            <a:pPr lvl="1"/>
            <a:endParaRPr lang="en-GB" sz="1800" dirty="0"/>
          </a:p>
          <a:p>
            <a:pPr lvl="1"/>
            <a:endParaRPr lang="en-GB" sz="1800" dirty="0"/>
          </a:p>
          <a:p>
            <a:pPr lvl="1">
              <a:buFont typeface="Arial" panose="020B0604020202020204" pitchFamily="34" charset="0"/>
              <a:buChar char="•"/>
            </a:pPr>
            <a:r>
              <a:rPr lang="en-GB" sz="1800" dirty="0"/>
              <a:t>Or this</a:t>
            </a:r>
          </a:p>
          <a:p>
            <a:endParaRPr lang="en-GB" dirty="0"/>
          </a:p>
        </p:txBody>
      </p:sp>
      <p:sp>
        <p:nvSpPr>
          <p:cNvPr id="8" name="TextBox 7"/>
          <p:cNvSpPr txBox="1"/>
          <p:nvPr/>
        </p:nvSpPr>
        <p:spPr>
          <a:xfrm>
            <a:off x="6968039" y="2026508"/>
            <a:ext cx="4839786" cy="2246769"/>
          </a:xfrm>
          <a:prstGeom prst="rect">
            <a:avLst/>
          </a:prstGeom>
          <a:solidFill>
            <a:schemeClr val="bg1"/>
          </a:solidFill>
          <a:ln w="12700">
            <a:solidFill>
              <a:schemeClr val="tx1"/>
            </a:solidFill>
          </a:ln>
        </p:spPr>
        <p:txBody>
          <a:bodyPr wrap="none" rtlCol="0">
            <a:spAutoFit/>
          </a:bodyPr>
          <a:lstStyle/>
          <a:p>
            <a:r>
              <a:rPr lang="en-GB" sz="2000" dirty="0">
                <a:solidFill>
                  <a:srgbClr val="0000FF"/>
                </a:solidFill>
                <a:highlight>
                  <a:srgbClr val="FFFFFF"/>
                </a:highlight>
                <a:latin typeface="Consolas"/>
              </a:rPr>
              <a:t>static</a:t>
            </a:r>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void</a:t>
            </a:r>
            <a:r>
              <a:rPr lang="en-GB" sz="2000" dirty="0">
                <a:solidFill>
                  <a:srgbClr val="000000"/>
                </a:solidFill>
                <a:highlight>
                  <a:srgbClr val="FFFFFF"/>
                </a:highlight>
                <a:latin typeface="Consolas"/>
              </a:rPr>
              <a:t> Main(</a:t>
            </a:r>
            <a:r>
              <a:rPr lang="en-GB" sz="2000" dirty="0">
                <a:solidFill>
                  <a:srgbClr val="0000FF"/>
                </a:solidFill>
                <a:highlight>
                  <a:srgbClr val="FFFFFF"/>
                </a:highlight>
                <a:latin typeface="Consolas"/>
              </a:rPr>
              <a:t>string</a:t>
            </a:r>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args</a:t>
            </a:r>
            <a:r>
              <a:rPr lang="en-GB" sz="2000" dirty="0">
                <a:solidFill>
                  <a:srgbClr val="000000"/>
                </a:solidFill>
                <a:highlight>
                  <a:srgbClr val="FFFFFF"/>
                </a:highlight>
                <a:latin typeface="Consolas"/>
              </a:rPr>
              <a:t>) {</a:t>
            </a:r>
          </a:p>
          <a:p>
            <a:r>
              <a:rPr lang="en-GB" sz="2000" dirty="0">
                <a:solidFill>
                  <a:srgbClr val="000000"/>
                </a:solidFill>
                <a:highlight>
                  <a:srgbClr val="FFFFFF"/>
                </a:highlight>
                <a:latin typeface="Consolas"/>
              </a:rPr>
              <a:t>    </a:t>
            </a:r>
            <a:r>
              <a:rPr lang="en-GB" sz="2000" dirty="0">
                <a:solidFill>
                  <a:srgbClr val="2B91AF"/>
                </a:solidFill>
                <a:highlight>
                  <a:srgbClr val="FFFFFF"/>
                </a:highlight>
                <a:latin typeface="Consolas"/>
              </a:rPr>
              <a:t>Dog</a:t>
            </a:r>
            <a:r>
              <a:rPr lang="en-GB" sz="2000" dirty="0">
                <a:solidFill>
                  <a:srgbClr val="000000"/>
                </a:solidFill>
                <a:highlight>
                  <a:srgbClr val="FFFFFF"/>
                </a:highlight>
                <a:latin typeface="Consolas"/>
              </a:rPr>
              <a:t> d = </a:t>
            </a:r>
            <a:r>
              <a:rPr lang="en-GB" sz="2000" dirty="0" err="1">
                <a:solidFill>
                  <a:srgbClr val="000000"/>
                </a:solidFill>
                <a:highlight>
                  <a:srgbClr val="FFFFFF"/>
                </a:highlight>
                <a:latin typeface="Consolas"/>
              </a:rPr>
              <a:t>GetMammal</a:t>
            </a:r>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d.Bark</a:t>
            </a:r>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a:t>
            </a:r>
          </a:p>
          <a:p>
            <a:r>
              <a:rPr lang="en-GB" sz="2000" dirty="0">
                <a:solidFill>
                  <a:srgbClr val="0000FF"/>
                </a:solidFill>
                <a:highlight>
                  <a:srgbClr val="FFFFFF"/>
                </a:highlight>
                <a:latin typeface="Consolas"/>
              </a:rPr>
              <a:t>static</a:t>
            </a:r>
            <a:r>
              <a:rPr lang="en-GB" sz="2000" dirty="0">
                <a:solidFill>
                  <a:srgbClr val="000000"/>
                </a:solidFill>
                <a:highlight>
                  <a:srgbClr val="FFFFFF"/>
                </a:highlight>
                <a:latin typeface="Consolas"/>
              </a:rPr>
              <a:t> </a:t>
            </a:r>
            <a:r>
              <a:rPr lang="en-GB" sz="2000" dirty="0">
                <a:solidFill>
                  <a:srgbClr val="2B91AF"/>
                </a:solidFill>
                <a:highlight>
                  <a:srgbClr val="FFFFFF"/>
                </a:highlight>
                <a:latin typeface="Consolas"/>
              </a:rPr>
              <a:t>Mammal</a:t>
            </a:r>
            <a:r>
              <a:rPr lang="en-GB" sz="2000" dirty="0">
                <a:solidFill>
                  <a:srgbClr val="000000"/>
                </a:solidFill>
                <a:highlight>
                  <a:srgbClr val="FFFFFF"/>
                </a:highlight>
                <a:latin typeface="Consolas"/>
              </a:rPr>
              <a:t> </a:t>
            </a:r>
            <a:r>
              <a:rPr lang="en-GB" sz="2000" dirty="0" err="1">
                <a:solidFill>
                  <a:srgbClr val="000000"/>
                </a:solidFill>
                <a:highlight>
                  <a:srgbClr val="FFFFFF"/>
                </a:highlight>
                <a:latin typeface="Consolas"/>
              </a:rPr>
              <a:t>GetMammal</a:t>
            </a:r>
            <a:r>
              <a:rPr lang="en-GB" sz="2000" dirty="0">
                <a:solidFill>
                  <a:srgbClr val="000000"/>
                </a:solidFill>
                <a:highlight>
                  <a:srgbClr val="FFFFFF"/>
                </a:highlight>
                <a:latin typeface="Consolas"/>
              </a:rPr>
              <a:t>() {</a:t>
            </a:r>
          </a:p>
          <a:p>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return</a:t>
            </a:r>
            <a:r>
              <a:rPr lang="en-GB" sz="2000" dirty="0">
                <a:solidFill>
                  <a:srgbClr val="000000"/>
                </a:solidFill>
                <a:highlight>
                  <a:srgbClr val="FFFFFF"/>
                </a:highlight>
                <a:latin typeface="Consolas"/>
              </a:rPr>
              <a:t> </a:t>
            </a:r>
            <a:r>
              <a:rPr lang="en-GB" sz="2000" dirty="0">
                <a:solidFill>
                  <a:srgbClr val="0000FF"/>
                </a:solidFill>
                <a:highlight>
                  <a:srgbClr val="FFFFFF"/>
                </a:highlight>
                <a:latin typeface="Consolas"/>
              </a:rPr>
              <a:t>new</a:t>
            </a:r>
            <a:r>
              <a:rPr lang="en-GB" sz="2000" dirty="0">
                <a:solidFill>
                  <a:srgbClr val="000000"/>
                </a:solidFill>
                <a:highlight>
                  <a:srgbClr val="FFFFFF"/>
                </a:highlight>
                <a:latin typeface="Consolas"/>
              </a:rPr>
              <a:t> </a:t>
            </a:r>
            <a:r>
              <a:rPr lang="en-GB" sz="2000" dirty="0">
                <a:solidFill>
                  <a:srgbClr val="2B91AF"/>
                </a:solidFill>
                <a:highlight>
                  <a:srgbClr val="FFFFFF"/>
                </a:highlight>
                <a:latin typeface="Consolas"/>
              </a:rPr>
              <a:t>Dog</a:t>
            </a:r>
            <a:r>
              <a:rPr lang="en-GB" sz="2000" dirty="0">
                <a:solidFill>
                  <a:srgbClr val="000000"/>
                </a:solidFill>
                <a:highlight>
                  <a:srgbClr val="FFFFFF"/>
                </a:highlight>
                <a:latin typeface="Consolas"/>
              </a:rPr>
              <a:t>();</a:t>
            </a:r>
          </a:p>
          <a:p>
            <a:r>
              <a:rPr lang="en-GB" sz="2000" dirty="0">
                <a:solidFill>
                  <a:srgbClr val="000000"/>
                </a:solidFill>
                <a:highlight>
                  <a:srgbClr val="FFFFFF"/>
                </a:highlight>
                <a:latin typeface="Consolas"/>
              </a:rPr>
              <a:t>}</a:t>
            </a:r>
            <a:endParaRPr lang="en-GB" sz="2000" dirty="0">
              <a:latin typeface="Courier New" pitchFamily="49" charset="0"/>
              <a:cs typeface="Courier New" pitchFamily="49" charset="0"/>
            </a:endParaRPr>
          </a:p>
        </p:txBody>
      </p:sp>
      <p:sp>
        <p:nvSpPr>
          <p:cNvPr id="9" name="TextBox 8"/>
          <p:cNvSpPr txBox="1"/>
          <p:nvPr/>
        </p:nvSpPr>
        <p:spPr>
          <a:xfrm>
            <a:off x="5214123" y="4610463"/>
            <a:ext cx="5133475" cy="707886"/>
          </a:xfrm>
          <a:prstGeom prst="rect">
            <a:avLst/>
          </a:prstGeom>
          <a:solidFill>
            <a:schemeClr val="bg1"/>
          </a:solidFill>
          <a:ln w="12700">
            <a:solidFill>
              <a:schemeClr val="tx1"/>
            </a:solidFill>
          </a:ln>
        </p:spPr>
        <p:txBody>
          <a:bodyPr wrap="square" rtlCol="0">
            <a:spAutoFit/>
          </a:bodyPr>
          <a:lstStyle/>
          <a:p>
            <a:r>
              <a:rPr lang="en-GB" sz="2000" dirty="0">
                <a:solidFill>
                  <a:srgbClr val="2B91AF"/>
                </a:solidFill>
                <a:highlight>
                  <a:srgbClr val="FFFFFF"/>
                </a:highlight>
                <a:latin typeface="Consolas"/>
              </a:rPr>
              <a:t>Dog</a:t>
            </a:r>
            <a:r>
              <a:rPr lang="en-GB" sz="2000" dirty="0">
                <a:solidFill>
                  <a:srgbClr val="000000"/>
                </a:solidFill>
                <a:highlight>
                  <a:srgbClr val="FFFFFF"/>
                </a:highlight>
                <a:latin typeface="Consolas"/>
              </a:rPr>
              <a:t> d = (</a:t>
            </a:r>
            <a:r>
              <a:rPr lang="en-GB" sz="2000" dirty="0">
                <a:solidFill>
                  <a:srgbClr val="2B91AF"/>
                </a:solidFill>
                <a:highlight>
                  <a:srgbClr val="FFFFFF"/>
                </a:highlight>
                <a:latin typeface="Consolas"/>
              </a:rPr>
              <a:t>Dog</a:t>
            </a:r>
            <a:r>
              <a:rPr lang="en-GB" sz="2000" dirty="0">
                <a:solidFill>
                  <a:srgbClr val="000000"/>
                </a:solidFill>
                <a:highlight>
                  <a:srgbClr val="FFFFFF"/>
                </a:highlight>
                <a:latin typeface="Consolas"/>
              </a:rPr>
              <a:t>)</a:t>
            </a:r>
            <a:r>
              <a:rPr lang="en-GB" sz="2000" dirty="0" err="1">
                <a:solidFill>
                  <a:srgbClr val="000000"/>
                </a:solidFill>
                <a:highlight>
                  <a:srgbClr val="FFFFFF"/>
                </a:highlight>
                <a:latin typeface="Consolas"/>
              </a:rPr>
              <a:t>GetMammal</a:t>
            </a:r>
            <a:r>
              <a:rPr lang="en-GB" sz="2000" dirty="0">
                <a:solidFill>
                  <a:srgbClr val="000000"/>
                </a:solidFill>
                <a:highlight>
                  <a:srgbClr val="FFFFFF"/>
                </a:highlight>
                <a:latin typeface="Consolas"/>
              </a:rPr>
              <a:t>();</a:t>
            </a:r>
          </a:p>
          <a:p>
            <a:r>
              <a:rPr lang="en-GB" sz="2000" dirty="0" err="1">
                <a:solidFill>
                  <a:srgbClr val="000000"/>
                </a:solidFill>
                <a:highlight>
                  <a:srgbClr val="FFFFFF"/>
                </a:highlight>
                <a:latin typeface="Consolas"/>
              </a:rPr>
              <a:t>d.Bark</a:t>
            </a:r>
            <a:r>
              <a:rPr lang="en-GB" sz="2000" dirty="0">
                <a:solidFill>
                  <a:srgbClr val="000000"/>
                </a:solidFill>
                <a:highlight>
                  <a:srgbClr val="FFFFFF"/>
                </a:highlight>
                <a:latin typeface="Consolas"/>
              </a:rPr>
              <a:t>();</a:t>
            </a:r>
            <a:endParaRPr lang="en-GB" sz="2000" dirty="0">
              <a:latin typeface="Courier New" pitchFamily="49" charset="0"/>
              <a:cs typeface="Courier New" pitchFamily="49" charset="0"/>
            </a:endParaRPr>
          </a:p>
        </p:txBody>
      </p:sp>
      <p:sp>
        <p:nvSpPr>
          <p:cNvPr id="10" name="TextBox 9"/>
          <p:cNvSpPr txBox="1"/>
          <p:nvPr/>
        </p:nvSpPr>
        <p:spPr>
          <a:xfrm>
            <a:off x="5214123" y="5918954"/>
            <a:ext cx="5133475" cy="400110"/>
          </a:xfrm>
          <a:prstGeom prst="rect">
            <a:avLst/>
          </a:prstGeom>
          <a:solidFill>
            <a:schemeClr val="bg1"/>
          </a:solidFill>
          <a:ln w="12700">
            <a:solidFill>
              <a:schemeClr val="tx1"/>
            </a:solidFill>
          </a:ln>
        </p:spPr>
        <p:txBody>
          <a:bodyPr wrap="square" rtlCol="0">
            <a:spAutoFit/>
          </a:bodyPr>
          <a:lstStyle/>
          <a:p>
            <a:r>
              <a:rPr lang="en-GB" sz="2000" dirty="0">
                <a:solidFill>
                  <a:srgbClr val="000000"/>
                </a:solidFill>
                <a:highlight>
                  <a:srgbClr val="FFFFFF"/>
                </a:highlight>
                <a:latin typeface="Consolas"/>
              </a:rPr>
              <a:t>((</a:t>
            </a:r>
            <a:r>
              <a:rPr lang="en-GB" sz="2000" dirty="0">
                <a:solidFill>
                  <a:srgbClr val="2B91AF"/>
                </a:solidFill>
                <a:highlight>
                  <a:srgbClr val="FFFFFF"/>
                </a:highlight>
                <a:latin typeface="Consolas"/>
              </a:rPr>
              <a:t>Dog</a:t>
            </a:r>
            <a:r>
              <a:rPr lang="en-GB" sz="2000" dirty="0">
                <a:solidFill>
                  <a:srgbClr val="000000"/>
                </a:solidFill>
                <a:highlight>
                  <a:srgbClr val="FFFFFF"/>
                </a:highlight>
                <a:latin typeface="Consolas"/>
              </a:rPr>
              <a:t>)</a:t>
            </a:r>
            <a:r>
              <a:rPr lang="en-GB" sz="2000" dirty="0" err="1">
                <a:solidFill>
                  <a:srgbClr val="000000"/>
                </a:solidFill>
                <a:highlight>
                  <a:srgbClr val="FFFFFF"/>
                </a:highlight>
                <a:latin typeface="Consolas"/>
              </a:rPr>
              <a:t>GetMammal</a:t>
            </a:r>
            <a:r>
              <a:rPr lang="en-GB" sz="2000" dirty="0">
                <a:solidFill>
                  <a:srgbClr val="000000"/>
                </a:solidFill>
                <a:highlight>
                  <a:srgbClr val="FFFFFF"/>
                </a:highlight>
                <a:latin typeface="Consolas"/>
              </a:rPr>
              <a:t>()).Bark();</a:t>
            </a:r>
            <a:endParaRPr lang="en-GB" sz="2000" dirty="0">
              <a:latin typeface="Courier New" pitchFamily="49" charset="0"/>
              <a:cs typeface="Courier New" pitchFamily="49" charset="0"/>
            </a:endParaRPr>
          </a:p>
        </p:txBody>
      </p:sp>
      <p:sp>
        <p:nvSpPr>
          <p:cNvPr id="11" name="TextBox 10"/>
          <p:cNvSpPr txBox="1"/>
          <p:nvPr/>
        </p:nvSpPr>
        <p:spPr>
          <a:xfrm>
            <a:off x="4220843" y="3319170"/>
            <a:ext cx="2281394" cy="954107"/>
          </a:xfrm>
          <a:prstGeom prst="rect">
            <a:avLst/>
          </a:prstGeom>
          <a:solidFill>
            <a:schemeClr val="accent1">
              <a:lumMod val="40000"/>
              <a:lumOff val="60000"/>
            </a:schemeClr>
          </a:solidFill>
        </p:spPr>
        <p:txBody>
          <a:bodyPr wrap="none" rtlCol="0">
            <a:spAutoFit/>
          </a:bodyPr>
          <a:lstStyle/>
          <a:p>
            <a:r>
              <a:rPr lang="en-GB" sz="1400" dirty="0">
                <a:cs typeface="Courier New" pitchFamily="49" charset="0"/>
              </a:rPr>
              <a:t>I can see that it returns</a:t>
            </a:r>
          </a:p>
          <a:p>
            <a:r>
              <a:rPr lang="en-GB" sz="1400" dirty="0">
                <a:cs typeface="Courier New" pitchFamily="49" charset="0"/>
              </a:rPr>
              <a:t>a Dog but the compiler</a:t>
            </a:r>
          </a:p>
          <a:p>
            <a:r>
              <a:rPr lang="en-GB" sz="1400" dirty="0">
                <a:cs typeface="Courier New" pitchFamily="49" charset="0"/>
              </a:rPr>
              <a:t>is not allowed to use</a:t>
            </a:r>
          </a:p>
          <a:p>
            <a:r>
              <a:rPr lang="en-GB" sz="1400" dirty="0">
                <a:cs typeface="Courier New" pitchFamily="49" charset="0"/>
              </a:rPr>
              <a:t>this information</a:t>
            </a:r>
          </a:p>
        </p:txBody>
      </p:sp>
      <p:cxnSp>
        <p:nvCxnSpPr>
          <p:cNvPr id="13" name="Straight Arrow Connector 12"/>
          <p:cNvCxnSpPr>
            <a:cxnSpLocks/>
            <a:stCxn id="11" idx="3"/>
          </p:cNvCxnSpPr>
          <p:nvPr/>
        </p:nvCxnSpPr>
        <p:spPr>
          <a:xfrm flipV="1">
            <a:off x="6502237" y="3796223"/>
            <a:ext cx="1043077"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463320C-21CE-145D-2E8A-AC44D8C5904C}"/>
              </a:ext>
            </a:extLst>
          </p:cNvPr>
          <p:cNvSpPr>
            <a:spLocks noGrp="1"/>
          </p:cNvSpPr>
          <p:nvPr>
            <p:ph type="ctrTitle"/>
          </p:nvPr>
        </p:nvSpPr>
        <p:spPr/>
        <p:txBody>
          <a:bodyPr/>
          <a:lstStyle/>
          <a:p>
            <a:r>
              <a:rPr lang="en-GB" dirty="0"/>
              <a:t>ACTIVITY:</a:t>
            </a:r>
            <a:r>
              <a:rPr lang="en-GB"/>
              <a:t/>
            </a:r>
            <a:br>
              <a:rPr lang="en-GB"/>
            </a:br>
            <a:r>
              <a:rPr lang="en-GB"/>
              <a:t>Exercise 3</a:t>
            </a:r>
            <a:endParaRPr lang="en-GB" dirty="0"/>
          </a:p>
        </p:txBody>
      </p:sp>
      <p:sp>
        <p:nvSpPr>
          <p:cNvPr id="6" name="Text Placeholder 5">
            <a:extLst>
              <a:ext uri="{FF2B5EF4-FFF2-40B4-BE49-F238E27FC236}">
                <a16:creationId xmlns:a16="http://schemas.microsoft.com/office/drawing/2014/main" xmlns="" id="{D5E6C683-4688-D922-DE19-302C57287920}"/>
              </a:ext>
            </a:extLst>
          </p:cNvPr>
          <p:cNvSpPr>
            <a:spLocks noGrp="1"/>
          </p:cNvSpPr>
          <p:nvPr>
            <p:ph type="body" sz="quarter" idx="10"/>
          </p:nvPr>
        </p:nvSpPr>
        <p:spPr/>
        <p:txBody>
          <a:bodyPr/>
          <a:lstStyle/>
          <a:p>
            <a:endParaRPr lang="en-GB"/>
          </a:p>
        </p:txBody>
      </p:sp>
      <p:sp>
        <p:nvSpPr>
          <p:cNvPr id="3" name="Slide Number Placeholder 2">
            <a:extLst>
              <a:ext uri="{FF2B5EF4-FFF2-40B4-BE49-F238E27FC236}">
                <a16:creationId xmlns:a16="http://schemas.microsoft.com/office/drawing/2014/main" xmlns="" id="{9910EB0C-7B4D-CC8A-62F7-EF235D87C979}"/>
              </a:ext>
            </a:extLst>
          </p:cNvPr>
          <p:cNvSpPr>
            <a:spLocks noGrp="1"/>
          </p:cNvSpPr>
          <p:nvPr>
            <p:ph type="sldNum" sz="quarter" idx="4"/>
          </p:nvPr>
        </p:nvSpPr>
        <p:spPr/>
        <p:txBody>
          <a:bodyPr/>
          <a:lstStyle/>
          <a:p>
            <a:fld id="{EF892D59-8F09-EF4B-AD6D-DA609442F868}" type="slidenum">
              <a:rPr lang="en-GB" smtClean="0"/>
              <a:pPr/>
              <a:t>49</a:t>
            </a:fld>
            <a:endParaRPr lang="en-GB" dirty="0"/>
          </a:p>
        </p:txBody>
      </p:sp>
    </p:spTree>
    <p:extLst>
      <p:ext uri="{BB962C8B-B14F-4D97-AF65-F5344CB8AC3E}">
        <p14:creationId xmlns:p14="http://schemas.microsoft.com/office/powerpoint/2010/main" xmlns="" val="418424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187E15A-3A4C-4743-A5CB-B7F7A0EB8BE1}"/>
              </a:ext>
            </a:extLst>
          </p:cNvPr>
          <p:cNvSpPr>
            <a:spLocks noGrp="1"/>
          </p:cNvSpPr>
          <p:nvPr>
            <p:ph type="body" sz="quarter" idx="10"/>
          </p:nvPr>
        </p:nvSpPr>
        <p:spPr/>
        <p:txBody>
          <a:bodyPr/>
          <a:lstStyle/>
          <a:p>
            <a:r>
              <a:rPr lang="en-GB" dirty="0"/>
              <a:t>Variables</a:t>
            </a:r>
          </a:p>
        </p:txBody>
      </p:sp>
      <p:sp>
        <p:nvSpPr>
          <p:cNvPr id="3" name="Slide Number Placeholder 2">
            <a:extLst>
              <a:ext uri="{FF2B5EF4-FFF2-40B4-BE49-F238E27FC236}">
                <a16:creationId xmlns:a16="http://schemas.microsoft.com/office/drawing/2014/main" xmlns="" id="{2F873A9E-06FE-4F36-A5A5-54C50BD56343}"/>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6" name="Text Placeholder 5">
            <a:extLst>
              <a:ext uri="{FF2B5EF4-FFF2-40B4-BE49-F238E27FC236}">
                <a16:creationId xmlns:a16="http://schemas.microsoft.com/office/drawing/2014/main" xmlns="" id="{9A7C8F11-585B-4628-934D-F1B2ADEC7C35}"/>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 variable is a symbolic name for an address in memory</a:t>
            </a:r>
          </a:p>
          <a:p>
            <a:pPr marL="285750" indent="-285750">
              <a:buFont typeface="Arial" panose="020B0604020202020204" pitchFamily="34" charset="0"/>
              <a:buChar char="•"/>
            </a:pPr>
            <a:r>
              <a:rPr lang="en-GB" dirty="0"/>
              <a:t>A variable is a value that can change</a:t>
            </a:r>
          </a:p>
          <a:p>
            <a:pPr marL="285750" indent="-285750">
              <a:buFont typeface="Arial" panose="020B0604020202020204" pitchFamily="34" charset="0"/>
              <a:buChar char="•"/>
            </a:pPr>
            <a:r>
              <a:rPr lang="en-GB" dirty="0"/>
              <a:t>All variables must be declared before they are used</a:t>
            </a:r>
          </a:p>
          <a:p>
            <a:pPr marL="285750" indent="-285750">
              <a:buFont typeface="Arial" panose="020B0604020202020204" pitchFamily="34" charset="0"/>
              <a:buChar char="•"/>
            </a:pPr>
            <a:r>
              <a:rPr lang="en-GB" dirty="0"/>
              <a:t>A variable must also be initialised before being read</a:t>
            </a:r>
          </a:p>
          <a:p>
            <a:pPr marL="285750" indent="-285750">
              <a:buFont typeface="Arial" panose="020B0604020202020204" pitchFamily="34" charset="0"/>
              <a:buChar char="•"/>
            </a:pPr>
            <a:r>
              <a:rPr lang="en-GB" dirty="0"/>
              <a:t>Local variables (variables declared within a method) have no initial value</a:t>
            </a:r>
          </a:p>
          <a:p>
            <a:pPr marL="285750" indent="-285750">
              <a:buFont typeface="Arial" panose="020B0604020202020204" pitchFamily="34" charset="0"/>
              <a:buChar char="•"/>
            </a:pPr>
            <a:endParaRPr lang="en-GB" dirty="0"/>
          </a:p>
        </p:txBody>
      </p:sp>
      <p:pic>
        <p:nvPicPr>
          <p:cNvPr id="4" name="Picture 3">
            <a:extLst>
              <a:ext uri="{FF2B5EF4-FFF2-40B4-BE49-F238E27FC236}">
                <a16:creationId xmlns:a16="http://schemas.microsoft.com/office/drawing/2014/main" xmlns="" id="{FC6FC591-F01E-D1FC-A7E6-097714884FAA}"/>
              </a:ext>
            </a:extLst>
          </p:cNvPr>
          <p:cNvPicPr>
            <a:picLocks noChangeAspect="1"/>
          </p:cNvPicPr>
          <p:nvPr/>
        </p:nvPicPr>
        <p:blipFill>
          <a:blip r:embed="rId3"/>
          <a:stretch>
            <a:fillRect/>
          </a:stretch>
        </p:blipFill>
        <p:spPr>
          <a:xfrm>
            <a:off x="5329463" y="4101984"/>
            <a:ext cx="5030505" cy="2200845"/>
          </a:xfrm>
          <a:prstGeom prst="rect">
            <a:avLst/>
          </a:prstGeom>
          <a:ln>
            <a:solidFill>
              <a:schemeClr val="accent1"/>
            </a:solidFill>
          </a:ln>
        </p:spPr>
      </p:pic>
    </p:spTree>
    <p:extLst>
      <p:ext uri="{BB962C8B-B14F-4D97-AF65-F5344CB8AC3E}">
        <p14:creationId xmlns:p14="http://schemas.microsoft.com/office/powerpoint/2010/main" xmlns="" val="3960038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Summary</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50</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Identifiers</a:t>
            </a:r>
          </a:p>
          <a:p>
            <a:pPr marL="285750" indent="-285750">
              <a:buFont typeface="Arial" panose="020B0604020202020204" pitchFamily="34" charset="0"/>
              <a:buChar char="•"/>
            </a:pPr>
            <a:r>
              <a:rPr lang="en-GB" dirty="0"/>
              <a:t>Comments</a:t>
            </a:r>
          </a:p>
          <a:p>
            <a:pPr marL="285750" indent="-285750">
              <a:buFont typeface="Arial" panose="020B0604020202020204" pitchFamily="34" charset="0"/>
              <a:buChar char="•"/>
            </a:pPr>
            <a:r>
              <a:rPr lang="en-GB" dirty="0"/>
              <a:t>Variables</a:t>
            </a:r>
          </a:p>
          <a:p>
            <a:pPr marL="285750" indent="-285750">
              <a:buFont typeface="Arial" panose="020B0604020202020204" pitchFamily="34" charset="0"/>
              <a:buChar char="•"/>
            </a:pPr>
            <a:r>
              <a:rPr lang="en-GB" dirty="0"/>
              <a:t>Built-in types</a:t>
            </a:r>
          </a:p>
          <a:p>
            <a:pPr marL="285750" indent="-285750">
              <a:buFont typeface="Arial" panose="020B0604020202020204" pitchFamily="34" charset="0"/>
              <a:buChar char="•"/>
            </a:pPr>
            <a:r>
              <a:rPr lang="en-GB" dirty="0"/>
              <a:t>Value types</a:t>
            </a:r>
          </a:p>
          <a:p>
            <a:pPr marL="285750" indent="-285750">
              <a:buFont typeface="Arial" panose="020B0604020202020204" pitchFamily="34" charset="0"/>
              <a:buChar char="•"/>
            </a:pPr>
            <a:r>
              <a:rPr lang="en-GB" dirty="0"/>
              <a:t>Reference types</a:t>
            </a:r>
          </a:p>
          <a:p>
            <a:pPr marL="285750" indent="-285750">
              <a:buFont typeface="Arial" panose="020B0604020202020204" pitchFamily="34" charset="0"/>
              <a:buChar char="•"/>
            </a:pPr>
            <a:r>
              <a:rPr lang="en-GB" dirty="0"/>
              <a:t>Creating variables</a:t>
            </a:r>
            <a:r>
              <a:rPr lang="en-GB"/>
              <a:t>: Value </a:t>
            </a:r>
            <a:r>
              <a:rPr lang="en-GB" dirty="0"/>
              <a:t>and reference types</a:t>
            </a:r>
          </a:p>
          <a:p>
            <a:pPr marL="285750" indent="-285750">
              <a:buFont typeface="Arial" panose="020B0604020202020204" pitchFamily="34" charset="0"/>
              <a:buChar char="•"/>
            </a:pPr>
            <a:r>
              <a:rPr lang="en-GB" dirty="0"/>
              <a:t>The var keyword</a:t>
            </a:r>
          </a:p>
          <a:p>
            <a:pPr marL="285750" indent="-285750">
              <a:buFont typeface="Arial" panose="020B0604020202020204" pitchFamily="34" charset="0"/>
              <a:buChar char="•"/>
            </a:pPr>
            <a:r>
              <a:rPr lang="en-GB" dirty="0"/>
              <a:t>Operators</a:t>
            </a:r>
          </a:p>
          <a:p>
            <a:pPr marL="285750" indent="-285750">
              <a:buFont typeface="Arial" panose="020B0604020202020204" pitchFamily="34" charset="0"/>
              <a:buChar char="•"/>
            </a:pPr>
            <a:r>
              <a:rPr lang="en-GB" dirty="0"/>
              <a:t>Parse and casting</a:t>
            </a:r>
          </a:p>
        </p:txBody>
      </p:sp>
    </p:spTree>
    <p:extLst>
      <p:ext uri="{BB962C8B-B14F-4D97-AF65-F5344CB8AC3E}">
        <p14:creationId xmlns:p14="http://schemas.microsoft.com/office/powerpoint/2010/main" xmlns="" val="256824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819BAA9-74BB-4BFD-8BE4-5C935B94904D}"/>
              </a:ext>
            </a:extLst>
          </p:cNvPr>
          <p:cNvSpPr>
            <a:spLocks noGrp="1"/>
          </p:cNvSpPr>
          <p:nvPr>
            <p:ph type="body" sz="quarter" idx="10"/>
          </p:nvPr>
        </p:nvSpPr>
        <p:spPr/>
        <p:txBody>
          <a:bodyPr/>
          <a:lstStyle/>
          <a:p>
            <a:r>
              <a:rPr lang="en-GB" dirty="0"/>
              <a:t>Built-in Datatypes</a:t>
            </a:r>
          </a:p>
        </p:txBody>
      </p:sp>
      <p:sp>
        <p:nvSpPr>
          <p:cNvPr id="3" name="Slide Number Placeholder 2">
            <a:extLst>
              <a:ext uri="{FF2B5EF4-FFF2-40B4-BE49-F238E27FC236}">
                <a16:creationId xmlns:a16="http://schemas.microsoft.com/office/drawing/2014/main" xmlns="" id="{E79B1EC5-95AF-49F1-8B2C-9BE53F38FB12}"/>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6" name="Text Placeholder 5">
            <a:extLst>
              <a:ext uri="{FF2B5EF4-FFF2-40B4-BE49-F238E27FC236}">
                <a16:creationId xmlns:a16="http://schemas.microsoft.com/office/drawing/2014/main" xmlns="" id="{B93D5116-03EB-48A2-B314-6A820BBB7746}"/>
              </a:ext>
            </a:extLst>
          </p:cNvPr>
          <p:cNvSpPr>
            <a:spLocks noGrp="1"/>
          </p:cNvSpPr>
          <p:nvPr>
            <p:ph type="body" sz="quarter" idx="15"/>
          </p:nvPr>
        </p:nvSpPr>
        <p:spPr/>
        <p:txBody>
          <a:bodyPr/>
          <a:lstStyle/>
          <a:p>
            <a:r>
              <a:rPr lang="en-GB" dirty="0"/>
              <a:t>There are two main categories of types in C#:</a:t>
            </a:r>
          </a:p>
          <a:p>
            <a:pPr marL="285750" indent="-285750">
              <a:buFont typeface="Arial" panose="020B0604020202020204" pitchFamily="34" charset="0"/>
              <a:buChar char="•"/>
            </a:pPr>
            <a:r>
              <a:rPr lang="en-GB" dirty="0"/>
              <a:t>Value types</a:t>
            </a:r>
          </a:p>
          <a:p>
            <a:pPr marL="285750" indent="-285750">
              <a:buFont typeface="Arial" panose="020B0604020202020204" pitchFamily="34" charset="0"/>
              <a:buChar char="•"/>
            </a:pPr>
            <a:r>
              <a:rPr lang="en-GB" dirty="0"/>
              <a:t>Reference types</a:t>
            </a:r>
          </a:p>
          <a:p>
            <a:endParaRPr lang="en-GB" dirty="0"/>
          </a:p>
          <a:p>
            <a:pPr marL="285750" indent="-285750">
              <a:buFont typeface="Arial" panose="020B0604020202020204" pitchFamily="34" charset="0"/>
              <a:buChar char="•"/>
            </a:pPr>
            <a:r>
              <a:rPr lang="en-GB" dirty="0"/>
              <a:t>A variable of a </a:t>
            </a:r>
            <a:r>
              <a:rPr lang="en-GB" b="1" dirty="0"/>
              <a:t>value</a:t>
            </a:r>
            <a:r>
              <a:rPr lang="en-GB" dirty="0"/>
              <a:t> type contains an instance of the type</a:t>
            </a:r>
          </a:p>
          <a:p>
            <a:pPr marL="285750" indent="-285750">
              <a:buFont typeface="Arial" panose="020B0604020202020204" pitchFamily="34" charset="0"/>
              <a:buChar char="•"/>
            </a:pPr>
            <a:r>
              <a:rPr lang="en-GB" dirty="0"/>
              <a:t>A variable of a </a:t>
            </a:r>
            <a:r>
              <a:rPr lang="en-GB" b="1" dirty="0"/>
              <a:t>reference</a:t>
            </a:r>
            <a:r>
              <a:rPr lang="en-GB" dirty="0"/>
              <a:t> type contains a </a:t>
            </a:r>
            <a:r>
              <a:rPr lang="en-GB" i="1" dirty="0"/>
              <a:t>reference</a:t>
            </a:r>
            <a:r>
              <a:rPr lang="en-GB" dirty="0"/>
              <a:t> to an instance of the type</a:t>
            </a:r>
          </a:p>
          <a:p>
            <a:pPr marL="285750" indent="-285750">
              <a:buFont typeface="Arial" panose="020B0604020202020204" pitchFamily="34" charset="0"/>
              <a:buChar char="•"/>
            </a:pPr>
            <a:r>
              <a:rPr lang="en-GB" dirty="0"/>
              <a:t>With </a:t>
            </a:r>
            <a:r>
              <a:rPr lang="en-GB" b="1" dirty="0"/>
              <a:t>reference</a:t>
            </a:r>
            <a:r>
              <a:rPr lang="en-GB" dirty="0"/>
              <a:t> types, it is possible for two variables to reference the same object and for operations on one variable to affect the object referenced by another variable</a:t>
            </a:r>
          </a:p>
          <a:p>
            <a:pPr marL="285750" indent="-285750">
              <a:buFont typeface="Arial" panose="020B0604020202020204" pitchFamily="34" charset="0"/>
              <a:buChar char="•"/>
            </a:pPr>
            <a:r>
              <a:rPr lang="en-GB" dirty="0"/>
              <a:t>With </a:t>
            </a:r>
            <a:r>
              <a:rPr lang="en-GB" b="1" dirty="0"/>
              <a:t>value</a:t>
            </a:r>
            <a:r>
              <a:rPr lang="en-GB" dirty="0"/>
              <a:t> types, each variable has its own copy of data so it is not possible for operations on one to affect the other</a:t>
            </a:r>
          </a:p>
        </p:txBody>
      </p:sp>
    </p:spTree>
    <p:extLst>
      <p:ext uri="{BB962C8B-B14F-4D97-AF65-F5344CB8AC3E}">
        <p14:creationId xmlns:p14="http://schemas.microsoft.com/office/powerpoint/2010/main" xmlns="" val="373776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5819BAA9-74BB-4BFD-8BE4-5C935B94904D}"/>
              </a:ext>
            </a:extLst>
          </p:cNvPr>
          <p:cNvSpPr>
            <a:spLocks noGrp="1"/>
          </p:cNvSpPr>
          <p:nvPr>
            <p:ph type="body" sz="quarter" idx="10"/>
          </p:nvPr>
        </p:nvSpPr>
        <p:spPr/>
        <p:txBody>
          <a:bodyPr/>
          <a:lstStyle/>
          <a:p>
            <a:r>
              <a:rPr lang="en-GB" dirty="0"/>
              <a:t>Value types versus reference types</a:t>
            </a:r>
          </a:p>
        </p:txBody>
      </p:sp>
      <p:sp>
        <p:nvSpPr>
          <p:cNvPr id="3" name="Slide Number Placeholder 2">
            <a:extLst>
              <a:ext uri="{FF2B5EF4-FFF2-40B4-BE49-F238E27FC236}">
                <a16:creationId xmlns:a16="http://schemas.microsoft.com/office/drawing/2014/main" xmlns="" id="{E79B1EC5-95AF-49F1-8B2C-9BE53F38FB12}"/>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6" name="Text Placeholder 5">
            <a:extLst>
              <a:ext uri="{FF2B5EF4-FFF2-40B4-BE49-F238E27FC236}">
                <a16:creationId xmlns:a16="http://schemas.microsoft.com/office/drawing/2014/main" xmlns="" id="{B93D5116-03EB-48A2-B314-6A820BBB7746}"/>
              </a:ext>
            </a:extLst>
          </p:cNvPr>
          <p:cNvSpPr>
            <a:spLocks noGrp="1"/>
          </p:cNvSpPr>
          <p:nvPr>
            <p:ph type="body" sz="quarter" idx="15"/>
          </p:nvPr>
        </p:nvSpPr>
        <p:spPr/>
        <p:txBody>
          <a:bodyPr/>
          <a:lstStyle/>
          <a:p>
            <a:pPr marL="285750" indent="-285750">
              <a:buFont typeface="Arial" panose="020B0604020202020204" pitchFamily="34" charset="0"/>
              <a:buChar char="•"/>
            </a:pPr>
            <a:r>
              <a:rPr lang="en-GB" dirty="0"/>
              <a:t>A </a:t>
            </a:r>
            <a:r>
              <a:rPr lang="en-GB" b="1" dirty="0"/>
              <a:t>value</a:t>
            </a:r>
            <a:r>
              <a:rPr lang="en-GB" dirty="0"/>
              <a:t> type exists mainly for the data it holds rather than functionality</a:t>
            </a:r>
          </a:p>
          <a:p>
            <a:pPr marL="285750" indent="-285750">
              <a:buFont typeface="Arial" panose="020B0604020202020204" pitchFamily="34" charset="0"/>
              <a:buChar char="•"/>
            </a:pPr>
            <a:r>
              <a:rPr lang="en-GB" dirty="0"/>
              <a:t>A </a:t>
            </a:r>
            <a:r>
              <a:rPr lang="en-GB" b="1" dirty="0"/>
              <a:t>reference</a:t>
            </a:r>
            <a:r>
              <a:rPr lang="en-GB" dirty="0"/>
              <a:t> type is created for more complex types that need to exhibit a lot of functionality as well as store data</a:t>
            </a:r>
          </a:p>
          <a:p>
            <a:pPr marL="285750" indent="-285750">
              <a:buFont typeface="Arial" panose="020B0604020202020204" pitchFamily="34" charset="0"/>
              <a:buChar char="•"/>
            </a:pPr>
            <a:r>
              <a:rPr lang="en-GB" dirty="0"/>
              <a:t>The memory used by a </a:t>
            </a:r>
            <a:r>
              <a:rPr lang="en-GB" b="1" dirty="0"/>
              <a:t>value</a:t>
            </a:r>
            <a:r>
              <a:rPr lang="en-GB" dirty="0"/>
              <a:t> type is allocated in an area called the </a:t>
            </a:r>
            <a:r>
              <a:rPr lang="en-GB" i="1" dirty="0"/>
              <a:t>stack</a:t>
            </a:r>
          </a:p>
          <a:p>
            <a:pPr marL="285750" indent="-285750">
              <a:buFont typeface="Arial" panose="020B0604020202020204" pitchFamily="34" charset="0"/>
              <a:buChar char="•"/>
            </a:pPr>
            <a:r>
              <a:rPr lang="en-GB" dirty="0"/>
              <a:t>This memory is reclaimed as soon as the value type is no longer needed</a:t>
            </a:r>
          </a:p>
          <a:p>
            <a:pPr marL="285750" indent="-285750">
              <a:buFont typeface="Arial" panose="020B0604020202020204" pitchFamily="34" charset="0"/>
              <a:buChar char="•"/>
            </a:pPr>
            <a:r>
              <a:rPr lang="en-GB" dirty="0"/>
              <a:t>The memory used by a </a:t>
            </a:r>
            <a:r>
              <a:rPr lang="en-GB" b="1" dirty="0"/>
              <a:t>reference</a:t>
            </a:r>
            <a:r>
              <a:rPr lang="en-GB" dirty="0"/>
              <a:t> type is allocated in an area called the </a:t>
            </a:r>
            <a:r>
              <a:rPr lang="en-GB" i="1" dirty="0"/>
              <a:t>managed heap</a:t>
            </a:r>
          </a:p>
          <a:p>
            <a:pPr marL="285750" indent="-285750">
              <a:buFont typeface="Arial" panose="020B0604020202020204" pitchFamily="34" charset="0"/>
              <a:buChar char="•"/>
            </a:pPr>
            <a:r>
              <a:rPr lang="en-GB" dirty="0"/>
              <a:t>This memory is reclaimed by a service called the </a:t>
            </a:r>
            <a:r>
              <a:rPr lang="en-GB" i="1" dirty="0"/>
              <a:t>Garbage Collector - </a:t>
            </a:r>
            <a:r>
              <a:rPr lang="en-GB" dirty="0"/>
              <a:t>this happens at some future point when the object is no longer needed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xmlns="" val="98525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328EFDEB-3559-4E4C-AB40-7A07CCE3F498}"/>
              </a:ext>
            </a:extLst>
          </p:cNvPr>
          <p:cNvSpPr>
            <a:spLocks noGrp="1"/>
          </p:cNvSpPr>
          <p:nvPr>
            <p:ph type="body" sz="quarter" idx="10"/>
          </p:nvPr>
        </p:nvSpPr>
        <p:spPr/>
        <p:txBody>
          <a:bodyPr/>
          <a:lstStyle/>
          <a:p>
            <a:r>
              <a:rPr lang="en-GB" dirty="0"/>
              <a:t>Built-in Value types</a:t>
            </a:r>
          </a:p>
        </p:txBody>
      </p:sp>
      <p:sp>
        <p:nvSpPr>
          <p:cNvPr id="3" name="Slide Number Placeholder 2">
            <a:extLst>
              <a:ext uri="{FF2B5EF4-FFF2-40B4-BE49-F238E27FC236}">
                <a16:creationId xmlns:a16="http://schemas.microsoft.com/office/drawing/2014/main" xmlns="" id="{8AA59F59-F2D2-4D1D-9BEE-EA20F399DD70}"/>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6" name="Text Placeholder 5">
            <a:extLst>
              <a:ext uri="{FF2B5EF4-FFF2-40B4-BE49-F238E27FC236}">
                <a16:creationId xmlns:a16="http://schemas.microsoft.com/office/drawing/2014/main" xmlns="" id="{692771D1-2621-411B-8C88-D9B2E6DEAA5D}"/>
              </a:ext>
            </a:extLst>
          </p:cNvPr>
          <p:cNvSpPr>
            <a:spLocks noGrp="1"/>
          </p:cNvSpPr>
          <p:nvPr>
            <p:ph type="body" sz="quarter" idx="15"/>
          </p:nvPr>
        </p:nvSpPr>
        <p:spPr/>
        <p:txBody>
          <a:bodyPr/>
          <a:lstStyle/>
          <a:p>
            <a:r>
              <a:rPr lang="en-GB" dirty="0"/>
              <a:t>C# has the following built-in value types, also known as </a:t>
            </a:r>
            <a:r>
              <a:rPr lang="en-GB" i="1" dirty="0"/>
              <a:t>simple</a:t>
            </a:r>
            <a:r>
              <a:rPr lang="en-GB" dirty="0"/>
              <a:t> types:</a:t>
            </a:r>
          </a:p>
          <a:p>
            <a:pPr marL="285750" indent="-285750">
              <a:buFont typeface="Arial" panose="020B0604020202020204" pitchFamily="34" charset="0"/>
              <a:buChar char="•"/>
            </a:pPr>
            <a:r>
              <a:rPr lang="en-GB" dirty="0"/>
              <a:t>Integral numeric types</a:t>
            </a:r>
          </a:p>
          <a:p>
            <a:pPr marL="285750" indent="-285750">
              <a:buFont typeface="Arial" panose="020B0604020202020204" pitchFamily="34" charset="0"/>
              <a:buChar char="•"/>
            </a:pPr>
            <a:r>
              <a:rPr lang="en-GB" dirty="0"/>
              <a:t>Floating-point numeric types</a:t>
            </a:r>
          </a:p>
          <a:p>
            <a:pPr marL="285750" indent="-285750">
              <a:buFont typeface="Arial" panose="020B0604020202020204" pitchFamily="34" charset="0"/>
              <a:buChar char="•"/>
            </a:pPr>
            <a:r>
              <a:rPr lang="en-GB" dirty="0"/>
              <a:t>bool</a:t>
            </a:r>
          </a:p>
          <a:p>
            <a:pPr marL="285750" indent="-285750">
              <a:buFont typeface="Arial" panose="020B0604020202020204" pitchFamily="34" charset="0"/>
              <a:buChar char="•"/>
            </a:pPr>
            <a:r>
              <a:rPr lang="en-GB" dirty="0"/>
              <a:t>char</a:t>
            </a:r>
          </a:p>
          <a:p>
            <a:pPr marL="285750" indent="-285750">
              <a:buFont typeface="Arial" panose="020B0604020202020204" pitchFamily="34" charset="0"/>
              <a:buChar char="•"/>
            </a:pPr>
            <a:endParaRPr lang="en-GB" dirty="0"/>
          </a:p>
          <a:p>
            <a:r>
              <a:rPr lang="en-GB" dirty="0"/>
              <a:t>A value type is one of the following:</a:t>
            </a:r>
          </a:p>
          <a:p>
            <a:pPr marL="285750" indent="-285750">
              <a:buFont typeface="Arial" panose="020B0604020202020204" pitchFamily="34" charset="0"/>
              <a:buChar char="•"/>
            </a:pPr>
            <a:r>
              <a:rPr lang="en-GB" dirty="0"/>
              <a:t>A </a:t>
            </a:r>
            <a:r>
              <a:rPr lang="en-GB" b="1" dirty="0"/>
              <a:t>structure</a:t>
            </a:r>
            <a:r>
              <a:rPr lang="en-GB" dirty="0"/>
              <a:t> type which encapsulates data and related functionality</a:t>
            </a:r>
          </a:p>
          <a:p>
            <a:pPr marL="285750" indent="-285750">
              <a:buFont typeface="Arial" panose="020B0604020202020204" pitchFamily="34" charset="0"/>
              <a:buChar char="•"/>
            </a:pPr>
            <a:r>
              <a:rPr lang="en-GB" dirty="0"/>
              <a:t>An </a:t>
            </a:r>
            <a:r>
              <a:rPr lang="en-GB" b="1" dirty="0"/>
              <a:t>enumeration</a:t>
            </a:r>
            <a:r>
              <a:rPr lang="en-GB" dirty="0"/>
              <a:t> type, which is a set of named constants </a:t>
            </a:r>
          </a:p>
        </p:txBody>
      </p:sp>
    </p:spTree>
    <p:extLst>
      <p:ext uri="{BB962C8B-B14F-4D97-AF65-F5344CB8AC3E}">
        <p14:creationId xmlns:p14="http://schemas.microsoft.com/office/powerpoint/2010/main" xmlns="" val="222618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67BDD806-E4BE-453D-8ED6-E542591B9563}"/>
              </a:ext>
            </a:extLst>
          </p:cNvPr>
          <p:cNvSpPr>
            <a:spLocks noGrp="1"/>
          </p:cNvSpPr>
          <p:nvPr>
            <p:ph type="body" sz="quarter" idx="10"/>
          </p:nvPr>
        </p:nvSpPr>
        <p:spPr/>
        <p:txBody>
          <a:bodyPr/>
          <a:lstStyle/>
          <a:p>
            <a:r>
              <a:rPr lang="en-GB" dirty="0"/>
              <a:t>Integral numeric types</a:t>
            </a:r>
          </a:p>
        </p:txBody>
      </p:sp>
      <p:sp>
        <p:nvSpPr>
          <p:cNvPr id="3" name="Slide Number Placeholder 2">
            <a:extLst>
              <a:ext uri="{FF2B5EF4-FFF2-40B4-BE49-F238E27FC236}">
                <a16:creationId xmlns:a16="http://schemas.microsoft.com/office/drawing/2014/main" xmlns="" id="{2592A1A2-42EE-4293-A805-2B8AECDA3DE8}"/>
              </a:ext>
            </a:extLst>
          </p:cNvPr>
          <p:cNvSpPr>
            <a:spLocks noGrp="1"/>
          </p:cNvSpPr>
          <p:nvPr>
            <p:ph type="sldNum" sz="quarter" idx="4"/>
          </p:nvPr>
        </p:nvSpPr>
        <p:spPr/>
        <p:txBody>
          <a:bodyPr/>
          <a:lstStyle/>
          <a:p>
            <a:fld id="{EF892D59-8F09-EF4B-AD6D-DA609442F868}" type="slidenum">
              <a:rPr lang="en-GB" smtClean="0"/>
              <a:pPr/>
              <a:t>9</a:t>
            </a:fld>
            <a:endParaRPr lang="en-GB"/>
          </a:p>
        </p:txBody>
      </p:sp>
      <p:pic>
        <p:nvPicPr>
          <p:cNvPr id="4" name="Picture 3">
            <a:extLst>
              <a:ext uri="{FF2B5EF4-FFF2-40B4-BE49-F238E27FC236}">
                <a16:creationId xmlns:a16="http://schemas.microsoft.com/office/drawing/2014/main" xmlns="" id="{FECED7C0-FFE7-3D12-2359-C9FA6A468E1C}"/>
              </a:ext>
            </a:extLst>
          </p:cNvPr>
          <p:cNvPicPr>
            <a:picLocks noChangeAspect="1"/>
          </p:cNvPicPr>
          <p:nvPr/>
        </p:nvPicPr>
        <p:blipFill>
          <a:blip r:embed="rId3"/>
          <a:stretch>
            <a:fillRect/>
          </a:stretch>
        </p:blipFill>
        <p:spPr>
          <a:xfrm>
            <a:off x="4202696" y="1064623"/>
            <a:ext cx="7839208" cy="3955481"/>
          </a:xfrm>
          <a:prstGeom prst="rect">
            <a:avLst/>
          </a:prstGeom>
        </p:spPr>
      </p:pic>
      <p:pic>
        <p:nvPicPr>
          <p:cNvPr id="8" name="Picture 7">
            <a:extLst>
              <a:ext uri="{FF2B5EF4-FFF2-40B4-BE49-F238E27FC236}">
                <a16:creationId xmlns:a16="http://schemas.microsoft.com/office/drawing/2014/main" xmlns="" id="{A53E0F67-BC0E-02DC-3B1A-2C4D6C4AF944}"/>
              </a:ext>
            </a:extLst>
          </p:cNvPr>
          <p:cNvPicPr>
            <a:picLocks noChangeAspect="1"/>
          </p:cNvPicPr>
          <p:nvPr/>
        </p:nvPicPr>
        <p:blipFill>
          <a:blip r:embed="rId4"/>
          <a:stretch>
            <a:fillRect/>
          </a:stretch>
        </p:blipFill>
        <p:spPr>
          <a:xfrm>
            <a:off x="4619769" y="5296813"/>
            <a:ext cx="2806209" cy="862324"/>
          </a:xfrm>
          <a:prstGeom prst="rect">
            <a:avLst/>
          </a:prstGeom>
          <a:ln>
            <a:solidFill>
              <a:schemeClr val="tx1"/>
            </a:solidFill>
          </a:ln>
        </p:spPr>
      </p:pic>
    </p:spTree>
    <p:extLst>
      <p:ext uri="{BB962C8B-B14F-4D97-AF65-F5344CB8AC3E}">
        <p14:creationId xmlns:p14="http://schemas.microsoft.com/office/powerpoint/2010/main" xmlns="" val="1806616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xmlns="" name="QA - NEW Powerpoint template_v3.0" id="{757C6B63-E14D-49F7-B3A2-1526B7ACA66B}" vid="{484D6699-C988-4F0E-BCF1-0F8788268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A76CB1A6A97F4F94C30509F5BB9151" ma:contentTypeVersion="6" ma:contentTypeDescription="Create a new document." ma:contentTypeScope="" ma:versionID="ac460c2100dff86cf8401538a9f5564b">
  <xsd:schema xmlns:xsd="http://www.w3.org/2001/XMLSchema" xmlns:xs="http://www.w3.org/2001/XMLSchema" xmlns:p="http://schemas.microsoft.com/office/2006/metadata/properties" xmlns:ns2="7bb73446-ea3d-431f-b143-15601503031a" targetNamespace="http://schemas.microsoft.com/office/2006/metadata/properties" ma:root="true" ma:fieldsID="ecb4cf479789c2a5025882377c001b92" ns2:_="">
    <xsd:import namespace="7bb73446-ea3d-431f-b143-1560150303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73446-ea3d-431f-b143-1560150303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E455DD18-34C9-455D-B048-92E0E4FAF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73446-ea3d-431f-b143-156015030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2774</TotalTime>
  <Words>3883</Words>
  <Application>Microsoft Office PowerPoint</Application>
  <PresentationFormat>Custom</PresentationFormat>
  <Paragraphs>691</Paragraphs>
  <Slides>50</Slides>
  <Notes>45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Variables and Datatypes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ACTIVITY: Exercise 3</vt:lpstr>
      <vt:lpstr>Slide 50</vt:lpstr>
    </vt:vector>
  </TitlesOfParts>
  <Manager/>
  <Company>QA Ltd</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Phil Howarth</dc:creator>
  <cp:keywords/>
  <dc:description/>
  <cp:lastModifiedBy>Philip Howarth</cp:lastModifiedBy>
  <cp:revision>236</cp:revision>
  <cp:lastPrinted>2021-06-30T10:37:00Z</cp:lastPrinted>
  <dcterms:created xsi:type="dcterms:W3CDTF">2020-01-02T14:03:43Z</dcterms:created>
  <dcterms:modified xsi:type="dcterms:W3CDTF">2023-02-25T07:48:41Z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0x0101006BA76CB1A6A97F4F94C30509F5BB9151</vt:lpwstr>
  </property>
  <property fmtid="{D5CDD505-2E9C-101B-9397-08002B2CF9AE}" pid="3" name="BookType">
    <vt:lpwstr>10</vt:lpwstr>
  </property>
</Properties>
</file>