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14" r:id="rId5"/>
    <p:sldId id="331" r:id="rId6"/>
    <p:sldId id="332" r:id="rId7"/>
    <p:sldId id="333"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34" r:id="rId21"/>
    <p:sldId id="355" r:id="rId22"/>
    <p:sldId id="353" r:id="rId23"/>
    <p:sldId id="356" r:id="rId24"/>
    <p:sldId id="357" r:id="rId25"/>
    <p:sldId id="329" r:id="rId26"/>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Header Slides" id="{DE8BF54A-1323-4403-83F8-D7B5510C9D53}">
          <p14:sldIdLst>
            <p14:sldId id="314"/>
            <p14:sldId id="331"/>
            <p14:sldId id="332"/>
            <p14:sldId id="333"/>
            <p14:sldId id="341"/>
            <p14:sldId id="342"/>
            <p14:sldId id="343"/>
            <p14:sldId id="344"/>
            <p14:sldId id="345"/>
            <p14:sldId id="346"/>
            <p14:sldId id="347"/>
            <p14:sldId id="348"/>
            <p14:sldId id="349"/>
            <p14:sldId id="350"/>
            <p14:sldId id="351"/>
            <p14:sldId id="352"/>
            <p14:sldId id="334"/>
            <p14:sldId id="355"/>
            <p14:sldId id="353"/>
            <p14:sldId id="356"/>
            <p14:sldId id="357"/>
            <p14:sldId id="329"/>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2" autoAdjust="0"/>
    <p:restoredTop sz="73201" autoAdjust="0"/>
  </p:normalViewPr>
  <p:slideViewPr>
    <p:cSldViewPr snapToGrid="0" snapToObjects="1" showGuides="1">
      <p:cViewPr varScale="1">
        <p:scale>
          <a:sx n="63" d="100"/>
          <a:sy n="63" d="100"/>
        </p:scale>
        <p:origin x="-1378" y="-62"/>
      </p:cViewPr>
      <p:guideLst>
        <p:guide orient="horz" pos="2160"/>
        <p:guide pos="3840"/>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p:cViewPr varScale="1">
        <p:scale>
          <a:sx n="69" d="100"/>
          <a:sy n="69" d="100"/>
        </p:scale>
        <p:origin x="1672" y="5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pPr/>
              <a:t>25/02/2023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pPr/>
              <a:t>25/02/2023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pPr/>
              <a:t>‹#›</a:t>
            </a:fld>
            <a:endParaRPr lang="en-GB"/>
          </a:p>
        </p:txBody>
      </p:sp>
    </p:spTree>
    <p:extLst>
      <p:ext uri="{BB962C8B-B14F-4D97-AF65-F5344CB8AC3E}">
        <p14:creationId xmlns=""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 xmlns:p14="http://schemas.microsoft.com/office/powerpoint/2010/main" val="284662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comparison of the switch statement syntax versus the switch expression syntax. The switch expression syntax is more concise.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 xmlns:p14="http://schemas.microsoft.com/office/powerpoint/2010/main" val="350151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 xmlns:p14="http://schemas.microsoft.com/office/powerpoint/2010/main" val="1649839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above example uses positional patterns with nested relational patterns.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 xmlns:p14="http://schemas.microsoft.com/office/powerpoint/2010/main" val="2779809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example uses property patterns with nested var patterns.</a:t>
            </a:r>
          </a:p>
          <a:p>
            <a:endParaRPr lang="en-GB" dirty="0"/>
          </a:p>
          <a:p>
            <a:r>
              <a:rPr lang="en-GB" dirty="0"/>
              <a:t>Note: A constructor initializes an object’s data ready for use.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 xmlns:p14="http://schemas.microsoft.com/office/powerpoint/2010/main" val="2419333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ternary conditional operator evaluates a Boolean expression and returns the result of one of the two expressions. If the Boolean expression evaluates to true, the result of the first expression is returned, otherwise the result of the second expression is returned.</a:t>
            </a:r>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 xmlns:p14="http://schemas.microsoft.com/office/powerpoint/2010/main" val="566508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 xmlns:p14="http://schemas.microsoft.com/office/powerpoint/2010/main" val="3523050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null-coalescing assignment operator was introduced in C# 8.0</a:t>
            </a:r>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 xmlns:p14="http://schemas.microsoft.com/office/powerpoint/2010/main" val="3516316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null-conditional operator is also known as the Elvis operator because it looks like a quiff above a pair of eyes which is </a:t>
            </a:r>
            <a:r>
              <a:rPr lang="en-GB"/>
              <a:t>said to resemble </a:t>
            </a:r>
            <a:r>
              <a:rPr lang="en-GB" dirty="0"/>
              <a:t>Elvis Presley.</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 xmlns:p14="http://schemas.microsoft.com/office/powerpoint/2010/main" val="182380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t>Grouping many statements inside a set of curly braces allows them to be collectively treated as the one next statement.</a:t>
            </a:r>
          </a:p>
          <a:p>
            <a:pPr>
              <a:defRPr/>
            </a:pPr>
            <a:r>
              <a:rPr lang="en-GB" dirty="0"/>
              <a:t>It is regarded as good practice to insert braces even though there is just one statement within the braces because you might revisit the code at a later time and want to add extra statements. The braces ensure this group of statements are treated as a single code block and that all the statements will run.</a:t>
            </a:r>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 xmlns:p14="http://schemas.microsoft.com/office/powerpoint/2010/main" val="2072597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 xmlns:p14="http://schemas.microsoft.com/office/powerpoint/2010/main" val="1343485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primary means of decision making is the </a:t>
            </a:r>
            <a:r>
              <a:rPr lang="en-GB" b="1" dirty="0"/>
              <a:t>if</a:t>
            </a:r>
            <a:r>
              <a:rPr lang="en-GB" dirty="0"/>
              <a:t> statement. A </a:t>
            </a:r>
            <a:r>
              <a:rPr lang="en-GB" dirty="0" err="1"/>
              <a:t>boolean</a:t>
            </a:r>
            <a:r>
              <a:rPr lang="en-GB" dirty="0"/>
              <a:t> control expression determines which branch of the two-way fork is taken. If the expression evaluates to </a:t>
            </a:r>
            <a:r>
              <a:rPr lang="en-GB" i="1" dirty="0"/>
              <a:t>true</a:t>
            </a:r>
            <a:r>
              <a:rPr lang="en-GB" dirty="0"/>
              <a:t>, the first branch (the if-body) is taken. If the expression is </a:t>
            </a:r>
            <a:r>
              <a:rPr lang="en-GB" i="1" dirty="0"/>
              <a:t>false</a:t>
            </a:r>
            <a:r>
              <a:rPr lang="en-GB" dirty="0"/>
              <a:t>, then the second branch (the else-body) is taken. The </a:t>
            </a:r>
            <a:r>
              <a:rPr lang="en-GB" b="1" dirty="0"/>
              <a:t>else</a:t>
            </a:r>
            <a:r>
              <a:rPr lang="en-GB" dirty="0"/>
              <a:t> clause is optional; if it is omitted, nothing is executed if the control expression evaluates to </a:t>
            </a:r>
            <a:r>
              <a:rPr lang="en-GB" i="1" dirty="0"/>
              <a:t>false</a:t>
            </a:r>
            <a:r>
              <a:rPr lang="en-GB" dirty="0"/>
              <a:t>.</a:t>
            </a:r>
          </a:p>
          <a:p>
            <a:r>
              <a:rPr lang="en-GB" dirty="0"/>
              <a:t>You can nest </a:t>
            </a:r>
            <a:r>
              <a:rPr lang="en-GB" b="1" dirty="0"/>
              <a:t>if</a:t>
            </a:r>
            <a:r>
              <a:rPr lang="en-GB" dirty="0"/>
              <a:t> statement to check multiple conditions.</a:t>
            </a:r>
          </a:p>
          <a:p>
            <a:r>
              <a:rPr lang="en-GB" dirty="0"/>
              <a:t>A common coding error is to use the assignment operator (=) rather than the equality operator (==) in the control expression. Fortunately, the C# compiler will pick up this type of error because the control expression </a:t>
            </a:r>
            <a:r>
              <a:rPr lang="en-GB" i="1" dirty="0"/>
              <a:t>must </a:t>
            </a:r>
            <a:r>
              <a:rPr lang="en-GB" dirty="0"/>
              <a:t>evaluate to a bool.</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 xmlns:p14="http://schemas.microsoft.com/office/powerpoint/2010/main" val="140779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examples show 2 switch statements, one using integers and one using strings. Which one do you think is faster?</a:t>
            </a:r>
          </a:p>
          <a:p>
            <a:r>
              <a:rPr lang="en-GB" dirty="0"/>
              <a:t>The answer is they are almost identical in speed because any string the compiler sees is ‘interned’ to an index into a table of strings and it then works off the index (which is an integer).</a:t>
            </a:r>
          </a:p>
          <a:p>
            <a:r>
              <a:rPr lang="en-GB" dirty="0"/>
              <a:t>Note that:</a:t>
            </a:r>
          </a:p>
          <a:p>
            <a:pPr marL="228600" indent="-228600">
              <a:buAutoNum type="arabicParenR"/>
            </a:pPr>
            <a:r>
              <a:rPr lang="en-GB" dirty="0"/>
              <a:t>You cannot “fall-through” from one case statement to the next. You need a break statement and only a single code branch is executed.</a:t>
            </a:r>
          </a:p>
          <a:p>
            <a:pPr marL="228600" indent="-228600">
              <a:buAutoNum type="arabicParenR"/>
            </a:pPr>
            <a:r>
              <a:rPr lang="en-GB" dirty="0"/>
              <a:t>The final “default” must have a break statement</a:t>
            </a:r>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 xmlns:p14="http://schemas.microsoft.com/office/powerpoint/2010/main" val="577126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Switch statements are often used with enumerations.</a:t>
            </a:r>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 xmlns:p14="http://schemas.microsoft.com/office/powerpoint/2010/main" val="198612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 9 introduced the use of a </a:t>
            </a:r>
            <a:r>
              <a:rPr lang="en-GB" i="1" dirty="0"/>
              <a:t>relational pattern </a:t>
            </a:r>
            <a:r>
              <a:rPr lang="en-GB" dirty="0"/>
              <a:t>to compare an expression result.</a:t>
            </a:r>
          </a:p>
          <a:p>
            <a:r>
              <a:rPr lang="en-GB" dirty="0"/>
              <a:t>The above example uses a </a:t>
            </a:r>
            <a:r>
              <a:rPr lang="en-GB" i="1" dirty="0"/>
              <a:t>constant pattern </a:t>
            </a:r>
            <a:r>
              <a:rPr lang="en-GB" dirty="0"/>
              <a:t>to compare if an expression equals the </a:t>
            </a:r>
            <a:r>
              <a:rPr lang="en-GB" b="1" dirty="0" err="1"/>
              <a:t>double.NaN</a:t>
            </a:r>
            <a:r>
              <a:rPr lang="en-GB" b="0" dirty="0"/>
              <a:t> constant </a:t>
            </a:r>
            <a:r>
              <a:rPr lang="en-GB" dirty="0"/>
              <a:t>and </a:t>
            </a:r>
            <a:r>
              <a:rPr lang="en-GB" i="1" dirty="0"/>
              <a:t>relational patterns </a:t>
            </a:r>
            <a:r>
              <a:rPr lang="en-GB" dirty="0"/>
              <a:t>to compare an expression with a constant using the relational operators </a:t>
            </a:r>
            <a:r>
              <a:rPr lang="en-GB" b="1" dirty="0"/>
              <a:t>&lt;</a:t>
            </a:r>
            <a:r>
              <a:rPr lang="en-GB" dirty="0"/>
              <a:t> and </a:t>
            </a:r>
            <a:r>
              <a:rPr lang="en-GB" b="1" dirty="0"/>
              <a:t>&gt;.</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 xmlns:p14="http://schemas.microsoft.com/office/powerpoint/2010/main" val="312923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 8.0 introduced the </a:t>
            </a:r>
            <a:r>
              <a:rPr lang="en-GB" i="1" dirty="0"/>
              <a:t>switch expression </a:t>
            </a:r>
            <a:r>
              <a:rPr lang="en-GB" dirty="0"/>
              <a:t>syntax.</a:t>
            </a:r>
          </a:p>
          <a:p>
            <a:r>
              <a:rPr lang="en-GB" dirty="0"/>
              <a:t>Use a switch expression to evaluate a single expression from a list of candidate expressions based on a pattern match with an input expression.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 xmlns:p14="http://schemas.microsoft.com/office/powerpoint/2010/main" val="739661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example uses a constant pattern and a discard pattern.</a:t>
            </a:r>
          </a:p>
          <a:p>
            <a:r>
              <a:rPr lang="en-GB" dirty="0"/>
              <a:t>The switch expression is being used as the body of an expression-bodied method.</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 xmlns:p14="http://schemas.microsoft.com/office/powerpoint/2010/main" val="2967024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 xmlns:p14="http://schemas.microsoft.com/office/powerpoint/2010/main" val="34519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 xmlns:p14="http://schemas.microsoft.com/office/powerpoint/2010/main" val="1196016768"/>
      </p:ext>
    </p:extLst>
  </p:cSld>
  <p:clrMapOvr>
    <a:masterClrMapping/>
  </p:clrMapOvr>
  <p:extLst>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247470468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69861294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
                    <a14:imgEffect>
                      <a14:saturation sat="0"/>
                    </a14:imgEffect>
                  </a14:imgLayer>
                </a14:imgProps>
              </a:ext>
            </a:extLst>
          </a:blip>
          <a:stretch>
            <a:fillRect/>
          </a:stretch>
        </p:blipFill>
        <p:spPr>
          <a:xfrm>
            <a:off x="269739" y="377825"/>
            <a:ext cx="738525" cy="522000"/>
          </a:xfrm>
          <a:prstGeom prst="rect">
            <a:avLst/>
          </a:prstGeom>
        </p:spPr>
      </p:pic>
      <p:grpSp>
        <p:nvGrpSpPr>
          <p:cNvPr id="2" name="Group 17">
            <a:extLst>
              <a:ext uri="{FF2B5EF4-FFF2-40B4-BE49-F238E27FC236}">
                <a16:creationId xmlns=""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048926598"/>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211981908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379761529"/>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10" name="Freeform 9">
            <a:extLst>
              <a:ext uri="{FF2B5EF4-FFF2-40B4-BE49-F238E27FC236}">
                <a16:creationId xmlns=""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39666851"/>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 xmlns:a16="http://schemas.microsoft.com/office/drawing/2014/main" id="{5D69E953-4DB2-B941-B4AE-DF2DF1970A5A}"/>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3283552690"/>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 xmlns:a16="http://schemas.microsoft.com/office/drawing/2014/main" id="{E04B9394-820E-45B1-AED1-10AA3CC584A2}"/>
              </a:ext>
            </a:extLst>
          </p:cNvPr>
          <p:cNvPicPr>
            <a:picLocks noChangeAspect="1"/>
          </p:cNvPicPr>
          <p:nvPr userDrawn="1"/>
        </p:nvPicPr>
        <p:blipFill>
          <a:blip r:embed="rId11">
            <a:extLst>
              <a:ext uri="{96DAC541-7B7A-43D3-8B79-37D633B846F1}">
                <asvg:svgBlip xmlns="" xmlns:asvg="http://schemas.microsoft.com/office/drawing/2016/SVG/main" r:embed="rId21"/>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13" r:id="rId1"/>
    <p:sldLayoutId id="2147483822" r:id="rId2"/>
    <p:sldLayoutId id="2147483923" r:id="rId3"/>
    <p:sldLayoutId id="2147483924" r:id="rId4"/>
    <p:sldLayoutId id="2147483925" r:id="rId5"/>
    <p:sldLayoutId id="2147483926" r:id="rId6"/>
    <p:sldLayoutId id="2147483927" r:id="rId7"/>
    <p:sldLayoutId id="2147483928" r:id="rId8"/>
    <p:sldLayoutId id="2147483929" r:id="rId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2"/>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2"/>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2"/>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2"/>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2"/>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2277604"/>
          </a:xfrm>
        </p:spPr>
        <p:txBody>
          <a:bodyPr/>
          <a:lstStyle/>
          <a:p>
            <a:r>
              <a:rPr lang="en-US" dirty="0"/>
              <a:t>Conditionals</a:t>
            </a:r>
          </a:p>
        </p:txBody>
      </p:sp>
      <p:sp>
        <p:nvSpPr>
          <p:cNvPr id="2" name="TextBox 1">
            <a:extLst>
              <a:ext uri="{FF2B5EF4-FFF2-40B4-BE49-F238E27FC236}">
                <a16:creationId xmlns="" xmlns:a16="http://schemas.microsoft.com/office/drawing/2014/main" id="{1A532015-0082-4A56-A481-AA5D56B4B211}"/>
              </a:ext>
            </a:extLst>
          </p:cNvPr>
          <p:cNvSpPr txBox="1"/>
          <p:nvPr/>
        </p:nvSpPr>
        <p:spPr>
          <a:xfrm>
            <a:off x="4724400" y="3200399"/>
            <a:ext cx="2743199"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 xmlns:p14="http://schemas.microsoft.com/office/powerpoint/2010/main" val="7363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600" dirty="0"/>
              <a:t>switch</a:t>
            </a:r>
          </a:p>
          <a:p>
            <a:r>
              <a:rPr lang="en-GB" sz="3600" dirty="0"/>
              <a:t>Expression</a:t>
            </a:r>
          </a:p>
          <a:p>
            <a:endParaRPr lang="en-GB" sz="36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10</a:t>
            </a:fld>
            <a:endParaRPr lang="en-GB"/>
          </a:p>
        </p:txBody>
      </p:sp>
      <p:sp>
        <p:nvSpPr>
          <p:cNvPr id="6" name="Text Placeholder 5">
            <a:extLst>
              <a:ext uri="{FF2B5EF4-FFF2-40B4-BE49-F238E27FC236}">
                <a16:creationId xmlns="" xmlns:a16="http://schemas.microsoft.com/office/drawing/2014/main" id="{9691F891-6B87-972C-D03B-8641757BD0DB}"/>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 </a:t>
            </a:r>
            <a:r>
              <a:rPr lang="en-GB" b="1" dirty="0"/>
              <a:t>switch expression </a:t>
            </a:r>
            <a:r>
              <a:rPr lang="en-GB" dirty="0"/>
              <a:t>is a more lightweight syntax than a </a:t>
            </a:r>
            <a:r>
              <a:rPr lang="en-GB" i="1" dirty="0"/>
              <a:t>switch</a:t>
            </a:r>
            <a:r>
              <a:rPr lang="en-GB" dirty="0"/>
              <a:t> </a:t>
            </a:r>
            <a:r>
              <a:rPr lang="en-GB" i="1" dirty="0"/>
              <a:t>statement</a:t>
            </a:r>
          </a:p>
          <a:p>
            <a:pPr marL="285750" indent="-285750">
              <a:buFont typeface="Arial" panose="020B0604020202020204" pitchFamily="34" charset="0"/>
              <a:buChar char="•"/>
            </a:pPr>
            <a:r>
              <a:rPr lang="en-GB" dirty="0"/>
              <a:t>They do </a:t>
            </a:r>
            <a:r>
              <a:rPr lang="en-GB" u="sng" dirty="0"/>
              <a:t>not</a:t>
            </a:r>
            <a:r>
              <a:rPr lang="en-GB" dirty="0"/>
              <a:t> use </a:t>
            </a:r>
            <a:r>
              <a:rPr lang="en-GB" b="1" dirty="0"/>
              <a:t>case, break, </a:t>
            </a:r>
            <a:r>
              <a:rPr lang="en-GB" dirty="0"/>
              <a:t>or</a:t>
            </a:r>
            <a:r>
              <a:rPr lang="en-GB" b="1" dirty="0"/>
              <a:t> default</a:t>
            </a:r>
            <a:r>
              <a:rPr lang="en-GB" dirty="0"/>
              <a:t> keywords</a:t>
            </a:r>
          </a:p>
          <a:p>
            <a:pPr marL="285750" indent="-285750">
              <a:buFont typeface="Arial" panose="020B0604020202020204" pitchFamily="34" charset="0"/>
              <a:buChar char="•"/>
            </a:pPr>
            <a:r>
              <a:rPr lang="en-GB" dirty="0"/>
              <a:t>They use patterns and expressions separated by an </a:t>
            </a:r>
            <a:r>
              <a:rPr lang="en-GB" b="1" dirty="0"/>
              <a:t>=&gt;</a:t>
            </a:r>
            <a:r>
              <a:rPr lang="en-GB" dirty="0"/>
              <a:t> arrow token</a:t>
            </a:r>
          </a:p>
          <a:p>
            <a:pPr marL="285750" indent="-285750">
              <a:buFont typeface="Arial" panose="020B0604020202020204" pitchFamily="34" charset="0"/>
              <a:buChar char="•"/>
            </a:pPr>
            <a:r>
              <a:rPr lang="en-GB" dirty="0"/>
              <a:t>The underscore </a:t>
            </a:r>
            <a:r>
              <a:rPr lang="en-GB" b="1" dirty="0"/>
              <a:t>_</a:t>
            </a:r>
            <a:r>
              <a:rPr lang="en-GB" dirty="0"/>
              <a:t> is a </a:t>
            </a:r>
            <a:r>
              <a:rPr lang="en-GB" i="1" dirty="0"/>
              <a:t>discard pattern </a:t>
            </a:r>
            <a:r>
              <a:rPr lang="en-GB" dirty="0"/>
              <a:t>which matches any expression, including </a:t>
            </a:r>
            <a:r>
              <a:rPr lang="en-GB" b="1" dirty="0"/>
              <a:t>null</a:t>
            </a:r>
          </a:p>
          <a:p>
            <a:endParaRPr lang="en-GB" dirty="0"/>
          </a:p>
        </p:txBody>
      </p:sp>
      <p:pic>
        <p:nvPicPr>
          <p:cNvPr id="7" name="Picture 6">
            <a:extLst>
              <a:ext uri="{FF2B5EF4-FFF2-40B4-BE49-F238E27FC236}">
                <a16:creationId xmlns="" xmlns:a16="http://schemas.microsoft.com/office/drawing/2014/main" id="{59309858-445E-E045-F678-B3FC3250B8CA}"/>
              </a:ext>
            </a:extLst>
          </p:cNvPr>
          <p:cNvPicPr>
            <a:picLocks noChangeAspect="1"/>
          </p:cNvPicPr>
          <p:nvPr/>
        </p:nvPicPr>
        <p:blipFill>
          <a:blip r:embed="rId3"/>
          <a:stretch>
            <a:fillRect/>
          </a:stretch>
        </p:blipFill>
        <p:spPr>
          <a:xfrm>
            <a:off x="5432718" y="3909688"/>
            <a:ext cx="2693425" cy="2397805"/>
          </a:xfrm>
          <a:prstGeom prst="rect">
            <a:avLst/>
          </a:prstGeom>
          <a:ln>
            <a:solidFill>
              <a:schemeClr val="accent1"/>
            </a:solidFill>
          </a:ln>
        </p:spPr>
      </p:pic>
    </p:spTree>
    <p:extLst>
      <p:ext uri="{BB962C8B-B14F-4D97-AF65-F5344CB8AC3E}">
        <p14:creationId xmlns="" xmlns:p14="http://schemas.microsoft.com/office/powerpoint/2010/main" val="51978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600" dirty="0"/>
              <a:t>switch</a:t>
            </a:r>
          </a:p>
          <a:p>
            <a:r>
              <a:rPr lang="en-GB" sz="3600" dirty="0"/>
              <a:t>Expression</a:t>
            </a:r>
          </a:p>
          <a:p>
            <a:r>
              <a:rPr lang="en-GB" sz="3600" dirty="0"/>
              <a:t>Example</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11</a:t>
            </a:fld>
            <a:endParaRPr lang="en-GB"/>
          </a:p>
        </p:txBody>
      </p:sp>
      <p:sp>
        <p:nvSpPr>
          <p:cNvPr id="8" name="Text Placeholder 5">
            <a:extLst>
              <a:ext uri="{FF2B5EF4-FFF2-40B4-BE49-F238E27FC236}">
                <a16:creationId xmlns="" xmlns:a16="http://schemas.microsoft.com/office/drawing/2014/main" id="{E1B11D26-E494-897F-3140-E5C57796F22A}"/>
              </a:ext>
            </a:extLst>
          </p:cNvPr>
          <p:cNvSpPr>
            <a:spLocks noGrp="1"/>
          </p:cNvSpPr>
          <p:nvPr>
            <p:ph type="body" sz="quarter" idx="15"/>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latin typeface="Lucida Console" panose="020B0609040504020204" pitchFamily="49" charset="0"/>
            </a:endParaRPr>
          </a:p>
          <a:p>
            <a:r>
              <a:rPr lang="en-GB" dirty="0" err="1">
                <a:latin typeface="Lucida Console" panose="020B0609040504020204" pitchFamily="49" charset="0"/>
              </a:rPr>
              <a:t>Country.England</a:t>
            </a:r>
            <a:r>
              <a:rPr lang="en-GB" dirty="0">
                <a:latin typeface="Lucida Console" panose="020B0609040504020204" pitchFamily="49" charset="0"/>
              </a:rPr>
              <a:t> =&gt; “Westminster”,</a:t>
            </a:r>
          </a:p>
          <a:p>
            <a:pPr marL="285750" indent="-285750">
              <a:buFont typeface="Arial" panose="020B0604020202020204" pitchFamily="34" charset="0"/>
              <a:buChar char="•"/>
            </a:pPr>
            <a:r>
              <a:rPr lang="en-GB" dirty="0"/>
              <a:t>Is called an </a:t>
            </a:r>
            <a:r>
              <a:rPr lang="en-GB" i="1" dirty="0"/>
              <a:t>expression arm</a:t>
            </a:r>
          </a:p>
        </p:txBody>
      </p:sp>
      <p:pic>
        <p:nvPicPr>
          <p:cNvPr id="7" name="Picture 6">
            <a:extLst>
              <a:ext uri="{FF2B5EF4-FFF2-40B4-BE49-F238E27FC236}">
                <a16:creationId xmlns="" xmlns:a16="http://schemas.microsoft.com/office/drawing/2014/main" id="{6786EABC-A9DA-B0CA-1C41-6E1D8B30C851}"/>
              </a:ext>
            </a:extLst>
          </p:cNvPr>
          <p:cNvPicPr>
            <a:picLocks noChangeAspect="1"/>
          </p:cNvPicPr>
          <p:nvPr/>
        </p:nvPicPr>
        <p:blipFill>
          <a:blip r:embed="rId3"/>
          <a:stretch>
            <a:fillRect/>
          </a:stretch>
        </p:blipFill>
        <p:spPr>
          <a:xfrm>
            <a:off x="4623229" y="1349985"/>
            <a:ext cx="6961894" cy="3158975"/>
          </a:xfrm>
          <a:prstGeom prst="rect">
            <a:avLst/>
          </a:prstGeom>
          <a:ln>
            <a:solidFill>
              <a:schemeClr val="accent1"/>
            </a:solidFill>
          </a:ln>
        </p:spPr>
      </p:pic>
    </p:spTree>
    <p:extLst>
      <p:ext uri="{BB962C8B-B14F-4D97-AF65-F5344CB8AC3E}">
        <p14:creationId xmlns="" xmlns:p14="http://schemas.microsoft.com/office/powerpoint/2010/main" val="345040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87E15A-3A4C-4743-A5CB-B7F7A0EB8BE1}"/>
              </a:ext>
            </a:extLst>
          </p:cNvPr>
          <p:cNvSpPr>
            <a:spLocks noGrp="1"/>
          </p:cNvSpPr>
          <p:nvPr>
            <p:ph type="body" sz="quarter" idx="10"/>
          </p:nvPr>
        </p:nvSpPr>
        <p:spPr/>
        <p:txBody>
          <a:bodyPr/>
          <a:lstStyle/>
          <a:p>
            <a:r>
              <a:rPr lang="en-GB" sz="3400" dirty="0"/>
              <a:t>switch</a:t>
            </a:r>
          </a:p>
          <a:p>
            <a:r>
              <a:rPr lang="en-GB" sz="3400" dirty="0"/>
              <a:t>Statement</a:t>
            </a:r>
          </a:p>
          <a:p>
            <a:r>
              <a:rPr lang="en-GB" sz="3400" dirty="0"/>
              <a:t>Versus</a:t>
            </a:r>
          </a:p>
          <a:p>
            <a:r>
              <a:rPr lang="en-GB" sz="3400" dirty="0"/>
              <a:t>Switch</a:t>
            </a:r>
          </a:p>
          <a:p>
            <a:r>
              <a:rPr lang="en-GB" sz="3400" dirty="0"/>
              <a:t>expression</a:t>
            </a:r>
          </a:p>
        </p:txBody>
      </p:sp>
      <p:sp>
        <p:nvSpPr>
          <p:cNvPr id="3" name="Slide Number Placeholder 2">
            <a:extLst>
              <a:ext uri="{FF2B5EF4-FFF2-40B4-BE49-F238E27FC236}">
                <a16:creationId xmlns=""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12</a:t>
            </a:fld>
            <a:endParaRPr lang="en-GB"/>
          </a:p>
        </p:txBody>
      </p:sp>
      <p:pic>
        <p:nvPicPr>
          <p:cNvPr id="8" name="Picture 7">
            <a:extLst>
              <a:ext uri="{FF2B5EF4-FFF2-40B4-BE49-F238E27FC236}">
                <a16:creationId xmlns="" xmlns:a16="http://schemas.microsoft.com/office/drawing/2014/main" id="{111ADDF5-4C3E-70FD-1782-E2FFFB30CD9D}"/>
              </a:ext>
            </a:extLst>
          </p:cNvPr>
          <p:cNvPicPr>
            <a:picLocks noChangeAspect="1"/>
          </p:cNvPicPr>
          <p:nvPr/>
        </p:nvPicPr>
        <p:blipFill>
          <a:blip r:embed="rId3"/>
          <a:stretch>
            <a:fillRect/>
          </a:stretch>
        </p:blipFill>
        <p:spPr>
          <a:xfrm>
            <a:off x="4492046" y="463680"/>
            <a:ext cx="4327454" cy="3638304"/>
          </a:xfrm>
          <a:prstGeom prst="rect">
            <a:avLst/>
          </a:prstGeom>
          <a:ln>
            <a:solidFill>
              <a:schemeClr val="accent1"/>
            </a:solidFill>
          </a:ln>
        </p:spPr>
      </p:pic>
      <p:pic>
        <p:nvPicPr>
          <p:cNvPr id="9" name="Picture 8">
            <a:extLst>
              <a:ext uri="{FF2B5EF4-FFF2-40B4-BE49-F238E27FC236}">
                <a16:creationId xmlns="" xmlns:a16="http://schemas.microsoft.com/office/drawing/2014/main" id="{37CF1F5A-B0A6-DF4D-D437-FFF9BC89BA16}"/>
              </a:ext>
            </a:extLst>
          </p:cNvPr>
          <p:cNvPicPr>
            <a:picLocks noChangeAspect="1"/>
          </p:cNvPicPr>
          <p:nvPr/>
        </p:nvPicPr>
        <p:blipFill>
          <a:blip r:embed="rId4"/>
          <a:srcRect/>
          <a:stretch/>
        </p:blipFill>
        <p:spPr>
          <a:xfrm>
            <a:off x="5487279" y="4472281"/>
            <a:ext cx="4801276" cy="1831414"/>
          </a:xfrm>
          <a:prstGeom prst="rect">
            <a:avLst/>
          </a:prstGeom>
          <a:ln>
            <a:solidFill>
              <a:schemeClr val="accent1"/>
            </a:solidFill>
          </a:ln>
        </p:spPr>
      </p:pic>
    </p:spTree>
    <p:extLst>
      <p:ext uri="{BB962C8B-B14F-4D97-AF65-F5344CB8AC3E}">
        <p14:creationId xmlns="" xmlns:p14="http://schemas.microsoft.com/office/powerpoint/2010/main" val="415671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87E15A-3A4C-4743-A5CB-B7F7A0EB8BE1}"/>
              </a:ext>
            </a:extLst>
          </p:cNvPr>
          <p:cNvSpPr>
            <a:spLocks noGrp="1"/>
          </p:cNvSpPr>
          <p:nvPr>
            <p:ph type="body" sz="quarter" idx="10"/>
          </p:nvPr>
        </p:nvSpPr>
        <p:spPr/>
        <p:txBody>
          <a:bodyPr/>
          <a:lstStyle/>
          <a:p>
            <a:r>
              <a:rPr lang="en-GB" sz="3600" dirty="0"/>
              <a:t>switch</a:t>
            </a:r>
          </a:p>
          <a:p>
            <a:r>
              <a:rPr lang="en-GB" sz="3600" dirty="0"/>
              <a:t>Case Guards</a:t>
            </a:r>
          </a:p>
        </p:txBody>
      </p:sp>
      <p:sp>
        <p:nvSpPr>
          <p:cNvPr id="3" name="Slide Number Placeholder 2">
            <a:extLst>
              <a:ext uri="{FF2B5EF4-FFF2-40B4-BE49-F238E27FC236}">
                <a16:creationId xmlns=""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13</a:t>
            </a:fld>
            <a:endParaRPr lang="en-GB"/>
          </a:p>
        </p:txBody>
      </p:sp>
      <p:sp>
        <p:nvSpPr>
          <p:cNvPr id="7" name="Text Placeholder 5">
            <a:extLst>
              <a:ext uri="{FF2B5EF4-FFF2-40B4-BE49-F238E27FC236}">
                <a16:creationId xmlns="" xmlns:a16="http://schemas.microsoft.com/office/drawing/2014/main" id="{5EE89F20-6C7E-6796-F97E-8937070CD70B}"/>
              </a:ext>
            </a:extLst>
          </p:cNvPr>
          <p:cNvSpPr>
            <a:spLocks noGrp="1"/>
          </p:cNvSpPr>
          <p:nvPr>
            <p:ph type="body" sz="quarter" idx="15"/>
          </p:nvPr>
        </p:nvSpPr>
        <p:spPr/>
        <p:txBody>
          <a:bodyPr/>
          <a:lstStyle/>
          <a:p>
            <a:r>
              <a:rPr lang="en-GB" dirty="0"/>
              <a:t>Expression arms contain:</a:t>
            </a:r>
          </a:p>
          <a:p>
            <a:pPr marL="285750" indent="-285750">
              <a:buFont typeface="Arial" panose="020B0604020202020204" pitchFamily="34" charset="0"/>
              <a:buChar char="•"/>
            </a:pPr>
            <a:r>
              <a:rPr lang="en-GB" dirty="0"/>
              <a:t>A </a:t>
            </a:r>
            <a:r>
              <a:rPr lang="en-GB" i="1" dirty="0"/>
              <a:t>pattern</a:t>
            </a:r>
          </a:p>
          <a:p>
            <a:pPr marL="285750" indent="-285750">
              <a:buFont typeface="Arial" panose="020B0604020202020204" pitchFamily="34" charset="0"/>
              <a:buChar char="•"/>
            </a:pPr>
            <a:r>
              <a:rPr lang="en-GB" dirty="0"/>
              <a:t>An optional </a:t>
            </a:r>
            <a:r>
              <a:rPr lang="en-GB" b="1" dirty="0"/>
              <a:t>case guard</a:t>
            </a:r>
          </a:p>
          <a:p>
            <a:pPr marL="285750" indent="-285750">
              <a:buFont typeface="Arial" panose="020B0604020202020204" pitchFamily="34" charset="0"/>
              <a:buChar char="•"/>
            </a:pPr>
            <a:r>
              <a:rPr lang="en-GB" dirty="0"/>
              <a:t>The </a:t>
            </a:r>
            <a:r>
              <a:rPr lang="en-GB" b="1" dirty="0"/>
              <a:t>=&gt;</a:t>
            </a:r>
            <a:r>
              <a:rPr lang="en-GB" dirty="0"/>
              <a:t> arrow token</a:t>
            </a:r>
          </a:p>
          <a:p>
            <a:pPr marL="285750" indent="-285750">
              <a:buFont typeface="Arial" panose="020B0604020202020204" pitchFamily="34" charset="0"/>
              <a:buChar char="•"/>
            </a:pPr>
            <a:r>
              <a:rPr lang="en-GB" dirty="0"/>
              <a:t>An </a:t>
            </a:r>
            <a:r>
              <a:rPr lang="en-GB" i="1" dirty="0"/>
              <a:t>expression</a:t>
            </a:r>
          </a:p>
          <a:p>
            <a:pPr marL="285750" indent="-285750">
              <a:buFont typeface="Arial" panose="020B0604020202020204" pitchFamily="34" charset="0"/>
              <a:buChar char="•"/>
            </a:pPr>
            <a:endParaRPr lang="en-GB" i="1" dirty="0"/>
          </a:p>
          <a:p>
            <a:r>
              <a:rPr lang="en-GB" dirty="0"/>
              <a:t>A </a:t>
            </a:r>
            <a:r>
              <a:rPr lang="en-GB" b="1" dirty="0"/>
              <a:t>case guard </a:t>
            </a:r>
            <a:r>
              <a:rPr lang="en-GB" dirty="0"/>
              <a:t>is an additional condition that must be satisfied together with the matched pattern.</a:t>
            </a:r>
          </a:p>
          <a:p>
            <a:endParaRPr lang="en-GB" dirty="0"/>
          </a:p>
          <a:p>
            <a:r>
              <a:rPr lang="en-GB" dirty="0"/>
              <a:t>A case guard must be a Boolean expression.</a:t>
            </a:r>
          </a:p>
          <a:p>
            <a:endParaRPr lang="en-GB" dirty="0"/>
          </a:p>
          <a:p>
            <a:r>
              <a:rPr lang="en-GB" dirty="0"/>
              <a:t>Specify the case guard after the </a:t>
            </a:r>
            <a:r>
              <a:rPr lang="en-GB" b="1" dirty="0"/>
              <a:t>when</a:t>
            </a:r>
            <a:r>
              <a:rPr lang="en-GB" dirty="0"/>
              <a:t> keyword that follows a pattern.</a:t>
            </a:r>
          </a:p>
        </p:txBody>
      </p:sp>
    </p:spTree>
    <p:extLst>
      <p:ext uri="{BB962C8B-B14F-4D97-AF65-F5344CB8AC3E}">
        <p14:creationId xmlns="" xmlns:p14="http://schemas.microsoft.com/office/powerpoint/2010/main" val="86114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600" dirty="0"/>
              <a:t>Switch</a:t>
            </a:r>
          </a:p>
          <a:p>
            <a:r>
              <a:rPr lang="en-GB" dirty="0"/>
              <a:t>statement</a:t>
            </a:r>
            <a:endParaRPr lang="en-GB" sz="3600" dirty="0"/>
          </a:p>
          <a:p>
            <a:r>
              <a:rPr lang="en-GB" sz="3600" dirty="0"/>
              <a:t>Case</a:t>
            </a:r>
          </a:p>
          <a:p>
            <a:r>
              <a:rPr lang="en-GB" dirty="0"/>
              <a:t>Guard</a:t>
            </a:r>
          </a:p>
          <a:p>
            <a:r>
              <a:rPr lang="en-GB" sz="3600" dirty="0"/>
              <a:t>Example</a:t>
            </a:r>
          </a:p>
          <a:p>
            <a:endParaRPr lang="en-GB" sz="36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14</a:t>
            </a:fld>
            <a:endParaRPr lang="en-GB"/>
          </a:p>
        </p:txBody>
      </p:sp>
      <p:sp>
        <p:nvSpPr>
          <p:cNvPr id="6" name="Text Placeholder 5">
            <a:extLst>
              <a:ext uri="{FF2B5EF4-FFF2-40B4-BE49-F238E27FC236}">
                <a16:creationId xmlns="" xmlns:a16="http://schemas.microsoft.com/office/drawing/2014/main" id="{9691F891-6B87-972C-D03B-8641757BD0DB}"/>
              </a:ext>
            </a:extLst>
          </p:cNvPr>
          <p:cNvSpPr>
            <a:spLocks noGrp="1"/>
          </p:cNvSpPr>
          <p:nvPr>
            <p:ph type="body" sz="quarter" idx="15"/>
          </p:nvPr>
        </p:nvSpPr>
        <p:spPr/>
        <p:txBody>
          <a:bodyPr/>
          <a:lstStyle/>
          <a:p>
            <a:r>
              <a:rPr lang="en-GB" dirty="0"/>
              <a:t>The case guard is:</a:t>
            </a:r>
          </a:p>
          <a:p>
            <a:r>
              <a:rPr lang="en-GB" b="1" dirty="0"/>
              <a:t>when a == b</a:t>
            </a:r>
          </a:p>
        </p:txBody>
      </p:sp>
      <p:pic>
        <p:nvPicPr>
          <p:cNvPr id="7" name="Picture 6">
            <a:extLst>
              <a:ext uri="{FF2B5EF4-FFF2-40B4-BE49-F238E27FC236}">
                <a16:creationId xmlns="" xmlns:a16="http://schemas.microsoft.com/office/drawing/2014/main" id="{59309858-445E-E045-F678-B3FC3250B8CA}"/>
              </a:ext>
            </a:extLst>
          </p:cNvPr>
          <p:cNvPicPr>
            <a:picLocks noChangeAspect="1"/>
          </p:cNvPicPr>
          <p:nvPr/>
        </p:nvPicPr>
        <p:blipFill>
          <a:blip r:embed="rId3"/>
          <a:srcRect/>
          <a:stretch/>
        </p:blipFill>
        <p:spPr>
          <a:xfrm>
            <a:off x="5037137" y="2401077"/>
            <a:ext cx="6847747" cy="3632887"/>
          </a:xfrm>
          <a:prstGeom prst="rect">
            <a:avLst/>
          </a:prstGeom>
          <a:ln>
            <a:solidFill>
              <a:schemeClr val="accent1"/>
            </a:solidFill>
          </a:ln>
        </p:spPr>
      </p:pic>
    </p:spTree>
    <p:extLst>
      <p:ext uri="{BB962C8B-B14F-4D97-AF65-F5344CB8AC3E}">
        <p14:creationId xmlns="" xmlns:p14="http://schemas.microsoft.com/office/powerpoint/2010/main" val="47210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600" dirty="0"/>
              <a:t>switch</a:t>
            </a:r>
          </a:p>
          <a:p>
            <a:r>
              <a:rPr lang="en-GB" sz="3600" dirty="0"/>
              <a:t>Expression</a:t>
            </a:r>
          </a:p>
          <a:p>
            <a:r>
              <a:rPr lang="en-GB" sz="3600" dirty="0"/>
              <a:t>Case</a:t>
            </a:r>
          </a:p>
          <a:p>
            <a:r>
              <a:rPr lang="en-GB" dirty="0"/>
              <a:t>Guard</a:t>
            </a:r>
          </a:p>
          <a:p>
            <a:r>
              <a:rPr lang="en-GB" sz="3600" dirty="0"/>
              <a:t>Example</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15</a:t>
            </a:fld>
            <a:endParaRPr lang="en-GB"/>
          </a:p>
        </p:txBody>
      </p:sp>
      <p:sp>
        <p:nvSpPr>
          <p:cNvPr id="8" name="Text Placeholder 5">
            <a:extLst>
              <a:ext uri="{FF2B5EF4-FFF2-40B4-BE49-F238E27FC236}">
                <a16:creationId xmlns="" xmlns:a16="http://schemas.microsoft.com/office/drawing/2014/main" id="{E1B11D26-E494-897F-3140-E5C57796F22A}"/>
              </a:ext>
            </a:extLst>
          </p:cNvPr>
          <p:cNvSpPr>
            <a:spLocks noGrp="1"/>
          </p:cNvSpPr>
          <p:nvPr>
            <p:ph type="body" sz="quarter" idx="15"/>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latin typeface="Lucida Console" panose="020B0609040504020204" pitchFamily="49" charset="0"/>
            </a:endParaRPr>
          </a:p>
        </p:txBody>
      </p:sp>
      <p:pic>
        <p:nvPicPr>
          <p:cNvPr id="7" name="Picture 6">
            <a:extLst>
              <a:ext uri="{FF2B5EF4-FFF2-40B4-BE49-F238E27FC236}">
                <a16:creationId xmlns="" xmlns:a16="http://schemas.microsoft.com/office/drawing/2014/main" id="{6786EABC-A9DA-B0CA-1C41-6E1D8B30C851}"/>
              </a:ext>
            </a:extLst>
          </p:cNvPr>
          <p:cNvPicPr>
            <a:picLocks noChangeAspect="1"/>
          </p:cNvPicPr>
          <p:nvPr/>
        </p:nvPicPr>
        <p:blipFill>
          <a:blip r:embed="rId3"/>
          <a:srcRect/>
          <a:stretch/>
        </p:blipFill>
        <p:spPr>
          <a:xfrm>
            <a:off x="5453332" y="2886426"/>
            <a:ext cx="4891235" cy="3651204"/>
          </a:xfrm>
          <a:prstGeom prst="rect">
            <a:avLst/>
          </a:prstGeom>
          <a:ln>
            <a:solidFill>
              <a:schemeClr val="accent1"/>
            </a:solidFill>
          </a:ln>
        </p:spPr>
      </p:pic>
      <p:pic>
        <p:nvPicPr>
          <p:cNvPr id="4" name="Picture 3">
            <a:extLst>
              <a:ext uri="{FF2B5EF4-FFF2-40B4-BE49-F238E27FC236}">
                <a16:creationId xmlns="" xmlns:a16="http://schemas.microsoft.com/office/drawing/2014/main" id="{9990604F-23F5-717F-24DC-16C91997C0B7}"/>
              </a:ext>
            </a:extLst>
          </p:cNvPr>
          <p:cNvPicPr>
            <a:picLocks noChangeAspect="1"/>
          </p:cNvPicPr>
          <p:nvPr/>
        </p:nvPicPr>
        <p:blipFill>
          <a:blip r:embed="rId4"/>
          <a:stretch>
            <a:fillRect/>
          </a:stretch>
        </p:blipFill>
        <p:spPr>
          <a:xfrm>
            <a:off x="4136050" y="163401"/>
            <a:ext cx="3762900" cy="2562583"/>
          </a:xfrm>
          <a:prstGeom prst="rect">
            <a:avLst/>
          </a:prstGeom>
          <a:ln>
            <a:solidFill>
              <a:schemeClr val="accent1"/>
            </a:solidFill>
          </a:ln>
        </p:spPr>
      </p:pic>
    </p:spTree>
    <p:extLst>
      <p:ext uri="{BB962C8B-B14F-4D97-AF65-F5344CB8AC3E}">
        <p14:creationId xmlns="" xmlns:p14="http://schemas.microsoft.com/office/powerpoint/2010/main" val="547593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87E15A-3A4C-4743-A5CB-B7F7A0EB8BE1}"/>
              </a:ext>
            </a:extLst>
          </p:cNvPr>
          <p:cNvSpPr>
            <a:spLocks noGrp="1"/>
          </p:cNvSpPr>
          <p:nvPr>
            <p:ph type="body" sz="quarter" idx="10"/>
          </p:nvPr>
        </p:nvSpPr>
        <p:spPr/>
        <p:txBody>
          <a:bodyPr/>
          <a:lstStyle/>
          <a:p>
            <a:r>
              <a:rPr lang="en-GB" sz="3200" dirty="0"/>
              <a:t>Ternary Conditional Operator</a:t>
            </a:r>
          </a:p>
          <a:p>
            <a:r>
              <a:rPr lang="en-GB" sz="3200" dirty="0"/>
              <a:t>?:</a:t>
            </a:r>
          </a:p>
        </p:txBody>
      </p:sp>
      <p:sp>
        <p:nvSpPr>
          <p:cNvPr id="3" name="Slide Number Placeholder 2">
            <a:extLst>
              <a:ext uri="{FF2B5EF4-FFF2-40B4-BE49-F238E27FC236}">
                <a16:creationId xmlns=""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16</a:t>
            </a:fld>
            <a:endParaRPr lang="en-GB"/>
          </a:p>
        </p:txBody>
      </p:sp>
      <p:sp>
        <p:nvSpPr>
          <p:cNvPr id="6" name="Text Placeholder 5">
            <a:extLst>
              <a:ext uri="{FF2B5EF4-FFF2-40B4-BE49-F238E27FC236}">
                <a16:creationId xmlns="" xmlns:a16="http://schemas.microsoft.com/office/drawing/2014/main" id="{429088F8-41C2-DD9D-0E2C-CBEF6C72097D}"/>
              </a:ext>
            </a:extLst>
          </p:cNvPr>
          <p:cNvSpPr>
            <a:spLocks noGrp="1"/>
          </p:cNvSpPr>
          <p:nvPr>
            <p:ph type="body" sz="quarter" idx="15"/>
          </p:nvPr>
        </p:nvSpPr>
        <p:spPr/>
        <p:txBody>
          <a:bodyPr/>
          <a:lstStyle/>
          <a:p>
            <a:r>
              <a:rPr lang="en-GB" dirty="0"/>
              <a:t>The </a:t>
            </a:r>
            <a:r>
              <a:rPr lang="en-GB" i="1" dirty="0"/>
              <a:t>ternary conditional operator </a:t>
            </a:r>
            <a:r>
              <a:rPr lang="en-GB" b="1" dirty="0"/>
              <a:t>?:</a:t>
            </a:r>
            <a:r>
              <a:rPr lang="en-GB" i="1" dirty="0"/>
              <a:t> </a:t>
            </a:r>
            <a:r>
              <a:rPr lang="en-GB" dirty="0"/>
              <a:t>is a short-hand alternative to an </a:t>
            </a:r>
            <a:r>
              <a:rPr lang="en-GB" b="1" dirty="0"/>
              <a:t>if</a:t>
            </a:r>
            <a:r>
              <a:rPr lang="en-GB" dirty="0"/>
              <a:t> statement with two branches:</a:t>
            </a:r>
          </a:p>
          <a:p>
            <a:endParaRPr lang="en-GB" dirty="0"/>
          </a:p>
        </p:txBody>
      </p:sp>
      <p:pic>
        <p:nvPicPr>
          <p:cNvPr id="4" name="Picture 3">
            <a:extLst>
              <a:ext uri="{FF2B5EF4-FFF2-40B4-BE49-F238E27FC236}">
                <a16:creationId xmlns="" xmlns:a16="http://schemas.microsoft.com/office/drawing/2014/main" id="{169D3850-2B6F-4158-2255-75218321DDDD}"/>
              </a:ext>
            </a:extLst>
          </p:cNvPr>
          <p:cNvPicPr>
            <a:picLocks noChangeAspect="1"/>
          </p:cNvPicPr>
          <p:nvPr/>
        </p:nvPicPr>
        <p:blipFill>
          <a:blip r:embed="rId3"/>
          <a:stretch>
            <a:fillRect/>
          </a:stretch>
        </p:blipFill>
        <p:spPr>
          <a:xfrm>
            <a:off x="10408578" y="2321306"/>
            <a:ext cx="1248467" cy="1178329"/>
          </a:xfrm>
          <a:prstGeom prst="rect">
            <a:avLst/>
          </a:prstGeom>
          <a:ln>
            <a:solidFill>
              <a:schemeClr val="accent1"/>
            </a:solidFill>
          </a:ln>
        </p:spPr>
      </p:pic>
      <p:pic>
        <p:nvPicPr>
          <p:cNvPr id="10" name="Picture 9">
            <a:extLst>
              <a:ext uri="{FF2B5EF4-FFF2-40B4-BE49-F238E27FC236}">
                <a16:creationId xmlns="" xmlns:a16="http://schemas.microsoft.com/office/drawing/2014/main" id="{F8BA761A-A543-7F83-4DB0-8642510E3E1B}"/>
              </a:ext>
            </a:extLst>
          </p:cNvPr>
          <p:cNvPicPr>
            <a:picLocks noChangeAspect="1"/>
          </p:cNvPicPr>
          <p:nvPr/>
        </p:nvPicPr>
        <p:blipFill>
          <a:blip r:embed="rId4"/>
          <a:stretch>
            <a:fillRect/>
          </a:stretch>
        </p:blipFill>
        <p:spPr>
          <a:xfrm>
            <a:off x="5144406" y="2321307"/>
            <a:ext cx="5155914" cy="3532097"/>
          </a:xfrm>
          <a:prstGeom prst="rect">
            <a:avLst/>
          </a:prstGeom>
          <a:ln>
            <a:solidFill>
              <a:schemeClr val="accent1"/>
            </a:solidFill>
          </a:ln>
        </p:spPr>
      </p:pic>
    </p:spTree>
    <p:extLst>
      <p:ext uri="{BB962C8B-B14F-4D97-AF65-F5344CB8AC3E}">
        <p14:creationId xmlns="" xmlns:p14="http://schemas.microsoft.com/office/powerpoint/2010/main" val="598660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5819BAA9-74BB-4BFD-8BE4-5C935B94904D}"/>
              </a:ext>
            </a:extLst>
          </p:cNvPr>
          <p:cNvSpPr>
            <a:spLocks noGrp="1"/>
          </p:cNvSpPr>
          <p:nvPr>
            <p:ph type="body" sz="quarter" idx="10"/>
          </p:nvPr>
        </p:nvSpPr>
        <p:spPr/>
        <p:txBody>
          <a:bodyPr/>
          <a:lstStyle/>
          <a:p>
            <a:r>
              <a:rPr lang="en-GB" dirty="0"/>
              <a:t>Null operators</a:t>
            </a:r>
          </a:p>
          <a:p>
            <a:r>
              <a:rPr lang="en-GB" dirty="0"/>
              <a:t>??</a:t>
            </a:r>
          </a:p>
          <a:p>
            <a:r>
              <a:rPr lang="en-GB" dirty="0"/>
              <a:t>??=</a:t>
            </a:r>
          </a:p>
          <a:p>
            <a:r>
              <a:rPr lang="en-GB" dirty="0"/>
              <a:t>?.</a:t>
            </a:r>
          </a:p>
        </p:txBody>
      </p:sp>
      <p:sp>
        <p:nvSpPr>
          <p:cNvPr id="3" name="Slide Number Placeholder 2">
            <a:extLst>
              <a:ext uri="{FF2B5EF4-FFF2-40B4-BE49-F238E27FC236}">
                <a16:creationId xmlns=""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17</a:t>
            </a:fld>
            <a:endParaRPr lang="en-GB"/>
          </a:p>
        </p:txBody>
      </p:sp>
      <p:sp>
        <p:nvSpPr>
          <p:cNvPr id="6" name="Text Placeholder 5">
            <a:extLst>
              <a:ext uri="{FF2B5EF4-FFF2-40B4-BE49-F238E27FC236}">
                <a16:creationId xmlns="" xmlns:a16="http://schemas.microsoft.com/office/drawing/2014/main" id="{B93D5116-03EB-48A2-B314-6A820BBB7746}"/>
              </a:ext>
            </a:extLst>
          </p:cNvPr>
          <p:cNvSpPr>
            <a:spLocks noGrp="1"/>
          </p:cNvSpPr>
          <p:nvPr>
            <p:ph type="body" sz="quarter" idx="15"/>
          </p:nvPr>
        </p:nvSpPr>
        <p:spPr/>
        <p:txBody>
          <a:bodyPr/>
          <a:lstStyle/>
          <a:p>
            <a:r>
              <a:rPr lang="en-GB" dirty="0"/>
              <a:t>C# provides various operators that evaluate </a:t>
            </a:r>
            <a:r>
              <a:rPr lang="en-GB" i="1" dirty="0"/>
              <a:t>nulls</a:t>
            </a:r>
            <a:r>
              <a:rPr lang="en-GB" dirty="0"/>
              <a:t> instead of Boolean expressions</a:t>
            </a:r>
          </a:p>
          <a:p>
            <a:pPr marL="285750" indent="-285750">
              <a:buFont typeface="Arial" panose="020B0604020202020204" pitchFamily="34" charset="0"/>
              <a:buChar char="•"/>
            </a:pPr>
            <a:r>
              <a:rPr lang="en-GB" dirty="0"/>
              <a:t>Null-coalescing operator </a:t>
            </a:r>
            <a:r>
              <a:rPr lang="en-GB" b="1" dirty="0"/>
              <a:t>??</a:t>
            </a:r>
          </a:p>
          <a:p>
            <a:pPr marL="285750" indent="-285750">
              <a:buFont typeface="Arial" panose="020B0604020202020204" pitchFamily="34" charset="0"/>
              <a:buChar char="•"/>
            </a:pPr>
            <a:r>
              <a:rPr lang="en-GB" dirty="0"/>
              <a:t>Null-coalescing assignment operator </a:t>
            </a:r>
            <a:r>
              <a:rPr lang="en-GB" b="1" dirty="0"/>
              <a:t>??=</a:t>
            </a:r>
          </a:p>
          <a:p>
            <a:pPr marL="285750" indent="-285750">
              <a:buFont typeface="Arial" panose="020B0604020202020204" pitchFamily="34" charset="0"/>
              <a:buChar char="•"/>
            </a:pPr>
            <a:r>
              <a:rPr lang="en-GB" dirty="0"/>
              <a:t>Null-conditional operator </a:t>
            </a:r>
            <a:r>
              <a:rPr lang="en-GB" b="1" dirty="0"/>
              <a:t>?.</a:t>
            </a:r>
          </a:p>
          <a:p>
            <a:endParaRPr lang="en-GB" dirty="0"/>
          </a:p>
        </p:txBody>
      </p:sp>
    </p:spTree>
    <p:extLst>
      <p:ext uri="{BB962C8B-B14F-4D97-AF65-F5344CB8AC3E}">
        <p14:creationId xmlns="" xmlns:p14="http://schemas.microsoft.com/office/powerpoint/2010/main" val="3737760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5819BAA9-74BB-4BFD-8BE4-5C935B94904D}"/>
              </a:ext>
            </a:extLst>
          </p:cNvPr>
          <p:cNvSpPr>
            <a:spLocks noGrp="1"/>
          </p:cNvSpPr>
          <p:nvPr>
            <p:ph type="body" sz="quarter" idx="10"/>
          </p:nvPr>
        </p:nvSpPr>
        <p:spPr/>
        <p:txBody>
          <a:bodyPr/>
          <a:lstStyle/>
          <a:p>
            <a:r>
              <a:rPr lang="en-GB" dirty="0"/>
              <a:t>Null Coalescing operators</a:t>
            </a:r>
          </a:p>
          <a:p>
            <a:r>
              <a:rPr lang="en-GB" dirty="0"/>
              <a:t>??</a:t>
            </a:r>
          </a:p>
          <a:p>
            <a:r>
              <a:rPr lang="en-GB" dirty="0"/>
              <a:t>??=</a:t>
            </a:r>
          </a:p>
        </p:txBody>
      </p:sp>
      <p:sp>
        <p:nvSpPr>
          <p:cNvPr id="3" name="Slide Number Placeholder 2">
            <a:extLst>
              <a:ext uri="{FF2B5EF4-FFF2-40B4-BE49-F238E27FC236}">
                <a16:creationId xmlns=""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18</a:t>
            </a:fld>
            <a:endParaRPr lang="en-GB"/>
          </a:p>
        </p:txBody>
      </p:sp>
      <p:sp>
        <p:nvSpPr>
          <p:cNvPr id="6" name="Text Placeholder 5">
            <a:extLst>
              <a:ext uri="{FF2B5EF4-FFF2-40B4-BE49-F238E27FC236}">
                <a16:creationId xmlns="" xmlns:a16="http://schemas.microsoft.com/office/drawing/2014/main" id="{B93D5116-03EB-48A2-B314-6A820BBB7746}"/>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The </a:t>
            </a:r>
            <a:r>
              <a:rPr lang="en-GB" b="1" dirty="0"/>
              <a:t>null-coalescing operator </a:t>
            </a:r>
            <a:r>
              <a:rPr lang="en-GB" dirty="0"/>
              <a:t>returns the value of its left-hand operand if it isn’t null</a:t>
            </a:r>
          </a:p>
          <a:p>
            <a:pPr marL="285750" indent="-285750">
              <a:buFont typeface="Arial" panose="020B0604020202020204" pitchFamily="34" charset="0"/>
              <a:buChar char="•"/>
            </a:pPr>
            <a:r>
              <a:rPr lang="en-GB" dirty="0"/>
              <a:t>Otherwise it evaluates the right-hand operand</a:t>
            </a:r>
          </a:p>
          <a:p>
            <a:pPr marL="285750" indent="-285750">
              <a:buFont typeface="Arial" panose="020B0604020202020204" pitchFamily="34" charset="0"/>
              <a:buChar char="•"/>
            </a:pPr>
            <a:r>
              <a:rPr lang="en-GB" dirty="0"/>
              <a:t>If the left-hand operand is non-null, the right-hand operand is not evaluated</a:t>
            </a:r>
          </a:p>
          <a:p>
            <a:endParaRPr lang="en-GB" dirty="0"/>
          </a:p>
          <a:p>
            <a:endParaRPr lang="en-GB" dirty="0"/>
          </a:p>
          <a:p>
            <a:endParaRPr lang="en-GB" dirty="0"/>
          </a:p>
          <a:p>
            <a:pPr marL="285750" indent="-285750">
              <a:buFont typeface="Arial" panose="020B0604020202020204" pitchFamily="34" charset="0"/>
              <a:buChar char="•"/>
            </a:pPr>
            <a:r>
              <a:rPr lang="en-GB" dirty="0"/>
              <a:t>The </a:t>
            </a:r>
            <a:r>
              <a:rPr lang="en-GB" b="1" dirty="0"/>
              <a:t>null-coalescing assignment operator </a:t>
            </a:r>
            <a:r>
              <a:rPr lang="en-GB" dirty="0"/>
              <a:t>assigns the value of its right-hand operand to its left-hand operand only if the left-hand operand evaluates to null</a:t>
            </a:r>
          </a:p>
          <a:p>
            <a:pPr marL="285750" indent="-285750">
              <a:buFont typeface="Arial" panose="020B0604020202020204" pitchFamily="34" charset="0"/>
              <a:buChar char="•"/>
            </a:pPr>
            <a:r>
              <a:rPr lang="en-GB" dirty="0"/>
              <a:t>If the left-hand operand is non-null, the right-hand operand is not evaluated</a:t>
            </a:r>
          </a:p>
          <a:p>
            <a:endParaRPr lang="en-GB" dirty="0"/>
          </a:p>
        </p:txBody>
      </p:sp>
    </p:spTree>
    <p:extLst>
      <p:ext uri="{BB962C8B-B14F-4D97-AF65-F5344CB8AC3E}">
        <p14:creationId xmlns="" xmlns:p14="http://schemas.microsoft.com/office/powerpoint/2010/main" val="576100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5819BAA9-74BB-4BFD-8BE4-5C935B94904D}"/>
              </a:ext>
            </a:extLst>
          </p:cNvPr>
          <p:cNvSpPr>
            <a:spLocks noGrp="1"/>
          </p:cNvSpPr>
          <p:nvPr>
            <p:ph type="body" sz="quarter" idx="10"/>
          </p:nvPr>
        </p:nvSpPr>
        <p:spPr/>
        <p:txBody>
          <a:bodyPr/>
          <a:lstStyle/>
          <a:p>
            <a:r>
              <a:rPr lang="en-GB" sz="3200" dirty="0"/>
              <a:t>Null Conditional </a:t>
            </a:r>
          </a:p>
          <a:p>
            <a:r>
              <a:rPr lang="en-GB" sz="3200" dirty="0"/>
              <a:t>Operator</a:t>
            </a:r>
          </a:p>
          <a:p>
            <a:r>
              <a:rPr lang="en-GB" sz="3200" dirty="0"/>
              <a:t>?.</a:t>
            </a:r>
          </a:p>
        </p:txBody>
      </p:sp>
      <p:sp>
        <p:nvSpPr>
          <p:cNvPr id="3" name="Slide Number Placeholder 2">
            <a:extLst>
              <a:ext uri="{FF2B5EF4-FFF2-40B4-BE49-F238E27FC236}">
                <a16:creationId xmlns=""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19</a:t>
            </a:fld>
            <a:endParaRPr lang="en-GB"/>
          </a:p>
        </p:txBody>
      </p:sp>
      <p:sp>
        <p:nvSpPr>
          <p:cNvPr id="6" name="Text Placeholder 5">
            <a:extLst>
              <a:ext uri="{FF2B5EF4-FFF2-40B4-BE49-F238E27FC236}">
                <a16:creationId xmlns="" xmlns:a16="http://schemas.microsoft.com/office/drawing/2014/main" id="{B93D5116-03EB-48A2-B314-6A820BBB7746}"/>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The </a:t>
            </a:r>
            <a:r>
              <a:rPr lang="en-GB" b="1" dirty="0"/>
              <a:t>null-conditional operator </a:t>
            </a:r>
            <a:r>
              <a:rPr lang="en-GB" dirty="0"/>
              <a:t>applies a member access operation to its operand only if that operand evaluates to non-null</a:t>
            </a:r>
          </a:p>
          <a:p>
            <a:pPr marL="285750" indent="-285750">
              <a:buFont typeface="Arial" panose="020B0604020202020204" pitchFamily="34" charset="0"/>
              <a:buChar char="•"/>
            </a:pPr>
            <a:r>
              <a:rPr lang="en-GB" dirty="0"/>
              <a:t>Otherwise, it returns null</a:t>
            </a:r>
          </a:p>
          <a:p>
            <a:pPr marL="285750" indent="-285750">
              <a:buFont typeface="Arial" panose="020B0604020202020204" pitchFamily="34" charset="0"/>
              <a:buChar char="•"/>
            </a:pPr>
            <a:r>
              <a:rPr lang="en-GB" dirty="0"/>
              <a:t>Often combined with the null-coalescing operator to return something other than null</a:t>
            </a:r>
          </a:p>
          <a:p>
            <a:endParaRPr lang="en-GB" dirty="0"/>
          </a:p>
          <a:p>
            <a:endParaRPr lang="en-GB" dirty="0"/>
          </a:p>
          <a:p>
            <a:endParaRPr lang="en-GB" dirty="0"/>
          </a:p>
          <a:p>
            <a:endParaRPr lang="en-GB" dirty="0"/>
          </a:p>
        </p:txBody>
      </p:sp>
    </p:spTree>
    <p:extLst>
      <p:ext uri="{BB962C8B-B14F-4D97-AF65-F5344CB8AC3E}">
        <p14:creationId xmlns="" xmlns:p14="http://schemas.microsoft.com/office/powerpoint/2010/main" val="1443601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dirty="0"/>
              <a:t>Outline</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Code blocks</a:t>
            </a:r>
          </a:p>
          <a:p>
            <a:pPr marL="285750" indent="-285750">
              <a:buFont typeface="Arial" panose="020B0604020202020204" pitchFamily="34" charset="0"/>
              <a:buChar char="•"/>
            </a:pPr>
            <a:r>
              <a:rPr lang="en-GB" dirty="0"/>
              <a:t>Select statements</a:t>
            </a:r>
          </a:p>
          <a:p>
            <a:pPr marL="285750" indent="-285750">
              <a:buFont typeface="Arial" panose="020B0604020202020204" pitchFamily="34" charset="0"/>
              <a:buChar char="•"/>
            </a:pPr>
            <a:r>
              <a:rPr lang="en-GB" dirty="0"/>
              <a:t>The if statement</a:t>
            </a:r>
          </a:p>
          <a:p>
            <a:pPr marL="285750" indent="-285750">
              <a:buFont typeface="Arial" panose="020B0604020202020204" pitchFamily="34" charset="0"/>
              <a:buChar char="•"/>
            </a:pPr>
            <a:r>
              <a:rPr lang="en-GB" dirty="0"/>
              <a:t>The switch statement</a:t>
            </a:r>
          </a:p>
          <a:p>
            <a:pPr marL="285750" indent="-285750">
              <a:buFont typeface="Arial" panose="020B0604020202020204" pitchFamily="34" charset="0"/>
              <a:buChar char="•"/>
            </a:pPr>
            <a:r>
              <a:rPr lang="en-GB" dirty="0"/>
              <a:t>The switch expression</a:t>
            </a:r>
          </a:p>
          <a:p>
            <a:pPr marL="285750" indent="-285750">
              <a:buFont typeface="Arial" panose="020B0604020202020204" pitchFamily="34" charset="0"/>
              <a:buChar char="•"/>
            </a:pPr>
            <a:r>
              <a:rPr lang="en-GB" dirty="0"/>
              <a:t>Switch case guards</a:t>
            </a:r>
          </a:p>
          <a:p>
            <a:pPr marL="285750" indent="-285750">
              <a:buFont typeface="Arial" panose="020B0604020202020204" pitchFamily="34" charset="0"/>
              <a:buChar char="•"/>
            </a:pPr>
            <a:r>
              <a:rPr lang="en-GB" dirty="0"/>
              <a:t>The ternary conditional operator</a:t>
            </a:r>
          </a:p>
          <a:p>
            <a:pPr marL="285750" indent="-285750">
              <a:buFont typeface="Arial" panose="020B0604020202020204" pitchFamily="34" charset="0"/>
              <a:buChar char="•"/>
            </a:pPr>
            <a:r>
              <a:rPr lang="en-GB" dirty="0"/>
              <a:t>Null-coalescing operators</a:t>
            </a:r>
          </a:p>
          <a:p>
            <a:pPr marL="285750" indent="-285750">
              <a:buFont typeface="Arial" panose="020B0604020202020204" pitchFamily="34" charset="0"/>
              <a:buChar char="•"/>
            </a:pPr>
            <a:r>
              <a:rPr lang="en-GB" dirty="0"/>
              <a:t>Null-conditional operators</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 xmlns:p14="http://schemas.microsoft.com/office/powerpoint/2010/main" val="222618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5819BAA9-74BB-4BFD-8BE4-5C935B94904D}"/>
              </a:ext>
            </a:extLst>
          </p:cNvPr>
          <p:cNvSpPr>
            <a:spLocks noGrp="1"/>
          </p:cNvSpPr>
          <p:nvPr>
            <p:ph type="body" sz="quarter" idx="10"/>
          </p:nvPr>
        </p:nvSpPr>
        <p:spPr/>
        <p:txBody>
          <a:bodyPr/>
          <a:lstStyle/>
          <a:p>
            <a:r>
              <a:rPr lang="en-GB" dirty="0"/>
              <a:t>Null operator</a:t>
            </a:r>
          </a:p>
          <a:p>
            <a:r>
              <a:rPr lang="en-GB" dirty="0"/>
              <a:t>examples</a:t>
            </a:r>
          </a:p>
        </p:txBody>
      </p:sp>
      <p:sp>
        <p:nvSpPr>
          <p:cNvPr id="3" name="Slide Number Placeholder 2">
            <a:extLst>
              <a:ext uri="{FF2B5EF4-FFF2-40B4-BE49-F238E27FC236}">
                <a16:creationId xmlns=""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20</a:t>
            </a:fld>
            <a:endParaRPr lang="en-GB"/>
          </a:p>
        </p:txBody>
      </p:sp>
      <p:pic>
        <p:nvPicPr>
          <p:cNvPr id="4" name="Picture 3">
            <a:extLst>
              <a:ext uri="{FF2B5EF4-FFF2-40B4-BE49-F238E27FC236}">
                <a16:creationId xmlns="" xmlns:a16="http://schemas.microsoft.com/office/drawing/2014/main" id="{A2015C13-3FB1-2F7A-CDE9-DE263088D085}"/>
              </a:ext>
            </a:extLst>
          </p:cNvPr>
          <p:cNvPicPr>
            <a:picLocks noChangeAspect="1"/>
          </p:cNvPicPr>
          <p:nvPr/>
        </p:nvPicPr>
        <p:blipFill>
          <a:blip r:embed="rId2"/>
          <a:stretch>
            <a:fillRect/>
          </a:stretch>
        </p:blipFill>
        <p:spPr>
          <a:xfrm>
            <a:off x="4764426" y="920190"/>
            <a:ext cx="6662464" cy="4785512"/>
          </a:xfrm>
          <a:prstGeom prst="rect">
            <a:avLst/>
          </a:prstGeom>
          <a:ln>
            <a:solidFill>
              <a:schemeClr val="accent1"/>
            </a:solidFill>
          </a:ln>
        </p:spPr>
      </p:pic>
    </p:spTree>
    <p:extLst>
      <p:ext uri="{BB962C8B-B14F-4D97-AF65-F5344CB8AC3E}">
        <p14:creationId xmlns="" xmlns:p14="http://schemas.microsoft.com/office/powerpoint/2010/main" val="3426432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dirty="0"/>
              <a:t>Summary</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21</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Code blocks</a:t>
            </a:r>
          </a:p>
          <a:p>
            <a:pPr marL="285750" indent="-285750">
              <a:buFont typeface="Arial" panose="020B0604020202020204" pitchFamily="34" charset="0"/>
              <a:buChar char="•"/>
            </a:pPr>
            <a:r>
              <a:rPr lang="en-GB" dirty="0"/>
              <a:t>Select statements</a:t>
            </a:r>
          </a:p>
          <a:p>
            <a:pPr marL="285750" indent="-285750">
              <a:buFont typeface="Arial" panose="020B0604020202020204" pitchFamily="34" charset="0"/>
              <a:buChar char="•"/>
            </a:pPr>
            <a:r>
              <a:rPr lang="en-GB" dirty="0"/>
              <a:t>The if statement</a:t>
            </a:r>
          </a:p>
          <a:p>
            <a:pPr marL="285750" indent="-285750">
              <a:buFont typeface="Arial" panose="020B0604020202020204" pitchFamily="34" charset="0"/>
              <a:buChar char="•"/>
            </a:pPr>
            <a:r>
              <a:rPr lang="en-GB" dirty="0"/>
              <a:t>The switch statement</a:t>
            </a:r>
          </a:p>
          <a:p>
            <a:pPr marL="285750" indent="-285750">
              <a:buFont typeface="Arial" panose="020B0604020202020204" pitchFamily="34" charset="0"/>
              <a:buChar char="•"/>
            </a:pPr>
            <a:r>
              <a:rPr lang="en-GB" dirty="0"/>
              <a:t>The switch expression</a:t>
            </a:r>
          </a:p>
          <a:p>
            <a:pPr marL="285750" indent="-285750">
              <a:buFont typeface="Arial" panose="020B0604020202020204" pitchFamily="34" charset="0"/>
              <a:buChar char="•"/>
            </a:pPr>
            <a:r>
              <a:rPr lang="en-GB" dirty="0"/>
              <a:t>Switch case guards</a:t>
            </a:r>
          </a:p>
          <a:p>
            <a:pPr marL="285750" indent="-285750">
              <a:buFont typeface="Arial" panose="020B0604020202020204" pitchFamily="34" charset="0"/>
              <a:buChar char="•"/>
            </a:pPr>
            <a:r>
              <a:rPr lang="en-GB" dirty="0"/>
              <a:t>The ternary conditional operator</a:t>
            </a:r>
          </a:p>
          <a:p>
            <a:pPr marL="285750" indent="-285750">
              <a:buFont typeface="Arial" panose="020B0604020202020204" pitchFamily="34" charset="0"/>
              <a:buChar char="•"/>
            </a:pPr>
            <a:r>
              <a:rPr lang="en-GB" dirty="0"/>
              <a:t>Null-coalescing operators</a:t>
            </a:r>
          </a:p>
          <a:p>
            <a:pPr marL="285750" indent="-285750">
              <a:buFont typeface="Arial" panose="020B0604020202020204" pitchFamily="34" charset="0"/>
              <a:buChar char="•"/>
            </a:pPr>
            <a:r>
              <a:rPr lang="en-GB" dirty="0"/>
              <a:t>Null-conditional operator</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 xmlns:p14="http://schemas.microsoft.com/office/powerpoint/2010/main" val="3478467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2F59EBF-66AC-B847-0398-34611EB82465}"/>
              </a:ext>
            </a:extLst>
          </p:cNvPr>
          <p:cNvSpPr>
            <a:spLocks noGrp="1"/>
          </p:cNvSpPr>
          <p:nvPr>
            <p:ph type="ctrTitle"/>
          </p:nvPr>
        </p:nvSpPr>
        <p:spPr/>
        <p:txBody>
          <a:bodyPr/>
          <a:lstStyle/>
          <a:p>
            <a:r>
              <a:rPr lang="en-GB" dirty="0"/>
              <a:t>ACTIVITY:</a:t>
            </a:r>
            <a:r>
              <a:rPr lang="en-GB"/>
              <a:t/>
            </a:r>
            <a:br>
              <a:rPr lang="en-GB"/>
            </a:br>
            <a:r>
              <a:rPr lang="en-GB"/>
              <a:t>Exercise 4</a:t>
            </a:r>
          </a:p>
        </p:txBody>
      </p:sp>
      <p:sp>
        <p:nvSpPr>
          <p:cNvPr id="4" name="Text Placeholder 3">
            <a:extLst>
              <a:ext uri="{FF2B5EF4-FFF2-40B4-BE49-F238E27FC236}">
                <a16:creationId xmlns="" xmlns:a16="http://schemas.microsoft.com/office/drawing/2014/main" id="{1243A8E3-B197-0373-2C65-869A4727B683}"/>
              </a:ext>
            </a:extLst>
          </p:cNvPr>
          <p:cNvSpPr>
            <a:spLocks noGrp="1"/>
          </p:cNvSpPr>
          <p:nvPr>
            <p:ph type="body" sz="quarter" idx="10"/>
          </p:nvPr>
        </p:nvSpPr>
        <p:spPr/>
        <p:txBody>
          <a:bodyPr/>
          <a:lstStyle/>
          <a:p>
            <a:endParaRPr lang="en-GB"/>
          </a:p>
        </p:txBody>
      </p:sp>
      <p:sp>
        <p:nvSpPr>
          <p:cNvPr id="2" name="Slide Number Placeholder 1">
            <a:extLst>
              <a:ext uri="{FF2B5EF4-FFF2-40B4-BE49-F238E27FC236}">
                <a16:creationId xmlns="" xmlns:a16="http://schemas.microsoft.com/office/drawing/2014/main" id="{22098220-EF84-4734-88AF-30630EFC7A5B}"/>
              </a:ext>
            </a:extLst>
          </p:cNvPr>
          <p:cNvSpPr>
            <a:spLocks noGrp="1"/>
          </p:cNvSpPr>
          <p:nvPr>
            <p:ph type="sldNum" sz="quarter" idx="4"/>
          </p:nvPr>
        </p:nvSpPr>
        <p:spPr/>
        <p:txBody>
          <a:bodyPr/>
          <a:lstStyle/>
          <a:p>
            <a:fld id="{EF892D59-8F09-EF4B-AD6D-DA609442F868}" type="slidenum">
              <a:rPr lang="en-GB" smtClean="0"/>
              <a:pPr/>
              <a:t>22</a:t>
            </a:fld>
            <a:endParaRPr lang="en-GB" dirty="0"/>
          </a:p>
        </p:txBody>
      </p:sp>
    </p:spTree>
    <p:extLst>
      <p:ext uri="{BB962C8B-B14F-4D97-AF65-F5344CB8AC3E}">
        <p14:creationId xmlns="" xmlns:p14="http://schemas.microsoft.com/office/powerpoint/2010/main" val="1515310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C0C7D184-1570-4B53-B885-EAAF41EB32E6}"/>
              </a:ext>
            </a:extLst>
          </p:cNvPr>
          <p:cNvSpPr>
            <a:spLocks noGrp="1"/>
          </p:cNvSpPr>
          <p:nvPr>
            <p:ph type="body" sz="quarter" idx="10"/>
          </p:nvPr>
        </p:nvSpPr>
        <p:spPr/>
        <p:txBody>
          <a:bodyPr/>
          <a:lstStyle/>
          <a:p>
            <a:r>
              <a:rPr lang="en-GB" dirty="0"/>
              <a:t>Code Blocks</a:t>
            </a:r>
          </a:p>
        </p:txBody>
      </p:sp>
      <p:sp>
        <p:nvSpPr>
          <p:cNvPr id="3" name="Slide Number Placeholder 2">
            <a:extLst>
              <a:ext uri="{FF2B5EF4-FFF2-40B4-BE49-F238E27FC236}">
                <a16:creationId xmlns="" xmlns:a16="http://schemas.microsoft.com/office/drawing/2014/main" id="{FBEBC573-47DA-483A-AC0D-47B1E498354E}"/>
              </a:ext>
            </a:extLst>
          </p:cNvPr>
          <p:cNvSpPr>
            <a:spLocks noGrp="1"/>
          </p:cNvSpPr>
          <p:nvPr>
            <p:ph type="sldNum" sz="quarter" idx="4"/>
          </p:nvPr>
        </p:nvSpPr>
        <p:spPr/>
        <p:txBody>
          <a:bodyPr/>
          <a:lstStyle/>
          <a:p>
            <a:fld id="{EF892D59-8F09-EF4B-AD6D-DA609442F868}" type="slidenum">
              <a:rPr lang="en-GB" smtClean="0"/>
              <a:pPr/>
              <a:t>3</a:t>
            </a:fld>
            <a:endParaRPr lang="en-GB"/>
          </a:p>
        </p:txBody>
      </p:sp>
      <p:sp>
        <p:nvSpPr>
          <p:cNvPr id="6" name="Text Placeholder 5">
            <a:extLst>
              <a:ext uri="{FF2B5EF4-FFF2-40B4-BE49-F238E27FC236}">
                <a16:creationId xmlns="" xmlns:a16="http://schemas.microsoft.com/office/drawing/2014/main" id="{44AE1910-1F45-4E56-9684-EA9BAE0BB502}"/>
              </a:ext>
            </a:extLst>
          </p:cNvPr>
          <p:cNvSpPr>
            <a:spLocks noGrp="1"/>
          </p:cNvSpPr>
          <p:nvPr>
            <p:ph type="body" sz="quarter" idx="15"/>
          </p:nvPr>
        </p:nvSpPr>
        <p:spPr>
          <a:xfrm>
            <a:off x="5036527" y="1021817"/>
            <a:ext cx="6770688" cy="5119407"/>
          </a:xfrm>
        </p:spPr>
        <p:txBody>
          <a:bodyPr/>
          <a:lstStyle/>
          <a:p>
            <a:pPr>
              <a:lnSpc>
                <a:spcPct val="100000"/>
              </a:lnSpc>
            </a:pPr>
            <a:r>
              <a:rPr lang="en-GB" sz="1600" dirty="0"/>
              <a:t>All control statements in C# operate on the one and only next statement</a:t>
            </a:r>
          </a:p>
          <a:p>
            <a:pPr lvl="1">
              <a:lnSpc>
                <a:spcPct val="100000"/>
              </a:lnSpc>
              <a:buFont typeface="Arial" panose="020B0604020202020204" pitchFamily="34" charset="0"/>
              <a:buChar char="•"/>
            </a:pPr>
            <a:r>
              <a:rPr lang="en-GB" sz="1600" dirty="0"/>
              <a:t>Braces group many statements into one code block</a:t>
            </a:r>
          </a:p>
          <a:p>
            <a:pPr lvl="1">
              <a:lnSpc>
                <a:spcPct val="100000"/>
              </a:lnSpc>
              <a:buFont typeface="Arial" panose="020B0604020202020204" pitchFamily="34" charset="0"/>
              <a:buChar char="•"/>
            </a:pPr>
            <a:r>
              <a:rPr lang="en-GB" sz="1600" dirty="0"/>
              <a:t>The two statements below are identical, but the first is considered best practice. Why?</a:t>
            </a:r>
          </a:p>
          <a:p>
            <a:pPr lvl="1">
              <a:lnSpc>
                <a:spcPct val="100000"/>
              </a:lnSpc>
              <a:buFont typeface="Arial" panose="020B0604020202020204" pitchFamily="34" charset="0"/>
              <a:buChar char="•"/>
            </a:pPr>
            <a:endParaRPr lang="en-GB" sz="1600" dirty="0"/>
          </a:p>
          <a:p>
            <a:pPr lvl="1">
              <a:lnSpc>
                <a:spcPct val="100000"/>
              </a:lnSpc>
              <a:buFont typeface="Arial" panose="020B0604020202020204" pitchFamily="34" charset="0"/>
              <a:buChar char="•"/>
            </a:pPr>
            <a:endParaRPr lang="en-GB" sz="1600" dirty="0"/>
          </a:p>
          <a:p>
            <a:pPr lvl="1">
              <a:lnSpc>
                <a:spcPct val="100000"/>
              </a:lnSpc>
              <a:buFont typeface="Arial" panose="020B0604020202020204" pitchFamily="34" charset="0"/>
              <a:buChar char="•"/>
            </a:pPr>
            <a:endParaRPr lang="en-GB" sz="1600" dirty="0"/>
          </a:p>
          <a:p>
            <a:pPr lvl="1">
              <a:lnSpc>
                <a:spcPct val="100000"/>
              </a:lnSpc>
              <a:buFont typeface="Arial" panose="020B0604020202020204" pitchFamily="34" charset="0"/>
              <a:buChar char="•"/>
            </a:pPr>
            <a:endParaRPr lang="en-GB" sz="1600" dirty="0"/>
          </a:p>
          <a:p>
            <a:pPr lvl="1">
              <a:lnSpc>
                <a:spcPct val="100000"/>
              </a:lnSpc>
              <a:buFont typeface="Arial" panose="020B0604020202020204" pitchFamily="34" charset="0"/>
              <a:buChar char="•"/>
            </a:pPr>
            <a:endParaRPr lang="en-GB" sz="1600" dirty="0"/>
          </a:p>
          <a:p>
            <a:pPr lvl="1">
              <a:lnSpc>
                <a:spcPct val="100000"/>
              </a:lnSpc>
              <a:buFont typeface="Arial" panose="020B0604020202020204" pitchFamily="34" charset="0"/>
              <a:buChar char="•"/>
            </a:pPr>
            <a:r>
              <a:rPr lang="en-GB" sz="1600" dirty="0"/>
              <a:t>Braces can start at the end of the control line or on the next line</a:t>
            </a:r>
          </a:p>
          <a:p>
            <a:pPr lvl="1">
              <a:lnSpc>
                <a:spcPct val="100000"/>
              </a:lnSpc>
            </a:pPr>
            <a:endParaRPr lang="en-GB" sz="1600" dirty="0"/>
          </a:p>
          <a:p>
            <a:pPr>
              <a:lnSpc>
                <a:spcPct val="100000"/>
              </a:lnSpc>
            </a:pPr>
            <a:endParaRPr lang="en-GB" sz="1600" dirty="0"/>
          </a:p>
          <a:p>
            <a:pPr>
              <a:lnSpc>
                <a:spcPct val="100000"/>
              </a:lnSpc>
            </a:pPr>
            <a:endParaRPr lang="en-GB" sz="1600" dirty="0"/>
          </a:p>
        </p:txBody>
      </p:sp>
      <p:sp>
        <p:nvSpPr>
          <p:cNvPr id="7" name="Rectangle 29">
            <a:extLst>
              <a:ext uri="{FF2B5EF4-FFF2-40B4-BE49-F238E27FC236}">
                <a16:creationId xmlns="" xmlns:a16="http://schemas.microsoft.com/office/drawing/2014/main" id="{498059C1-EC36-BA3C-B3B0-5F69AE5DBF14}"/>
              </a:ext>
            </a:extLst>
          </p:cNvPr>
          <p:cNvSpPr>
            <a:spLocks noChangeArrowheads="1"/>
          </p:cNvSpPr>
          <p:nvPr/>
        </p:nvSpPr>
        <p:spPr bwMode="auto">
          <a:xfrm>
            <a:off x="5191301" y="2869639"/>
            <a:ext cx="2924968" cy="101309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if</a:t>
            </a:r>
            <a:r>
              <a:rPr kumimoji="0" lang="en-GB" sz="20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(condition) </a:t>
            </a:r>
            <a:r>
              <a:rPr kumimoji="0" lang="en-GB" sz="2000" b="0" i="0" u="none" strike="noStrike" kern="1200" cap="none" spc="0" normalizeH="0" baseline="0" noProof="0" dirty="0">
                <a:ln>
                  <a:noFill/>
                </a:ln>
                <a:solidFill>
                  <a:schemeClr val="accent3">
                    <a:lumMod val="60000"/>
                    <a:lumOff val="40000"/>
                  </a:schemeClr>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count++;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chemeClr val="accent3">
                    <a:lumMod val="60000"/>
                    <a:lumOff val="40000"/>
                  </a:schemeClr>
                </a:solidFill>
                <a:effectLst/>
                <a:highlight>
                  <a:srgbClr val="FFFFFF"/>
                </a:highlight>
                <a:uLnTx/>
                <a:uFillTx/>
                <a:latin typeface="Consolas"/>
                <a:ea typeface="+mn-ea"/>
                <a:cs typeface="+mn-cs"/>
              </a:rPr>
              <a:t>}</a:t>
            </a:r>
            <a:r>
              <a:rPr kumimoji="0" lang="en-GB" sz="20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2000" b="0" i="0" u="none" strike="noStrike" kern="1200" cap="none" spc="0" normalizeH="0" baseline="0" noProof="0" dirty="0">
                <a:ln>
                  <a:noFill/>
                </a:ln>
                <a:solidFill>
                  <a:prstClr val="black"/>
                </a:solidFill>
                <a:effectLst/>
                <a:uLnTx/>
                <a:uFillTx/>
                <a:latin typeface="Lucida Console" pitchFamily="49" charset="0"/>
                <a:ea typeface="+mn-ea"/>
                <a:cs typeface="+mn-cs"/>
              </a:rPr>
              <a:t>	</a:t>
            </a:r>
            <a:endParaRPr kumimoji="0" lang="en-GB" sz="2000" b="0" i="0" u="none" strike="noStrike" kern="1200" cap="none" spc="0" normalizeH="0" baseline="0" noProof="0" dirty="0">
              <a:ln>
                <a:noFill/>
              </a:ln>
              <a:solidFill>
                <a:srgbClr val="008000"/>
              </a:solidFill>
              <a:effectLst/>
              <a:uLnTx/>
              <a:uFillTx/>
              <a:latin typeface="Lucida Console" pitchFamily="49" charset="0"/>
              <a:ea typeface="+mn-ea"/>
              <a:cs typeface="+mn-cs"/>
            </a:endParaRPr>
          </a:p>
        </p:txBody>
      </p:sp>
      <p:sp>
        <p:nvSpPr>
          <p:cNvPr id="8" name="Rectangle 29">
            <a:extLst>
              <a:ext uri="{FF2B5EF4-FFF2-40B4-BE49-F238E27FC236}">
                <a16:creationId xmlns="" xmlns:a16="http://schemas.microsoft.com/office/drawing/2014/main" id="{945736F9-DBC6-FFBE-C6E5-876C63088124}"/>
              </a:ext>
            </a:extLst>
          </p:cNvPr>
          <p:cNvSpPr>
            <a:spLocks noChangeArrowheads="1"/>
          </p:cNvSpPr>
          <p:nvPr/>
        </p:nvSpPr>
        <p:spPr bwMode="auto">
          <a:xfrm>
            <a:off x="8602825" y="2869639"/>
            <a:ext cx="2924968" cy="101309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if</a:t>
            </a:r>
            <a:r>
              <a:rPr kumimoji="0" lang="en-GB" sz="20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count++;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Lucida Console" pitchFamily="49" charset="0"/>
                <a:ea typeface="+mn-ea"/>
                <a:cs typeface="+mn-cs"/>
              </a:rPr>
              <a:t>	</a:t>
            </a:r>
            <a:endParaRPr kumimoji="0" lang="en-GB" sz="2000" b="0" i="0" u="none" strike="noStrike" kern="1200" cap="none" spc="0" normalizeH="0" baseline="0" noProof="0" dirty="0">
              <a:ln>
                <a:noFill/>
              </a:ln>
              <a:solidFill>
                <a:srgbClr val="008000"/>
              </a:solidFill>
              <a:effectLst/>
              <a:uLnTx/>
              <a:uFillTx/>
              <a:latin typeface="Lucida Console" pitchFamily="49" charset="0"/>
              <a:ea typeface="+mn-ea"/>
              <a:cs typeface="+mn-cs"/>
            </a:endParaRPr>
          </a:p>
        </p:txBody>
      </p:sp>
      <p:sp>
        <p:nvSpPr>
          <p:cNvPr id="9" name="Rectangle 29">
            <a:extLst>
              <a:ext uri="{FF2B5EF4-FFF2-40B4-BE49-F238E27FC236}">
                <a16:creationId xmlns="" xmlns:a16="http://schemas.microsoft.com/office/drawing/2014/main" id="{B78F666B-8652-A5A7-27F2-B45275943ECC}"/>
              </a:ext>
            </a:extLst>
          </p:cNvPr>
          <p:cNvSpPr>
            <a:spLocks noChangeArrowheads="1"/>
          </p:cNvSpPr>
          <p:nvPr/>
        </p:nvSpPr>
        <p:spPr bwMode="auto">
          <a:xfrm>
            <a:off x="5191302" y="4818853"/>
            <a:ext cx="2924968" cy="132087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if</a:t>
            </a:r>
            <a:r>
              <a:rPr kumimoji="0" lang="en-GB" sz="20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(condition)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chemeClr val="accent3">
                    <a:lumMod val="60000"/>
                    <a:lumOff val="40000"/>
                  </a:schemeClr>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count++;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chemeClr val="accent3">
                    <a:lumMod val="60000"/>
                    <a:lumOff val="40000"/>
                  </a:schemeClr>
                </a:solidFill>
                <a:effectLst/>
                <a:highlight>
                  <a:srgbClr val="FFFFFF"/>
                </a:highlight>
                <a:uLnTx/>
                <a:uFillTx/>
                <a:latin typeface="Consolas"/>
                <a:ea typeface="+mn-ea"/>
                <a:cs typeface="+mn-cs"/>
              </a:rPr>
              <a:t>}</a:t>
            </a:r>
            <a:r>
              <a:rPr kumimoji="0" lang="en-GB" sz="2000" b="0" i="0" u="none" strike="noStrike" kern="1200" cap="none" spc="0" normalizeH="0" baseline="0" noProof="0" dirty="0">
                <a:ln>
                  <a:noFill/>
                </a:ln>
                <a:solidFill>
                  <a:prstClr val="black"/>
                </a:solidFill>
                <a:effectLst/>
                <a:uLnTx/>
                <a:uFillTx/>
                <a:latin typeface="Lucida Console" pitchFamily="49" charset="0"/>
                <a:ea typeface="+mn-ea"/>
                <a:cs typeface="+mn-cs"/>
              </a:rPr>
              <a:t>	</a:t>
            </a:r>
            <a:endParaRPr kumimoji="0" lang="en-GB" sz="2000" b="0" i="0" u="none" strike="noStrike" kern="1200" cap="none" spc="0" normalizeH="0" baseline="0" noProof="0" dirty="0">
              <a:ln>
                <a:noFill/>
              </a:ln>
              <a:solidFill>
                <a:srgbClr val="008000"/>
              </a:solidFill>
              <a:effectLst/>
              <a:uLnTx/>
              <a:uFillTx/>
              <a:latin typeface="Lucida Console" pitchFamily="49" charset="0"/>
              <a:ea typeface="+mn-ea"/>
              <a:cs typeface="+mn-cs"/>
            </a:endParaRPr>
          </a:p>
        </p:txBody>
      </p:sp>
    </p:spTree>
    <p:extLst>
      <p:ext uri="{BB962C8B-B14F-4D97-AF65-F5344CB8AC3E}">
        <p14:creationId xmlns="" xmlns:p14="http://schemas.microsoft.com/office/powerpoint/2010/main" val="412837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87E15A-3A4C-4743-A5CB-B7F7A0EB8BE1}"/>
              </a:ext>
            </a:extLst>
          </p:cNvPr>
          <p:cNvSpPr>
            <a:spLocks noGrp="1"/>
          </p:cNvSpPr>
          <p:nvPr>
            <p:ph type="body" sz="quarter" idx="10"/>
          </p:nvPr>
        </p:nvSpPr>
        <p:spPr/>
        <p:txBody>
          <a:bodyPr/>
          <a:lstStyle/>
          <a:p>
            <a:r>
              <a:rPr lang="en-GB" sz="3400" dirty="0"/>
              <a:t>Select</a:t>
            </a:r>
          </a:p>
          <a:p>
            <a:r>
              <a:rPr lang="en-GB" sz="3400" dirty="0"/>
              <a:t>statements</a:t>
            </a:r>
          </a:p>
        </p:txBody>
      </p:sp>
      <p:sp>
        <p:nvSpPr>
          <p:cNvPr id="3" name="Slide Number Placeholder 2">
            <a:extLst>
              <a:ext uri="{FF2B5EF4-FFF2-40B4-BE49-F238E27FC236}">
                <a16:creationId xmlns=""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4</a:t>
            </a:fld>
            <a:endParaRPr lang="en-GB"/>
          </a:p>
        </p:txBody>
      </p:sp>
      <p:sp>
        <p:nvSpPr>
          <p:cNvPr id="6" name="Text Placeholder 5">
            <a:extLst>
              <a:ext uri="{FF2B5EF4-FFF2-40B4-BE49-F238E27FC236}">
                <a16:creationId xmlns="" xmlns:a16="http://schemas.microsoft.com/office/drawing/2014/main" id="{9A7C8F11-585B-4628-934D-F1B2ADEC7C35}"/>
              </a:ext>
            </a:extLst>
          </p:cNvPr>
          <p:cNvSpPr>
            <a:spLocks noGrp="1"/>
          </p:cNvSpPr>
          <p:nvPr>
            <p:ph type="body" sz="quarter" idx="15"/>
          </p:nvPr>
        </p:nvSpPr>
        <p:spPr/>
        <p:txBody>
          <a:bodyPr/>
          <a:lstStyle/>
          <a:p>
            <a:r>
              <a:rPr lang="en-GB" dirty="0"/>
              <a:t>There are two kinds of select or conditional statements in C#:</a:t>
            </a:r>
          </a:p>
          <a:p>
            <a:pPr marL="285750" indent="-285750">
              <a:buFont typeface="Arial" panose="020B0604020202020204" pitchFamily="34" charset="0"/>
              <a:buChar char="•"/>
            </a:pPr>
            <a:r>
              <a:rPr lang="en-GB" dirty="0"/>
              <a:t>The </a:t>
            </a:r>
            <a:r>
              <a:rPr lang="en-GB" b="1" dirty="0"/>
              <a:t>if</a:t>
            </a:r>
            <a:r>
              <a:rPr lang="en-GB" dirty="0"/>
              <a:t> statement</a:t>
            </a:r>
          </a:p>
          <a:p>
            <a:pPr marL="285750" indent="-285750">
              <a:buFont typeface="Arial" panose="020B0604020202020204" pitchFamily="34" charset="0"/>
              <a:buChar char="•"/>
            </a:pPr>
            <a:r>
              <a:rPr lang="en-GB" dirty="0"/>
              <a:t>The </a:t>
            </a:r>
            <a:r>
              <a:rPr lang="en-GB" b="1" dirty="0"/>
              <a:t>switch</a:t>
            </a:r>
            <a:r>
              <a:rPr lang="en-GB" dirty="0"/>
              <a:t> statement</a:t>
            </a:r>
          </a:p>
          <a:p>
            <a:endParaRPr lang="en-GB" dirty="0"/>
          </a:p>
        </p:txBody>
      </p:sp>
    </p:spTree>
    <p:extLst>
      <p:ext uri="{BB962C8B-B14F-4D97-AF65-F5344CB8AC3E}">
        <p14:creationId xmlns="" xmlns:p14="http://schemas.microsoft.com/office/powerpoint/2010/main" val="396003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87E15A-3A4C-4743-A5CB-B7F7A0EB8BE1}"/>
              </a:ext>
            </a:extLst>
          </p:cNvPr>
          <p:cNvSpPr>
            <a:spLocks noGrp="1"/>
          </p:cNvSpPr>
          <p:nvPr>
            <p:ph type="body" sz="quarter" idx="10"/>
          </p:nvPr>
        </p:nvSpPr>
        <p:spPr/>
        <p:txBody>
          <a:bodyPr/>
          <a:lstStyle/>
          <a:p>
            <a:r>
              <a:rPr lang="en-GB" dirty="0"/>
              <a:t>IF</a:t>
            </a:r>
          </a:p>
          <a:p>
            <a:r>
              <a:rPr lang="en-GB" dirty="0"/>
              <a:t>Statement</a:t>
            </a:r>
          </a:p>
        </p:txBody>
      </p:sp>
      <p:sp>
        <p:nvSpPr>
          <p:cNvPr id="3" name="Slide Number Placeholder 2">
            <a:extLst>
              <a:ext uri="{FF2B5EF4-FFF2-40B4-BE49-F238E27FC236}">
                <a16:creationId xmlns=""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5</a:t>
            </a:fld>
            <a:endParaRPr lang="en-GB"/>
          </a:p>
        </p:txBody>
      </p:sp>
      <p:sp>
        <p:nvSpPr>
          <p:cNvPr id="2" name="Text Placeholder 1">
            <a:extLst>
              <a:ext uri="{FF2B5EF4-FFF2-40B4-BE49-F238E27FC236}">
                <a16:creationId xmlns="" xmlns:a16="http://schemas.microsoft.com/office/drawing/2014/main" id="{6206A130-B89F-E061-4EBB-78D02D374A0D}"/>
              </a:ext>
            </a:extLst>
          </p:cNvPr>
          <p:cNvSpPr>
            <a:spLocks noGrp="1"/>
          </p:cNvSpPr>
          <p:nvPr>
            <p:ph type="body" sz="quarter" idx="15"/>
          </p:nvPr>
        </p:nvSpPr>
        <p:spPr/>
        <p:txBody>
          <a:bodyPr/>
          <a:lstStyle/>
          <a:p>
            <a:endParaRPr lang="en-GB"/>
          </a:p>
        </p:txBody>
      </p:sp>
      <p:sp>
        <p:nvSpPr>
          <p:cNvPr id="8" name="Rectangle 6">
            <a:extLst>
              <a:ext uri="{FF2B5EF4-FFF2-40B4-BE49-F238E27FC236}">
                <a16:creationId xmlns="" xmlns:a16="http://schemas.microsoft.com/office/drawing/2014/main" id="{B9DBF636-A8E7-3F8F-3CE4-06BF66F119A9}"/>
              </a:ext>
            </a:extLst>
          </p:cNvPr>
          <p:cNvSpPr>
            <a:spLocks noChangeArrowheads="1"/>
          </p:cNvSpPr>
          <p:nvPr/>
        </p:nvSpPr>
        <p:spPr bwMode="auto">
          <a:xfrm>
            <a:off x="8380638" y="617967"/>
            <a:ext cx="3268524" cy="2059538"/>
          </a:xfrm>
          <a:prstGeom prst="rect">
            <a:avLst/>
          </a:prstGeom>
          <a:solidFill>
            <a:schemeClr val="bg1"/>
          </a:solidFill>
          <a:ln w="12700">
            <a:solidFill>
              <a:schemeClr val="tx1"/>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if</a:t>
            </a:r>
            <a:r>
              <a:rPr kumimoji="0" lang="en-GB" sz="1600" b="0" i="0" u="none" strike="noStrike" kern="1200" cap="none" spc="0" normalizeH="0" baseline="0" noProof="0" dirty="0">
                <a:ln>
                  <a:noFill/>
                </a:ln>
                <a:solidFill>
                  <a:prstClr val="black"/>
                </a:solidFill>
                <a:effectLst/>
                <a:uLnTx/>
                <a:uFillTx/>
                <a:latin typeface="Lucida Console" pitchFamily="49" charset="0"/>
                <a:ea typeface="+mn-ea"/>
                <a:cs typeface="+mn-cs"/>
              </a:rPr>
              <a:t> </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r>
              <a:rPr kumimoji="0" lang="en-GB" sz="1600" b="0" i="1" u="none" strike="noStrike" kern="1200" cap="none" spc="0" normalizeH="0" baseline="0" noProof="0" dirty="0" err="1">
                <a:ln>
                  <a:noFill/>
                </a:ln>
                <a:solidFill>
                  <a:srgbClr val="000000"/>
                </a:solidFill>
                <a:effectLst/>
                <a:uLnTx/>
                <a:uFillTx/>
                <a:latin typeface="Lucida Console" pitchFamily="49" charset="0"/>
                <a:ea typeface="+mn-ea"/>
                <a:cs typeface="+mn-cs"/>
              </a:rPr>
              <a:t>booleanExpression</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b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  </a:t>
            </a:r>
            <a:r>
              <a:rPr kumimoji="0" lang="en-GB" sz="1600" b="0" i="1" u="none" strike="noStrike" kern="1200" cap="none" spc="0" normalizeH="0" baseline="0" noProof="0" dirty="0">
                <a:ln>
                  <a:noFill/>
                </a:ln>
                <a:solidFill>
                  <a:srgbClr val="000000"/>
                </a:solidFill>
                <a:effectLst/>
                <a:uLnTx/>
                <a:uFillTx/>
                <a:latin typeface="Lucida Console" pitchFamily="49" charset="0"/>
                <a:ea typeface="+mn-ea"/>
                <a:cs typeface="+mn-cs"/>
              </a:rPr>
              <a:t>statement(s)</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b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else          </a:t>
            </a:r>
            <a:r>
              <a:rPr kumimoji="0" lang="en-GB" sz="1600" b="0" i="0" u="none" strike="noStrike" kern="1200" cap="none" spc="0" normalizeH="0" baseline="0" noProof="0" dirty="0">
                <a:ln>
                  <a:noFill/>
                </a:ln>
                <a:solidFill>
                  <a:srgbClr val="009900"/>
                </a:solidFill>
                <a:effectLst/>
                <a:uLnTx/>
                <a:uFillTx/>
                <a:latin typeface="Lucida Console" pitchFamily="49" charset="0"/>
                <a:ea typeface="+mn-ea"/>
                <a:cs typeface="+mn-cs"/>
              </a:rPr>
              <a:t>// Optional</a:t>
            </a: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
            </a:r>
            <a:b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prstClr val="black"/>
                </a:solidFill>
                <a:effectLst/>
                <a:uLnTx/>
                <a:uFillTx/>
                <a:latin typeface="Lucida Console"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Lucida Console" pitchFamily="49" charset="0"/>
                <a:ea typeface="+mn-ea"/>
                <a:cs typeface="+mn-cs"/>
              </a:rPr>
              <a:t>  </a:t>
            </a:r>
            <a:r>
              <a:rPr kumimoji="0" lang="en-GB" sz="1600" b="0" i="1" u="none" strike="noStrike" kern="1200" cap="none" spc="0" normalizeH="0" baseline="0" noProof="0" dirty="0">
                <a:ln>
                  <a:noFill/>
                </a:ln>
                <a:solidFill>
                  <a:srgbClr val="000000"/>
                </a:solidFill>
                <a:effectLst/>
                <a:uLnTx/>
                <a:uFillTx/>
                <a:latin typeface="Lucida Console" pitchFamily="49" charset="0"/>
                <a:ea typeface="+mn-ea"/>
                <a:cs typeface="+mn-cs"/>
              </a:rPr>
              <a:t>statement(s)</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b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p>
        </p:txBody>
      </p:sp>
      <p:sp>
        <p:nvSpPr>
          <p:cNvPr id="9" name="Rectangle 6">
            <a:extLst>
              <a:ext uri="{FF2B5EF4-FFF2-40B4-BE49-F238E27FC236}">
                <a16:creationId xmlns="" xmlns:a16="http://schemas.microsoft.com/office/drawing/2014/main" id="{62E4555B-A269-F8F9-FC6E-8F474C847C10}"/>
              </a:ext>
            </a:extLst>
          </p:cNvPr>
          <p:cNvSpPr>
            <a:spLocks noChangeArrowheads="1"/>
          </p:cNvSpPr>
          <p:nvPr/>
        </p:nvSpPr>
        <p:spPr bwMode="auto">
          <a:xfrm>
            <a:off x="5037137" y="617967"/>
            <a:ext cx="2898230" cy="1074653"/>
          </a:xfrm>
          <a:prstGeom prst="rect">
            <a:avLst/>
          </a:prstGeom>
          <a:solidFill>
            <a:schemeClr val="bg1"/>
          </a:solidFill>
          <a:ln w="12700">
            <a:solidFill>
              <a:schemeClr val="tx1"/>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if</a:t>
            </a:r>
            <a:r>
              <a:rPr kumimoji="0" lang="en-GB" sz="1600" b="0" i="0" u="none" strike="noStrike" kern="1200" cap="none" spc="0" normalizeH="0" baseline="0" noProof="0" dirty="0">
                <a:ln>
                  <a:noFill/>
                </a:ln>
                <a:solidFill>
                  <a:prstClr val="black"/>
                </a:solidFill>
                <a:effectLst/>
                <a:uLnTx/>
                <a:uFillTx/>
                <a:latin typeface="Lucida Console" pitchFamily="49" charset="0"/>
                <a:ea typeface="+mn-ea"/>
                <a:cs typeface="+mn-cs"/>
              </a:rPr>
              <a:t> </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r>
              <a:rPr kumimoji="0" lang="en-GB" sz="1600" b="0" i="1" u="none" strike="noStrike" kern="1200" cap="none" spc="0" normalizeH="0" baseline="0" noProof="0" dirty="0" err="1">
                <a:ln>
                  <a:noFill/>
                </a:ln>
                <a:solidFill>
                  <a:srgbClr val="000000"/>
                </a:solidFill>
                <a:effectLst/>
                <a:uLnTx/>
                <a:uFillTx/>
                <a:latin typeface="Lucida Console" pitchFamily="49" charset="0"/>
                <a:ea typeface="+mn-ea"/>
                <a:cs typeface="+mn-cs"/>
              </a:rPr>
              <a:t>booleanExpression</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b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  </a:t>
            </a:r>
            <a:r>
              <a:rPr kumimoji="0" lang="en-GB" sz="1600" b="0" i="1" u="none" strike="noStrike" kern="1200" cap="none" spc="0" normalizeH="0" baseline="0" noProof="0" dirty="0">
                <a:ln>
                  <a:noFill/>
                </a:ln>
                <a:solidFill>
                  <a:srgbClr val="000000"/>
                </a:solidFill>
                <a:effectLst/>
                <a:uLnTx/>
                <a:uFillTx/>
                <a:latin typeface="Lucida Console" pitchFamily="49" charset="0"/>
                <a:ea typeface="+mn-ea"/>
                <a:cs typeface="+mn-cs"/>
              </a:rPr>
              <a:t>statement(s)</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b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p>
        </p:txBody>
      </p:sp>
      <p:sp>
        <p:nvSpPr>
          <p:cNvPr id="7" name="Rectangle 6">
            <a:extLst>
              <a:ext uri="{FF2B5EF4-FFF2-40B4-BE49-F238E27FC236}">
                <a16:creationId xmlns="" xmlns:a16="http://schemas.microsoft.com/office/drawing/2014/main" id="{CA63DA5B-8842-A6D9-0892-1ECE896C4E00}"/>
              </a:ext>
            </a:extLst>
          </p:cNvPr>
          <p:cNvSpPr>
            <a:spLocks noChangeArrowheads="1"/>
          </p:cNvSpPr>
          <p:nvPr/>
        </p:nvSpPr>
        <p:spPr bwMode="auto">
          <a:xfrm>
            <a:off x="5037137" y="3199889"/>
            <a:ext cx="5119992" cy="3290644"/>
          </a:xfrm>
          <a:prstGeom prst="rect">
            <a:avLst/>
          </a:prstGeom>
          <a:solidFill>
            <a:schemeClr val="bg1"/>
          </a:solidFill>
          <a:ln w="12700">
            <a:solidFill>
              <a:schemeClr val="tx1"/>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if</a:t>
            </a:r>
            <a:r>
              <a:rPr kumimoji="0" lang="en-GB" sz="1600" b="0" i="0" u="none" strike="noStrike" kern="1200" cap="none" spc="0" normalizeH="0" baseline="0" noProof="0" dirty="0">
                <a:ln>
                  <a:noFill/>
                </a:ln>
                <a:solidFill>
                  <a:prstClr val="black"/>
                </a:solidFill>
                <a:effectLst/>
                <a:uLnTx/>
                <a:uFillTx/>
                <a:latin typeface="Lucida Console" pitchFamily="49" charset="0"/>
                <a:ea typeface="+mn-ea"/>
                <a:cs typeface="+mn-cs"/>
              </a:rPr>
              <a:t> </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r>
              <a:rPr kumimoji="0" lang="en-GB" sz="1600" b="0" i="1" u="none" strike="noStrike" kern="1200" cap="none" spc="0" normalizeH="0" baseline="0" noProof="0" dirty="0" err="1">
                <a:ln>
                  <a:noFill/>
                </a:ln>
                <a:solidFill>
                  <a:srgbClr val="000000"/>
                </a:solidFill>
                <a:effectLst/>
                <a:uLnTx/>
                <a:uFillTx/>
                <a:latin typeface="Lucida Console" pitchFamily="49" charset="0"/>
                <a:ea typeface="+mn-ea"/>
                <a:cs typeface="+mn-cs"/>
              </a:rPr>
              <a:t>booleanExpression</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b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  </a:t>
            </a:r>
            <a:r>
              <a:rPr kumimoji="0" lang="en-GB" sz="1600" b="0" i="1" u="none" strike="noStrike" kern="1200" cap="none" spc="0" normalizeH="0" baseline="0" noProof="0" dirty="0">
                <a:ln>
                  <a:noFill/>
                </a:ln>
                <a:solidFill>
                  <a:srgbClr val="000000"/>
                </a:solidFill>
                <a:effectLst/>
                <a:uLnTx/>
                <a:uFillTx/>
                <a:latin typeface="Lucida Console" pitchFamily="49" charset="0"/>
                <a:ea typeface="+mn-ea"/>
                <a:cs typeface="+mn-cs"/>
              </a:rPr>
              <a:t>statement(s)</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b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else if (</a:t>
            </a:r>
            <a:r>
              <a:rPr lang="en-GB" sz="1600" i="1" dirty="0" err="1">
                <a:solidFill>
                  <a:srgbClr val="000000"/>
                </a:solidFill>
                <a:latin typeface="Lucida Console" pitchFamily="49" charset="0"/>
              </a:rPr>
              <a:t>booleanExpression</a:t>
            </a: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  </a:t>
            </a:r>
            <a:r>
              <a:rPr kumimoji="0" lang="en-GB" sz="1600" b="0" i="0" u="none" strike="noStrike" kern="1200" cap="none" spc="0" normalizeH="0" baseline="0" noProof="0" dirty="0">
                <a:ln>
                  <a:noFill/>
                </a:ln>
                <a:solidFill>
                  <a:srgbClr val="009900"/>
                </a:solidFill>
                <a:effectLst/>
                <a:uLnTx/>
                <a:uFillTx/>
                <a:latin typeface="Lucida Console" pitchFamily="49" charset="0"/>
                <a:ea typeface="+mn-ea"/>
                <a:cs typeface="+mn-cs"/>
              </a:rPr>
              <a:t>// Optional</a:t>
            </a: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
            </a:r>
            <a:b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prstClr val="black"/>
                </a:solidFill>
                <a:effectLst/>
                <a:uLnTx/>
                <a:uFillTx/>
                <a:latin typeface="Lucida Console"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Lucida Console" pitchFamily="49" charset="0"/>
                <a:ea typeface="+mn-ea"/>
                <a:cs typeface="+mn-cs"/>
              </a:rPr>
              <a:t>  </a:t>
            </a:r>
            <a:r>
              <a:rPr kumimoji="0" lang="en-GB" sz="1600" b="0" i="1" u="none" strike="noStrike" kern="1200" cap="none" spc="0" normalizeH="0" baseline="0" noProof="0" dirty="0">
                <a:ln>
                  <a:noFill/>
                </a:ln>
                <a:solidFill>
                  <a:srgbClr val="000000"/>
                </a:solidFill>
                <a:effectLst/>
                <a:uLnTx/>
                <a:uFillTx/>
                <a:latin typeface="Lucida Console" pitchFamily="49" charset="0"/>
                <a:ea typeface="+mn-ea"/>
                <a:cs typeface="+mn-cs"/>
              </a:rPr>
              <a:t>statement(s)</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b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else          </a:t>
            </a:r>
            <a:r>
              <a:rPr kumimoji="0" lang="en-GB" sz="1600" b="0" i="0" u="none" strike="noStrike" kern="1200" cap="none" spc="0" normalizeH="0" baseline="0" noProof="0" dirty="0">
                <a:ln>
                  <a:noFill/>
                </a:ln>
                <a:solidFill>
                  <a:srgbClr val="009900"/>
                </a:solidFill>
                <a:effectLst/>
                <a:uLnTx/>
                <a:uFillTx/>
                <a:latin typeface="Lucida Console" pitchFamily="49" charset="0"/>
                <a:ea typeface="+mn-ea"/>
                <a:cs typeface="+mn-cs"/>
              </a:rPr>
              <a:t>// Optional</a:t>
            </a:r>
            <a: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t/>
            </a:r>
            <a:br>
              <a:rPr kumimoji="0" lang="en-GB" sz="1600" b="0" i="0" u="none" strike="noStrike" kern="1200" cap="none" spc="0" normalizeH="0" baseline="0" noProof="0" dirty="0">
                <a:ln>
                  <a:noFill/>
                </a:ln>
                <a:solidFill>
                  <a:srgbClr val="0000C8"/>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prstClr val="black"/>
                </a:solidFill>
                <a:effectLst/>
                <a:uLnTx/>
                <a:uFillTx/>
                <a:latin typeface="Lucida Console"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Lucida Console" pitchFamily="49" charset="0"/>
                <a:ea typeface="+mn-ea"/>
                <a:cs typeface="+mn-cs"/>
              </a:rPr>
              <a:t>  </a:t>
            </a:r>
            <a:r>
              <a:rPr kumimoji="0" lang="en-GB" sz="1600" b="0" i="1" u="none" strike="noStrike" kern="1200" cap="none" spc="0" normalizeH="0" baseline="0" noProof="0" dirty="0">
                <a:ln>
                  <a:noFill/>
                </a:ln>
                <a:solidFill>
                  <a:srgbClr val="000000"/>
                </a:solidFill>
                <a:effectLst/>
                <a:uLnTx/>
                <a:uFillTx/>
                <a:latin typeface="Lucida Console" pitchFamily="49" charset="0"/>
                <a:ea typeface="+mn-ea"/>
                <a:cs typeface="+mn-cs"/>
              </a:rPr>
              <a:t>statement(s)</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b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b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a:t>
            </a:r>
          </a:p>
        </p:txBody>
      </p:sp>
    </p:spTree>
    <p:extLst>
      <p:ext uri="{BB962C8B-B14F-4D97-AF65-F5344CB8AC3E}">
        <p14:creationId xmlns="" xmlns:p14="http://schemas.microsoft.com/office/powerpoint/2010/main" val="385780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dirty="0"/>
              <a:t>If statement examples</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6</a:t>
            </a:fld>
            <a:endParaRPr lang="en-GB"/>
          </a:p>
        </p:txBody>
      </p:sp>
      <p:pic>
        <p:nvPicPr>
          <p:cNvPr id="4" name="Picture 3">
            <a:extLst>
              <a:ext uri="{FF2B5EF4-FFF2-40B4-BE49-F238E27FC236}">
                <a16:creationId xmlns="" xmlns:a16="http://schemas.microsoft.com/office/drawing/2014/main" id="{9CDAA8DA-D68D-8817-7E75-723EC10A85BA}"/>
              </a:ext>
            </a:extLst>
          </p:cNvPr>
          <p:cNvPicPr>
            <a:picLocks noChangeAspect="1"/>
          </p:cNvPicPr>
          <p:nvPr/>
        </p:nvPicPr>
        <p:blipFill>
          <a:blip r:embed="rId2"/>
          <a:stretch>
            <a:fillRect/>
          </a:stretch>
        </p:blipFill>
        <p:spPr>
          <a:xfrm>
            <a:off x="4900288" y="466312"/>
            <a:ext cx="5258534" cy="2962688"/>
          </a:xfrm>
          <a:prstGeom prst="rect">
            <a:avLst/>
          </a:prstGeom>
          <a:ln>
            <a:solidFill>
              <a:schemeClr val="accent1"/>
            </a:solidFill>
          </a:ln>
        </p:spPr>
      </p:pic>
      <p:pic>
        <p:nvPicPr>
          <p:cNvPr id="10" name="Picture 9">
            <a:extLst>
              <a:ext uri="{FF2B5EF4-FFF2-40B4-BE49-F238E27FC236}">
                <a16:creationId xmlns="" xmlns:a16="http://schemas.microsoft.com/office/drawing/2014/main" id="{D2904862-2136-ABDD-8231-2256B76F28A0}"/>
              </a:ext>
            </a:extLst>
          </p:cNvPr>
          <p:cNvPicPr>
            <a:picLocks noChangeAspect="1"/>
          </p:cNvPicPr>
          <p:nvPr/>
        </p:nvPicPr>
        <p:blipFill>
          <a:blip r:embed="rId3"/>
          <a:stretch>
            <a:fillRect/>
          </a:stretch>
        </p:blipFill>
        <p:spPr>
          <a:xfrm>
            <a:off x="4894994" y="3728759"/>
            <a:ext cx="6754168" cy="2572109"/>
          </a:xfrm>
          <a:prstGeom prst="rect">
            <a:avLst/>
          </a:prstGeom>
          <a:ln>
            <a:solidFill>
              <a:schemeClr val="accent1"/>
            </a:solidFill>
          </a:ln>
        </p:spPr>
      </p:pic>
    </p:spTree>
    <p:extLst>
      <p:ext uri="{BB962C8B-B14F-4D97-AF65-F5344CB8AC3E}">
        <p14:creationId xmlns="" xmlns:p14="http://schemas.microsoft.com/office/powerpoint/2010/main" val="365898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C0C7D184-1570-4B53-B885-EAAF41EB32E6}"/>
              </a:ext>
            </a:extLst>
          </p:cNvPr>
          <p:cNvSpPr>
            <a:spLocks noGrp="1"/>
          </p:cNvSpPr>
          <p:nvPr>
            <p:ph type="body" sz="quarter" idx="10"/>
          </p:nvPr>
        </p:nvSpPr>
        <p:spPr/>
        <p:txBody>
          <a:bodyPr/>
          <a:lstStyle/>
          <a:p>
            <a:r>
              <a:rPr lang="en-GB" dirty="0"/>
              <a:t>Switch statement</a:t>
            </a:r>
          </a:p>
        </p:txBody>
      </p:sp>
      <p:sp>
        <p:nvSpPr>
          <p:cNvPr id="3" name="Slide Number Placeholder 2">
            <a:extLst>
              <a:ext uri="{FF2B5EF4-FFF2-40B4-BE49-F238E27FC236}">
                <a16:creationId xmlns="" xmlns:a16="http://schemas.microsoft.com/office/drawing/2014/main" id="{FBEBC573-47DA-483A-AC0D-47B1E498354E}"/>
              </a:ext>
            </a:extLst>
          </p:cNvPr>
          <p:cNvSpPr>
            <a:spLocks noGrp="1"/>
          </p:cNvSpPr>
          <p:nvPr>
            <p:ph type="sldNum" sz="quarter" idx="4"/>
          </p:nvPr>
        </p:nvSpPr>
        <p:spPr/>
        <p:txBody>
          <a:bodyPr/>
          <a:lstStyle/>
          <a:p>
            <a:fld id="{EF892D59-8F09-EF4B-AD6D-DA609442F868}" type="slidenum">
              <a:rPr lang="en-GB" smtClean="0"/>
              <a:pPr/>
              <a:t>7</a:t>
            </a:fld>
            <a:endParaRPr lang="en-GB"/>
          </a:p>
        </p:txBody>
      </p:sp>
      <p:sp>
        <p:nvSpPr>
          <p:cNvPr id="10" name="Rectangle 6">
            <a:extLst>
              <a:ext uri="{FF2B5EF4-FFF2-40B4-BE49-F238E27FC236}">
                <a16:creationId xmlns="" xmlns:a16="http://schemas.microsoft.com/office/drawing/2014/main" id="{BA43E845-B68C-0A5A-07CF-5917CA99C934}"/>
              </a:ext>
            </a:extLst>
          </p:cNvPr>
          <p:cNvSpPr>
            <a:spLocks noChangeArrowheads="1"/>
          </p:cNvSpPr>
          <p:nvPr/>
        </p:nvSpPr>
        <p:spPr bwMode="auto">
          <a:xfrm>
            <a:off x="4938377" y="384013"/>
            <a:ext cx="5592836" cy="2798202"/>
          </a:xfrm>
          <a:prstGeom prst="rect">
            <a:avLst/>
          </a:prstGeom>
          <a:solidFill>
            <a:schemeClr val="bg1"/>
          </a:solidFill>
          <a:ln w="12700">
            <a:solidFill>
              <a:schemeClr val="tx1"/>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switch</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Lucida Console" panose="020B0609040504020204" pitchFamily="49" charset="0"/>
              </a:rPr>
              <a:t>iMonth</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case</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Lucida Console" panose="020B0609040504020204" pitchFamily="49" charset="0"/>
              </a:rPr>
              <a:t>daysInMonth</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 28;</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break</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case</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3: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case</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5: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case</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8:</a:t>
            </a:r>
            <a:r>
              <a:rPr kumimoji="0" lang="en-GB" sz="1600" b="0" i="0" u="none" strike="noStrike" kern="1200" cap="none" spc="0" normalizeH="0" baseline="0" noProof="0" dirty="0">
                <a:ln>
                  <a:noFill/>
                </a:ln>
                <a:solidFill>
                  <a:srgbClr val="FF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9900"/>
                </a:solidFill>
                <a:effectLst/>
                <a:uLnTx/>
                <a:uFillTx/>
                <a:latin typeface="Lucida Console" panose="020B0609040504020204" pitchFamily="49" charset="0"/>
                <a:cs typeface="Consolas" pitchFamily="49" charset="0"/>
              </a:rPr>
              <a:t>// </a:t>
            </a:r>
            <a:r>
              <a:rPr kumimoji="0" lang="en-GB" sz="1600" b="0" i="0" u="none" strike="noStrike" kern="1200" cap="none" spc="0" normalizeH="0" baseline="0" noProof="0" dirty="0" err="1">
                <a:ln>
                  <a:noFill/>
                </a:ln>
                <a:solidFill>
                  <a:srgbClr val="009900"/>
                </a:solidFill>
                <a:effectLst/>
                <a:uLnTx/>
                <a:uFillTx/>
                <a:latin typeface="Lucida Console" panose="020B0609040504020204" pitchFamily="49" charset="0"/>
                <a:cs typeface="Consolas" pitchFamily="49" charset="0"/>
              </a:rPr>
              <a:t>etc</a:t>
            </a:r>
            <a:endParaRPr kumimoji="0" lang="en-GB" sz="1600" b="0" i="0" u="none" strike="noStrike" kern="1200" cap="none" spc="0" normalizeH="0" baseline="0" noProof="0" dirty="0">
              <a:ln>
                <a:noFill/>
              </a:ln>
              <a:solidFill>
                <a:srgbClr val="009900"/>
              </a:solidFill>
              <a:effectLst/>
              <a:uLnTx/>
              <a:uFillTx/>
              <a:latin typeface="Lucida Console" panose="020B0609040504020204"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Lucida Console" panose="020B0609040504020204" pitchFamily="49" charset="0"/>
              </a:rPr>
              <a:t>daysInMonth</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 30;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break</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default</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Lucida Console" panose="020B0609040504020204" pitchFamily="49" charset="0"/>
              </a:rPr>
              <a:t>daysInMonth</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 31;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break</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endParaRPr kumimoji="0" lang="en-GB" sz="1600" b="0" i="0" u="none" strike="noStrike" kern="1200" cap="none" spc="0" normalizeH="0" baseline="0" noProof="0" dirty="0">
              <a:ln>
                <a:noFill/>
              </a:ln>
              <a:solidFill>
                <a:srgbClr val="000000"/>
              </a:solidFill>
              <a:effectLst/>
              <a:uLnTx/>
              <a:uFillTx/>
              <a:latin typeface="Lucida Console" panose="020B0609040504020204" pitchFamily="49" charset="0"/>
            </a:endParaRPr>
          </a:p>
        </p:txBody>
      </p:sp>
      <p:sp>
        <p:nvSpPr>
          <p:cNvPr id="11" name="Rectangle 6">
            <a:extLst>
              <a:ext uri="{FF2B5EF4-FFF2-40B4-BE49-F238E27FC236}">
                <a16:creationId xmlns="" xmlns:a16="http://schemas.microsoft.com/office/drawing/2014/main" id="{7688467B-744F-3529-F936-2C86093DB8D9}"/>
              </a:ext>
            </a:extLst>
          </p:cNvPr>
          <p:cNvSpPr>
            <a:spLocks noChangeArrowheads="1"/>
          </p:cNvSpPr>
          <p:nvPr/>
        </p:nvSpPr>
        <p:spPr bwMode="auto">
          <a:xfrm>
            <a:off x="4938377" y="3501549"/>
            <a:ext cx="6037943" cy="2798202"/>
          </a:xfrm>
          <a:prstGeom prst="rect">
            <a:avLst/>
          </a:prstGeom>
          <a:solidFill>
            <a:schemeClr val="bg1"/>
          </a:solidFill>
          <a:ln w="12700">
            <a:solidFill>
              <a:schemeClr val="tx1"/>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switch</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(month)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case</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A31515"/>
                </a:solidFill>
                <a:effectLst/>
                <a:highlight>
                  <a:srgbClr val="FFFFFF"/>
                </a:highlight>
                <a:uLnTx/>
                <a:uFillTx/>
                <a:latin typeface="Lucida Console" panose="020B0609040504020204" pitchFamily="49" charset="0"/>
              </a:rPr>
              <a:t>"February"</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Lucida Console" panose="020B0609040504020204" pitchFamily="49" charset="0"/>
              </a:rPr>
              <a:t>daysInMonth</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 28;</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    break</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case</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A31515"/>
                </a:solidFill>
                <a:effectLst/>
                <a:highlight>
                  <a:srgbClr val="FFFFFF"/>
                </a:highlight>
                <a:uLnTx/>
                <a:uFillTx/>
                <a:latin typeface="Lucida Console" panose="020B0609040504020204" pitchFamily="49" charset="0"/>
              </a:rPr>
              <a:t>"April"</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case</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A31515"/>
                </a:solidFill>
                <a:effectLst/>
                <a:highlight>
                  <a:srgbClr val="FFFFFF"/>
                </a:highlight>
                <a:uLnTx/>
                <a:uFillTx/>
                <a:latin typeface="Lucida Console" panose="020B0609040504020204" pitchFamily="49" charset="0"/>
              </a:rPr>
              <a:t>"June"</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9900"/>
                </a:solidFill>
                <a:effectLst/>
                <a:uLnTx/>
                <a:uFillTx/>
                <a:latin typeface="Lucida Console" panose="020B0609040504020204" pitchFamily="49" charset="0"/>
                <a:cs typeface="Consolas" pitchFamily="49" charset="0"/>
              </a:rPr>
              <a:t>//</a:t>
            </a:r>
            <a:r>
              <a:rPr kumimoji="0" lang="en-GB" sz="1600" b="0" i="0" u="none" strike="noStrike" kern="1200" cap="none" spc="0" normalizeH="0" baseline="0" noProof="0" dirty="0" err="1">
                <a:ln>
                  <a:noFill/>
                </a:ln>
                <a:solidFill>
                  <a:srgbClr val="009900"/>
                </a:solidFill>
                <a:effectLst/>
                <a:uLnTx/>
                <a:uFillTx/>
                <a:latin typeface="Lucida Console" panose="020B0609040504020204" pitchFamily="49" charset="0"/>
                <a:cs typeface="Consolas" pitchFamily="49" charset="0"/>
              </a:rPr>
              <a:t>etc</a:t>
            </a:r>
            <a:endPar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Lucida Console" panose="020B0609040504020204" pitchFamily="49" charset="0"/>
              </a:rPr>
              <a:t>daysInMonth</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 30;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break</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default</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Lucida Console" panose="020B0609040504020204" pitchFamily="49" charset="0"/>
              </a:rPr>
              <a:t>daysInMonth</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 31;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    </a:t>
            </a:r>
            <a:r>
              <a:rPr kumimoji="0" lang="en-GB" sz="1600" b="0" i="0" u="none" strike="noStrike" kern="1200" cap="none" spc="0" normalizeH="0" baseline="0" noProof="0" dirty="0">
                <a:ln>
                  <a:noFill/>
                </a:ln>
                <a:solidFill>
                  <a:srgbClr val="0000FF"/>
                </a:solidFill>
                <a:effectLst/>
                <a:highlight>
                  <a:srgbClr val="FFFFFF"/>
                </a:highlight>
                <a:uLnTx/>
                <a:uFillTx/>
                <a:latin typeface="Lucida Console" panose="020B0609040504020204" pitchFamily="49" charset="0"/>
              </a:rPr>
              <a:t>break</a:t>
            </a: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Lucida Console" panose="020B0609040504020204" pitchFamily="49" charset="0"/>
              </a:rPr>
              <a:t>}</a:t>
            </a:r>
            <a:endParaRPr kumimoji="0" lang="en-GB" sz="1600" b="0" i="0" u="none" strike="noStrike" kern="1200" cap="none" spc="0" normalizeH="0" baseline="0" noProof="0" dirty="0">
              <a:ln>
                <a:noFill/>
              </a:ln>
              <a:solidFill>
                <a:srgbClr val="000000"/>
              </a:solidFill>
              <a:effectLst/>
              <a:uLnTx/>
              <a:uFillTx/>
              <a:latin typeface="Lucida Console" panose="020B0609040504020204" pitchFamily="49" charset="0"/>
            </a:endParaRPr>
          </a:p>
        </p:txBody>
      </p:sp>
    </p:spTree>
    <p:extLst>
      <p:ext uri="{BB962C8B-B14F-4D97-AF65-F5344CB8AC3E}">
        <p14:creationId xmlns="" xmlns:p14="http://schemas.microsoft.com/office/powerpoint/2010/main" val="82706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87E15A-3A4C-4743-A5CB-B7F7A0EB8BE1}"/>
              </a:ext>
            </a:extLst>
          </p:cNvPr>
          <p:cNvSpPr>
            <a:spLocks noGrp="1"/>
          </p:cNvSpPr>
          <p:nvPr>
            <p:ph type="body" sz="quarter" idx="10"/>
          </p:nvPr>
        </p:nvSpPr>
        <p:spPr/>
        <p:txBody>
          <a:bodyPr/>
          <a:lstStyle/>
          <a:p>
            <a:r>
              <a:rPr lang="en-GB" sz="3400" dirty="0"/>
              <a:t>switch</a:t>
            </a:r>
          </a:p>
          <a:p>
            <a:r>
              <a:rPr lang="en-GB" sz="3400" dirty="0"/>
              <a:t>Statement</a:t>
            </a:r>
          </a:p>
          <a:p>
            <a:r>
              <a:rPr lang="en-GB" sz="3400" dirty="0"/>
              <a:t>Example:</a:t>
            </a:r>
          </a:p>
          <a:p>
            <a:r>
              <a:rPr lang="en-GB" sz="3400" dirty="0" err="1"/>
              <a:t>enum</a:t>
            </a:r>
            <a:endParaRPr lang="en-GB" sz="3400" dirty="0"/>
          </a:p>
        </p:txBody>
      </p:sp>
      <p:sp>
        <p:nvSpPr>
          <p:cNvPr id="3" name="Slide Number Placeholder 2">
            <a:extLst>
              <a:ext uri="{FF2B5EF4-FFF2-40B4-BE49-F238E27FC236}">
                <a16:creationId xmlns=""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8</a:t>
            </a:fld>
            <a:endParaRPr lang="en-GB"/>
          </a:p>
        </p:txBody>
      </p:sp>
      <p:sp>
        <p:nvSpPr>
          <p:cNvPr id="6" name="Text Placeholder 5">
            <a:extLst>
              <a:ext uri="{FF2B5EF4-FFF2-40B4-BE49-F238E27FC236}">
                <a16:creationId xmlns="" xmlns:a16="http://schemas.microsoft.com/office/drawing/2014/main" id="{9A7C8F11-585B-4628-934D-F1B2ADEC7C35}"/>
              </a:ext>
            </a:extLst>
          </p:cNvPr>
          <p:cNvSpPr>
            <a:spLocks noGrp="1"/>
          </p:cNvSpPr>
          <p:nvPr>
            <p:ph type="body" sz="quarter" idx="15"/>
          </p:nvPr>
        </p:nvSpPr>
        <p:spPr/>
        <p:txBody>
          <a:bodyPr/>
          <a:lstStyle/>
          <a:p>
            <a:r>
              <a:rPr lang="en-GB" dirty="0"/>
              <a:t>Switch statements are often used with </a:t>
            </a:r>
            <a:r>
              <a:rPr lang="en-GB" dirty="0" err="1"/>
              <a:t>enums</a:t>
            </a:r>
            <a:r>
              <a:rPr lang="en-GB" dirty="0"/>
              <a:t>:</a:t>
            </a:r>
          </a:p>
          <a:p>
            <a:endParaRPr lang="en-GB" dirty="0"/>
          </a:p>
        </p:txBody>
      </p:sp>
      <p:pic>
        <p:nvPicPr>
          <p:cNvPr id="4" name="Picture 3">
            <a:extLst>
              <a:ext uri="{FF2B5EF4-FFF2-40B4-BE49-F238E27FC236}">
                <a16:creationId xmlns="" xmlns:a16="http://schemas.microsoft.com/office/drawing/2014/main" id="{02EB78CF-F8AB-7BBF-093A-E2C5AC5EDE55}"/>
              </a:ext>
            </a:extLst>
          </p:cNvPr>
          <p:cNvPicPr>
            <a:picLocks noChangeAspect="1"/>
          </p:cNvPicPr>
          <p:nvPr/>
        </p:nvPicPr>
        <p:blipFill>
          <a:blip r:embed="rId3"/>
          <a:stretch>
            <a:fillRect/>
          </a:stretch>
        </p:blipFill>
        <p:spPr>
          <a:xfrm>
            <a:off x="4480931" y="1881122"/>
            <a:ext cx="1969631" cy="1474202"/>
          </a:xfrm>
          <a:prstGeom prst="rect">
            <a:avLst/>
          </a:prstGeom>
          <a:ln>
            <a:solidFill>
              <a:schemeClr val="accent1"/>
            </a:solidFill>
          </a:ln>
        </p:spPr>
      </p:pic>
      <p:pic>
        <p:nvPicPr>
          <p:cNvPr id="8" name="Picture 7">
            <a:extLst>
              <a:ext uri="{FF2B5EF4-FFF2-40B4-BE49-F238E27FC236}">
                <a16:creationId xmlns="" xmlns:a16="http://schemas.microsoft.com/office/drawing/2014/main" id="{111ADDF5-4C3E-70FD-1782-E2FFFB30CD9D}"/>
              </a:ext>
            </a:extLst>
          </p:cNvPr>
          <p:cNvPicPr>
            <a:picLocks noChangeAspect="1"/>
          </p:cNvPicPr>
          <p:nvPr/>
        </p:nvPicPr>
        <p:blipFill>
          <a:blip r:embed="rId4"/>
          <a:stretch>
            <a:fillRect/>
          </a:stretch>
        </p:blipFill>
        <p:spPr>
          <a:xfrm>
            <a:off x="6618515" y="1881121"/>
            <a:ext cx="5013648" cy="4215221"/>
          </a:xfrm>
          <a:prstGeom prst="rect">
            <a:avLst/>
          </a:prstGeom>
          <a:ln>
            <a:solidFill>
              <a:schemeClr val="accent1"/>
            </a:solidFill>
          </a:ln>
        </p:spPr>
      </p:pic>
    </p:spTree>
    <p:extLst>
      <p:ext uri="{BB962C8B-B14F-4D97-AF65-F5344CB8AC3E}">
        <p14:creationId xmlns="" xmlns:p14="http://schemas.microsoft.com/office/powerpoint/2010/main" val="262253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87E15A-3A4C-4743-A5CB-B7F7A0EB8BE1}"/>
              </a:ext>
            </a:extLst>
          </p:cNvPr>
          <p:cNvSpPr>
            <a:spLocks noGrp="1"/>
          </p:cNvSpPr>
          <p:nvPr>
            <p:ph type="body" sz="quarter" idx="10"/>
          </p:nvPr>
        </p:nvSpPr>
        <p:spPr/>
        <p:txBody>
          <a:bodyPr/>
          <a:lstStyle/>
          <a:p>
            <a:r>
              <a:rPr lang="en-GB" sz="3600" dirty="0"/>
              <a:t>switch</a:t>
            </a:r>
          </a:p>
          <a:p>
            <a:r>
              <a:rPr lang="en-GB" sz="3600" dirty="0"/>
              <a:t>Statement</a:t>
            </a:r>
          </a:p>
          <a:p>
            <a:r>
              <a:rPr lang="en-GB" sz="3600" dirty="0"/>
              <a:t>Example</a:t>
            </a:r>
          </a:p>
        </p:txBody>
      </p:sp>
      <p:sp>
        <p:nvSpPr>
          <p:cNvPr id="3" name="Slide Number Placeholder 2">
            <a:extLst>
              <a:ext uri="{FF2B5EF4-FFF2-40B4-BE49-F238E27FC236}">
                <a16:creationId xmlns=""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9</a:t>
            </a:fld>
            <a:endParaRPr lang="en-GB"/>
          </a:p>
        </p:txBody>
      </p:sp>
      <p:pic>
        <p:nvPicPr>
          <p:cNvPr id="6" name="Picture 5">
            <a:extLst>
              <a:ext uri="{FF2B5EF4-FFF2-40B4-BE49-F238E27FC236}">
                <a16:creationId xmlns="" xmlns:a16="http://schemas.microsoft.com/office/drawing/2014/main" id="{A23408B8-D9B1-FE02-31D5-3EB67809E007}"/>
              </a:ext>
            </a:extLst>
          </p:cNvPr>
          <p:cNvPicPr>
            <a:picLocks noChangeAspect="1"/>
          </p:cNvPicPr>
          <p:nvPr/>
        </p:nvPicPr>
        <p:blipFill>
          <a:blip r:embed="rId3"/>
          <a:stretch>
            <a:fillRect/>
          </a:stretch>
        </p:blipFill>
        <p:spPr>
          <a:xfrm>
            <a:off x="4835680" y="890775"/>
            <a:ext cx="7055609" cy="5224650"/>
          </a:xfrm>
          <a:prstGeom prst="rect">
            <a:avLst/>
          </a:prstGeom>
          <a:ln>
            <a:solidFill>
              <a:schemeClr val="accent1"/>
            </a:solidFill>
          </a:ln>
        </p:spPr>
      </p:pic>
    </p:spTree>
    <p:extLst>
      <p:ext uri="{BB962C8B-B14F-4D97-AF65-F5344CB8AC3E}">
        <p14:creationId xmlns="" xmlns:p14="http://schemas.microsoft.com/office/powerpoint/2010/main" val="880043157"/>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A76CB1A6A97F4F94C30509F5BB9151" ma:contentTypeVersion="6" ma:contentTypeDescription="Create a new document." ma:contentTypeScope="" ma:versionID="ac460c2100dff86cf8401538a9f5564b">
  <xsd:schema xmlns:xsd="http://www.w3.org/2001/XMLSchema" xmlns:xs="http://www.w3.org/2001/XMLSchema" xmlns:p="http://schemas.microsoft.com/office/2006/metadata/properties" xmlns:ns2="7bb73446-ea3d-431f-b143-15601503031a" targetNamespace="http://schemas.microsoft.com/office/2006/metadata/properties" ma:root="true" ma:fieldsID="ecb4cf479789c2a5025882377c001b92" ns2:_="">
    <xsd:import namespace="7bb73446-ea3d-431f-b143-156015030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73446-ea3d-431f-b143-1560150303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1E30C460-91BC-4486-927B-7DEF612172CF}">
  <ds:schemaRefs>
    <ds:schemaRef ds:uri="http://schemas.microsoft.com/sharepoint/v3/contenttype/forms"/>
  </ds:schemaRefs>
</ds:datastoreItem>
</file>

<file path=customXml/itemProps3.xml><?xml version="1.0" encoding="utf-8"?>
<ds:datastoreItem xmlns:ds="http://schemas.openxmlformats.org/officeDocument/2006/customXml" ds:itemID="{79773E0D-11CC-4282-8B54-C4222A1C94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73446-ea3d-431f-b143-156015030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1515</TotalTime>
  <Words>1212</Words>
  <Application>Microsoft Office PowerPoint</Application>
  <PresentationFormat>Custom</PresentationFormat>
  <Paragraphs>251</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Conditionals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ACTIVITY: Exercise 4</vt:lpstr>
    </vt:vector>
  </TitlesOfParts>
  <Manager/>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Conditionals</dc:title>
  <dc:subject/>
  <dc:creator>Phil Howarth</dc:creator>
  <cp:keywords/>
  <dc:description/>
  <cp:lastModifiedBy>Philip Howarth</cp:lastModifiedBy>
  <cp:revision>144</cp:revision>
  <cp:lastPrinted>2021-06-30T10:37:00Z</cp:lastPrinted>
  <dcterms:created xsi:type="dcterms:W3CDTF">2020-01-02T14:03:43Z</dcterms:created>
  <dcterms:modified xsi:type="dcterms:W3CDTF">2023-02-25T07:44:25Z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0x0101006BA76CB1A6A97F4F94C30509F5BB9151</vt:lpwstr>
  </property>
  <property fmtid="{D5CDD505-2E9C-101B-9397-08002B2CF9AE}" pid="3" name="BookType">
    <vt:lpwstr>10</vt:lpwstr>
  </property>
</Properties>
</file>