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Lst>
  <p:notesMasterIdLst>
    <p:notesMasterId r:id="rId36"/>
  </p:notesMasterIdLst>
  <p:handoutMasterIdLst>
    <p:handoutMasterId r:id="rId37"/>
  </p:handoutMasterIdLst>
  <p:sldIdLst>
    <p:sldId id="314" r:id="rId5"/>
    <p:sldId id="331" r:id="rId6"/>
    <p:sldId id="342" r:id="rId7"/>
    <p:sldId id="343" r:id="rId8"/>
    <p:sldId id="344" r:id="rId9"/>
    <p:sldId id="345" r:id="rId10"/>
    <p:sldId id="347" r:id="rId11"/>
    <p:sldId id="348" r:id="rId12"/>
    <p:sldId id="349" r:id="rId13"/>
    <p:sldId id="350" r:id="rId14"/>
    <p:sldId id="352" r:id="rId15"/>
    <p:sldId id="351" r:id="rId16"/>
    <p:sldId id="353" r:id="rId17"/>
    <p:sldId id="354" r:id="rId18"/>
    <p:sldId id="355" r:id="rId19"/>
    <p:sldId id="356" r:id="rId20"/>
    <p:sldId id="357" r:id="rId21"/>
    <p:sldId id="358" r:id="rId22"/>
    <p:sldId id="359" r:id="rId23"/>
    <p:sldId id="360" r:id="rId24"/>
    <p:sldId id="362" r:id="rId25"/>
    <p:sldId id="363" r:id="rId26"/>
    <p:sldId id="364" r:id="rId27"/>
    <p:sldId id="365" r:id="rId28"/>
    <p:sldId id="366" r:id="rId29"/>
    <p:sldId id="367" r:id="rId30"/>
    <p:sldId id="368" r:id="rId31"/>
    <p:sldId id="369" r:id="rId32"/>
    <p:sldId id="370" r:id="rId33"/>
    <p:sldId id="372" r:id="rId34"/>
    <p:sldId id="329" r:id="rId35"/>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Header Slides" id="{DE8BF54A-1323-4403-83F8-D7B5510C9D53}">
          <p14:sldIdLst>
            <p14:sldId id="314"/>
            <p14:sldId id="331"/>
            <p14:sldId id="342"/>
            <p14:sldId id="343"/>
            <p14:sldId id="344"/>
            <p14:sldId id="345"/>
            <p14:sldId id="347"/>
            <p14:sldId id="348"/>
            <p14:sldId id="349"/>
            <p14:sldId id="350"/>
            <p14:sldId id="352"/>
            <p14:sldId id="351"/>
            <p14:sldId id="353"/>
            <p14:sldId id="354"/>
            <p14:sldId id="355"/>
            <p14:sldId id="356"/>
            <p14:sldId id="357"/>
            <p14:sldId id="358"/>
            <p14:sldId id="359"/>
            <p14:sldId id="360"/>
            <p14:sldId id="362"/>
            <p14:sldId id="363"/>
            <p14:sldId id="364"/>
            <p14:sldId id="365"/>
            <p14:sldId id="366"/>
            <p14:sldId id="367"/>
            <p14:sldId id="368"/>
            <p14:sldId id="369"/>
            <p14:sldId id="370"/>
            <p14:sldId id="372"/>
            <p14:sldId id="329"/>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76348" autoAdjust="0"/>
  </p:normalViewPr>
  <p:slideViewPr>
    <p:cSldViewPr snapToGrid="0" snapToObjects="1" showGuides="1">
      <p:cViewPr varScale="1">
        <p:scale>
          <a:sx n="88" d="100"/>
          <a:sy n="88" d="100"/>
        </p:scale>
        <p:origin x="-41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1" d="100"/>
          <a:sy n="91" d="100"/>
        </p:scale>
        <p:origin x="-1814" y="-72"/>
      </p:cViewPr>
      <p:guideLst>
        <p:guide orient="horz" pos="2093"/>
        <p:guide pos="307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25/02/2023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25/02/2023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 xmlns:p14="http://schemas.microsoft.com/office/powerpoint/2010/main"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 xmlns:p14="http://schemas.microsoft.com/office/powerpoint/2010/main" val="114693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break</a:t>
            </a:r>
            <a:r>
              <a:rPr lang="en-GB" dirty="0"/>
              <a:t> statement ends the closest enclosing iteration statement.</a:t>
            </a:r>
          </a:p>
          <a:p>
            <a:r>
              <a:rPr lang="en-GB" dirty="0"/>
              <a:t>In nested loops, the </a:t>
            </a:r>
            <a:r>
              <a:rPr lang="en-GB" b="1" dirty="0"/>
              <a:t>break</a:t>
            </a:r>
            <a:r>
              <a:rPr lang="en-GB" dirty="0"/>
              <a:t> statement terminates only the innermost loop.</a:t>
            </a:r>
          </a:p>
          <a:p>
            <a:endParaRPr lang="en-GB" dirty="0"/>
          </a:p>
          <a:p>
            <a:r>
              <a:rPr lang="en-GB" dirty="0"/>
              <a:t>NOTE: the keyword </a:t>
            </a:r>
            <a:r>
              <a:rPr lang="en-GB" b="1" dirty="0"/>
              <a:t>return</a:t>
            </a:r>
            <a:r>
              <a:rPr lang="en-GB" dirty="0"/>
              <a:t> is also a jump statement but this is used to terminate a function and return control to the caller.</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 xmlns:p14="http://schemas.microsoft.com/office/powerpoint/2010/main" val="3444952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of the </a:t>
            </a:r>
            <a:r>
              <a:rPr lang="en-GB" b="1" dirty="0" err="1"/>
              <a:t>goto</a:t>
            </a:r>
            <a:r>
              <a:rPr lang="en-GB" dirty="0"/>
              <a:t> statement is discouraged however, it can be used to exit out of nested loops to jump to a statement defined by a label.</a:t>
            </a:r>
          </a:p>
          <a:p>
            <a:endParaRPr lang="en-GB" dirty="0"/>
          </a:p>
          <a:p>
            <a:r>
              <a:rPr lang="en-GB" dirty="0"/>
              <a:t>NOTE: the </a:t>
            </a:r>
            <a:r>
              <a:rPr lang="en-GB" b="1" dirty="0" err="1"/>
              <a:t>goto</a:t>
            </a:r>
            <a:r>
              <a:rPr lang="en-GB" dirty="0"/>
              <a:t> statement can also be used in switch statements to transfer control to a switch section with a constant case label, enabling multiple sections of the switch statement to execute.</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 xmlns:p14="http://schemas.microsoft.com/office/powerpoint/2010/main" val="53926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 xmlns:p14="http://schemas.microsoft.com/office/powerpoint/2010/main" val="3772642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example is to demonstrate that you </a:t>
            </a:r>
            <a:r>
              <a:rPr lang="en-GB" i="1" dirty="0"/>
              <a:t>could</a:t>
            </a:r>
            <a:r>
              <a:rPr lang="en-GB" dirty="0"/>
              <a:t> write a </a:t>
            </a:r>
            <a:r>
              <a:rPr lang="en-GB" b="1" dirty="0"/>
              <a:t>while</a:t>
            </a:r>
            <a:r>
              <a:rPr lang="en-GB" dirty="0"/>
              <a:t> loop to behave like a </a:t>
            </a:r>
            <a:r>
              <a:rPr lang="en-GB" b="1" dirty="0"/>
              <a:t>for</a:t>
            </a:r>
            <a:r>
              <a:rPr lang="en-GB" dirty="0"/>
              <a:t> loop but the purpose of a </a:t>
            </a:r>
            <a:r>
              <a:rPr lang="en-GB" b="1" dirty="0"/>
              <a:t>while</a:t>
            </a:r>
            <a:r>
              <a:rPr lang="en-GB" dirty="0"/>
              <a:t> loop is to test a condition rather than to ‘count’ and execute a specific number of iterations.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 xmlns:p14="http://schemas.microsoft.com/office/powerpoint/2010/main" val="2040907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 xmlns:p14="http://schemas.microsoft.com/office/powerpoint/2010/main" val="1496803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 xmlns:p14="http://schemas.microsoft.com/office/powerpoint/2010/main" val="816452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 xmlns:p14="http://schemas.microsoft.com/office/powerpoint/2010/main" val="110757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class defines the datatype of an object and specifies its core behaviour and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interface defines extra capabilities of an object, typically extra behaviours that are implemented in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generic class </a:t>
            </a:r>
            <a:r>
              <a:rPr lang="en-GB" b="1" dirty="0"/>
              <a:t>List&lt;T&gt;</a:t>
            </a:r>
            <a:r>
              <a:rPr lang="en-GB" b="0" dirty="0"/>
              <a:t> is</a:t>
            </a:r>
            <a:r>
              <a:rPr lang="en-GB" b="1" dirty="0"/>
              <a:t> </a:t>
            </a:r>
            <a:r>
              <a:rPr lang="en-GB" dirty="0"/>
              <a:t>pronounced “List of T”.</a:t>
            </a:r>
          </a:p>
          <a:p>
            <a:r>
              <a:rPr lang="en-GB" dirty="0"/>
              <a:t>The term “generics” comes from the type definition which itself is generic and uses a type “</a:t>
            </a:r>
            <a:r>
              <a:rPr lang="en-GB" b="1" dirty="0"/>
              <a:t>T</a:t>
            </a:r>
            <a:r>
              <a:rPr lang="en-GB" dirty="0"/>
              <a:t>” placeholder. When we specify the actual type for the type parameter, the compiler gives us a “specific” type.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 xmlns:p14="http://schemas.microsoft.com/office/powerpoint/2010/main" val="3081359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List&lt;&gt; class, you can </a:t>
            </a:r>
            <a:r>
              <a:rPr lang="en-GB" i="1" dirty="0"/>
              <a:t>Add</a:t>
            </a:r>
            <a:r>
              <a:rPr lang="en-GB" dirty="0"/>
              <a:t> a value to the end, </a:t>
            </a:r>
            <a:r>
              <a:rPr lang="en-GB" i="1" dirty="0"/>
              <a:t>Insert</a:t>
            </a:r>
            <a:r>
              <a:rPr lang="en-GB" dirty="0"/>
              <a:t> at a specific index, or </a:t>
            </a:r>
            <a:r>
              <a:rPr lang="en-GB" i="1" dirty="0"/>
              <a:t>Remove</a:t>
            </a:r>
            <a:r>
              <a:rPr lang="en-GB" dirty="0"/>
              <a:t> a value.</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 xmlns:p14="http://schemas.microsoft.com/office/powerpoint/2010/main" val="375598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collection of objects. We can create arrays of any type, including the intrinsic types as well as arrays of our own classes and structures. Arrays are themselves objects in .NET. The CLR automatically generates a class, which is derived from the </a:t>
            </a:r>
            <a:r>
              <a:rPr lang="en-GB" b="1" dirty="0" err="1"/>
              <a:t>System.Array</a:t>
            </a:r>
            <a:r>
              <a:rPr lang="en-GB" b="1" dirty="0"/>
              <a:t> </a:t>
            </a:r>
            <a:r>
              <a:rPr lang="en-GB" dirty="0"/>
              <a:t>class, to support each specific array type. </a:t>
            </a:r>
            <a:r>
              <a:rPr lang="en-GB" b="1" dirty="0" err="1"/>
              <a:t>System.Array</a:t>
            </a:r>
            <a:r>
              <a:rPr lang="en-GB" b="1" dirty="0"/>
              <a:t> </a:t>
            </a:r>
            <a:r>
              <a:rPr lang="en-GB" dirty="0"/>
              <a:t>defines many methods and properties for accessing the contents of the array, which are accessible to all array types.</a:t>
            </a:r>
          </a:p>
          <a:p>
            <a:r>
              <a:rPr lang="en-GB" dirty="0"/>
              <a:t>Arrays in .NET have a fixed length that is set when the array object is created*. If we need dynamically sizeable collections of objects we should use one of the classes from the </a:t>
            </a:r>
            <a:r>
              <a:rPr lang="en-GB" dirty="0" err="1"/>
              <a:t>System.Collections.Generic</a:t>
            </a:r>
            <a:r>
              <a:rPr lang="en-GB" dirty="0"/>
              <a:t> namespace. Like any other object, an array must be created before it can be used. Note that an array variable is a reference. Therefore, if an array is passed to a method, that method can permanently change the contents of the array.</a:t>
            </a:r>
          </a:p>
          <a:p>
            <a:r>
              <a:rPr lang="en-GB" dirty="0"/>
              <a:t>In keeping with the other C-like languages, C# uses the square bracket [ ] notation to signify an array variable and also to provide an indexer into the content of the array so that a specific element can be accessed.</a:t>
            </a:r>
          </a:p>
          <a:p>
            <a:r>
              <a:rPr lang="en-GB" dirty="0"/>
              <a:t>The first line of code on the slide creates an array of four integers with a lower boundary of 0 and an upper boundary of 3.</a:t>
            </a:r>
          </a:p>
          <a:p>
            <a:r>
              <a:rPr lang="en-GB" dirty="0"/>
              <a:t>The third line creates an array of five integers, with a lower bound of 0 and an upper bound of 4.</a:t>
            </a:r>
            <a:br>
              <a:rPr lang="en-GB" dirty="0"/>
            </a:br>
            <a:r>
              <a:rPr lang="en-GB" dirty="0"/>
              <a:t>It uses an array initializer to create and populate the array. </a:t>
            </a:r>
            <a:r>
              <a:rPr lang="en-GB" b="0" i="0" dirty="0">
                <a:solidFill>
                  <a:srgbClr val="171717"/>
                </a:solidFill>
                <a:effectLst/>
                <a:latin typeface="Segoe UI" panose="020B0502040204020203" pitchFamily="34" charset="0"/>
              </a:rPr>
              <a:t>The length specifier isn't needed because it's inferred by the number of elements in the initialization list.</a:t>
            </a:r>
          </a:p>
          <a:p>
            <a:endParaRPr lang="en-GB"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.NET Framework 2.0 and beyond allows us to resize arrays using the </a:t>
            </a:r>
            <a:r>
              <a:rPr lang="en-GB" b="1" dirty="0" err="1"/>
              <a:t>Array.Resize</a:t>
            </a:r>
            <a:r>
              <a:rPr lang="en-GB" b="1" dirty="0"/>
              <a:t>()</a:t>
            </a:r>
            <a:r>
              <a:rPr lang="en-GB" dirty="0"/>
              <a:t> method. However, this still involves creating a new array with the new size and then copying all of the elements from the old array to the new one. This is not very efficient.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 xmlns:p14="http://schemas.microsoft.com/office/powerpoint/2010/main" val="1619697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err="1"/>
              <a:t>AddRange</a:t>
            </a:r>
            <a:r>
              <a:rPr lang="en-GB" dirty="0"/>
              <a:t> is used to add a range of objects to the list.</a:t>
            </a:r>
          </a:p>
          <a:p>
            <a:r>
              <a:rPr lang="en-GB" i="1" dirty="0" err="1"/>
              <a:t>IndexOf</a:t>
            </a:r>
            <a:r>
              <a:rPr lang="en-GB" dirty="0"/>
              <a:t> returns -1 if the object is not found within the list.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 xmlns:p14="http://schemas.microsoft.com/office/powerpoint/2010/main" val="4014266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The Dictionary class has two type parameters: one for the keys, </a:t>
            </a:r>
            <a:r>
              <a:rPr lang="en-GB" i="1" dirty="0" err="1"/>
              <a:t>TKey</a:t>
            </a:r>
            <a:r>
              <a:rPr lang="en-GB" i="1" dirty="0"/>
              <a:t> </a:t>
            </a:r>
            <a:r>
              <a:rPr lang="en-GB" dirty="0"/>
              <a:t>and one for the values, </a:t>
            </a:r>
            <a:r>
              <a:rPr lang="en-GB" i="1" dirty="0"/>
              <a:t>TValue.</a:t>
            </a:r>
          </a:p>
          <a:p>
            <a:pPr>
              <a:defRPr/>
            </a:pPr>
            <a:endParaRPr lang="en-GB" i="1" dirty="0"/>
          </a:p>
          <a:p>
            <a:pPr>
              <a:defRPr/>
            </a:pPr>
            <a:r>
              <a:rPr lang="en-GB" i="0" dirty="0"/>
              <a:t>You can iterate over the dictionary with a foreach loop. The iterator variable in the example is a </a:t>
            </a:r>
            <a:r>
              <a:rPr lang="en-GB" i="1" dirty="0" err="1"/>
              <a:t>KeyValuePair</a:t>
            </a:r>
            <a:r>
              <a:rPr lang="en-GB" i="1" dirty="0"/>
              <a:t>&lt;</a:t>
            </a:r>
            <a:r>
              <a:rPr lang="en-GB" i="1" dirty="0" err="1"/>
              <a:t>Tkey</a:t>
            </a:r>
            <a:r>
              <a:rPr lang="en-GB" i="1" dirty="0"/>
              <a:t>, </a:t>
            </a:r>
            <a:r>
              <a:rPr lang="en-GB" i="1" dirty="0" err="1"/>
              <a:t>Tvalue</a:t>
            </a:r>
            <a:r>
              <a:rPr lang="en-GB" i="1" dirty="0"/>
              <a:t>&gt; </a:t>
            </a:r>
            <a:r>
              <a:rPr lang="en-GB" i="0" dirty="0"/>
              <a:t>type.</a:t>
            </a:r>
          </a:p>
          <a:p>
            <a:pPr>
              <a:defRPr/>
            </a:pPr>
            <a:endParaRPr lang="en-GB" i="0" dirty="0"/>
          </a:p>
          <a:p>
            <a:pPr>
              <a:defRPr/>
            </a:pPr>
            <a:endParaRPr lang="en-GB" i="1"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 xmlns:p14="http://schemas.microsoft.com/office/powerpoint/2010/main" val="1639345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i="0" dirty="0"/>
          </a:p>
          <a:p>
            <a:pPr>
              <a:defRPr/>
            </a:pPr>
            <a:endParaRPr lang="en-GB" i="1"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 xmlns:p14="http://schemas.microsoft.com/office/powerpoint/2010/main" val="1120088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i="0" dirty="0"/>
          </a:p>
          <a:p>
            <a:pPr>
              <a:defRPr/>
            </a:pPr>
            <a:endParaRPr lang="en-GB" i="1"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 xmlns:p14="http://schemas.microsoft.com/office/powerpoint/2010/main" val="1743376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i="0" dirty="0"/>
          </a:p>
          <a:p>
            <a:pPr>
              <a:defRPr/>
            </a:pPr>
            <a:endParaRPr lang="en-GB" i="1"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 xmlns:p14="http://schemas.microsoft.com/office/powerpoint/2010/main" val="2014284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i="1"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 xmlns:p14="http://schemas.microsoft.com/office/powerpoint/2010/main" val="1349687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i="0" dirty="0"/>
              <a:t>The </a:t>
            </a:r>
            <a:r>
              <a:rPr lang="en-GB" i="1" dirty="0"/>
              <a:t>index from end </a:t>
            </a:r>
            <a:r>
              <a:rPr lang="en-GB" i="0" dirty="0"/>
              <a:t>and </a:t>
            </a:r>
            <a:r>
              <a:rPr lang="en-GB" i="1" dirty="0"/>
              <a:t>range</a:t>
            </a:r>
            <a:r>
              <a:rPr lang="en-GB" i="0" dirty="0"/>
              <a:t> operators were introduced in C# 8.0</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27</a:t>
            </a:fld>
            <a:endParaRPr lang="en-GB"/>
          </a:p>
        </p:txBody>
      </p:sp>
    </p:spTree>
    <p:extLst>
      <p:ext uri="{BB962C8B-B14F-4D97-AF65-F5344CB8AC3E}">
        <p14:creationId xmlns="" xmlns:p14="http://schemas.microsoft.com/office/powerpoint/2010/main" val="119609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i="0" dirty="0"/>
              <a:t>You have seen this operator in previous examples.</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 xmlns:p14="http://schemas.microsoft.com/office/powerpoint/2010/main" val="2590513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 xmlns:p14="http://schemas.microsoft.com/office/powerpoint/2010/main" val="384486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Array initialisers are useful for creating fixed size look-up tables. </a:t>
            </a:r>
          </a:p>
          <a:p>
            <a:r>
              <a:rPr lang="en-GB" dirty="0"/>
              <a:t>For example, a simple calendar might use the following:</a:t>
            </a:r>
          </a:p>
          <a:p>
            <a:endParaRPr lang="en-GB" dirty="0"/>
          </a:p>
          <a:p>
            <a:r>
              <a:rPr lang="en-GB" dirty="0">
                <a:latin typeface="Consolas" pitchFamily="49" charset="0"/>
                <a:cs typeface="Consolas" pitchFamily="49" charset="0"/>
              </a:rPr>
              <a:t>string[] months = {"Jan", "Feb", "Mar", "Apr",  "May, "Jun", "Jul", "Aug",  "Sep", "Oct", "Nov", "Dec"};</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 xmlns:p14="http://schemas.microsoft.com/office/powerpoint/2010/main" val="1792602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includes a foreach control statement that can be used to iterate over arrays and other collections (such as queues, stacks, array lists, etc.). The foreach loop differs from other loops in one important factor: both the collection and the items within the collection should be considered to be read-only. This is because the types that implement support for the foreach statement don't guarantee how they will extract and present the data. </a:t>
            </a:r>
          </a:p>
          <a:p>
            <a:r>
              <a:rPr lang="en-GB" dirty="0"/>
              <a:t>Therefore, if we want to iterate through a collection and make changes, we should use one of the other loop constructs. When iterating over a collection to simply extract information, foreach is a good choice.</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 xmlns:p14="http://schemas.microsoft.com/office/powerpoint/2010/main" val="229098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 xmlns:p14="http://schemas.microsoft.com/office/powerpoint/2010/main" val="163702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 xmlns:p14="http://schemas.microsoft.com/office/powerpoint/2010/main" val="271838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initializer section is executed only once, before entering the loop. If the variable is declared and initialized in this section, it is not accessible from outside the </a:t>
            </a:r>
            <a:r>
              <a:rPr lang="en-GB" b="1" dirty="0"/>
              <a:t>for</a:t>
            </a:r>
            <a:r>
              <a:rPr lang="en-GB" dirty="0"/>
              <a:t> statement because it has block-level scope.</a:t>
            </a:r>
          </a:p>
          <a:p>
            <a:r>
              <a:rPr lang="en-GB" dirty="0"/>
              <a:t>The condition section determines whether or not to run the next iteration in the loop. If it evaluates to </a:t>
            </a:r>
            <a:r>
              <a:rPr lang="en-GB" i="1" dirty="0"/>
              <a:t>false</a:t>
            </a:r>
            <a:r>
              <a:rPr lang="en-GB" dirty="0"/>
              <a:t>, the loop is exited.</a:t>
            </a:r>
          </a:p>
          <a:p>
            <a:r>
              <a:rPr lang="en-GB" dirty="0"/>
              <a:t>The iterator section defines what happens after each execution of the loop body. It is common for the loop variable to be incremented or decremented in the iterator section.</a:t>
            </a:r>
          </a:p>
          <a:p>
            <a:endParaRPr lang="en-GB" dirty="0"/>
          </a:p>
          <a:p>
            <a:r>
              <a:rPr lang="en-GB" dirty="0"/>
              <a:t>Any of the components of a </a:t>
            </a:r>
            <a:r>
              <a:rPr lang="en-GB" b="1" dirty="0"/>
              <a:t>for</a:t>
            </a:r>
            <a:r>
              <a:rPr lang="en-GB" dirty="0"/>
              <a:t> loop can be omitted. For example, a common way to implement a do-forever loop is as follows:</a:t>
            </a:r>
          </a:p>
          <a:p>
            <a:r>
              <a:rPr lang="en-GB" dirty="0">
                <a:latin typeface="Consolas" pitchFamily="49" charset="0"/>
                <a:cs typeface="Consolas" pitchFamily="49" charset="0"/>
              </a:rPr>
              <a:t>  for (;;) // do forever</a:t>
            </a:r>
            <a:br>
              <a:rPr lang="en-GB" dirty="0">
                <a:latin typeface="Consolas" pitchFamily="49" charset="0"/>
                <a:cs typeface="Consolas" pitchFamily="49" charset="0"/>
              </a:rPr>
            </a:br>
            <a:r>
              <a:rPr lang="en-GB" dirty="0">
                <a:latin typeface="Consolas" pitchFamily="49" charset="0"/>
                <a:cs typeface="Consolas" pitchFamily="49" charset="0"/>
              </a:rPr>
              <a:t>  {</a:t>
            </a:r>
            <a:br>
              <a:rPr lang="en-GB" dirty="0">
                <a:latin typeface="Consolas" pitchFamily="49" charset="0"/>
                <a:cs typeface="Consolas" pitchFamily="49" charset="0"/>
              </a:rPr>
            </a:br>
            <a:r>
              <a:rPr lang="en-GB" dirty="0">
                <a:latin typeface="Consolas" pitchFamily="49" charset="0"/>
                <a:cs typeface="Consolas" pitchFamily="49" charset="0"/>
              </a:rPr>
              <a:t>    ...</a:t>
            </a:r>
            <a:br>
              <a:rPr lang="en-GB" dirty="0">
                <a:latin typeface="Consolas" pitchFamily="49" charset="0"/>
                <a:cs typeface="Consolas" pitchFamily="49" charset="0"/>
              </a:rPr>
            </a:br>
            <a:r>
              <a:rPr lang="en-GB" dirty="0">
                <a:latin typeface="Consolas" pitchFamily="49" charset="0"/>
                <a:cs typeface="Consolas" pitchFamily="49" charset="0"/>
              </a:rPr>
              <a:t>  }</a:t>
            </a:r>
          </a:p>
          <a:p>
            <a:r>
              <a:rPr lang="en-GB" dirty="0"/>
              <a:t>This kind of loop must be exited by some other means such as a </a:t>
            </a:r>
            <a:r>
              <a:rPr lang="en-GB" b="1" dirty="0"/>
              <a:t>break</a:t>
            </a:r>
            <a:r>
              <a:rPr lang="en-GB" dirty="0"/>
              <a:t> statement.</a:t>
            </a:r>
          </a:p>
          <a:p>
            <a:r>
              <a:rPr lang="en-GB" dirty="0"/>
              <a:t>Numerous types of statements can be included in the iterator section including variable assignment, method invocation and even the creation of an object using the </a:t>
            </a:r>
            <a:r>
              <a:rPr lang="en-GB" b="1" dirty="0"/>
              <a:t>new</a:t>
            </a:r>
            <a:r>
              <a:rPr lang="en-GB" dirty="0"/>
              <a:t> operator. Therefore, it may not be necessary to do anything in the loop body. In such cases, you would typically have a pair of empty braces. </a:t>
            </a:r>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 xmlns:p14="http://schemas.microsoft.com/office/powerpoint/2010/main" val="14180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 xmlns:p14="http://schemas.microsoft.com/office/powerpoint/2010/main" val="1933452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 xmlns:p14="http://schemas.microsoft.com/office/powerpoint/2010/main" val="1823170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 xmlns:a16="http://schemas.microsoft.com/office/drawing/2014/main" id="{EBBB6D40-B4C9-8B4A-B2A6-126F64906376}"/>
              </a:ext>
            </a:extLst>
          </p:cNvPr>
          <p:cNvSpPr>
            <a:spLocks noGrp="1"/>
          </p:cNvSpPr>
          <p:nvPr>
            <p:ph type="ctrTitle"/>
          </p:nvPr>
        </p:nvSpPr>
        <p:spPr>
          <a:xfrm>
            <a:off x="384784" y="3089654"/>
            <a:ext cx="7075271" cy="2277604"/>
          </a:xfrm>
          <a:prstGeom prst="rect">
            <a:avLst/>
          </a:prstGeo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 xmlns:p14="http://schemas.microsoft.com/office/powerpoint/2010/main" val="34519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 xmlns:a16="http://schemas.microsoft.com/office/drawing/2014/main" id="{B3164A13-D2CE-5342-8D75-2ADD2934967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945939103"/>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 xmlns:a16="http://schemas.microsoft.com/office/drawing/2014/main" id="{41CD3697-753A-0647-9FAB-C202C65A37F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73324702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a:prstGeom prst="rect">
            <a:avLst/>
          </a:prstGeo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a:prstGeom prst="rect">
            <a:avLst/>
          </a:prstGeo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 xmlns:p14="http://schemas.microsoft.com/office/powerpoint/2010/main" val="1196016768"/>
      </p:ext>
    </p:extLst>
  </p:cSld>
  <p:clrMapOvr>
    <a:masterClrMapping/>
  </p:clrMapOvr>
  <p:extLst>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47470468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69861294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048926598"/>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2119819087"/>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79761529"/>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 xmlns:a16="http://schemas.microsoft.com/office/drawing/2014/main" id="{1AABA4C8-3AF1-D94B-A8D4-5A6363015C9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39666851"/>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 xmlns:a16="http://schemas.microsoft.com/office/drawing/2014/main" id="{5D69E953-4DB2-B941-B4AE-DF2DF1970A5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3283552690"/>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 xmlns:a16="http://schemas.microsoft.com/office/drawing/2014/main" id="{5D69E953-4DB2-B941-B4AE-DF2DF1970A5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 xmlns:p14="http://schemas.microsoft.com/office/powerpoint/2010/main" val="1895494654"/>
      </p:ext>
    </p:extLst>
  </p:cSld>
  <p:clrMapOvr>
    <a:masterClrMapping/>
  </p:clrMapOvr>
  <p:extLst>
    <p:ext uri="{DCECCB84-F9BA-43D5-87BE-67443E8EF086}">
      <p15:sldGuideLst xmlns=""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140737"/>
            <a:ext cx="11404800" cy="53356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32107" y="38495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extLst>
      <p:ext uri="{BB962C8B-B14F-4D97-AF65-F5344CB8AC3E}">
        <p14:creationId xmlns="" xmlns:p14="http://schemas.microsoft.com/office/powerpoint/2010/main" val="363382224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t>Loops and Collections</a:t>
            </a:r>
          </a:p>
        </p:txBody>
      </p:sp>
      <p:sp>
        <p:nvSpPr>
          <p:cNvPr id="2" name="TextBox 1">
            <a:extLst>
              <a:ext uri="{FF2B5EF4-FFF2-40B4-BE49-F238E27FC236}">
                <a16:creationId xmlns="" xmlns:a16="http://schemas.microsoft.com/office/drawing/2014/main"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 xmlns:p14="http://schemas.microsoft.com/office/powerpoint/2010/main"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 loop</a:t>
            </a:r>
          </a:p>
          <a:p>
            <a:r>
              <a:rPr lang="en-GB" sz="3000" dirty="0"/>
              <a:t>Examples:</a:t>
            </a:r>
          </a:p>
          <a:p>
            <a:r>
              <a:rPr lang="en-GB" sz="3000" dirty="0"/>
              <a:t>Initialiser section</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10</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Initialisers in a </a:t>
            </a:r>
            <a:r>
              <a:rPr lang="en-GB" b="1" dirty="0"/>
              <a:t>for</a:t>
            </a:r>
            <a:r>
              <a:rPr lang="en-GB" dirty="0"/>
              <a:t> loop can use multiple loop variables that you then increment or decrement in the iterator section.</a:t>
            </a:r>
          </a:p>
        </p:txBody>
      </p:sp>
      <p:pic>
        <p:nvPicPr>
          <p:cNvPr id="4" name="Picture 3">
            <a:extLst>
              <a:ext uri="{FF2B5EF4-FFF2-40B4-BE49-F238E27FC236}">
                <a16:creationId xmlns="" xmlns:a16="http://schemas.microsoft.com/office/drawing/2014/main" id="{592AA033-0480-B81C-1CB1-7339CE40C94B}"/>
              </a:ext>
            </a:extLst>
          </p:cNvPr>
          <p:cNvPicPr>
            <a:picLocks noChangeAspect="1"/>
          </p:cNvPicPr>
          <p:nvPr/>
        </p:nvPicPr>
        <p:blipFill>
          <a:blip r:embed="rId3"/>
          <a:stretch>
            <a:fillRect/>
          </a:stretch>
        </p:blipFill>
        <p:spPr>
          <a:xfrm>
            <a:off x="5150917" y="2507401"/>
            <a:ext cx="6207662" cy="2148199"/>
          </a:xfrm>
          <a:prstGeom prst="rect">
            <a:avLst/>
          </a:prstGeom>
          <a:ln>
            <a:solidFill>
              <a:schemeClr val="accent1"/>
            </a:solidFill>
          </a:ln>
        </p:spPr>
      </p:pic>
    </p:spTree>
    <p:extLst>
      <p:ext uri="{BB962C8B-B14F-4D97-AF65-F5344CB8AC3E}">
        <p14:creationId xmlns="" xmlns:p14="http://schemas.microsoft.com/office/powerpoint/2010/main" val="338633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 loop</a:t>
            </a:r>
          </a:p>
          <a:p>
            <a:r>
              <a:rPr lang="en-GB" sz="3000" dirty="0"/>
              <a:t>Examples:</a:t>
            </a:r>
          </a:p>
          <a:p>
            <a:r>
              <a:rPr lang="en-GB" sz="3000" dirty="0"/>
              <a:t>Nested loops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11</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You can nest </a:t>
            </a:r>
            <a:r>
              <a:rPr lang="en-GB" b="1" dirty="0"/>
              <a:t>for</a:t>
            </a:r>
            <a:r>
              <a:rPr lang="en-GB" dirty="0"/>
              <a:t> loops:</a:t>
            </a:r>
          </a:p>
        </p:txBody>
      </p:sp>
      <p:pic>
        <p:nvPicPr>
          <p:cNvPr id="4" name="Picture 3">
            <a:extLst>
              <a:ext uri="{FF2B5EF4-FFF2-40B4-BE49-F238E27FC236}">
                <a16:creationId xmlns="" xmlns:a16="http://schemas.microsoft.com/office/drawing/2014/main" id="{592AA033-0480-B81C-1CB1-7339CE40C94B}"/>
              </a:ext>
            </a:extLst>
          </p:cNvPr>
          <p:cNvPicPr>
            <a:picLocks noChangeAspect="1"/>
          </p:cNvPicPr>
          <p:nvPr/>
        </p:nvPicPr>
        <p:blipFill>
          <a:blip r:embed="rId3"/>
          <a:srcRect/>
          <a:stretch/>
        </p:blipFill>
        <p:spPr>
          <a:xfrm>
            <a:off x="5172940" y="2003548"/>
            <a:ext cx="5787419" cy="3681669"/>
          </a:xfrm>
          <a:prstGeom prst="rect">
            <a:avLst/>
          </a:prstGeom>
          <a:ln>
            <a:solidFill>
              <a:schemeClr val="accent1"/>
            </a:solidFill>
          </a:ln>
        </p:spPr>
      </p:pic>
    </p:spTree>
    <p:extLst>
      <p:ext uri="{BB962C8B-B14F-4D97-AF65-F5344CB8AC3E}">
        <p14:creationId xmlns="" xmlns:p14="http://schemas.microsoft.com/office/powerpoint/2010/main" val="32987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 loop</a:t>
            </a:r>
          </a:p>
          <a:p>
            <a:r>
              <a:rPr lang="en-GB" sz="3000" dirty="0"/>
              <a:t>Examples:</a:t>
            </a:r>
          </a:p>
          <a:p>
            <a:r>
              <a:rPr lang="en-GB" sz="3000" dirty="0"/>
              <a:t>Jump statements</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12</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C# has the following jump statements that are used with loops:</a:t>
            </a:r>
          </a:p>
          <a:p>
            <a:pPr marL="285750" indent="-285750">
              <a:buFont typeface="Arial" panose="020B0604020202020204" pitchFamily="34" charset="0"/>
              <a:buChar char="•"/>
            </a:pPr>
            <a:r>
              <a:rPr lang="en-GB" b="1" dirty="0"/>
              <a:t>continue: </a:t>
            </a:r>
            <a:r>
              <a:rPr lang="en-GB" dirty="0"/>
              <a:t>Start a new iteration</a:t>
            </a:r>
          </a:p>
          <a:p>
            <a:pPr marL="285750" indent="-285750">
              <a:buFont typeface="Arial" panose="020B0604020202020204" pitchFamily="34" charset="0"/>
              <a:buChar char="•"/>
            </a:pPr>
            <a:r>
              <a:rPr lang="en-GB" b="1" dirty="0"/>
              <a:t>break: </a:t>
            </a:r>
            <a:r>
              <a:rPr lang="en-GB" dirty="0"/>
              <a:t>Terminate the closest enclosing loop statement</a:t>
            </a:r>
          </a:p>
          <a:p>
            <a:pPr marL="285750" indent="-285750">
              <a:buFont typeface="Arial" panose="020B0604020202020204" pitchFamily="34" charset="0"/>
              <a:buChar char="•"/>
            </a:pPr>
            <a:r>
              <a:rPr lang="en-GB" b="1" dirty="0" err="1"/>
              <a:t>goto</a:t>
            </a:r>
            <a:r>
              <a:rPr lang="en-GB" b="1" dirty="0"/>
              <a:t>: </a:t>
            </a:r>
            <a:r>
              <a:rPr lang="en-GB" dirty="0"/>
              <a:t>Transfer control to a statement that is marked by a label </a:t>
            </a:r>
            <a:endParaRPr lang="en-GB" b="1" dirty="0"/>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6332585" y="3429000"/>
            <a:ext cx="4179792" cy="3032955"/>
          </a:xfrm>
          <a:prstGeom prst="rect">
            <a:avLst/>
          </a:prstGeom>
          <a:ln>
            <a:solidFill>
              <a:schemeClr val="accent1"/>
            </a:solidFill>
          </a:ln>
        </p:spPr>
      </p:pic>
    </p:spTree>
    <p:extLst>
      <p:ext uri="{BB962C8B-B14F-4D97-AF65-F5344CB8AC3E}">
        <p14:creationId xmlns="" xmlns:p14="http://schemas.microsoft.com/office/powerpoint/2010/main" val="298581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 loop</a:t>
            </a:r>
          </a:p>
          <a:p>
            <a:r>
              <a:rPr lang="en-GB" sz="3000" dirty="0"/>
              <a:t>Examples:</a:t>
            </a:r>
          </a:p>
          <a:p>
            <a:r>
              <a:rPr lang="en-GB" sz="3000" dirty="0"/>
              <a:t>Jump statements</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13</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The </a:t>
            </a:r>
            <a:r>
              <a:rPr lang="en-GB" b="1" dirty="0" err="1"/>
              <a:t>goto</a:t>
            </a:r>
            <a:r>
              <a:rPr lang="en-GB" dirty="0"/>
              <a:t> statement transfers control to a statement that is marked by a label which can be used to exit out of nested loops:</a:t>
            </a:r>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165521" y="2485925"/>
            <a:ext cx="4718708" cy="3983468"/>
          </a:xfrm>
          <a:prstGeom prst="rect">
            <a:avLst/>
          </a:prstGeom>
          <a:ln>
            <a:solidFill>
              <a:schemeClr val="accent1"/>
            </a:solidFill>
          </a:ln>
        </p:spPr>
      </p:pic>
    </p:spTree>
    <p:extLst>
      <p:ext uri="{BB962C8B-B14F-4D97-AF65-F5344CB8AC3E}">
        <p14:creationId xmlns="" xmlns:p14="http://schemas.microsoft.com/office/powerpoint/2010/main" val="63650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While Loops</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A </a:t>
            </a:r>
            <a:r>
              <a:rPr lang="en-GB" b="1" dirty="0"/>
              <a:t>while</a:t>
            </a:r>
            <a:r>
              <a:rPr lang="en-GB" dirty="0"/>
              <a:t> loop conditionally executes its body </a:t>
            </a:r>
            <a:r>
              <a:rPr lang="en-GB" i="1" dirty="0"/>
              <a:t>zero</a:t>
            </a:r>
            <a:r>
              <a:rPr lang="en-GB" dirty="0"/>
              <a:t> or more times whilst a specified Boolean expression evaluates to </a:t>
            </a:r>
            <a:r>
              <a:rPr lang="en-GB" i="1" dirty="0"/>
              <a:t>true.</a:t>
            </a:r>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r>
              <a:rPr lang="en-GB" i="1" dirty="0"/>
              <a:t>It is important to modify the conditional variable otherwise you will have an infinite loop.</a:t>
            </a:r>
          </a:p>
          <a:p>
            <a:endParaRPr lang="en-GB" dirty="0"/>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165521" y="2788619"/>
            <a:ext cx="4718708" cy="2084234"/>
          </a:xfrm>
          <a:prstGeom prst="rect">
            <a:avLst/>
          </a:prstGeom>
          <a:ln>
            <a:solidFill>
              <a:schemeClr val="accent1"/>
            </a:solidFill>
          </a:ln>
        </p:spPr>
      </p:pic>
    </p:spTree>
    <p:extLst>
      <p:ext uri="{BB962C8B-B14F-4D97-AF65-F5344CB8AC3E}">
        <p14:creationId xmlns="" xmlns:p14="http://schemas.microsoft.com/office/powerpoint/2010/main" val="187880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While Loop</a:t>
            </a:r>
          </a:p>
          <a:p>
            <a:r>
              <a:rPr lang="en-GB" sz="3000" dirty="0"/>
              <a:t>Examples</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15</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a:xfrm>
            <a:off x="4945149" y="1169986"/>
            <a:ext cx="6770688" cy="5161686"/>
          </a:xfrm>
        </p:spPr>
        <p:txBody>
          <a:bodyPr>
            <a:normAutofit fontScale="92500" lnSpcReduction="20000"/>
          </a:bodyPr>
          <a:lstStyle/>
          <a:p>
            <a:r>
              <a:rPr lang="en-GB" dirty="0"/>
              <a:t>A </a:t>
            </a:r>
            <a:r>
              <a:rPr lang="en-GB" b="1" dirty="0"/>
              <a:t>while</a:t>
            </a:r>
            <a:r>
              <a:rPr lang="en-GB" dirty="0"/>
              <a:t> loop is typically used when you don’t know how many times you want the loop body to execute, which is why it uses a conditional test.</a:t>
            </a:r>
          </a:p>
          <a:p>
            <a:r>
              <a:rPr lang="en-GB" dirty="0"/>
              <a:t>A </a:t>
            </a:r>
            <a:r>
              <a:rPr lang="en-GB" b="1" dirty="0"/>
              <a:t>for</a:t>
            </a:r>
            <a:r>
              <a:rPr lang="en-GB" dirty="0"/>
              <a:t> loop is used when you can count the number of times you want the loop body to execute.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b="1" dirty="0"/>
              <a:t>While</a:t>
            </a:r>
            <a:r>
              <a:rPr lang="en-GB" dirty="0"/>
              <a:t> loops can be nested:</a:t>
            </a:r>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124223" y="2997663"/>
            <a:ext cx="2488671" cy="2314566"/>
          </a:xfrm>
          <a:prstGeom prst="rect">
            <a:avLst/>
          </a:prstGeom>
          <a:ln>
            <a:solidFill>
              <a:schemeClr val="accent1"/>
            </a:solidFill>
          </a:ln>
        </p:spPr>
      </p:pic>
      <p:pic>
        <p:nvPicPr>
          <p:cNvPr id="4" name="Picture 3">
            <a:extLst>
              <a:ext uri="{FF2B5EF4-FFF2-40B4-BE49-F238E27FC236}">
                <a16:creationId xmlns="" xmlns:a16="http://schemas.microsoft.com/office/drawing/2014/main" id="{0C54A315-D174-3C26-AC7E-74342F949677}"/>
              </a:ext>
            </a:extLst>
          </p:cNvPr>
          <p:cNvPicPr>
            <a:picLocks noChangeAspect="1"/>
          </p:cNvPicPr>
          <p:nvPr/>
        </p:nvPicPr>
        <p:blipFill>
          <a:blip r:embed="rId4"/>
          <a:stretch>
            <a:fillRect/>
          </a:stretch>
        </p:blipFill>
        <p:spPr>
          <a:xfrm>
            <a:off x="8335347" y="3568283"/>
            <a:ext cx="3313815" cy="2943389"/>
          </a:xfrm>
          <a:prstGeom prst="rect">
            <a:avLst/>
          </a:prstGeom>
          <a:ln>
            <a:solidFill>
              <a:schemeClr val="accent1"/>
            </a:solidFill>
          </a:ln>
        </p:spPr>
      </p:pic>
    </p:spTree>
    <p:extLst>
      <p:ext uri="{BB962C8B-B14F-4D97-AF65-F5344CB8AC3E}">
        <p14:creationId xmlns="" xmlns:p14="http://schemas.microsoft.com/office/powerpoint/2010/main" val="287158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Do Loops</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A </a:t>
            </a:r>
            <a:r>
              <a:rPr lang="en-GB" b="1" dirty="0"/>
              <a:t>do</a:t>
            </a:r>
            <a:r>
              <a:rPr lang="en-GB" dirty="0"/>
              <a:t> loop conditionally executes its body </a:t>
            </a:r>
            <a:r>
              <a:rPr lang="en-GB" i="1" dirty="0"/>
              <a:t>one</a:t>
            </a:r>
            <a:r>
              <a:rPr lang="en-GB" dirty="0"/>
              <a:t> or more times whilst a specified Boolean expression evaluates to </a:t>
            </a:r>
            <a:r>
              <a:rPr lang="en-GB" i="1" dirty="0"/>
              <a:t>true.</a:t>
            </a:r>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r>
              <a:rPr lang="en-GB" i="1" dirty="0"/>
              <a:t>It is important to modify the conditional variable, otherwise you will have an infinite loop.</a:t>
            </a:r>
          </a:p>
          <a:p>
            <a:endParaRPr lang="en-GB" dirty="0"/>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235153" y="2788619"/>
            <a:ext cx="4579443" cy="2084234"/>
          </a:xfrm>
          <a:prstGeom prst="rect">
            <a:avLst/>
          </a:prstGeom>
          <a:ln>
            <a:solidFill>
              <a:schemeClr val="accent1"/>
            </a:solidFill>
          </a:ln>
        </p:spPr>
      </p:pic>
    </p:spTree>
    <p:extLst>
      <p:ext uri="{BB962C8B-B14F-4D97-AF65-F5344CB8AC3E}">
        <p14:creationId xmlns="" xmlns:p14="http://schemas.microsoft.com/office/powerpoint/2010/main" val="344845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Do Loop</a:t>
            </a:r>
          </a:p>
          <a:p>
            <a:r>
              <a:rPr lang="en-GB" sz="3000" dirty="0"/>
              <a:t>examples</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17</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A </a:t>
            </a:r>
            <a:r>
              <a:rPr lang="en-GB" b="1" dirty="0"/>
              <a:t>do</a:t>
            </a:r>
            <a:r>
              <a:rPr lang="en-GB" dirty="0"/>
              <a:t> loop can use the jump statements </a:t>
            </a:r>
            <a:r>
              <a:rPr lang="en-GB" b="1" dirty="0"/>
              <a:t>continue</a:t>
            </a:r>
            <a:r>
              <a:rPr lang="en-GB" dirty="0"/>
              <a:t>, </a:t>
            </a:r>
            <a:r>
              <a:rPr lang="en-GB" b="1" dirty="0"/>
              <a:t>break,</a:t>
            </a:r>
            <a:r>
              <a:rPr lang="en-GB" dirty="0"/>
              <a:t> and </a:t>
            </a:r>
            <a:r>
              <a:rPr lang="en-GB" b="1" dirty="0" err="1"/>
              <a:t>goto</a:t>
            </a:r>
            <a:r>
              <a:rPr lang="en-GB" b="1" dirty="0"/>
              <a:t>:</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Do</a:t>
            </a:r>
            <a:r>
              <a:rPr lang="en-GB" dirty="0"/>
              <a:t> loops can be nested:</a:t>
            </a:r>
            <a:endParaRPr lang="en-GB" b="1" dirty="0"/>
          </a:p>
          <a:p>
            <a:endParaRPr lang="en-GB" dirty="0"/>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183778" y="2194949"/>
            <a:ext cx="2256233" cy="2084234"/>
          </a:xfrm>
          <a:prstGeom prst="rect">
            <a:avLst/>
          </a:prstGeom>
          <a:ln>
            <a:solidFill>
              <a:schemeClr val="accent1"/>
            </a:solidFill>
          </a:ln>
        </p:spPr>
      </p:pic>
      <p:pic>
        <p:nvPicPr>
          <p:cNvPr id="4" name="Picture 3">
            <a:extLst>
              <a:ext uri="{FF2B5EF4-FFF2-40B4-BE49-F238E27FC236}">
                <a16:creationId xmlns="" xmlns:a16="http://schemas.microsoft.com/office/drawing/2014/main" id="{CF423C1D-4F81-48D1-9F84-B4B9E1F8F25F}"/>
              </a:ext>
            </a:extLst>
          </p:cNvPr>
          <p:cNvPicPr>
            <a:picLocks noChangeAspect="1"/>
          </p:cNvPicPr>
          <p:nvPr/>
        </p:nvPicPr>
        <p:blipFill>
          <a:blip r:embed="rId4"/>
          <a:stretch>
            <a:fillRect/>
          </a:stretch>
        </p:blipFill>
        <p:spPr>
          <a:xfrm>
            <a:off x="8294114" y="2194949"/>
            <a:ext cx="3105583" cy="3429479"/>
          </a:xfrm>
          <a:prstGeom prst="rect">
            <a:avLst/>
          </a:prstGeom>
          <a:ln>
            <a:solidFill>
              <a:schemeClr val="accent1"/>
            </a:solidFill>
          </a:ln>
        </p:spPr>
      </p:pic>
    </p:spTree>
    <p:extLst>
      <p:ext uri="{BB962C8B-B14F-4D97-AF65-F5344CB8AC3E}">
        <p14:creationId xmlns="" xmlns:p14="http://schemas.microsoft.com/office/powerpoint/2010/main" val="2852191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Loops</a:t>
            </a:r>
          </a:p>
          <a:p>
            <a:r>
              <a:rPr lang="en-GB" sz="3000" dirty="0"/>
              <a:t>Summary</a:t>
            </a:r>
          </a:p>
          <a:p>
            <a:endParaRPr lang="en-GB" sz="30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18</a:t>
            </a:fld>
            <a:endParaRPr lang="en-GB"/>
          </a:p>
        </p:txBody>
      </p:sp>
      <p:pic>
        <p:nvPicPr>
          <p:cNvPr id="8" name="Picture 7">
            <a:extLst>
              <a:ext uri="{FF2B5EF4-FFF2-40B4-BE49-F238E27FC236}">
                <a16:creationId xmlns="" xmlns:a16="http://schemas.microsoft.com/office/drawing/2014/main" id="{E58F314E-95C1-49F8-7699-D01FE1431FE3}"/>
              </a:ext>
            </a:extLst>
          </p:cNvPr>
          <p:cNvPicPr>
            <a:picLocks noChangeAspect="1"/>
          </p:cNvPicPr>
          <p:nvPr/>
        </p:nvPicPr>
        <p:blipFill>
          <a:blip r:embed="rId3"/>
          <a:srcRect/>
          <a:stretch/>
        </p:blipFill>
        <p:spPr>
          <a:xfrm>
            <a:off x="8206393" y="3729116"/>
            <a:ext cx="3544845" cy="1613359"/>
          </a:xfrm>
          <a:prstGeom prst="rect">
            <a:avLst/>
          </a:prstGeom>
          <a:ln>
            <a:solidFill>
              <a:schemeClr val="accent1"/>
            </a:solidFill>
          </a:ln>
        </p:spPr>
      </p:pic>
      <p:pic>
        <p:nvPicPr>
          <p:cNvPr id="9" name="Picture 8">
            <a:extLst>
              <a:ext uri="{FF2B5EF4-FFF2-40B4-BE49-F238E27FC236}">
                <a16:creationId xmlns="" xmlns:a16="http://schemas.microsoft.com/office/drawing/2014/main" id="{DF67AA51-6C02-767B-372B-37BBF8DDC30C}"/>
              </a:ext>
            </a:extLst>
          </p:cNvPr>
          <p:cNvPicPr>
            <a:picLocks noChangeAspect="1"/>
          </p:cNvPicPr>
          <p:nvPr/>
        </p:nvPicPr>
        <p:blipFill>
          <a:blip r:embed="rId4"/>
          <a:srcRect/>
          <a:stretch/>
        </p:blipFill>
        <p:spPr>
          <a:xfrm>
            <a:off x="4397532" y="3716404"/>
            <a:ext cx="3652650" cy="1613360"/>
          </a:xfrm>
          <a:prstGeom prst="rect">
            <a:avLst/>
          </a:prstGeom>
          <a:ln>
            <a:solidFill>
              <a:schemeClr val="accent1"/>
            </a:solidFill>
          </a:ln>
        </p:spPr>
      </p:pic>
      <p:pic>
        <p:nvPicPr>
          <p:cNvPr id="10" name="Picture 9">
            <a:extLst>
              <a:ext uri="{FF2B5EF4-FFF2-40B4-BE49-F238E27FC236}">
                <a16:creationId xmlns="" xmlns:a16="http://schemas.microsoft.com/office/drawing/2014/main" id="{FB7D597E-3CE9-0162-6441-6294E6C4F8DA}"/>
              </a:ext>
            </a:extLst>
          </p:cNvPr>
          <p:cNvPicPr>
            <a:picLocks noChangeAspect="1"/>
          </p:cNvPicPr>
          <p:nvPr/>
        </p:nvPicPr>
        <p:blipFill>
          <a:blip r:embed="rId5"/>
          <a:srcRect/>
          <a:stretch/>
        </p:blipFill>
        <p:spPr>
          <a:xfrm>
            <a:off x="8106166" y="1338601"/>
            <a:ext cx="3662759" cy="1471364"/>
          </a:xfrm>
          <a:prstGeom prst="rect">
            <a:avLst/>
          </a:prstGeom>
          <a:ln>
            <a:solidFill>
              <a:schemeClr val="accent1"/>
            </a:solidFill>
          </a:ln>
        </p:spPr>
      </p:pic>
      <p:pic>
        <p:nvPicPr>
          <p:cNvPr id="11" name="Picture 10">
            <a:extLst>
              <a:ext uri="{FF2B5EF4-FFF2-40B4-BE49-F238E27FC236}">
                <a16:creationId xmlns="" xmlns:a16="http://schemas.microsoft.com/office/drawing/2014/main" id="{AAD6AB0F-B8EF-0C2F-8477-F42BB7808247}"/>
              </a:ext>
            </a:extLst>
          </p:cNvPr>
          <p:cNvPicPr>
            <a:picLocks noChangeAspect="1"/>
          </p:cNvPicPr>
          <p:nvPr/>
        </p:nvPicPr>
        <p:blipFill>
          <a:blip r:embed="rId6"/>
          <a:stretch>
            <a:fillRect/>
          </a:stretch>
        </p:blipFill>
        <p:spPr>
          <a:xfrm>
            <a:off x="4287446" y="1338601"/>
            <a:ext cx="3628588" cy="1467443"/>
          </a:xfrm>
          <a:prstGeom prst="rect">
            <a:avLst/>
          </a:prstGeom>
          <a:ln>
            <a:solidFill>
              <a:schemeClr val="accent1"/>
            </a:solidFill>
          </a:ln>
        </p:spPr>
      </p:pic>
      <p:sp>
        <p:nvSpPr>
          <p:cNvPr id="12" name="TextBox 11">
            <a:extLst>
              <a:ext uri="{FF2B5EF4-FFF2-40B4-BE49-F238E27FC236}">
                <a16:creationId xmlns="" xmlns:a16="http://schemas.microsoft.com/office/drawing/2014/main" id="{3FDAAC15-F16E-9CF1-6900-05547C81FB56}"/>
              </a:ext>
            </a:extLst>
          </p:cNvPr>
          <p:cNvSpPr txBox="1"/>
          <p:nvPr/>
        </p:nvSpPr>
        <p:spPr>
          <a:xfrm>
            <a:off x="5512865" y="2912838"/>
            <a:ext cx="1169436" cy="360784"/>
          </a:xfrm>
          <a:prstGeom prst="rect">
            <a:avLst/>
          </a:prstGeom>
        </p:spPr>
        <p:txBody>
          <a:bodyPr vert="horz" wrap="square" lIns="0" tIns="0" rIns="0" bIns="0" rtlCol="0" anchor="t" anchorCtr="0">
            <a:normAutofit/>
          </a:bodyPr>
          <a:lstStyle/>
          <a:p>
            <a:pPr algn="l"/>
            <a:r>
              <a:rPr lang="en-GB" dirty="0"/>
              <a:t>foreach</a:t>
            </a:r>
          </a:p>
        </p:txBody>
      </p:sp>
      <p:sp>
        <p:nvSpPr>
          <p:cNvPr id="13" name="TextBox 12">
            <a:extLst>
              <a:ext uri="{FF2B5EF4-FFF2-40B4-BE49-F238E27FC236}">
                <a16:creationId xmlns="" xmlns:a16="http://schemas.microsoft.com/office/drawing/2014/main" id="{3AE94BB0-14EF-5A1E-EAF0-D50BBEDD4EBB}"/>
              </a:ext>
            </a:extLst>
          </p:cNvPr>
          <p:cNvSpPr txBox="1"/>
          <p:nvPr/>
        </p:nvSpPr>
        <p:spPr>
          <a:xfrm>
            <a:off x="9798117" y="2912838"/>
            <a:ext cx="1169436" cy="360784"/>
          </a:xfrm>
          <a:prstGeom prst="rect">
            <a:avLst/>
          </a:prstGeom>
        </p:spPr>
        <p:txBody>
          <a:bodyPr vert="horz" wrap="square" lIns="0" tIns="0" rIns="0" bIns="0" rtlCol="0" anchor="t" anchorCtr="0">
            <a:normAutofit/>
          </a:bodyPr>
          <a:lstStyle/>
          <a:p>
            <a:pPr algn="l"/>
            <a:r>
              <a:rPr lang="en-GB" dirty="0"/>
              <a:t>for</a:t>
            </a:r>
          </a:p>
        </p:txBody>
      </p:sp>
      <p:sp>
        <p:nvSpPr>
          <p:cNvPr id="14" name="TextBox 13">
            <a:extLst>
              <a:ext uri="{FF2B5EF4-FFF2-40B4-BE49-F238E27FC236}">
                <a16:creationId xmlns="" xmlns:a16="http://schemas.microsoft.com/office/drawing/2014/main" id="{0F14D29C-D46D-3321-2D62-FEFCDFAB605C}"/>
              </a:ext>
            </a:extLst>
          </p:cNvPr>
          <p:cNvSpPr txBox="1"/>
          <p:nvPr/>
        </p:nvSpPr>
        <p:spPr>
          <a:xfrm>
            <a:off x="5775988" y="5423107"/>
            <a:ext cx="1169436" cy="360784"/>
          </a:xfrm>
          <a:prstGeom prst="rect">
            <a:avLst/>
          </a:prstGeom>
        </p:spPr>
        <p:txBody>
          <a:bodyPr vert="horz" wrap="square" lIns="0" tIns="0" rIns="0" bIns="0" rtlCol="0" anchor="t" anchorCtr="0">
            <a:normAutofit/>
          </a:bodyPr>
          <a:lstStyle/>
          <a:p>
            <a:pPr algn="l"/>
            <a:r>
              <a:rPr lang="en-GB" dirty="0"/>
              <a:t>while</a:t>
            </a:r>
          </a:p>
        </p:txBody>
      </p:sp>
      <p:sp>
        <p:nvSpPr>
          <p:cNvPr id="15" name="TextBox 14">
            <a:extLst>
              <a:ext uri="{FF2B5EF4-FFF2-40B4-BE49-F238E27FC236}">
                <a16:creationId xmlns="" xmlns:a16="http://schemas.microsoft.com/office/drawing/2014/main" id="{A4834A98-162D-DAA8-D571-94C6C67926E2}"/>
              </a:ext>
            </a:extLst>
          </p:cNvPr>
          <p:cNvSpPr txBox="1"/>
          <p:nvPr/>
        </p:nvSpPr>
        <p:spPr>
          <a:xfrm>
            <a:off x="9889753" y="5463886"/>
            <a:ext cx="1169436" cy="360784"/>
          </a:xfrm>
          <a:prstGeom prst="rect">
            <a:avLst/>
          </a:prstGeom>
        </p:spPr>
        <p:txBody>
          <a:bodyPr vert="horz" wrap="square" lIns="0" tIns="0" rIns="0" bIns="0" rtlCol="0" anchor="t" anchorCtr="0">
            <a:normAutofit/>
          </a:bodyPr>
          <a:lstStyle/>
          <a:p>
            <a:pPr algn="l"/>
            <a:r>
              <a:rPr lang="en-GB" dirty="0"/>
              <a:t>do</a:t>
            </a:r>
          </a:p>
        </p:txBody>
      </p:sp>
    </p:spTree>
    <p:extLst>
      <p:ext uri="{BB962C8B-B14F-4D97-AF65-F5344CB8AC3E}">
        <p14:creationId xmlns="" xmlns:p14="http://schemas.microsoft.com/office/powerpoint/2010/main" val="276736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Generic collections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19</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normAutofit lnSpcReduction="10000"/>
          </a:bodyPr>
          <a:lstStyle/>
          <a:p>
            <a:r>
              <a:rPr lang="en-GB" dirty="0"/>
              <a:t>The </a:t>
            </a:r>
            <a:r>
              <a:rPr lang="en-GB" b="1" dirty="0" err="1"/>
              <a:t>System.Collections.Generic</a:t>
            </a:r>
            <a:r>
              <a:rPr lang="en-GB" b="1" dirty="0"/>
              <a:t> </a:t>
            </a:r>
            <a:r>
              <a:rPr lang="en-GB" dirty="0"/>
              <a:t>namespace contains classes and interfaces that define generic collections.</a:t>
            </a:r>
          </a:p>
          <a:p>
            <a:endParaRPr lang="en-GB" dirty="0"/>
          </a:p>
          <a:p>
            <a:r>
              <a:rPr lang="en-GB" dirty="0"/>
              <a:t>A </a:t>
            </a:r>
            <a:r>
              <a:rPr lang="en-GB" b="1" dirty="0"/>
              <a:t>generic</a:t>
            </a:r>
            <a:r>
              <a:rPr lang="en-GB" dirty="0"/>
              <a:t> </a:t>
            </a:r>
            <a:r>
              <a:rPr lang="en-GB" b="1" dirty="0"/>
              <a:t>collection</a:t>
            </a:r>
            <a:r>
              <a:rPr lang="en-GB" dirty="0"/>
              <a:t> allows users to create strongly typed collections that provide better performance and type safety than non-generic collections.</a:t>
            </a:r>
          </a:p>
          <a:p>
            <a:endParaRPr lang="en-GB" dirty="0"/>
          </a:p>
          <a:p>
            <a:r>
              <a:rPr lang="en-GB" dirty="0"/>
              <a:t>Common generic collection classes are:</a:t>
            </a:r>
          </a:p>
          <a:p>
            <a:pPr marL="285750" indent="-285750">
              <a:buFont typeface="Arial" panose="020B0604020202020204" pitchFamily="34" charset="0"/>
              <a:buChar char="•"/>
            </a:pPr>
            <a:r>
              <a:rPr lang="en-GB" b="1" dirty="0"/>
              <a:t>List&lt;T&gt;</a:t>
            </a:r>
          </a:p>
          <a:p>
            <a:pPr marL="285750" indent="-285750">
              <a:buFont typeface="Arial" panose="020B0604020202020204" pitchFamily="34" charset="0"/>
              <a:buChar char="•"/>
            </a:pPr>
            <a:r>
              <a:rPr lang="en-GB" b="1" dirty="0"/>
              <a:t>Dictionary&lt;</a:t>
            </a:r>
            <a:r>
              <a:rPr lang="en-GB" b="1" dirty="0" err="1"/>
              <a:t>TKey</a:t>
            </a:r>
            <a:r>
              <a:rPr lang="en-GB" b="1" dirty="0"/>
              <a:t>, TValue&gt;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&lt;T&gt; is the type of elements in the list</a:t>
            </a:r>
          </a:p>
          <a:p>
            <a:pPr marL="285750" indent="-285750">
              <a:buFont typeface="Arial" panose="020B0604020202020204" pitchFamily="34" charset="0"/>
              <a:buChar char="•"/>
            </a:pPr>
            <a:r>
              <a:rPr lang="en-GB" dirty="0"/>
              <a:t>&lt;</a:t>
            </a:r>
            <a:r>
              <a:rPr lang="en-GB" dirty="0" err="1"/>
              <a:t>TKey</a:t>
            </a:r>
            <a:r>
              <a:rPr lang="en-GB" dirty="0"/>
              <a:t>&gt; is the type of the keys in the dictionary </a:t>
            </a:r>
          </a:p>
          <a:p>
            <a:pPr marL="285750" indent="-285750">
              <a:buFont typeface="Arial" panose="020B0604020202020204" pitchFamily="34" charset="0"/>
              <a:buChar char="•"/>
            </a:pPr>
            <a:r>
              <a:rPr lang="en-GB" dirty="0"/>
              <a:t>&lt;TValue&gt; is the type of the values in the dictionary</a:t>
            </a:r>
          </a:p>
        </p:txBody>
      </p:sp>
    </p:spTree>
    <p:extLst>
      <p:ext uri="{BB962C8B-B14F-4D97-AF65-F5344CB8AC3E}">
        <p14:creationId xmlns="" xmlns:p14="http://schemas.microsoft.com/office/powerpoint/2010/main" val="64980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Outline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Arrays</a:t>
            </a:r>
          </a:p>
          <a:p>
            <a:pPr marL="285750" indent="-285750">
              <a:buFont typeface="Arial" panose="020B0604020202020204" pitchFamily="34" charset="0"/>
              <a:buChar char="•"/>
            </a:pPr>
            <a:r>
              <a:rPr lang="en-GB" dirty="0"/>
              <a:t>Foreach loops</a:t>
            </a:r>
          </a:p>
          <a:p>
            <a:pPr marL="285750" indent="-285750">
              <a:buFont typeface="Arial" panose="020B0604020202020204" pitchFamily="34" charset="0"/>
              <a:buChar char="•"/>
            </a:pPr>
            <a:r>
              <a:rPr lang="en-GB" dirty="0"/>
              <a:t>For loops</a:t>
            </a:r>
          </a:p>
          <a:p>
            <a:pPr marL="285750" indent="-285750">
              <a:buFont typeface="Arial" panose="020B0604020202020204" pitchFamily="34" charset="0"/>
              <a:buChar char="•"/>
            </a:pPr>
            <a:r>
              <a:rPr lang="en-GB" dirty="0"/>
              <a:t>While loops</a:t>
            </a:r>
          </a:p>
          <a:p>
            <a:pPr marL="285750" indent="-285750">
              <a:buFont typeface="Arial" panose="020B0604020202020204" pitchFamily="34" charset="0"/>
              <a:buChar char="•"/>
            </a:pPr>
            <a:r>
              <a:rPr lang="en-GB" dirty="0"/>
              <a:t>Do loops</a:t>
            </a:r>
          </a:p>
          <a:p>
            <a:pPr marL="285750" indent="-285750">
              <a:buFont typeface="Arial" panose="020B0604020202020204" pitchFamily="34" charset="0"/>
              <a:buChar char="•"/>
            </a:pPr>
            <a:r>
              <a:rPr lang="en-GB" dirty="0"/>
              <a:t>Generic collections</a:t>
            </a:r>
          </a:p>
          <a:p>
            <a:pPr marL="285750" indent="-285750">
              <a:buFont typeface="Arial" panose="020B0604020202020204" pitchFamily="34" charset="0"/>
              <a:buChar char="•"/>
            </a:pPr>
            <a:r>
              <a:rPr lang="en-GB" dirty="0"/>
              <a:t>List&lt;T&gt;</a:t>
            </a:r>
          </a:p>
          <a:p>
            <a:pPr marL="285750" indent="-285750">
              <a:buFont typeface="Arial" panose="020B0604020202020204" pitchFamily="34" charset="0"/>
              <a:buChar char="•"/>
            </a:pPr>
            <a:r>
              <a:rPr lang="en-GB" dirty="0"/>
              <a:t>Dictionary&lt;</a:t>
            </a:r>
            <a:r>
              <a:rPr lang="en-GB" dirty="0" err="1"/>
              <a:t>TKey</a:t>
            </a:r>
            <a:r>
              <a:rPr lang="en-GB" dirty="0"/>
              <a:t>, TValue&gt;</a:t>
            </a:r>
          </a:p>
          <a:p>
            <a:pPr marL="285750" indent="-285750">
              <a:buFont typeface="Arial" panose="020B0604020202020204" pitchFamily="34" charset="0"/>
              <a:buChar char="•"/>
            </a:pPr>
            <a:r>
              <a:rPr lang="en-GB" dirty="0"/>
              <a:t>Collection operators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 xmlns:p14="http://schemas.microsoft.com/office/powerpoint/2010/main" val="222618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List&lt;T&gt;</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20</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r>
              <a:rPr lang="en-GB" dirty="0"/>
              <a:t>The </a:t>
            </a:r>
            <a:r>
              <a:rPr lang="en-GB" b="1" dirty="0"/>
              <a:t>List&lt;T&gt;</a:t>
            </a:r>
            <a:r>
              <a:rPr lang="en-GB" dirty="0"/>
              <a:t> class represents a strongly typed list of objects</a:t>
            </a:r>
          </a:p>
          <a:p>
            <a:pPr marL="285750" indent="-285750">
              <a:buFont typeface="Arial" panose="020B0604020202020204" pitchFamily="34" charset="0"/>
              <a:buChar char="•"/>
            </a:pPr>
            <a:r>
              <a:rPr lang="en-GB" dirty="0"/>
              <a:t>The objects can be accessed by index</a:t>
            </a:r>
          </a:p>
          <a:p>
            <a:pPr marL="285750" indent="-285750">
              <a:buFont typeface="Arial" panose="020B0604020202020204" pitchFamily="34" charset="0"/>
              <a:buChar char="•"/>
            </a:pPr>
            <a:r>
              <a:rPr lang="en-GB" dirty="0"/>
              <a:t>The list can be manipulated (insert, add, remove)</a:t>
            </a:r>
          </a:p>
          <a:p>
            <a:pPr marL="285750" indent="-285750">
              <a:buFont typeface="Arial" panose="020B0604020202020204" pitchFamily="34" charset="0"/>
              <a:buChar char="•"/>
            </a:pPr>
            <a:r>
              <a:rPr lang="en-GB" dirty="0"/>
              <a:t>The list can be searched</a:t>
            </a:r>
          </a:p>
          <a:p>
            <a:pPr marL="285750" indent="-285750">
              <a:buFont typeface="Arial" panose="020B0604020202020204" pitchFamily="34" charset="0"/>
              <a:buChar char="•"/>
            </a:pPr>
            <a:r>
              <a:rPr lang="en-GB" dirty="0"/>
              <a:t>The list can be sorted</a:t>
            </a:r>
          </a:p>
          <a:p>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 xmlns:a16="http://schemas.microsoft.com/office/drawing/2014/main" id="{20086819-7FEA-1303-431B-61A4068126F3}"/>
              </a:ext>
            </a:extLst>
          </p:cNvPr>
          <p:cNvPicPr>
            <a:picLocks noChangeAspect="1"/>
          </p:cNvPicPr>
          <p:nvPr/>
        </p:nvPicPr>
        <p:blipFill>
          <a:blip r:embed="rId3"/>
          <a:srcRect/>
          <a:stretch/>
        </p:blipFill>
        <p:spPr>
          <a:xfrm>
            <a:off x="5411154" y="3771843"/>
            <a:ext cx="5835943" cy="2200582"/>
          </a:xfrm>
          <a:prstGeom prst="rect">
            <a:avLst/>
          </a:prstGeom>
          <a:ln>
            <a:solidFill>
              <a:schemeClr val="accent1"/>
            </a:solidFill>
          </a:ln>
        </p:spPr>
      </p:pic>
    </p:spTree>
    <p:extLst>
      <p:ext uri="{BB962C8B-B14F-4D97-AF65-F5344CB8AC3E}">
        <p14:creationId xmlns="" xmlns:p14="http://schemas.microsoft.com/office/powerpoint/2010/main" val="38840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List&lt;T&gt;</a:t>
            </a:r>
          </a:p>
          <a:p>
            <a:r>
              <a:rPr lang="en-GB" sz="3000" dirty="0"/>
              <a:t>Example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21</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 xmlns:a16="http://schemas.microsoft.com/office/drawing/2014/main" id="{20086819-7FEA-1303-431B-61A4068126F3}"/>
              </a:ext>
            </a:extLst>
          </p:cNvPr>
          <p:cNvPicPr>
            <a:picLocks noChangeAspect="1"/>
          </p:cNvPicPr>
          <p:nvPr/>
        </p:nvPicPr>
        <p:blipFill>
          <a:blip r:embed="rId3"/>
          <a:srcRect/>
          <a:stretch/>
        </p:blipFill>
        <p:spPr>
          <a:xfrm>
            <a:off x="4887848" y="1269580"/>
            <a:ext cx="6742823" cy="4895630"/>
          </a:xfrm>
          <a:prstGeom prst="rect">
            <a:avLst/>
          </a:prstGeom>
          <a:ln>
            <a:solidFill>
              <a:schemeClr val="accent1"/>
            </a:solidFill>
          </a:ln>
        </p:spPr>
      </p:pic>
    </p:spTree>
    <p:extLst>
      <p:ext uri="{BB962C8B-B14F-4D97-AF65-F5344CB8AC3E}">
        <p14:creationId xmlns="" xmlns:p14="http://schemas.microsoft.com/office/powerpoint/2010/main" val="118732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Dictionary</a:t>
            </a:r>
          </a:p>
          <a:p>
            <a:r>
              <a:rPr lang="en-GB" sz="2800" dirty="0"/>
              <a:t>&lt;</a:t>
            </a:r>
            <a:r>
              <a:rPr lang="en-GB" sz="2800" dirty="0" err="1"/>
              <a:t>Tkey,Tvalue</a:t>
            </a:r>
            <a:r>
              <a:rPr lang="en-GB" sz="2800" dirty="0"/>
              <a:t>&gt;</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22</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r>
              <a:rPr lang="en-GB" dirty="0"/>
              <a:t>The </a:t>
            </a:r>
            <a:r>
              <a:rPr lang="en-GB" b="1" dirty="0"/>
              <a:t>Dictionary&lt;</a:t>
            </a:r>
            <a:r>
              <a:rPr lang="en-GB" b="1" dirty="0" err="1"/>
              <a:t>TKey,TValue</a:t>
            </a:r>
            <a:r>
              <a:rPr lang="en-GB" b="1" dirty="0"/>
              <a:t>&gt;</a:t>
            </a:r>
            <a:r>
              <a:rPr lang="en-GB" dirty="0"/>
              <a:t> class represents a strongly typed collection of </a:t>
            </a:r>
            <a:r>
              <a:rPr lang="en-GB" i="1" dirty="0"/>
              <a:t>keys</a:t>
            </a:r>
            <a:r>
              <a:rPr lang="en-GB" dirty="0"/>
              <a:t> and </a:t>
            </a:r>
            <a:r>
              <a:rPr lang="en-GB" i="1" dirty="0"/>
              <a:t>values</a:t>
            </a:r>
          </a:p>
          <a:p>
            <a:pPr marL="285750" indent="-285750">
              <a:buFont typeface="Arial" panose="020B0604020202020204" pitchFamily="34" charset="0"/>
              <a:buChar char="•"/>
            </a:pPr>
            <a:r>
              <a:rPr lang="en-GB" dirty="0"/>
              <a:t>The keys must be unique and cannot be null</a:t>
            </a:r>
          </a:p>
          <a:p>
            <a:pPr marL="285750" indent="-285750">
              <a:buFont typeface="Arial" panose="020B0604020202020204" pitchFamily="34" charset="0"/>
              <a:buChar char="•"/>
            </a:pPr>
            <a:r>
              <a:rPr lang="en-GB" dirty="0"/>
              <a:t>The values can be null or duplicates</a:t>
            </a:r>
          </a:p>
          <a:p>
            <a:pPr marL="285750" indent="-285750">
              <a:buFont typeface="Arial" panose="020B0604020202020204" pitchFamily="34" charset="0"/>
              <a:buChar char="•"/>
            </a:pPr>
            <a:r>
              <a:rPr lang="en-GB" dirty="0"/>
              <a:t>The values are accessed by indexing the key in square brackets </a:t>
            </a:r>
            <a:r>
              <a:rPr lang="en-GB" b="1" dirty="0"/>
              <a:t>[ key ]</a:t>
            </a:r>
          </a:p>
          <a:p>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 xmlns:a16="http://schemas.microsoft.com/office/drawing/2014/main" id="{20086819-7FEA-1303-431B-61A4068126F3}"/>
              </a:ext>
            </a:extLst>
          </p:cNvPr>
          <p:cNvPicPr>
            <a:picLocks noChangeAspect="1"/>
          </p:cNvPicPr>
          <p:nvPr/>
        </p:nvPicPr>
        <p:blipFill>
          <a:blip r:embed="rId3"/>
          <a:srcRect/>
          <a:stretch/>
        </p:blipFill>
        <p:spPr>
          <a:xfrm>
            <a:off x="5242362" y="3541687"/>
            <a:ext cx="5357214" cy="2996555"/>
          </a:xfrm>
          <a:prstGeom prst="rect">
            <a:avLst/>
          </a:prstGeom>
          <a:ln>
            <a:solidFill>
              <a:schemeClr val="accent1"/>
            </a:solidFill>
          </a:ln>
        </p:spPr>
      </p:pic>
    </p:spTree>
    <p:extLst>
      <p:ext uri="{BB962C8B-B14F-4D97-AF65-F5344CB8AC3E}">
        <p14:creationId xmlns="" xmlns:p14="http://schemas.microsoft.com/office/powerpoint/2010/main" val="32402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Dictionary</a:t>
            </a:r>
          </a:p>
          <a:p>
            <a:r>
              <a:rPr lang="en-GB" sz="2800" dirty="0"/>
              <a:t>&lt;</a:t>
            </a:r>
            <a:r>
              <a:rPr lang="en-GB" sz="2800" dirty="0" err="1"/>
              <a:t>Tkey,Tvalue</a:t>
            </a:r>
            <a:r>
              <a:rPr lang="en-GB" sz="2800" dirty="0"/>
              <a:t>&gt;</a:t>
            </a:r>
          </a:p>
          <a:p>
            <a:r>
              <a:rPr lang="en-GB" sz="2800" dirty="0"/>
              <a:t>Iteration</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23</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r>
              <a:rPr lang="en-GB" dirty="0"/>
              <a:t>You can iterate over a </a:t>
            </a:r>
            <a:r>
              <a:rPr lang="en-GB" b="1" dirty="0"/>
              <a:t>dictionary</a:t>
            </a:r>
            <a:r>
              <a:rPr lang="en-GB" dirty="0"/>
              <a:t> using:</a:t>
            </a:r>
          </a:p>
          <a:p>
            <a:pPr marL="285750" indent="-285750">
              <a:buFont typeface="Arial" panose="020B0604020202020204" pitchFamily="34" charset="0"/>
              <a:buChar char="•"/>
            </a:pPr>
            <a:r>
              <a:rPr lang="en-GB" dirty="0"/>
              <a:t>Keys</a:t>
            </a:r>
          </a:p>
          <a:p>
            <a:pPr marL="285750" indent="-285750">
              <a:buFont typeface="Arial" panose="020B0604020202020204" pitchFamily="34" charset="0"/>
              <a:buChar char="•"/>
            </a:pPr>
            <a:r>
              <a:rPr lang="en-GB" dirty="0"/>
              <a:t>Values</a:t>
            </a:r>
          </a:p>
          <a:p>
            <a:pPr marL="285750" indent="-285750">
              <a:buFont typeface="Arial" panose="020B0604020202020204" pitchFamily="34" charset="0"/>
              <a:buChar char="•"/>
            </a:pPr>
            <a:r>
              <a:rPr lang="en-GB" dirty="0"/>
              <a:t>Key-value pairs</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 xmlns:a16="http://schemas.microsoft.com/office/drawing/2014/main" id="{20086819-7FEA-1303-431B-61A4068126F3}"/>
              </a:ext>
            </a:extLst>
          </p:cNvPr>
          <p:cNvPicPr>
            <a:picLocks noChangeAspect="1"/>
          </p:cNvPicPr>
          <p:nvPr/>
        </p:nvPicPr>
        <p:blipFill>
          <a:blip r:embed="rId3"/>
          <a:srcRect/>
          <a:stretch/>
        </p:blipFill>
        <p:spPr>
          <a:xfrm>
            <a:off x="7414726" y="2056717"/>
            <a:ext cx="4321521" cy="4256700"/>
          </a:xfrm>
          <a:prstGeom prst="rect">
            <a:avLst/>
          </a:prstGeom>
          <a:ln>
            <a:solidFill>
              <a:schemeClr val="accent1"/>
            </a:solidFill>
          </a:ln>
        </p:spPr>
      </p:pic>
    </p:spTree>
    <p:extLst>
      <p:ext uri="{BB962C8B-B14F-4D97-AF65-F5344CB8AC3E}">
        <p14:creationId xmlns="" xmlns:p14="http://schemas.microsoft.com/office/powerpoint/2010/main" val="282769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Dictionary</a:t>
            </a:r>
          </a:p>
          <a:p>
            <a:r>
              <a:rPr lang="en-GB" sz="2800" dirty="0"/>
              <a:t>&lt;</a:t>
            </a:r>
            <a:r>
              <a:rPr lang="en-GB" sz="2800" dirty="0" err="1"/>
              <a:t>Tkey,Tvalue</a:t>
            </a:r>
            <a:r>
              <a:rPr lang="en-GB" sz="2800" dirty="0"/>
              <a:t>&gt;</a:t>
            </a:r>
          </a:p>
          <a:p>
            <a:r>
              <a:rPr lang="en-GB" sz="3200" dirty="0"/>
              <a:t>Example</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24</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 xmlns:a16="http://schemas.microsoft.com/office/drawing/2014/main" id="{20086819-7FEA-1303-431B-61A4068126F3}"/>
              </a:ext>
            </a:extLst>
          </p:cNvPr>
          <p:cNvPicPr>
            <a:picLocks noChangeAspect="1"/>
          </p:cNvPicPr>
          <p:nvPr/>
        </p:nvPicPr>
        <p:blipFill>
          <a:blip r:embed="rId3"/>
          <a:srcRect/>
          <a:stretch/>
        </p:blipFill>
        <p:spPr>
          <a:xfrm>
            <a:off x="5225143" y="469951"/>
            <a:ext cx="4102795" cy="5918098"/>
          </a:xfrm>
          <a:prstGeom prst="rect">
            <a:avLst/>
          </a:prstGeom>
          <a:ln>
            <a:solidFill>
              <a:schemeClr val="accent1"/>
            </a:solidFill>
          </a:ln>
        </p:spPr>
      </p:pic>
    </p:spTree>
    <p:extLst>
      <p:ext uri="{BB962C8B-B14F-4D97-AF65-F5344CB8AC3E}">
        <p14:creationId xmlns="" xmlns:p14="http://schemas.microsoft.com/office/powerpoint/2010/main" val="727869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Generic Collections:</a:t>
            </a:r>
          </a:p>
          <a:p>
            <a:r>
              <a:rPr lang="en-GB" sz="3200" dirty="0"/>
              <a:t>Strongly</a:t>
            </a:r>
          </a:p>
          <a:p>
            <a:r>
              <a:rPr lang="en-GB" sz="3200" dirty="0"/>
              <a:t>typed</a:t>
            </a:r>
            <a:endParaRPr lang="en-GB" sz="2800"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25</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6" name="Picture 5">
            <a:extLst>
              <a:ext uri="{FF2B5EF4-FFF2-40B4-BE49-F238E27FC236}">
                <a16:creationId xmlns="" xmlns:a16="http://schemas.microsoft.com/office/drawing/2014/main" id="{20086819-7FEA-1303-431B-61A4068126F3}"/>
              </a:ext>
            </a:extLst>
          </p:cNvPr>
          <p:cNvPicPr>
            <a:picLocks noChangeAspect="1"/>
          </p:cNvPicPr>
          <p:nvPr/>
        </p:nvPicPr>
        <p:blipFill>
          <a:blip r:embed="rId3"/>
          <a:srcRect/>
          <a:stretch/>
        </p:blipFill>
        <p:spPr>
          <a:xfrm>
            <a:off x="5245108" y="2818293"/>
            <a:ext cx="6370537" cy="2531258"/>
          </a:xfrm>
          <a:prstGeom prst="rect">
            <a:avLst/>
          </a:prstGeom>
          <a:ln>
            <a:solidFill>
              <a:schemeClr val="accent1"/>
            </a:solidFill>
          </a:ln>
        </p:spPr>
      </p:pic>
      <p:sp>
        <p:nvSpPr>
          <p:cNvPr id="7" name="Text Placeholder 1">
            <a:extLst>
              <a:ext uri="{FF2B5EF4-FFF2-40B4-BE49-F238E27FC236}">
                <a16:creationId xmlns="" xmlns:a16="http://schemas.microsoft.com/office/drawing/2014/main" id="{F12A064E-12B4-B41F-2654-F2A79E1084F6}"/>
              </a:ext>
            </a:extLst>
          </p:cNvPr>
          <p:cNvSpPr txBox="1">
            <a:spLocks/>
          </p:cNvSpPr>
          <p:nvPr/>
        </p:nvSpPr>
        <p:spPr>
          <a:xfrm>
            <a:off x="5037137" y="1310975"/>
            <a:ext cx="6770688" cy="5119407"/>
          </a:xfrm>
          <a:prstGeom prst="rect">
            <a:avLst/>
          </a:prstGeom>
        </p:spPr>
        <p:txBody>
          <a:bodyPr/>
          <a:lstStyle>
            <a:lvl1pPr marL="0" indent="0" algn="l" defTabSz="914400" rtl="0" eaLnBrk="1" latinLnBrk="0" hangingPunct="1">
              <a:lnSpc>
                <a:spcPts val="2200"/>
              </a:lnSpc>
              <a:spcBef>
                <a:spcPts val="0"/>
              </a:spcBef>
              <a:spcAft>
                <a:spcPts val="650"/>
              </a:spcAft>
              <a:buSzPct val="115000"/>
              <a:buFontTx/>
              <a:buNone/>
              <a:defRPr lang="en-GB" sz="1800" b="0"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4"/>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4"/>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4"/>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Generic collections are strongly-typed</a:t>
            </a:r>
          </a:p>
          <a:p>
            <a:pPr marL="285750" indent="-285750">
              <a:buFont typeface="Arial" panose="020B0604020202020204" pitchFamily="34" charset="0"/>
              <a:buChar char="•"/>
            </a:pPr>
            <a:r>
              <a:rPr lang="en-GB" dirty="0"/>
              <a:t>They ensure the correct datatypes are used and will generate compiler errors if incorrect types are passed</a:t>
            </a:r>
          </a:p>
        </p:txBody>
      </p:sp>
    </p:spTree>
    <p:extLst>
      <p:ext uri="{BB962C8B-B14F-4D97-AF65-F5344CB8AC3E}">
        <p14:creationId xmlns="" xmlns:p14="http://schemas.microsoft.com/office/powerpoint/2010/main" val="318480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More</a:t>
            </a:r>
          </a:p>
          <a:p>
            <a:r>
              <a:rPr lang="en-GB" sz="3200" dirty="0"/>
              <a:t>Generic Collections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26</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7" name="Text Placeholder 1">
            <a:extLst>
              <a:ext uri="{FF2B5EF4-FFF2-40B4-BE49-F238E27FC236}">
                <a16:creationId xmlns="" xmlns:a16="http://schemas.microsoft.com/office/drawing/2014/main" id="{F12A064E-12B4-B41F-2654-F2A79E1084F6}"/>
              </a:ext>
            </a:extLst>
          </p:cNvPr>
          <p:cNvSpPr txBox="1">
            <a:spLocks/>
          </p:cNvSpPr>
          <p:nvPr/>
        </p:nvSpPr>
        <p:spPr>
          <a:xfrm>
            <a:off x="5037137" y="1310975"/>
            <a:ext cx="6770688" cy="5119407"/>
          </a:xfrm>
          <a:prstGeom prst="rect">
            <a:avLst/>
          </a:prstGeom>
        </p:spPr>
        <p:txBody>
          <a:bodyPr/>
          <a:lstStyle>
            <a:lvl1pPr marL="0" indent="0" algn="l" defTabSz="914400" rtl="0" eaLnBrk="1" latinLnBrk="0" hangingPunct="1">
              <a:lnSpc>
                <a:spcPts val="2200"/>
              </a:lnSpc>
              <a:spcBef>
                <a:spcPts val="0"/>
              </a:spcBef>
              <a:spcAft>
                <a:spcPts val="650"/>
              </a:spcAft>
              <a:buSzPct val="115000"/>
              <a:buFontTx/>
              <a:buNone/>
              <a:defRPr lang="en-GB" sz="1800" b="0"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many generic collection classes, such as:</a:t>
            </a:r>
          </a:p>
          <a:p>
            <a:pPr marL="285750" indent="-285750">
              <a:buFont typeface="Arial" panose="020B0604020202020204" pitchFamily="34" charset="0"/>
              <a:buChar char="•"/>
            </a:pPr>
            <a:r>
              <a:rPr lang="en-GB" b="1" dirty="0"/>
              <a:t>Stack&lt;T&gt; </a:t>
            </a:r>
            <a:r>
              <a:rPr lang="en-GB" dirty="0"/>
              <a:t>A variable size last-in-first-out (LIFO) collection</a:t>
            </a:r>
          </a:p>
          <a:p>
            <a:pPr marL="285750" indent="-285750">
              <a:buFont typeface="Arial" panose="020B0604020202020204" pitchFamily="34" charset="0"/>
              <a:buChar char="•"/>
            </a:pPr>
            <a:r>
              <a:rPr lang="en-GB" b="1" dirty="0"/>
              <a:t>Queue&lt;T&gt; </a:t>
            </a:r>
            <a:r>
              <a:rPr lang="en-GB" dirty="0"/>
              <a:t>A first-in, first-out (FIFO) collection</a:t>
            </a:r>
          </a:p>
          <a:p>
            <a:pPr marL="285750" indent="-285750">
              <a:buFont typeface="Arial" panose="020B0604020202020204" pitchFamily="34" charset="0"/>
              <a:buChar char="•"/>
            </a:pPr>
            <a:r>
              <a:rPr lang="en-GB" b="1" dirty="0" err="1"/>
              <a:t>SortedSet</a:t>
            </a:r>
            <a:r>
              <a:rPr lang="en-GB" b="1" dirty="0"/>
              <a:t>&lt;T&gt; </a:t>
            </a:r>
            <a:r>
              <a:rPr lang="en-GB" dirty="0"/>
              <a:t>A collection of objects that is maintained in sorted order</a:t>
            </a:r>
          </a:p>
          <a:p>
            <a:pPr marL="285750" indent="-285750">
              <a:buFont typeface="Arial" panose="020B0604020202020204" pitchFamily="34" charset="0"/>
              <a:buChar char="•"/>
            </a:pPr>
            <a:r>
              <a:rPr lang="en-GB" b="1" dirty="0" err="1"/>
              <a:t>SortedList</a:t>
            </a:r>
            <a:r>
              <a:rPr lang="en-GB" b="1" dirty="0"/>
              <a:t>&lt;</a:t>
            </a:r>
            <a:r>
              <a:rPr lang="en-GB" b="1" dirty="0" err="1"/>
              <a:t>TKey</a:t>
            </a:r>
            <a:r>
              <a:rPr lang="en-GB" b="1" dirty="0"/>
              <a:t>, TValue&gt; </a:t>
            </a:r>
            <a:r>
              <a:rPr lang="en-GB" dirty="0"/>
              <a:t>A collection of key/value pairs that are sorted by key</a:t>
            </a:r>
          </a:p>
          <a:p>
            <a:pPr marL="285750" indent="-285750"/>
            <a:endParaRPr lang="en-GB" dirty="0"/>
          </a:p>
          <a:p>
            <a:pPr marL="285750" indent="-285750">
              <a:buFont typeface="Arial" panose="020B0604020202020204" pitchFamily="34" charset="0"/>
              <a:buChar char="•"/>
            </a:pPr>
            <a:endParaRPr lang="en-GB" dirty="0"/>
          </a:p>
        </p:txBody>
      </p:sp>
    </p:spTree>
    <p:extLst>
      <p:ext uri="{BB962C8B-B14F-4D97-AF65-F5344CB8AC3E}">
        <p14:creationId xmlns="" xmlns:p14="http://schemas.microsoft.com/office/powerpoint/2010/main" val="1383722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collection Operators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27</a:t>
            </a:fld>
            <a:endParaRPr lang="en-GB"/>
          </a:p>
        </p:txBody>
      </p:sp>
      <p:sp>
        <p:nvSpPr>
          <p:cNvPr id="2" name="Text Placeholder 1">
            <a:extLst>
              <a:ext uri="{FF2B5EF4-FFF2-40B4-BE49-F238E27FC236}">
                <a16:creationId xmlns="" xmlns:a16="http://schemas.microsoft.com/office/drawing/2014/main" id="{0382B149-3C64-E5EF-4FAF-C29E5B62927C}"/>
              </a:ext>
            </a:extLst>
          </p:cNvPr>
          <p:cNvSpPr>
            <a:spLocks noGrp="1"/>
          </p:cNvSpPr>
          <p:nvPr>
            <p:ph type="body" sz="quarter" idx="15"/>
          </p:nvPr>
        </p:nvSpPr>
        <p:spPr/>
        <p:txBody>
          <a:bodyPr/>
          <a:lstStyle/>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7" name="Text Placeholder 1">
            <a:extLst>
              <a:ext uri="{FF2B5EF4-FFF2-40B4-BE49-F238E27FC236}">
                <a16:creationId xmlns="" xmlns:a16="http://schemas.microsoft.com/office/drawing/2014/main" id="{F12A064E-12B4-B41F-2654-F2A79E1084F6}"/>
              </a:ext>
            </a:extLst>
          </p:cNvPr>
          <p:cNvSpPr txBox="1">
            <a:spLocks/>
          </p:cNvSpPr>
          <p:nvPr/>
        </p:nvSpPr>
        <p:spPr>
          <a:xfrm>
            <a:off x="5037137" y="1310975"/>
            <a:ext cx="6770688" cy="5119407"/>
          </a:xfrm>
          <a:prstGeom prst="rect">
            <a:avLst/>
          </a:prstGeom>
        </p:spPr>
        <p:txBody>
          <a:bodyPr/>
          <a:lstStyle>
            <a:lvl1pPr marL="0" indent="0" algn="l" defTabSz="914400" rtl="0" eaLnBrk="1" latinLnBrk="0" hangingPunct="1">
              <a:lnSpc>
                <a:spcPts val="2200"/>
              </a:lnSpc>
              <a:spcBef>
                <a:spcPts val="0"/>
              </a:spcBef>
              <a:spcAft>
                <a:spcPts val="650"/>
              </a:spcAft>
              <a:buSzPct val="115000"/>
              <a:buFontTx/>
              <a:buNone/>
              <a:defRPr lang="en-GB" sz="1800" b="0"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three useful operators for working with collections:</a:t>
            </a:r>
          </a:p>
          <a:p>
            <a:pPr marL="285750" indent="-285750">
              <a:buFont typeface="Arial" panose="020B0604020202020204" pitchFamily="34" charset="0"/>
              <a:buChar char="•"/>
            </a:pPr>
            <a:r>
              <a:rPr lang="en-GB" dirty="0"/>
              <a:t>Array element or indexer access operator </a:t>
            </a:r>
            <a:r>
              <a:rPr lang="en-GB" b="1" dirty="0"/>
              <a:t>[ ]</a:t>
            </a:r>
          </a:p>
          <a:p>
            <a:pPr marL="285750" indent="-285750">
              <a:buFont typeface="Arial" panose="020B0604020202020204" pitchFamily="34" charset="0"/>
              <a:buChar char="•"/>
            </a:pPr>
            <a:r>
              <a:rPr lang="en-GB" dirty="0"/>
              <a:t>Index from end operator </a:t>
            </a:r>
            <a:r>
              <a:rPr lang="en-GB" b="1" dirty="0"/>
              <a:t>^</a:t>
            </a:r>
          </a:p>
          <a:p>
            <a:pPr marL="285750" indent="-285750">
              <a:buFont typeface="Arial" panose="020B0604020202020204" pitchFamily="34" charset="0"/>
              <a:buChar char="•"/>
            </a:pPr>
            <a:r>
              <a:rPr lang="en-GB" dirty="0"/>
              <a:t>Range operator </a:t>
            </a:r>
            <a:r>
              <a:rPr lang="en-GB" b="1" dirty="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 xmlns:p14="http://schemas.microsoft.com/office/powerpoint/2010/main" val="236162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Indexer access Operator</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28</a:t>
            </a:fld>
            <a:endParaRPr lang="en-GB"/>
          </a:p>
        </p:txBody>
      </p:sp>
      <p:sp>
        <p:nvSpPr>
          <p:cNvPr id="7" name="Text Placeholder 1">
            <a:extLst>
              <a:ext uri="{FF2B5EF4-FFF2-40B4-BE49-F238E27FC236}">
                <a16:creationId xmlns="" xmlns:a16="http://schemas.microsoft.com/office/drawing/2014/main" id="{F12A064E-12B4-B41F-2654-F2A79E1084F6}"/>
              </a:ext>
            </a:extLst>
          </p:cNvPr>
          <p:cNvSpPr txBox="1">
            <a:spLocks/>
          </p:cNvSpPr>
          <p:nvPr/>
        </p:nvSpPr>
        <p:spPr>
          <a:xfrm>
            <a:off x="4878474" y="1124364"/>
            <a:ext cx="6770688" cy="5119407"/>
          </a:xfrm>
          <a:prstGeom prst="rect">
            <a:avLst/>
          </a:prstGeom>
        </p:spPr>
        <p:txBody>
          <a:bodyPr/>
          <a:lstStyle>
            <a:lvl1pPr marL="0" indent="0" algn="l" defTabSz="914400" rtl="0" eaLnBrk="1" latinLnBrk="0" hangingPunct="1">
              <a:lnSpc>
                <a:spcPts val="2200"/>
              </a:lnSpc>
              <a:spcBef>
                <a:spcPts val="0"/>
              </a:spcBef>
              <a:spcAft>
                <a:spcPts val="650"/>
              </a:spcAft>
              <a:buSzPct val="115000"/>
              <a:buFontTx/>
              <a:buNone/>
              <a:defRPr lang="en-GB" sz="1800" b="0"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The array element or indexer access operator </a:t>
            </a:r>
            <a:r>
              <a:rPr lang="en-GB" b="1" dirty="0"/>
              <a:t>[ ]</a:t>
            </a:r>
            <a:r>
              <a:rPr lang="en-GB" dirty="0"/>
              <a:t> is used to access elements in an array or collection using an index value or key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pic>
        <p:nvPicPr>
          <p:cNvPr id="9" name="Picture 8">
            <a:extLst>
              <a:ext uri="{FF2B5EF4-FFF2-40B4-BE49-F238E27FC236}">
                <a16:creationId xmlns="" xmlns:a16="http://schemas.microsoft.com/office/drawing/2014/main" id="{72E8320A-3867-FA11-24AB-24F2E8A4D72A}"/>
              </a:ext>
            </a:extLst>
          </p:cNvPr>
          <p:cNvPicPr>
            <a:picLocks noChangeAspect="1"/>
          </p:cNvPicPr>
          <p:nvPr/>
        </p:nvPicPr>
        <p:blipFill>
          <a:blip r:embed="rId4"/>
          <a:stretch>
            <a:fillRect/>
          </a:stretch>
        </p:blipFill>
        <p:spPr>
          <a:xfrm>
            <a:off x="5309821" y="2264357"/>
            <a:ext cx="6222815" cy="3411780"/>
          </a:xfrm>
          <a:prstGeom prst="rect">
            <a:avLst/>
          </a:prstGeom>
          <a:ln>
            <a:solidFill>
              <a:schemeClr val="accent1"/>
            </a:solidFill>
          </a:ln>
        </p:spPr>
      </p:pic>
    </p:spTree>
    <p:extLst>
      <p:ext uri="{BB962C8B-B14F-4D97-AF65-F5344CB8AC3E}">
        <p14:creationId xmlns="" xmlns:p14="http://schemas.microsoft.com/office/powerpoint/2010/main" val="311082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200" dirty="0"/>
              <a:t>Index from end Operator</a:t>
            </a:r>
          </a:p>
          <a:p>
            <a:r>
              <a:rPr lang="en-GB" sz="3200" dirty="0"/>
              <a:t>And range operator</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29</a:t>
            </a:fld>
            <a:endParaRPr lang="en-GB"/>
          </a:p>
        </p:txBody>
      </p:sp>
      <p:sp>
        <p:nvSpPr>
          <p:cNvPr id="2" name="Text Placeholder 1">
            <a:extLst>
              <a:ext uri="{FF2B5EF4-FFF2-40B4-BE49-F238E27FC236}">
                <a16:creationId xmlns="" xmlns:a16="http://schemas.microsoft.com/office/drawing/2014/main" id="{2AF9139F-33B9-0F84-3CAF-BB7E9FDDFEFC}"/>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sz="1600" dirty="0"/>
              <a:t>The </a:t>
            </a:r>
            <a:r>
              <a:rPr lang="en-GB" sz="1600" b="1" dirty="0"/>
              <a:t>index from end</a:t>
            </a:r>
            <a:r>
              <a:rPr lang="en-GB" sz="1600" dirty="0"/>
              <a:t> operator </a:t>
            </a:r>
            <a:r>
              <a:rPr lang="en-GB" sz="1600" b="1" dirty="0"/>
              <a:t>^ </a:t>
            </a:r>
            <a:r>
              <a:rPr lang="en-GB" sz="1600" dirty="0"/>
              <a:t>indicates the element position from the end of a sequence</a:t>
            </a:r>
          </a:p>
          <a:p>
            <a:pPr marL="285750" indent="-285750">
              <a:lnSpc>
                <a:spcPct val="100000"/>
              </a:lnSpc>
              <a:buFont typeface="Arial" panose="020B0604020202020204" pitchFamily="34" charset="0"/>
              <a:buChar char="•"/>
            </a:pPr>
            <a:r>
              <a:rPr lang="en-GB" sz="1600" dirty="0"/>
              <a:t>The </a:t>
            </a:r>
            <a:r>
              <a:rPr lang="en-GB" sz="1600" b="1" dirty="0"/>
              <a:t>range</a:t>
            </a:r>
            <a:r>
              <a:rPr lang="en-GB" sz="1600" dirty="0"/>
              <a:t> operator </a:t>
            </a:r>
            <a:r>
              <a:rPr lang="en-GB" sz="1600" b="1" dirty="0"/>
              <a:t>..</a:t>
            </a:r>
            <a:r>
              <a:rPr lang="en-GB" sz="1600" dirty="0"/>
              <a:t> specifies the start and end of a range of indices</a:t>
            </a:r>
          </a:p>
          <a:p>
            <a:pPr marL="465750" lvl="1" indent="-285750">
              <a:lnSpc>
                <a:spcPct val="100000"/>
              </a:lnSpc>
              <a:buFont typeface="Arial" panose="020B0604020202020204" pitchFamily="34" charset="0"/>
              <a:buChar char="•"/>
            </a:pPr>
            <a:r>
              <a:rPr lang="en-GB" sz="1600" dirty="0"/>
              <a:t>The left-hand operand is inclusive</a:t>
            </a:r>
          </a:p>
          <a:p>
            <a:pPr marL="465750" lvl="1" indent="-285750">
              <a:lnSpc>
                <a:spcPct val="100000"/>
              </a:lnSpc>
              <a:buFont typeface="Arial" panose="020B0604020202020204" pitchFamily="34" charset="0"/>
              <a:buChar char="•"/>
            </a:pPr>
            <a:r>
              <a:rPr lang="en-GB" sz="1600" dirty="0"/>
              <a:t>The right-hand operand is exclusive</a:t>
            </a:r>
          </a:p>
        </p:txBody>
      </p:sp>
      <p:pic>
        <p:nvPicPr>
          <p:cNvPr id="9" name="Picture 8">
            <a:extLst>
              <a:ext uri="{FF2B5EF4-FFF2-40B4-BE49-F238E27FC236}">
                <a16:creationId xmlns="" xmlns:a16="http://schemas.microsoft.com/office/drawing/2014/main" id="{72E8320A-3867-FA11-24AB-24F2E8A4D72A}"/>
              </a:ext>
            </a:extLst>
          </p:cNvPr>
          <p:cNvPicPr>
            <a:picLocks noChangeAspect="1"/>
          </p:cNvPicPr>
          <p:nvPr/>
        </p:nvPicPr>
        <p:blipFill>
          <a:blip r:embed="rId3"/>
          <a:srcRect/>
          <a:stretch/>
        </p:blipFill>
        <p:spPr>
          <a:xfrm>
            <a:off x="5223749" y="3579919"/>
            <a:ext cx="6222815" cy="2811983"/>
          </a:xfrm>
          <a:prstGeom prst="rect">
            <a:avLst/>
          </a:prstGeom>
          <a:ln>
            <a:solidFill>
              <a:schemeClr val="accent1"/>
            </a:solidFill>
          </a:ln>
        </p:spPr>
      </p:pic>
    </p:spTree>
    <p:extLst>
      <p:ext uri="{BB962C8B-B14F-4D97-AF65-F5344CB8AC3E}">
        <p14:creationId xmlns="" xmlns:p14="http://schemas.microsoft.com/office/powerpoint/2010/main" val="146067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dirty="0"/>
              <a:t>arrays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a:xfrm>
            <a:off x="5037137" y="1285145"/>
            <a:ext cx="6770688" cy="5119407"/>
          </a:xfrm>
        </p:spPr>
        <p:txBody>
          <a:bodyPr/>
          <a:lstStyle/>
          <a:p>
            <a:pPr>
              <a:lnSpc>
                <a:spcPct val="100000"/>
              </a:lnSpc>
            </a:pPr>
            <a:r>
              <a:rPr lang="en-GB" sz="1600" dirty="0"/>
              <a:t>An array is a collection of variables all of the same type</a:t>
            </a:r>
          </a:p>
          <a:p>
            <a:pPr lvl="1">
              <a:lnSpc>
                <a:spcPct val="100000"/>
              </a:lnSpc>
              <a:buFont typeface="Arial" panose="020B0604020202020204" pitchFamily="34" charset="0"/>
              <a:buChar char="•"/>
            </a:pPr>
            <a:r>
              <a:rPr lang="en-GB" sz="1600" dirty="0"/>
              <a:t>Each element in the array can hold a single item</a:t>
            </a:r>
          </a:p>
          <a:p>
            <a:pPr lvl="1">
              <a:lnSpc>
                <a:spcPct val="100000"/>
              </a:lnSpc>
              <a:buFont typeface="Arial" panose="020B0604020202020204" pitchFamily="34" charset="0"/>
              <a:buChar char="•"/>
            </a:pPr>
            <a:r>
              <a:rPr lang="en-GB" sz="1600" dirty="0"/>
              <a:t>Array elements are accessed by a zero-based index number in square brackets</a:t>
            </a:r>
            <a:endParaRPr lang="en-GB" sz="1600" dirty="0">
              <a:latin typeface="Lucida Console" pitchFamily="49" charset="0"/>
            </a:endParaRPr>
          </a:p>
        </p:txBody>
      </p:sp>
      <p:pic>
        <p:nvPicPr>
          <p:cNvPr id="4" name="Picture 3">
            <a:extLst>
              <a:ext uri="{FF2B5EF4-FFF2-40B4-BE49-F238E27FC236}">
                <a16:creationId xmlns="" xmlns:a16="http://schemas.microsoft.com/office/drawing/2014/main" id="{1203A97A-D346-E9F5-3B67-D8E2F0BD6010}"/>
              </a:ext>
            </a:extLst>
          </p:cNvPr>
          <p:cNvPicPr>
            <a:picLocks noChangeAspect="1"/>
          </p:cNvPicPr>
          <p:nvPr/>
        </p:nvPicPr>
        <p:blipFill>
          <a:blip r:embed="rId3"/>
          <a:srcRect/>
          <a:stretch/>
        </p:blipFill>
        <p:spPr>
          <a:xfrm>
            <a:off x="5135974" y="5041137"/>
            <a:ext cx="5634761" cy="1129234"/>
          </a:xfrm>
          <a:prstGeom prst="rect">
            <a:avLst/>
          </a:prstGeom>
          <a:ln>
            <a:solidFill>
              <a:schemeClr val="accent1"/>
            </a:solidFill>
          </a:ln>
        </p:spPr>
      </p:pic>
      <p:sp>
        <p:nvSpPr>
          <p:cNvPr id="7" name="Rectangle 4">
            <a:extLst>
              <a:ext uri="{FF2B5EF4-FFF2-40B4-BE49-F238E27FC236}">
                <a16:creationId xmlns="" xmlns:a16="http://schemas.microsoft.com/office/drawing/2014/main" id="{5BE5D0B7-3072-77A1-DBC0-FECA55C424DF}"/>
              </a:ext>
            </a:extLst>
          </p:cNvPr>
          <p:cNvSpPr>
            <a:spLocks noChangeArrowheads="1"/>
          </p:cNvSpPr>
          <p:nvPr/>
        </p:nvSpPr>
        <p:spPr bwMode="auto">
          <a:xfrm>
            <a:off x="7454413" y="2662161"/>
            <a:ext cx="1667933" cy="685800"/>
          </a:xfrm>
          <a:prstGeom prst="rect">
            <a:avLst/>
          </a:prstGeom>
          <a:noFill/>
          <a:ln w="12700">
            <a:noFill/>
            <a:miter lim="800000"/>
            <a:headEnd/>
            <a:tailEnd/>
          </a:ln>
        </p:spPr>
        <p:txBody>
          <a:bodyPr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1" i="1" u="none" strike="noStrike" kern="1200" cap="none" spc="0" normalizeH="0" baseline="0" noProof="0" dirty="0">
                <a:ln>
                  <a:noFill/>
                </a:ln>
                <a:effectLst/>
                <a:uLnTx/>
                <a:uFillTx/>
                <a:latin typeface="Segoe UI" charset="0"/>
                <a:ea typeface="+mn-ea"/>
                <a:cs typeface="+mn-cs"/>
              </a:rPr>
              <a:t>An array of four  elements</a:t>
            </a:r>
          </a:p>
        </p:txBody>
      </p:sp>
      <p:sp>
        <p:nvSpPr>
          <p:cNvPr id="8" name="AutoShape 5">
            <a:extLst>
              <a:ext uri="{FF2B5EF4-FFF2-40B4-BE49-F238E27FC236}">
                <a16:creationId xmlns="" xmlns:a16="http://schemas.microsoft.com/office/drawing/2014/main" id="{C2C32834-3120-E816-DF2D-3B1FE39AC91C}"/>
              </a:ext>
            </a:extLst>
          </p:cNvPr>
          <p:cNvSpPr>
            <a:spLocks noChangeArrowheads="1"/>
          </p:cNvSpPr>
          <p:nvPr/>
        </p:nvSpPr>
        <p:spPr bwMode="auto">
          <a:xfrm>
            <a:off x="5189580" y="2998711"/>
            <a:ext cx="2175933" cy="666750"/>
          </a:xfrm>
          <a:prstGeom prst="cube">
            <a:avLst>
              <a:gd name="adj" fmla="val 25000"/>
            </a:avLst>
          </a:prstGeom>
          <a:solidFill>
            <a:schemeClr val="accent5"/>
          </a:solidFill>
          <a:ln w="12700">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chemeClr val="bg1"/>
                </a:solidFill>
                <a:effectLst/>
                <a:uLnTx/>
                <a:uFillTx/>
                <a:latin typeface="Lucida Console" pitchFamily="49" charset="0"/>
                <a:ea typeface="+mn-ea"/>
                <a:cs typeface="+mn-cs"/>
              </a:rPr>
              <a:t>array</a:t>
            </a:r>
          </a:p>
        </p:txBody>
      </p:sp>
      <p:grpSp>
        <p:nvGrpSpPr>
          <p:cNvPr id="9" name="Group 6">
            <a:extLst>
              <a:ext uri="{FF2B5EF4-FFF2-40B4-BE49-F238E27FC236}">
                <a16:creationId xmlns="" xmlns:a16="http://schemas.microsoft.com/office/drawing/2014/main" id="{CA9849F0-8E7C-B8BD-5FBF-1F94684689E0}"/>
              </a:ext>
            </a:extLst>
          </p:cNvPr>
          <p:cNvGrpSpPr>
            <a:grpSpLocks/>
          </p:cNvGrpSpPr>
          <p:nvPr/>
        </p:nvGrpSpPr>
        <p:grpSpPr bwMode="auto">
          <a:xfrm>
            <a:off x="9082129" y="3844849"/>
            <a:ext cx="2125133" cy="469900"/>
            <a:chOff x="4566" y="3975"/>
            <a:chExt cx="1004" cy="296"/>
          </a:xfrm>
          <a:solidFill>
            <a:schemeClr val="accent5"/>
          </a:solidFill>
        </p:grpSpPr>
        <p:sp>
          <p:nvSpPr>
            <p:cNvPr id="10" name="Rectangle 7">
              <a:extLst>
                <a:ext uri="{FF2B5EF4-FFF2-40B4-BE49-F238E27FC236}">
                  <a16:creationId xmlns="" xmlns:a16="http://schemas.microsoft.com/office/drawing/2014/main" id="{E276D3FD-F492-1AB6-B0F8-E3C7EB35DD5A}"/>
                </a:ext>
              </a:extLst>
            </p:cNvPr>
            <p:cNvSpPr>
              <a:spLocks noChangeArrowheads="1"/>
            </p:cNvSpPr>
            <p:nvPr/>
          </p:nvSpPr>
          <p:spPr bwMode="auto">
            <a:xfrm>
              <a:off x="4566" y="4018"/>
              <a:ext cx="261" cy="212"/>
            </a:xfrm>
            <a:prstGeom prst="rect">
              <a:avLst/>
            </a:prstGeom>
            <a:noFill/>
            <a:ln w="12700">
              <a:noFill/>
              <a:miter lim="800000"/>
              <a:headEnd/>
              <a:tailEnd/>
            </a:ln>
          </p:spPr>
          <p:txBody>
            <a:bodyPr wrap="none" lIns="90488" tIns="44450" rIns="90488" bIns="44450">
              <a:spAutoFit/>
            </a:bodyPr>
            <a:lstStyle/>
            <a:p>
              <a:pPr marL="0" marR="0" lvl="0" indent="0" algn="l" defTabSz="739775" rtl="0" eaLnBrk="0" fontAlgn="base" latinLnBrk="0" hangingPunct="0">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effectLst/>
                  <a:uLnTx/>
                  <a:uFillTx/>
                  <a:latin typeface="Lucida Console" pitchFamily="49" charset="0"/>
                  <a:ea typeface="+mn-ea"/>
                  <a:cs typeface="+mn-cs"/>
                </a:rPr>
                <a:t>[0]</a:t>
              </a:r>
            </a:p>
          </p:txBody>
        </p:sp>
        <p:sp>
          <p:nvSpPr>
            <p:cNvPr id="11" name="AutoShape 8">
              <a:extLst>
                <a:ext uri="{FF2B5EF4-FFF2-40B4-BE49-F238E27FC236}">
                  <a16:creationId xmlns="" xmlns:a16="http://schemas.microsoft.com/office/drawing/2014/main" id="{6E8A1694-AE2A-A8EE-D6D9-4AFD34F7FC22}"/>
                </a:ext>
              </a:extLst>
            </p:cNvPr>
            <p:cNvSpPr>
              <a:spLocks noChangeArrowheads="1"/>
            </p:cNvSpPr>
            <p:nvPr/>
          </p:nvSpPr>
          <p:spPr bwMode="auto">
            <a:xfrm>
              <a:off x="4911" y="3975"/>
              <a:ext cx="659" cy="296"/>
            </a:xfrm>
            <a:prstGeom prst="cube">
              <a:avLst>
                <a:gd name="adj" fmla="val 25000"/>
              </a:avLst>
            </a:prstGeom>
            <a:grpFill/>
            <a:ln w="12700">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a:ln>
                    <a:noFill/>
                  </a:ln>
                  <a:solidFill>
                    <a:schemeClr val="bg1"/>
                  </a:solidFill>
                  <a:effectLst/>
                  <a:uLnTx/>
                  <a:uFillTx/>
                  <a:latin typeface="Lucida Console" pitchFamily="49" charset="0"/>
                  <a:ea typeface="+mn-ea"/>
                  <a:cs typeface="+mn-cs"/>
                </a:rPr>
                <a:t> </a:t>
              </a:r>
            </a:p>
          </p:txBody>
        </p:sp>
      </p:grpSp>
      <p:grpSp>
        <p:nvGrpSpPr>
          <p:cNvPr id="12" name="Group 10">
            <a:extLst>
              <a:ext uri="{FF2B5EF4-FFF2-40B4-BE49-F238E27FC236}">
                <a16:creationId xmlns="" xmlns:a16="http://schemas.microsoft.com/office/drawing/2014/main" id="{A083E239-0837-7F13-4F5F-2603B8CF821A}"/>
              </a:ext>
            </a:extLst>
          </p:cNvPr>
          <p:cNvGrpSpPr>
            <a:grpSpLocks/>
          </p:cNvGrpSpPr>
          <p:nvPr/>
        </p:nvGrpSpPr>
        <p:grpSpPr bwMode="auto">
          <a:xfrm>
            <a:off x="9082129" y="3443211"/>
            <a:ext cx="2125133" cy="469900"/>
            <a:chOff x="4566" y="3700"/>
            <a:chExt cx="1004" cy="296"/>
          </a:xfrm>
          <a:solidFill>
            <a:schemeClr val="accent5"/>
          </a:solidFill>
        </p:grpSpPr>
        <p:sp>
          <p:nvSpPr>
            <p:cNvPr id="13" name="Rectangle 11">
              <a:extLst>
                <a:ext uri="{FF2B5EF4-FFF2-40B4-BE49-F238E27FC236}">
                  <a16:creationId xmlns="" xmlns:a16="http://schemas.microsoft.com/office/drawing/2014/main" id="{841F7F93-C8D7-0B99-6B47-EEED809BD6A2}"/>
                </a:ext>
              </a:extLst>
            </p:cNvPr>
            <p:cNvSpPr>
              <a:spLocks noChangeArrowheads="1"/>
            </p:cNvSpPr>
            <p:nvPr/>
          </p:nvSpPr>
          <p:spPr bwMode="auto">
            <a:xfrm>
              <a:off x="4566" y="3743"/>
              <a:ext cx="261" cy="212"/>
            </a:xfrm>
            <a:prstGeom prst="rect">
              <a:avLst/>
            </a:prstGeom>
            <a:noFill/>
            <a:ln w="12700">
              <a:noFill/>
              <a:miter lim="800000"/>
              <a:headEnd/>
              <a:tailEnd/>
            </a:ln>
          </p:spPr>
          <p:txBody>
            <a:bodyPr wrap="none" lIns="90488" tIns="44450" rIns="90488" bIns="44450">
              <a:spAutoFit/>
            </a:bodyPr>
            <a:lstStyle/>
            <a:p>
              <a:pPr marL="0" marR="0" lvl="0" indent="0" algn="l" defTabSz="739775" rtl="0" eaLnBrk="0" fontAlgn="base" latinLnBrk="0" hangingPunct="0">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effectLst/>
                  <a:uLnTx/>
                  <a:uFillTx/>
                  <a:latin typeface="Lucida Console" pitchFamily="49" charset="0"/>
                  <a:ea typeface="+mn-ea"/>
                  <a:cs typeface="+mn-cs"/>
                </a:rPr>
                <a:t>[1]</a:t>
              </a:r>
            </a:p>
          </p:txBody>
        </p:sp>
        <p:sp>
          <p:nvSpPr>
            <p:cNvPr id="14" name="AutoShape 12">
              <a:extLst>
                <a:ext uri="{FF2B5EF4-FFF2-40B4-BE49-F238E27FC236}">
                  <a16:creationId xmlns="" xmlns:a16="http://schemas.microsoft.com/office/drawing/2014/main" id="{6D92C840-B9DB-4365-8921-52626032A740}"/>
                </a:ext>
              </a:extLst>
            </p:cNvPr>
            <p:cNvSpPr>
              <a:spLocks noChangeArrowheads="1"/>
            </p:cNvSpPr>
            <p:nvPr/>
          </p:nvSpPr>
          <p:spPr bwMode="auto">
            <a:xfrm>
              <a:off x="4911" y="3700"/>
              <a:ext cx="659" cy="296"/>
            </a:xfrm>
            <a:prstGeom prst="cube">
              <a:avLst>
                <a:gd name="adj" fmla="val 25000"/>
              </a:avLst>
            </a:prstGeom>
            <a:grpFill/>
            <a:ln w="12700">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a:ln>
                    <a:noFill/>
                  </a:ln>
                  <a:solidFill>
                    <a:schemeClr val="bg1"/>
                  </a:solidFill>
                  <a:effectLst/>
                  <a:uLnTx/>
                  <a:uFillTx/>
                  <a:latin typeface="Lucida Console" pitchFamily="49" charset="0"/>
                  <a:ea typeface="+mn-ea"/>
                  <a:cs typeface="+mn-cs"/>
                </a:rPr>
                <a:t> </a:t>
              </a:r>
            </a:p>
          </p:txBody>
        </p:sp>
      </p:grpSp>
      <p:grpSp>
        <p:nvGrpSpPr>
          <p:cNvPr id="15" name="Group 13">
            <a:extLst>
              <a:ext uri="{FF2B5EF4-FFF2-40B4-BE49-F238E27FC236}">
                <a16:creationId xmlns="" xmlns:a16="http://schemas.microsoft.com/office/drawing/2014/main" id="{08D7D3F9-3A8F-0DD3-5FB2-A4EB420FF7F7}"/>
              </a:ext>
            </a:extLst>
          </p:cNvPr>
          <p:cNvGrpSpPr>
            <a:grpSpLocks/>
          </p:cNvGrpSpPr>
          <p:nvPr/>
        </p:nvGrpSpPr>
        <p:grpSpPr bwMode="auto">
          <a:xfrm>
            <a:off x="9082129" y="3041574"/>
            <a:ext cx="2125133" cy="469900"/>
            <a:chOff x="4566" y="3700"/>
            <a:chExt cx="1004" cy="296"/>
          </a:xfrm>
          <a:solidFill>
            <a:schemeClr val="accent5"/>
          </a:solidFill>
        </p:grpSpPr>
        <p:sp>
          <p:nvSpPr>
            <p:cNvPr id="16" name="Rectangle 14">
              <a:extLst>
                <a:ext uri="{FF2B5EF4-FFF2-40B4-BE49-F238E27FC236}">
                  <a16:creationId xmlns="" xmlns:a16="http://schemas.microsoft.com/office/drawing/2014/main" id="{1D532297-864B-8ECE-038D-A5695DC812C5}"/>
                </a:ext>
              </a:extLst>
            </p:cNvPr>
            <p:cNvSpPr>
              <a:spLocks noChangeArrowheads="1"/>
            </p:cNvSpPr>
            <p:nvPr/>
          </p:nvSpPr>
          <p:spPr bwMode="auto">
            <a:xfrm>
              <a:off x="4566" y="3743"/>
              <a:ext cx="261" cy="212"/>
            </a:xfrm>
            <a:prstGeom prst="rect">
              <a:avLst/>
            </a:prstGeom>
            <a:noFill/>
            <a:ln w="12700">
              <a:noFill/>
              <a:miter lim="800000"/>
              <a:headEnd/>
              <a:tailEnd/>
            </a:ln>
          </p:spPr>
          <p:txBody>
            <a:bodyPr wrap="none" lIns="90488" tIns="44450" rIns="90488" bIns="44450">
              <a:spAutoFit/>
            </a:bodyPr>
            <a:lstStyle/>
            <a:p>
              <a:pPr marL="0" marR="0" lvl="0" indent="0" algn="l" defTabSz="739775" rtl="0" eaLnBrk="0" fontAlgn="base" latinLnBrk="0" hangingPunct="0">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effectLst/>
                  <a:uLnTx/>
                  <a:uFillTx/>
                  <a:latin typeface="Lucida Console" pitchFamily="49" charset="0"/>
                  <a:ea typeface="+mn-ea"/>
                  <a:cs typeface="+mn-cs"/>
                </a:rPr>
                <a:t>[2]</a:t>
              </a:r>
            </a:p>
          </p:txBody>
        </p:sp>
        <p:sp>
          <p:nvSpPr>
            <p:cNvPr id="17" name="AutoShape 15">
              <a:extLst>
                <a:ext uri="{FF2B5EF4-FFF2-40B4-BE49-F238E27FC236}">
                  <a16:creationId xmlns="" xmlns:a16="http://schemas.microsoft.com/office/drawing/2014/main" id="{7EBF0F90-D9D9-A94F-CD12-AE24CF11FA67}"/>
                </a:ext>
              </a:extLst>
            </p:cNvPr>
            <p:cNvSpPr>
              <a:spLocks noChangeArrowheads="1"/>
            </p:cNvSpPr>
            <p:nvPr/>
          </p:nvSpPr>
          <p:spPr bwMode="auto">
            <a:xfrm>
              <a:off x="4911" y="3700"/>
              <a:ext cx="659" cy="296"/>
            </a:xfrm>
            <a:prstGeom prst="cube">
              <a:avLst>
                <a:gd name="adj" fmla="val 25000"/>
              </a:avLst>
            </a:prstGeom>
            <a:grpFill/>
            <a:ln w="12700">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a:ln>
                    <a:noFill/>
                  </a:ln>
                  <a:solidFill>
                    <a:schemeClr val="bg1"/>
                  </a:solidFill>
                  <a:effectLst/>
                  <a:uLnTx/>
                  <a:uFillTx/>
                  <a:latin typeface="Lucida Console" pitchFamily="49" charset="0"/>
                  <a:ea typeface="+mn-ea"/>
                  <a:cs typeface="+mn-cs"/>
                </a:rPr>
                <a:t> </a:t>
              </a:r>
            </a:p>
          </p:txBody>
        </p:sp>
      </p:grpSp>
      <p:grpSp>
        <p:nvGrpSpPr>
          <p:cNvPr id="18" name="Group 16">
            <a:extLst>
              <a:ext uri="{FF2B5EF4-FFF2-40B4-BE49-F238E27FC236}">
                <a16:creationId xmlns="" xmlns:a16="http://schemas.microsoft.com/office/drawing/2014/main" id="{F365AC9F-C78F-F144-883D-829924BE5A66}"/>
              </a:ext>
            </a:extLst>
          </p:cNvPr>
          <p:cNvGrpSpPr>
            <a:grpSpLocks/>
          </p:cNvGrpSpPr>
          <p:nvPr/>
        </p:nvGrpSpPr>
        <p:grpSpPr bwMode="auto">
          <a:xfrm>
            <a:off x="9082129" y="2638349"/>
            <a:ext cx="2125133" cy="469900"/>
            <a:chOff x="4566" y="3975"/>
            <a:chExt cx="1004" cy="296"/>
          </a:xfrm>
          <a:solidFill>
            <a:schemeClr val="accent5"/>
          </a:solidFill>
        </p:grpSpPr>
        <p:sp>
          <p:nvSpPr>
            <p:cNvPr id="19" name="Rectangle 17">
              <a:extLst>
                <a:ext uri="{FF2B5EF4-FFF2-40B4-BE49-F238E27FC236}">
                  <a16:creationId xmlns="" xmlns:a16="http://schemas.microsoft.com/office/drawing/2014/main" id="{6753D7E1-88B3-5508-14B4-26E7D2EC5E2C}"/>
                </a:ext>
              </a:extLst>
            </p:cNvPr>
            <p:cNvSpPr>
              <a:spLocks noChangeArrowheads="1"/>
            </p:cNvSpPr>
            <p:nvPr/>
          </p:nvSpPr>
          <p:spPr bwMode="auto">
            <a:xfrm>
              <a:off x="4566" y="4018"/>
              <a:ext cx="261" cy="212"/>
            </a:xfrm>
            <a:prstGeom prst="rect">
              <a:avLst/>
            </a:prstGeom>
            <a:noFill/>
            <a:ln w="12700">
              <a:noFill/>
              <a:miter lim="800000"/>
              <a:headEnd/>
              <a:tailEnd/>
            </a:ln>
          </p:spPr>
          <p:txBody>
            <a:bodyPr wrap="none" lIns="90488" tIns="44450" rIns="90488" bIns="44450">
              <a:spAutoFit/>
            </a:bodyPr>
            <a:lstStyle/>
            <a:p>
              <a:pPr marL="0" marR="0" lvl="0" indent="0" algn="l" defTabSz="739775" rtl="0" eaLnBrk="0" fontAlgn="base" latinLnBrk="0" hangingPunct="0">
                <a:lnSpc>
                  <a:spcPct val="100000"/>
                </a:lnSpc>
                <a:spcBef>
                  <a:spcPct val="0"/>
                </a:spcBef>
                <a:spcAft>
                  <a:spcPct val="0"/>
                </a:spcAft>
                <a:buClrTx/>
                <a:buSzTx/>
                <a:buFontTx/>
                <a:buNone/>
                <a:tabLst/>
                <a:defRPr/>
              </a:pPr>
              <a:r>
                <a:rPr kumimoji="0" lang="en-GB" sz="1600" b="1" i="0" u="none" strike="noStrike" kern="1200" cap="none" spc="0" normalizeH="0" baseline="0" noProof="0" dirty="0">
                  <a:ln>
                    <a:noFill/>
                  </a:ln>
                  <a:effectLst/>
                  <a:uLnTx/>
                  <a:uFillTx/>
                  <a:latin typeface="Lucida Console" pitchFamily="49" charset="0"/>
                  <a:ea typeface="+mn-ea"/>
                  <a:cs typeface="+mn-cs"/>
                </a:rPr>
                <a:t>[3]</a:t>
              </a:r>
            </a:p>
          </p:txBody>
        </p:sp>
        <p:sp>
          <p:nvSpPr>
            <p:cNvPr id="20" name="AutoShape 18">
              <a:extLst>
                <a:ext uri="{FF2B5EF4-FFF2-40B4-BE49-F238E27FC236}">
                  <a16:creationId xmlns="" xmlns:a16="http://schemas.microsoft.com/office/drawing/2014/main" id="{1384D93A-DDF1-6C0F-8D2E-D15D7479B7B0}"/>
                </a:ext>
              </a:extLst>
            </p:cNvPr>
            <p:cNvSpPr>
              <a:spLocks noChangeArrowheads="1"/>
            </p:cNvSpPr>
            <p:nvPr/>
          </p:nvSpPr>
          <p:spPr bwMode="auto">
            <a:xfrm>
              <a:off x="4911" y="3975"/>
              <a:ext cx="659" cy="296"/>
            </a:xfrm>
            <a:prstGeom prst="cube">
              <a:avLst>
                <a:gd name="adj" fmla="val 25000"/>
              </a:avLst>
            </a:prstGeom>
            <a:grpFill/>
            <a:ln w="12700">
              <a:solidFill>
                <a:schemeClr val="tx1"/>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600" b="0" i="0" u="none" strike="noStrike" kern="1200" cap="none" spc="0" normalizeH="0" baseline="0" noProof="0">
                  <a:ln>
                    <a:noFill/>
                  </a:ln>
                  <a:solidFill>
                    <a:schemeClr val="bg1"/>
                  </a:solidFill>
                  <a:effectLst/>
                  <a:uLnTx/>
                  <a:uFillTx/>
                  <a:latin typeface="Lucida Console" pitchFamily="49" charset="0"/>
                  <a:ea typeface="+mn-ea"/>
                  <a:cs typeface="+mn-cs"/>
                </a:rPr>
                <a:t> </a:t>
              </a:r>
            </a:p>
          </p:txBody>
        </p:sp>
      </p:grpSp>
      <p:sp>
        <p:nvSpPr>
          <p:cNvPr id="35" name="Line 9">
            <a:extLst>
              <a:ext uri="{FF2B5EF4-FFF2-40B4-BE49-F238E27FC236}">
                <a16:creationId xmlns="" xmlns:a16="http://schemas.microsoft.com/office/drawing/2014/main" id="{B3B46FA5-DCB8-58B0-3D25-96684EB0BF4A}"/>
              </a:ext>
            </a:extLst>
          </p:cNvPr>
          <p:cNvSpPr>
            <a:spLocks noChangeShapeType="1"/>
          </p:cNvSpPr>
          <p:nvPr/>
        </p:nvSpPr>
        <p:spPr bwMode="auto">
          <a:xfrm>
            <a:off x="7318760" y="3347961"/>
            <a:ext cx="1845733" cy="0"/>
          </a:xfrm>
          <a:prstGeom prst="line">
            <a:avLst/>
          </a:prstGeom>
          <a:noFill/>
          <a:ln w="28575">
            <a:solidFill>
              <a:schemeClr val="tx1"/>
            </a:solidFill>
            <a:round/>
            <a:headEnd type="oval" w="lg" len="lg"/>
            <a:tailEnd type="triangle" w="lg"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Segoe UI" charset="0"/>
              <a:ea typeface="+mn-ea"/>
              <a:cs typeface="+mn-cs"/>
            </a:endParaRPr>
          </a:p>
        </p:txBody>
      </p:sp>
    </p:spTree>
    <p:extLst>
      <p:ext uri="{BB962C8B-B14F-4D97-AF65-F5344CB8AC3E}">
        <p14:creationId xmlns="" xmlns:p14="http://schemas.microsoft.com/office/powerpoint/2010/main" val="272180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a:t>Summary</a:t>
            </a:r>
            <a:endParaRPr lang="en-GB" dirty="0"/>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30</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Arrays</a:t>
            </a:r>
          </a:p>
          <a:p>
            <a:pPr marL="285750" indent="-285750">
              <a:buFont typeface="Arial" panose="020B0604020202020204" pitchFamily="34" charset="0"/>
              <a:buChar char="•"/>
            </a:pPr>
            <a:r>
              <a:rPr lang="en-GB" dirty="0"/>
              <a:t>Foreach loops</a:t>
            </a:r>
          </a:p>
          <a:p>
            <a:pPr marL="285750" indent="-285750">
              <a:buFont typeface="Arial" panose="020B0604020202020204" pitchFamily="34" charset="0"/>
              <a:buChar char="•"/>
            </a:pPr>
            <a:r>
              <a:rPr lang="en-GB" dirty="0"/>
              <a:t>For loops</a:t>
            </a:r>
          </a:p>
          <a:p>
            <a:pPr marL="285750" indent="-285750">
              <a:buFont typeface="Arial" panose="020B0604020202020204" pitchFamily="34" charset="0"/>
              <a:buChar char="•"/>
            </a:pPr>
            <a:r>
              <a:rPr lang="en-GB" dirty="0"/>
              <a:t>While loops</a:t>
            </a:r>
          </a:p>
          <a:p>
            <a:pPr marL="285750" indent="-285750">
              <a:buFont typeface="Arial" panose="020B0604020202020204" pitchFamily="34" charset="0"/>
              <a:buChar char="•"/>
            </a:pPr>
            <a:r>
              <a:rPr lang="en-GB" dirty="0"/>
              <a:t>Do loops</a:t>
            </a:r>
          </a:p>
          <a:p>
            <a:pPr marL="285750" indent="-285750">
              <a:buFont typeface="Arial" panose="020B0604020202020204" pitchFamily="34" charset="0"/>
              <a:buChar char="•"/>
            </a:pPr>
            <a:r>
              <a:rPr lang="en-GB" dirty="0"/>
              <a:t>Generic collections</a:t>
            </a:r>
          </a:p>
          <a:p>
            <a:pPr marL="285750" indent="-285750">
              <a:buFont typeface="Arial" panose="020B0604020202020204" pitchFamily="34" charset="0"/>
              <a:buChar char="•"/>
            </a:pPr>
            <a:r>
              <a:rPr lang="en-GB" dirty="0"/>
              <a:t>List&lt;T&gt;</a:t>
            </a:r>
          </a:p>
          <a:p>
            <a:pPr marL="285750" indent="-285750">
              <a:buFont typeface="Arial" panose="020B0604020202020204" pitchFamily="34" charset="0"/>
              <a:buChar char="•"/>
            </a:pPr>
            <a:r>
              <a:rPr lang="en-GB" dirty="0"/>
              <a:t>Dictionary&lt;</a:t>
            </a:r>
            <a:r>
              <a:rPr lang="en-GB" dirty="0" err="1"/>
              <a:t>TKey</a:t>
            </a:r>
            <a:r>
              <a:rPr lang="en-GB" dirty="0"/>
              <a:t>, TValue&gt;</a:t>
            </a:r>
          </a:p>
          <a:p>
            <a:pPr marL="285750" indent="-285750">
              <a:buFont typeface="Arial" panose="020B0604020202020204" pitchFamily="34" charset="0"/>
              <a:buChar char="•"/>
            </a:pPr>
            <a:r>
              <a:rPr lang="en-GB" dirty="0"/>
              <a:t>Collection operators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 xmlns:p14="http://schemas.microsoft.com/office/powerpoint/2010/main" val="2470233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36A87FF-C98C-F11A-54E6-D911B443753B}"/>
              </a:ext>
            </a:extLst>
          </p:cNvPr>
          <p:cNvSpPr>
            <a:spLocks noGrp="1"/>
          </p:cNvSpPr>
          <p:nvPr>
            <p:ph type="ctrTitle"/>
          </p:nvPr>
        </p:nvSpPr>
        <p:spPr/>
        <p:txBody>
          <a:bodyPr/>
          <a:lstStyle/>
          <a:p>
            <a:r>
              <a:rPr lang="en-GB" dirty="0"/>
              <a:t>ACTIVITY:</a:t>
            </a:r>
            <a:r>
              <a:rPr lang="en-GB"/>
              <a:t/>
            </a:r>
            <a:br>
              <a:rPr lang="en-GB"/>
            </a:br>
            <a:r>
              <a:rPr lang="en-GB"/>
              <a:t>Exercise 5</a:t>
            </a:r>
          </a:p>
        </p:txBody>
      </p:sp>
      <p:sp>
        <p:nvSpPr>
          <p:cNvPr id="4" name="Text Placeholder 3">
            <a:extLst>
              <a:ext uri="{FF2B5EF4-FFF2-40B4-BE49-F238E27FC236}">
                <a16:creationId xmlns="" xmlns:a16="http://schemas.microsoft.com/office/drawing/2014/main" id="{131D2859-30CD-4FE6-5515-22E0049CD0E1}"/>
              </a:ext>
            </a:extLst>
          </p:cNvPr>
          <p:cNvSpPr>
            <a:spLocks noGrp="1"/>
          </p:cNvSpPr>
          <p:nvPr>
            <p:ph type="body" sz="quarter" idx="10"/>
          </p:nvPr>
        </p:nvSpPr>
        <p:spPr/>
        <p:txBody>
          <a:bodyPr/>
          <a:lstStyle/>
          <a:p>
            <a:endParaRPr lang="en-GB"/>
          </a:p>
        </p:txBody>
      </p:sp>
      <p:sp>
        <p:nvSpPr>
          <p:cNvPr id="2" name="Slide Number Placeholder 1">
            <a:extLst>
              <a:ext uri="{FF2B5EF4-FFF2-40B4-BE49-F238E27FC236}">
                <a16:creationId xmlns="" xmlns:a16="http://schemas.microsoft.com/office/drawing/2014/main" id="{22098220-EF84-4734-88AF-30630EFC7A5B}"/>
              </a:ext>
            </a:extLst>
          </p:cNvPr>
          <p:cNvSpPr>
            <a:spLocks noGrp="1"/>
          </p:cNvSpPr>
          <p:nvPr>
            <p:ph type="sldNum" sz="quarter" idx="4"/>
          </p:nvPr>
        </p:nvSpPr>
        <p:spPr/>
        <p:txBody>
          <a:bodyPr/>
          <a:lstStyle/>
          <a:p>
            <a:fld id="{EF892D59-8F09-EF4B-AD6D-DA609442F868}" type="slidenum">
              <a:rPr lang="en-GB" smtClean="0"/>
              <a:pPr/>
              <a:t>31</a:t>
            </a:fld>
            <a:endParaRPr lang="en-GB" dirty="0"/>
          </a:p>
        </p:txBody>
      </p:sp>
    </p:spTree>
    <p:extLst>
      <p:ext uri="{BB962C8B-B14F-4D97-AF65-F5344CB8AC3E}">
        <p14:creationId xmlns="" xmlns:p14="http://schemas.microsoft.com/office/powerpoint/2010/main" val="203339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Array</a:t>
            </a:r>
          </a:p>
          <a:p>
            <a:r>
              <a:rPr lang="en-GB" sz="3000" dirty="0"/>
              <a:t>initialisation</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An array can be initialised without </a:t>
            </a:r>
            <a:r>
              <a:rPr lang="en-GB" b="1" dirty="0"/>
              <a:t>new[ ] </a:t>
            </a:r>
            <a:r>
              <a:rPr lang="en-GB" dirty="0"/>
              <a:t>if the type is defined and the values are provided</a:t>
            </a:r>
          </a:p>
          <a:p>
            <a:pPr marL="285750" indent="-285750">
              <a:buFont typeface="Arial" panose="020B0604020202020204" pitchFamily="34" charset="0"/>
              <a:buChar char="•"/>
            </a:pPr>
            <a:r>
              <a:rPr lang="en-GB" dirty="0"/>
              <a:t>An array can be </a:t>
            </a:r>
            <a:r>
              <a:rPr lang="en-GB" i="1" dirty="0"/>
              <a:t>implicitly typed </a:t>
            </a:r>
            <a:r>
              <a:rPr lang="en-GB" dirty="0"/>
              <a:t>using </a:t>
            </a:r>
            <a:r>
              <a:rPr lang="en-GB" b="1" dirty="0"/>
              <a:t>new[ ] </a:t>
            </a:r>
            <a:r>
              <a:rPr lang="en-GB" dirty="0"/>
              <a:t>and providing values whose type can be inferred</a:t>
            </a:r>
          </a:p>
          <a:p>
            <a:pPr marL="285750" indent="-285750">
              <a:buFont typeface="Arial" panose="020B0604020202020204" pitchFamily="34" charset="0"/>
              <a:buChar char="•"/>
            </a:pPr>
            <a:r>
              <a:rPr lang="en-GB" dirty="0"/>
              <a:t>When </a:t>
            </a:r>
            <a:r>
              <a:rPr lang="en-GB" i="1" dirty="0"/>
              <a:t>declaring</a:t>
            </a:r>
            <a:r>
              <a:rPr lang="en-GB" dirty="0"/>
              <a:t> and </a:t>
            </a:r>
            <a:r>
              <a:rPr lang="en-GB" i="1" dirty="0"/>
              <a:t>initialising</a:t>
            </a:r>
            <a:r>
              <a:rPr lang="en-GB" dirty="0"/>
              <a:t> an array variable separately, you must use the </a:t>
            </a:r>
            <a:r>
              <a:rPr lang="en-GB" b="1" dirty="0"/>
              <a:t>new</a:t>
            </a:r>
            <a:r>
              <a:rPr lang="en-GB" dirty="0"/>
              <a:t> operator</a:t>
            </a:r>
          </a:p>
        </p:txBody>
      </p:sp>
      <p:pic>
        <p:nvPicPr>
          <p:cNvPr id="4" name="Picture 3">
            <a:extLst>
              <a:ext uri="{FF2B5EF4-FFF2-40B4-BE49-F238E27FC236}">
                <a16:creationId xmlns="" xmlns:a16="http://schemas.microsoft.com/office/drawing/2014/main" id="{1203A97A-D346-E9F5-3B67-D8E2F0BD6010}"/>
              </a:ext>
            </a:extLst>
          </p:cNvPr>
          <p:cNvPicPr>
            <a:picLocks noChangeAspect="1"/>
          </p:cNvPicPr>
          <p:nvPr/>
        </p:nvPicPr>
        <p:blipFill>
          <a:blip r:embed="rId3"/>
          <a:srcRect/>
          <a:stretch/>
        </p:blipFill>
        <p:spPr>
          <a:xfrm>
            <a:off x="5174196" y="3653984"/>
            <a:ext cx="6464187" cy="2894933"/>
          </a:xfrm>
          <a:prstGeom prst="rect">
            <a:avLst/>
          </a:prstGeom>
          <a:ln>
            <a:solidFill>
              <a:schemeClr val="accent1"/>
            </a:solidFill>
          </a:ln>
        </p:spPr>
      </p:pic>
    </p:spTree>
    <p:extLst>
      <p:ext uri="{BB962C8B-B14F-4D97-AF65-F5344CB8AC3E}">
        <p14:creationId xmlns="" xmlns:p14="http://schemas.microsoft.com/office/powerpoint/2010/main" val="394934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Looping through an</a:t>
            </a:r>
          </a:p>
          <a:p>
            <a:r>
              <a:rPr lang="en-GB" sz="3000" dirty="0"/>
              <a:t>Array</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The </a:t>
            </a:r>
            <a:r>
              <a:rPr lang="en-GB" b="1" dirty="0"/>
              <a:t>foreach</a:t>
            </a:r>
            <a:r>
              <a:rPr lang="en-GB" dirty="0"/>
              <a:t> statement enumerates the elements of a collection and executes its body for each element</a:t>
            </a:r>
          </a:p>
        </p:txBody>
      </p:sp>
      <p:pic>
        <p:nvPicPr>
          <p:cNvPr id="4" name="Picture 3">
            <a:extLst>
              <a:ext uri="{FF2B5EF4-FFF2-40B4-BE49-F238E27FC236}">
                <a16:creationId xmlns="" xmlns:a16="http://schemas.microsoft.com/office/drawing/2014/main" id="{1203A97A-D346-E9F5-3B67-D8E2F0BD6010}"/>
              </a:ext>
            </a:extLst>
          </p:cNvPr>
          <p:cNvPicPr>
            <a:picLocks noChangeAspect="1"/>
          </p:cNvPicPr>
          <p:nvPr/>
        </p:nvPicPr>
        <p:blipFill>
          <a:blip r:embed="rId3"/>
          <a:srcRect/>
          <a:stretch/>
        </p:blipFill>
        <p:spPr>
          <a:xfrm>
            <a:off x="5190387" y="2126861"/>
            <a:ext cx="6464187" cy="2154728"/>
          </a:xfrm>
          <a:prstGeom prst="rect">
            <a:avLst/>
          </a:prstGeom>
          <a:ln>
            <a:solidFill>
              <a:schemeClr val="accent1"/>
            </a:solidFill>
          </a:ln>
        </p:spPr>
      </p:pic>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4"/>
          <a:stretch>
            <a:fillRect/>
          </a:stretch>
        </p:blipFill>
        <p:spPr>
          <a:xfrm>
            <a:off x="5190387" y="4552633"/>
            <a:ext cx="6464549" cy="1829779"/>
          </a:xfrm>
          <a:prstGeom prst="rect">
            <a:avLst/>
          </a:prstGeom>
          <a:ln>
            <a:solidFill>
              <a:schemeClr val="accent1"/>
            </a:solidFill>
          </a:ln>
        </p:spPr>
      </p:pic>
    </p:spTree>
    <p:extLst>
      <p:ext uri="{BB962C8B-B14F-4D97-AF65-F5344CB8AC3E}">
        <p14:creationId xmlns="" xmlns:p14="http://schemas.microsoft.com/office/powerpoint/2010/main" val="129938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foreach</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You can use </a:t>
            </a:r>
            <a:r>
              <a:rPr lang="en-GB" b="1" dirty="0"/>
              <a:t>var</a:t>
            </a:r>
            <a:r>
              <a:rPr lang="en-GB" dirty="0"/>
              <a:t> in the </a:t>
            </a:r>
            <a:r>
              <a:rPr lang="en-GB" b="1" dirty="0"/>
              <a:t>foreach</a:t>
            </a:r>
            <a:r>
              <a:rPr lang="en-GB" dirty="0"/>
              <a:t> loop to let the compiler infer the type of the iteration variable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 cannot modify the members of the iteration variable within a </a:t>
            </a:r>
            <a:r>
              <a:rPr lang="en-GB" b="1" dirty="0"/>
              <a:t>foreach</a:t>
            </a:r>
            <a:r>
              <a:rPr lang="en-GB" dirty="0"/>
              <a:t> loop</a:t>
            </a:r>
          </a:p>
        </p:txBody>
      </p:sp>
      <p:pic>
        <p:nvPicPr>
          <p:cNvPr id="4" name="Picture 3">
            <a:extLst>
              <a:ext uri="{FF2B5EF4-FFF2-40B4-BE49-F238E27FC236}">
                <a16:creationId xmlns="" xmlns:a16="http://schemas.microsoft.com/office/drawing/2014/main" id="{1203A97A-D346-E9F5-3B67-D8E2F0BD6010}"/>
              </a:ext>
            </a:extLst>
          </p:cNvPr>
          <p:cNvPicPr>
            <a:picLocks noChangeAspect="1"/>
          </p:cNvPicPr>
          <p:nvPr/>
        </p:nvPicPr>
        <p:blipFill>
          <a:blip r:embed="rId3"/>
          <a:srcRect/>
          <a:stretch/>
        </p:blipFill>
        <p:spPr>
          <a:xfrm>
            <a:off x="5190387" y="2305367"/>
            <a:ext cx="6464187" cy="1228539"/>
          </a:xfrm>
          <a:prstGeom prst="rect">
            <a:avLst/>
          </a:prstGeom>
          <a:ln>
            <a:solidFill>
              <a:schemeClr val="accent1"/>
            </a:solidFill>
          </a:ln>
        </p:spPr>
      </p:pic>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4"/>
          <a:srcRect/>
          <a:stretch/>
        </p:blipFill>
        <p:spPr>
          <a:xfrm>
            <a:off x="5190386" y="4552633"/>
            <a:ext cx="5415409" cy="1883213"/>
          </a:xfrm>
          <a:prstGeom prst="rect">
            <a:avLst/>
          </a:prstGeom>
          <a:ln>
            <a:solidFill>
              <a:schemeClr val="accent1"/>
            </a:solidFill>
          </a:ln>
        </p:spPr>
      </p:pic>
    </p:spTree>
    <p:extLst>
      <p:ext uri="{BB962C8B-B14F-4D97-AF65-F5344CB8AC3E}">
        <p14:creationId xmlns="" xmlns:p14="http://schemas.microsoft.com/office/powerpoint/2010/main" val="142264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Iteration Statements</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C# has four types of iteration statement:</a:t>
            </a:r>
          </a:p>
          <a:p>
            <a:pPr marL="285750" indent="-285750">
              <a:buFont typeface="Arial" panose="020B0604020202020204" pitchFamily="34" charset="0"/>
              <a:buChar char="•"/>
            </a:pPr>
            <a:r>
              <a:rPr lang="en-GB" dirty="0"/>
              <a:t>The </a:t>
            </a:r>
            <a:r>
              <a:rPr lang="en-GB" b="1" dirty="0"/>
              <a:t>foreach</a:t>
            </a:r>
            <a:r>
              <a:rPr lang="en-GB" dirty="0"/>
              <a:t> statement</a:t>
            </a:r>
          </a:p>
          <a:p>
            <a:pPr marL="285750" indent="-285750">
              <a:buFont typeface="Arial" panose="020B0604020202020204" pitchFamily="34" charset="0"/>
              <a:buChar char="•"/>
            </a:pPr>
            <a:r>
              <a:rPr lang="en-GB" dirty="0"/>
              <a:t>The </a:t>
            </a:r>
            <a:r>
              <a:rPr lang="en-GB" b="1" dirty="0"/>
              <a:t>for</a:t>
            </a:r>
            <a:r>
              <a:rPr lang="en-GB" dirty="0"/>
              <a:t> statement</a:t>
            </a:r>
          </a:p>
          <a:p>
            <a:pPr marL="285750" indent="-285750">
              <a:buFont typeface="Arial" panose="020B0604020202020204" pitchFamily="34" charset="0"/>
              <a:buChar char="•"/>
            </a:pPr>
            <a:r>
              <a:rPr lang="en-GB" dirty="0"/>
              <a:t>The </a:t>
            </a:r>
            <a:r>
              <a:rPr lang="en-GB" b="1" dirty="0"/>
              <a:t>do</a:t>
            </a:r>
            <a:r>
              <a:rPr lang="en-GB" dirty="0"/>
              <a:t> statement</a:t>
            </a:r>
          </a:p>
          <a:p>
            <a:pPr marL="285750" indent="-285750">
              <a:buFont typeface="Arial" panose="020B0604020202020204" pitchFamily="34" charset="0"/>
              <a:buChar char="•"/>
            </a:pPr>
            <a:r>
              <a:rPr lang="en-GB" dirty="0"/>
              <a:t>The </a:t>
            </a:r>
            <a:r>
              <a:rPr lang="en-GB" b="1" dirty="0"/>
              <a:t>while</a:t>
            </a:r>
            <a:r>
              <a:rPr lang="en-GB" dirty="0"/>
              <a:t> statement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Foreach</a:t>
            </a:r>
            <a:r>
              <a:rPr lang="en-GB" dirty="0"/>
              <a:t> is used to iterate over a collection</a:t>
            </a:r>
          </a:p>
          <a:p>
            <a:pPr marL="285750" indent="-285750">
              <a:buFont typeface="Arial" panose="020B0604020202020204" pitchFamily="34" charset="0"/>
              <a:buChar char="•"/>
            </a:pPr>
            <a:r>
              <a:rPr lang="en-GB" b="1" dirty="0"/>
              <a:t>For</a:t>
            </a:r>
            <a:r>
              <a:rPr lang="en-GB" dirty="0"/>
              <a:t> executes its body while a specified Boolean expression evaluates to </a:t>
            </a:r>
            <a:r>
              <a:rPr lang="en-GB" i="1" dirty="0"/>
              <a:t>true</a:t>
            </a:r>
          </a:p>
          <a:p>
            <a:pPr marL="285750" indent="-285750">
              <a:buFont typeface="Arial" panose="020B0604020202020204" pitchFamily="34" charset="0"/>
              <a:buChar char="•"/>
            </a:pPr>
            <a:r>
              <a:rPr lang="en-GB" b="1" dirty="0"/>
              <a:t>Do</a:t>
            </a:r>
            <a:r>
              <a:rPr lang="en-GB" dirty="0"/>
              <a:t> conditionally executes its body </a:t>
            </a:r>
            <a:r>
              <a:rPr lang="en-GB" i="1" dirty="0"/>
              <a:t>one</a:t>
            </a:r>
            <a:r>
              <a:rPr lang="en-GB" dirty="0"/>
              <a:t> or more times</a:t>
            </a:r>
          </a:p>
          <a:p>
            <a:pPr marL="285750" indent="-285750">
              <a:buFont typeface="Arial" panose="020B0604020202020204" pitchFamily="34" charset="0"/>
              <a:buChar char="•"/>
            </a:pPr>
            <a:r>
              <a:rPr lang="en-GB" b="1" dirty="0"/>
              <a:t>While</a:t>
            </a:r>
            <a:r>
              <a:rPr lang="en-GB" dirty="0"/>
              <a:t> conditionally executes its body </a:t>
            </a:r>
            <a:r>
              <a:rPr lang="en-GB" i="1" dirty="0"/>
              <a:t>zero</a:t>
            </a:r>
            <a:r>
              <a:rPr lang="en-GB" dirty="0"/>
              <a:t> or more times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 xmlns:p14="http://schemas.microsoft.com/office/powerpoint/2010/main" val="298463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b="1" dirty="0"/>
              <a:t>For</a:t>
            </a:r>
            <a:r>
              <a:rPr lang="en-GB" dirty="0"/>
              <a:t> executes its body while a specified Boolean expression evaluates to </a:t>
            </a:r>
            <a:r>
              <a:rPr lang="en-GB" i="1" dirty="0"/>
              <a:t>true</a:t>
            </a:r>
          </a:p>
          <a:p>
            <a:r>
              <a:rPr lang="en-GB" dirty="0"/>
              <a:t>A </a:t>
            </a:r>
            <a:r>
              <a:rPr lang="en-GB" b="1" dirty="0"/>
              <a:t>for</a:t>
            </a:r>
            <a:r>
              <a:rPr lang="en-GB" dirty="0"/>
              <a:t> statement is made up of:</a:t>
            </a:r>
          </a:p>
          <a:p>
            <a:pPr marL="285750" indent="-285750">
              <a:buFont typeface="Arial" panose="020B0604020202020204" pitchFamily="34" charset="0"/>
              <a:buChar char="•"/>
            </a:pPr>
            <a:r>
              <a:rPr lang="en-GB" dirty="0"/>
              <a:t>An initialiser		</a:t>
            </a:r>
            <a:r>
              <a:rPr lang="en-GB" dirty="0">
                <a:solidFill>
                  <a:schemeClr val="accent3">
                    <a:lumMod val="75000"/>
                  </a:schemeClr>
                </a:solidFill>
              </a:rPr>
              <a:t>int </a:t>
            </a:r>
            <a:r>
              <a:rPr lang="en-GB" dirty="0" err="1">
                <a:solidFill>
                  <a:schemeClr val="accent3">
                    <a:lumMod val="75000"/>
                  </a:schemeClr>
                </a:solidFill>
              </a:rPr>
              <a:t>i</a:t>
            </a:r>
            <a:r>
              <a:rPr lang="en-GB" dirty="0">
                <a:solidFill>
                  <a:schemeClr val="accent3">
                    <a:lumMod val="75000"/>
                  </a:schemeClr>
                </a:solidFill>
              </a:rPr>
              <a:t> = 0</a:t>
            </a:r>
          </a:p>
          <a:p>
            <a:pPr marL="285750" indent="-285750">
              <a:buFont typeface="Arial" panose="020B0604020202020204" pitchFamily="34" charset="0"/>
              <a:buChar char="•"/>
            </a:pPr>
            <a:r>
              <a:rPr lang="en-GB" dirty="0"/>
              <a:t>A condition		</a:t>
            </a:r>
            <a:r>
              <a:rPr lang="en-GB" dirty="0" err="1">
                <a:solidFill>
                  <a:schemeClr val="tx2">
                    <a:lumMod val="75000"/>
                  </a:schemeClr>
                </a:solidFill>
              </a:rPr>
              <a:t>i</a:t>
            </a:r>
            <a:r>
              <a:rPr lang="en-GB" dirty="0">
                <a:solidFill>
                  <a:schemeClr val="tx2">
                    <a:lumMod val="75000"/>
                  </a:schemeClr>
                </a:solidFill>
              </a:rPr>
              <a:t> &lt; 5</a:t>
            </a:r>
          </a:p>
          <a:p>
            <a:pPr marL="285750" indent="-285750">
              <a:buFont typeface="Arial" panose="020B0604020202020204" pitchFamily="34" charset="0"/>
              <a:buChar char="•"/>
            </a:pPr>
            <a:r>
              <a:rPr lang="en-GB" dirty="0"/>
              <a:t>An iterator		</a:t>
            </a:r>
            <a:r>
              <a:rPr lang="en-GB" dirty="0" err="1">
                <a:solidFill>
                  <a:schemeClr val="bg1">
                    <a:lumMod val="50000"/>
                  </a:schemeClr>
                </a:solidFill>
              </a:rPr>
              <a:t>i</a:t>
            </a:r>
            <a:r>
              <a:rPr lang="en-GB" dirty="0">
                <a:solidFill>
                  <a:schemeClr val="bg1">
                    <a:lumMod val="50000"/>
                  </a:schemeClr>
                </a:solidFill>
              </a:rPr>
              <a:t>++</a:t>
            </a:r>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237094" y="4224522"/>
            <a:ext cx="4275400" cy="1883213"/>
          </a:xfrm>
          <a:prstGeom prst="rect">
            <a:avLst/>
          </a:prstGeom>
          <a:ln>
            <a:solidFill>
              <a:schemeClr val="accent1"/>
            </a:solidFill>
          </a:ln>
        </p:spPr>
      </p:pic>
    </p:spTree>
    <p:extLst>
      <p:ext uri="{BB962C8B-B14F-4D97-AF65-F5344CB8AC3E}">
        <p14:creationId xmlns="" xmlns:p14="http://schemas.microsoft.com/office/powerpoint/2010/main" val="190797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28EFDEB-3559-4E4C-AB40-7A07CCE3F498}"/>
              </a:ext>
            </a:extLst>
          </p:cNvPr>
          <p:cNvSpPr>
            <a:spLocks noGrp="1"/>
          </p:cNvSpPr>
          <p:nvPr>
            <p:ph type="body" sz="quarter" idx="10"/>
          </p:nvPr>
        </p:nvSpPr>
        <p:spPr/>
        <p:txBody>
          <a:bodyPr/>
          <a:lstStyle/>
          <a:p>
            <a:r>
              <a:rPr lang="en-GB" sz="3000" dirty="0"/>
              <a:t>For loop</a:t>
            </a:r>
          </a:p>
          <a:p>
            <a:r>
              <a:rPr lang="en-GB" sz="3000" dirty="0"/>
              <a:t>Examples:</a:t>
            </a:r>
          </a:p>
          <a:p>
            <a:r>
              <a:rPr lang="en-GB" sz="3000" dirty="0"/>
              <a:t>Iterator section</a:t>
            </a:r>
          </a:p>
        </p:txBody>
      </p:sp>
      <p:sp>
        <p:nvSpPr>
          <p:cNvPr id="3" name="Slide Number Placeholder 2">
            <a:extLst>
              <a:ext uri="{FF2B5EF4-FFF2-40B4-BE49-F238E27FC236}">
                <a16:creationId xmlns="" xmlns:a16="http://schemas.microsoft.com/office/drawing/2014/main" id="{8AA59F59-F2D2-4D1D-9BEE-EA20F399DD70}"/>
              </a:ext>
            </a:extLst>
          </p:cNvPr>
          <p:cNvSpPr>
            <a:spLocks noGrp="1"/>
          </p:cNvSpPr>
          <p:nvPr>
            <p:ph type="sldNum" sz="quarter" idx="4"/>
          </p:nvPr>
        </p:nvSpPr>
        <p:spPr/>
        <p:txBody>
          <a:bodyPr/>
          <a:lstStyle/>
          <a:p>
            <a:fld id="{EF892D59-8F09-EF4B-AD6D-DA609442F868}" type="slidenum">
              <a:rPr lang="en-GB" smtClean="0"/>
              <a:pPr/>
              <a:t>9</a:t>
            </a:fld>
            <a:endParaRPr lang="en-GB"/>
          </a:p>
        </p:txBody>
      </p:sp>
      <p:sp>
        <p:nvSpPr>
          <p:cNvPr id="6" name="Text Placeholder 5">
            <a:extLst>
              <a:ext uri="{FF2B5EF4-FFF2-40B4-BE49-F238E27FC236}">
                <a16:creationId xmlns="" xmlns:a16="http://schemas.microsoft.com/office/drawing/2014/main" id="{692771D1-2621-411B-8C88-D9B2E6DEAA5D}"/>
              </a:ext>
            </a:extLst>
          </p:cNvPr>
          <p:cNvSpPr>
            <a:spLocks noGrp="1"/>
          </p:cNvSpPr>
          <p:nvPr>
            <p:ph type="body" sz="quarter" idx="15"/>
          </p:nvPr>
        </p:nvSpPr>
        <p:spPr/>
        <p:txBody>
          <a:bodyPr/>
          <a:lstStyle/>
          <a:p>
            <a:r>
              <a:rPr lang="en-GB" dirty="0"/>
              <a:t>Iterators in a </a:t>
            </a:r>
            <a:r>
              <a:rPr lang="en-GB" b="1" dirty="0"/>
              <a:t>for</a:t>
            </a:r>
            <a:r>
              <a:rPr lang="en-GB" dirty="0"/>
              <a:t> loop can be incremented or decremented and can use compound assignment.</a:t>
            </a:r>
          </a:p>
        </p:txBody>
      </p:sp>
      <p:pic>
        <p:nvPicPr>
          <p:cNvPr id="7" name="Picture 6">
            <a:extLst>
              <a:ext uri="{FF2B5EF4-FFF2-40B4-BE49-F238E27FC236}">
                <a16:creationId xmlns="" xmlns:a16="http://schemas.microsoft.com/office/drawing/2014/main" id="{3F297B58-38A4-8C3C-8503-B11E9B79FF6B}"/>
              </a:ext>
            </a:extLst>
          </p:cNvPr>
          <p:cNvPicPr>
            <a:picLocks noChangeAspect="1"/>
          </p:cNvPicPr>
          <p:nvPr/>
        </p:nvPicPr>
        <p:blipFill>
          <a:blip r:embed="rId3"/>
          <a:srcRect/>
          <a:stretch/>
        </p:blipFill>
        <p:spPr>
          <a:xfrm>
            <a:off x="5188143" y="2218771"/>
            <a:ext cx="4372624" cy="4149104"/>
          </a:xfrm>
          <a:prstGeom prst="rect">
            <a:avLst/>
          </a:prstGeom>
          <a:ln>
            <a:solidFill>
              <a:schemeClr val="accent1"/>
            </a:solidFill>
          </a:ln>
        </p:spPr>
      </p:pic>
    </p:spTree>
    <p:extLst>
      <p:ext uri="{BB962C8B-B14F-4D97-AF65-F5344CB8AC3E}">
        <p14:creationId xmlns="" xmlns:p14="http://schemas.microsoft.com/office/powerpoint/2010/main" val="2984421621"/>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EA07AD3-AFB9-4650-B1B5-E3285C7F10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1771</TotalTime>
  <Words>1987</Words>
  <Application>Microsoft Office PowerPoint</Application>
  <PresentationFormat>Custom</PresentationFormat>
  <Paragraphs>321</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PPM Courseware Slides</vt:lpstr>
      <vt:lpstr>Loops and Collections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ACTIVITY: Exercise 5</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Collections</dc:title>
  <dc:subject/>
  <dc:creator>Phil Howarth</dc:creator>
  <cp:keywords/>
  <dc:description/>
  <cp:lastModifiedBy>Philip Howarth</cp:lastModifiedBy>
  <cp:revision>183</cp:revision>
  <cp:lastPrinted>2021-06-30T10:37:00Z</cp:lastPrinted>
  <dcterms:created xsi:type="dcterms:W3CDTF">2020-01-02T14:03:43Z</dcterms:created>
  <dcterms:modified xsi:type="dcterms:W3CDTF">2023-02-25T07:14:18Z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