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14" r:id="rId5"/>
    <p:sldId id="331" r:id="rId6"/>
    <p:sldId id="357" r:id="rId7"/>
    <p:sldId id="356" r:id="rId8"/>
    <p:sldId id="355" r:id="rId9"/>
    <p:sldId id="358" r:id="rId10"/>
    <p:sldId id="359" r:id="rId11"/>
    <p:sldId id="360" r:id="rId12"/>
    <p:sldId id="361" r:id="rId13"/>
    <p:sldId id="362" r:id="rId14"/>
    <p:sldId id="363" r:id="rId15"/>
    <p:sldId id="376" r:id="rId16"/>
    <p:sldId id="364" r:id="rId17"/>
    <p:sldId id="365" r:id="rId18"/>
    <p:sldId id="367" r:id="rId19"/>
    <p:sldId id="369" r:id="rId20"/>
    <p:sldId id="366" r:id="rId21"/>
    <p:sldId id="373" r:id="rId22"/>
    <p:sldId id="377" r:id="rId23"/>
    <p:sldId id="374" r:id="rId24"/>
    <p:sldId id="371" r:id="rId25"/>
    <p:sldId id="375" r:id="rId26"/>
    <p:sldId id="378" r:id="rId27"/>
    <p:sldId id="379" r:id="rId28"/>
    <p:sldId id="381" r:id="rId29"/>
    <p:sldId id="382" r:id="rId30"/>
    <p:sldId id="383" r:id="rId31"/>
    <p:sldId id="385" r:id="rId32"/>
    <p:sldId id="386" r:id="rId33"/>
    <p:sldId id="329" r:id="rId34"/>
    <p:sldId id="384" r:id="rId35"/>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Header Slides" id="{DE8BF54A-1323-4403-83F8-D7B5510C9D53}">
          <p14:sldIdLst>
            <p14:sldId id="314"/>
            <p14:sldId id="331"/>
            <p14:sldId id="357"/>
            <p14:sldId id="356"/>
            <p14:sldId id="355"/>
            <p14:sldId id="358"/>
            <p14:sldId id="359"/>
            <p14:sldId id="360"/>
            <p14:sldId id="361"/>
            <p14:sldId id="362"/>
            <p14:sldId id="363"/>
            <p14:sldId id="376"/>
            <p14:sldId id="364"/>
            <p14:sldId id="365"/>
            <p14:sldId id="367"/>
            <p14:sldId id="368"/>
            <p14:sldId id="369"/>
            <p14:sldId id="366"/>
            <p14:sldId id="373"/>
            <p14:sldId id="377"/>
            <p14:sldId id="374"/>
            <p14:sldId id="371"/>
            <p14:sldId id="375"/>
            <p14:sldId id="378"/>
            <p14:sldId id="379"/>
            <p14:sldId id="381"/>
            <p14:sldId id="382"/>
            <p14:sldId id="383"/>
            <p14:sldId id="385"/>
            <p14:sldId id="386"/>
            <p14:sldId id="329"/>
            <p14:sldId id="384"/>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2" autoAdjust="0"/>
    <p:restoredTop sz="93505" autoAdjust="0"/>
  </p:normalViewPr>
  <p:slideViewPr>
    <p:cSldViewPr snapToGrid="0" snapToObjects="1" showGuides="1">
      <p:cViewPr varScale="1">
        <p:scale>
          <a:sx n="81" d="100"/>
          <a:sy n="81" d="100"/>
        </p:scale>
        <p:origin x="-706" y="-8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1" d="100"/>
          <a:sy n="91" d="100"/>
        </p:scale>
        <p:origin x="-1766" y="-72"/>
      </p:cViewPr>
      <p:guideLst>
        <p:guide orient="horz" pos="2093"/>
        <p:guide pos="307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05/09/2023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05/09/2023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 xmlns:p14="http://schemas.microsoft.com/office/powerpoint/2010/main" val="284662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 xmlns:p14="http://schemas.microsoft.com/office/powerpoint/2010/main" val="3398909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The </a:t>
            </a:r>
            <a:r>
              <a:rPr lang="en-GB" b="1" dirty="0"/>
              <a:t>in</a:t>
            </a:r>
            <a:r>
              <a:rPr lang="en-GB" b="0" i="0" dirty="0">
                <a:solidFill>
                  <a:srgbClr val="171717"/>
                </a:solidFill>
                <a:effectLst/>
                <a:latin typeface="Segoe UI" panose="020B0502040204020203" pitchFamily="34" charset="0"/>
              </a:rPr>
              <a:t>, </a:t>
            </a:r>
            <a:r>
              <a:rPr lang="en-GB" b="1" dirty="0"/>
              <a:t>ref</a:t>
            </a:r>
            <a:r>
              <a:rPr lang="en-GB" b="0" i="0" dirty="0">
                <a:solidFill>
                  <a:srgbClr val="171717"/>
                </a:solidFill>
                <a:effectLst/>
                <a:latin typeface="Segoe UI" panose="020B0502040204020203" pitchFamily="34" charset="0"/>
              </a:rPr>
              <a:t>, and </a:t>
            </a:r>
            <a:r>
              <a:rPr lang="en-GB" b="1" dirty="0"/>
              <a:t>out</a:t>
            </a:r>
            <a:r>
              <a:rPr lang="en-GB" b="0" i="0" dirty="0">
                <a:solidFill>
                  <a:srgbClr val="171717"/>
                </a:solidFill>
                <a:effectLst/>
                <a:latin typeface="Segoe UI" panose="020B0502040204020203" pitchFamily="34" charset="0"/>
              </a:rPr>
              <a:t> keywords are </a:t>
            </a:r>
            <a:r>
              <a:rPr lang="en-GB" b="0" i="0" u="sng" dirty="0">
                <a:solidFill>
                  <a:srgbClr val="171717"/>
                </a:solidFill>
                <a:effectLst/>
                <a:latin typeface="Segoe UI" panose="020B0502040204020203" pitchFamily="34" charset="0"/>
              </a:rPr>
              <a:t>not</a:t>
            </a:r>
            <a:r>
              <a:rPr lang="en-GB" b="0" i="0" dirty="0">
                <a:solidFill>
                  <a:srgbClr val="171717"/>
                </a:solidFill>
                <a:effectLst/>
                <a:latin typeface="Segoe UI" panose="020B0502040204020203" pitchFamily="34" charset="0"/>
              </a:rPr>
              <a:t> considered part of the method signature for the purpose of overload resolution.</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 xmlns:p14="http://schemas.microsoft.com/office/powerpoint/2010/main" val="1561451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 reference type contains a reference to its data rather than the data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When a reference type is passed by value, you can change members of the object but not the object itself. For example, elements in a list can be changed but a new list cannot be reassigned to the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When a reference type is passed by reference, you can change the object itself. For example, a new list can be reassigned to the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 xmlns:p14="http://schemas.microsoft.com/office/powerpoint/2010/main" val="184453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Outside of the called method, the strings (reference types) are not swapped because the variables are passed by value.</a:t>
            </a:r>
          </a:p>
        </p:txBody>
      </p:sp>
      <p:sp>
        <p:nvSpPr>
          <p:cNvPr id="4" name="Slide Number Placeholder 3"/>
          <p:cNvSpPr>
            <a:spLocks noGrp="1"/>
          </p:cNvSpPr>
          <p:nvPr>
            <p:ph type="sldNum" sz="quarter" idx="5"/>
          </p:nvPr>
        </p:nvSpPr>
        <p:spPr/>
        <p:txBody>
          <a:bodyPr/>
          <a:lstStyle/>
          <a:p>
            <a:fld id="{548901C6-1DA1-FB44-ABEE-06A0FEB7738E}" type="slidenum">
              <a:rPr lang="en-GB" smtClean="0"/>
              <a:pPr/>
              <a:t>21</a:t>
            </a:fld>
            <a:endParaRPr lang="en-GB"/>
          </a:p>
        </p:txBody>
      </p:sp>
    </p:spTree>
    <p:extLst>
      <p:ext uri="{BB962C8B-B14F-4D97-AF65-F5344CB8AC3E}">
        <p14:creationId xmlns="" xmlns:p14="http://schemas.microsoft.com/office/powerpoint/2010/main" val="329469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Outside of the called method, the strings (reference types) are swapped because the variables are passed by reference.</a:t>
            </a:r>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 xmlns:p14="http://schemas.microsoft.com/office/powerpoint/2010/main" val="3374215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static class is a class that cannot be instantiated. You might want to write a class that only contains static methods or properties such as the framework-provided Math class. </a:t>
            </a:r>
          </a:p>
          <a:p>
            <a:endParaRPr lang="en-GB" dirty="0"/>
          </a:p>
          <a:p>
            <a:r>
              <a:rPr lang="en-GB" dirty="0"/>
              <a:t>A static class is restricted to having static members only so no instance methods, properties or fields are allowed.</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23</a:t>
            </a:fld>
            <a:endParaRPr lang="en-GB"/>
          </a:p>
        </p:txBody>
      </p:sp>
    </p:spTree>
    <p:extLst>
      <p:ext uri="{BB962C8B-B14F-4D97-AF65-F5344CB8AC3E}">
        <p14:creationId xmlns="" xmlns:p14="http://schemas.microsoft.com/office/powerpoint/2010/main" val="4181521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err="1"/>
              <a:t>System.Math</a:t>
            </a:r>
            <a:r>
              <a:rPr lang="en-GB" b="1" dirty="0"/>
              <a:t> </a:t>
            </a:r>
            <a:r>
              <a:rPr lang="en-GB" dirty="0"/>
              <a:t>class provides constants and static methods for common mathematical functions. This example has a using directive:</a:t>
            </a:r>
          </a:p>
          <a:p>
            <a:endParaRPr lang="en-GB" dirty="0"/>
          </a:p>
          <a:p>
            <a:r>
              <a:rPr lang="en-GB" b="1" dirty="0"/>
              <a:t>using System;</a:t>
            </a:r>
          </a:p>
          <a:p>
            <a:endParaRPr lang="en-GB" b="1" dirty="0"/>
          </a:p>
          <a:p>
            <a:r>
              <a:rPr lang="en-GB" b="0" dirty="0"/>
              <a:t>The static methods in the Math class must be prefixed with the class name.</a:t>
            </a:r>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Tree>
    <p:extLst>
      <p:ext uri="{BB962C8B-B14F-4D97-AF65-F5344CB8AC3E}">
        <p14:creationId xmlns="" xmlns:p14="http://schemas.microsoft.com/office/powerpoint/2010/main" val="3171684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example has a using directive:</a:t>
            </a:r>
          </a:p>
          <a:p>
            <a:endParaRPr lang="en-GB" dirty="0"/>
          </a:p>
          <a:p>
            <a:r>
              <a:rPr lang="en-GB" b="1" dirty="0"/>
              <a:t>using static </a:t>
            </a:r>
            <a:r>
              <a:rPr lang="en-GB" b="1" dirty="0" err="1"/>
              <a:t>System.Math</a:t>
            </a:r>
            <a:r>
              <a:rPr lang="en-GB" b="1" dirty="0"/>
              <a:t>;</a:t>
            </a:r>
          </a:p>
          <a:p>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The static methods in the Math class do not need to be prefixed with the class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r>
              <a:rPr lang="en-GB" dirty="0"/>
              <a:t>The ‘using static’ directive operates on a class rather than a namespace. It</a:t>
            </a:r>
            <a:r>
              <a:rPr lang="en-GB" baseline="0" dirty="0"/>
              <a:t> puts all the static members of that class directly into scope.</a:t>
            </a:r>
          </a:p>
        </p:txBody>
      </p:sp>
      <p:sp>
        <p:nvSpPr>
          <p:cNvPr id="4" name="Slide Number Placeholder 3"/>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 xmlns:p14="http://schemas.microsoft.com/office/powerpoint/2010/main" val="2658960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 extension methods are indicated by the </a:t>
            </a:r>
            <a:r>
              <a:rPr lang="en-US" b="1" dirty="0">
                <a:latin typeface="Consolas" panose="020B0609020204030204" pitchFamily="49" charset="0"/>
                <a:cs typeface="Consolas" panose="020B0609020204030204" pitchFamily="49" charset="0"/>
              </a:rPr>
              <a:t>this</a:t>
            </a:r>
            <a:r>
              <a:rPr lang="en-US" dirty="0"/>
              <a:t> modifier which must be applied to the first parameter of the extension method.</a:t>
            </a:r>
          </a:p>
          <a:p>
            <a:endParaRPr lang="en-US" dirty="0"/>
          </a:p>
          <a:p>
            <a:r>
              <a:rPr lang="en-US" dirty="0"/>
              <a:t>Extension methods enable us to "add" methods to existing types without creating a new derived type, recompiling, or otherwise modifying the original type. Extension methods are a special kind of static method, called as if they were instance methods on the extended type. </a:t>
            </a:r>
          </a:p>
          <a:p>
            <a:endParaRPr lang="en-US" dirty="0"/>
          </a:p>
          <a:p>
            <a:r>
              <a:rPr lang="en-US" dirty="0"/>
              <a:t>For client code written in C#, there is no difference between calling an extension method and the methods that are actually defined in a type although the IntelliSense shows (extension) at the beginning of the pop-up dialog box. Extension methods are only in scope when the namespace has been explicitly imported  into your source code with a </a:t>
            </a:r>
            <a:r>
              <a:rPr lang="en-US" b="1" dirty="0">
                <a:latin typeface="Consolas" panose="020B0609020204030204" pitchFamily="49" charset="0"/>
                <a:cs typeface="Consolas" panose="020B0609020204030204" pitchFamily="49" charset="0"/>
              </a:rPr>
              <a:t>using</a:t>
            </a:r>
            <a:r>
              <a:rPr lang="en-US" dirty="0"/>
              <a:t> directive. In general, you will probably be calling extension methods far more often than implementing your own. Because extension methods are called by using instance method syntax, no special knowledge is required to use them from client code.</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28</a:t>
            </a:fld>
            <a:endParaRPr lang="en-GB"/>
          </a:p>
        </p:txBody>
      </p:sp>
    </p:spTree>
    <p:extLst>
      <p:ext uri="{BB962C8B-B14F-4D97-AF65-F5344CB8AC3E}">
        <p14:creationId xmlns="" xmlns:p14="http://schemas.microsoft.com/office/powerpoint/2010/main" val="148019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In an application that uses top-level statements, the Main method is generated by the compiler.</a:t>
            </a:r>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 xmlns:p14="http://schemas.microsoft.com/office/powerpoint/2010/main" val="389385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 address, postcode and country are the method’s parameters. When the method is invoked the parameters are passed positionally:</a:t>
            </a:r>
          </a:p>
          <a:p>
            <a:r>
              <a:rPr lang="en-GB" dirty="0"/>
              <a:t>The zeroth argument “Julie Dooley” maps to parameter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first argument “1 Main Street” maps to parameter address.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second argument “CH12 9DL” maps to parameter postcode.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third argument “UK” maps to parameter country.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980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00146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Overloading allows the programmer to remember one method name and to then use IntelliSense to view the different sets of valid parameters for that method.</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 xmlns:p14="http://schemas.microsoft.com/office/powerpoint/2010/main" val="184968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method can return a single value to the caller of that method. If so, it must be defined with a return type (e.g. bool) in front of the method's name. A method can also return a reference to some object, such as a List&lt;T&gt;, which might contain more than one value. The method must include a return statement if it is a non-void method. </a:t>
            </a:r>
            <a:r>
              <a:rPr lang="en-GB" i="1" dirty="0"/>
              <a:t>return</a:t>
            </a:r>
            <a:r>
              <a:rPr lang="en-GB" dirty="0"/>
              <a:t> takes a single value or expression that must be compatible with the return type. Note that a method returns when the first return statement is executed.</a:t>
            </a:r>
          </a:p>
          <a:p>
            <a:r>
              <a:rPr lang="en-GB" dirty="0"/>
              <a:t>If the method doesn't return anything, the return type must be specified as </a:t>
            </a:r>
            <a:r>
              <a:rPr lang="en-GB" i="1" dirty="0"/>
              <a:t>void</a:t>
            </a:r>
            <a:r>
              <a:rPr lang="en-GB" dirty="0"/>
              <a:t>. A void method returns automatically at the closing brace of its body. It can also return prematurely using an explicit return statement with no expression or value. </a:t>
            </a:r>
          </a:p>
          <a:p>
            <a:r>
              <a:rPr lang="en-GB" dirty="0"/>
              <a:t>To call a method, simply specify the method by name followed by a pair of brackets containing arguments that match the method signature. A method with a return type can be used in an expression like any other variable. If the return value of a method is not required, it can simply be ignored.</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 xmlns:p14="http://schemas.microsoft.com/office/powerpoint/2010/main" val="341735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a:t>
            </a:r>
            <a:r>
              <a:rPr lang="en-GB" b="1" dirty="0"/>
              <a:t>return</a:t>
            </a:r>
            <a:r>
              <a:rPr lang="en-GB" dirty="0"/>
              <a:t> keyword is not required in the expression bodied method to pass the value back to the caller.</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 xmlns:p14="http://schemas.microsoft.com/office/powerpoint/2010/main" val="401269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 </a:t>
            </a:r>
            <a:r>
              <a:rPr lang="en-GB" b="1" dirty="0"/>
              <a:t>ref</a:t>
            </a:r>
            <a:r>
              <a:rPr lang="en-GB" dirty="0"/>
              <a:t> parameters to be able to pass in inputs to a method that can then be changed and accessed outside of the method. </a:t>
            </a:r>
            <a:r>
              <a:rPr lang="en-GB" b="1" dirty="0"/>
              <a:t>Ref</a:t>
            </a:r>
            <a:r>
              <a:rPr lang="en-GB" dirty="0"/>
              <a:t> parameters are input/output parameters.</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 xmlns:p14="http://schemas.microsoft.com/office/powerpoint/2010/main" val="256219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 </a:t>
            </a:r>
            <a:r>
              <a:rPr lang="en-GB" b="1" dirty="0"/>
              <a:t>out</a:t>
            </a:r>
            <a:r>
              <a:rPr lang="en-GB" dirty="0"/>
              <a:t> parameters to output multiple values from a method.</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 xmlns:p14="http://schemas.microsoft.com/office/powerpoint/2010/main" val="2686338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 xmlns:p14="http://schemas.microsoft.com/office/powerpoint/2010/main" val="34519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 xmlns:a16="http://schemas.microsoft.com/office/drawing/2014/main" id="{41CD3697-753A-0647-9FAB-C202C65A37F4}"/>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273324702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 xmlns:a16="http://schemas.microsoft.com/office/drawing/2014/main" id="{BCFD0822-3499-0C44-8A3C-3118EA298E66}"/>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913170026"/>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10" name="Freeform 9">
            <a:extLst>
              <a:ext uri="{FF2B5EF4-FFF2-40B4-BE49-F238E27FC236}">
                <a16:creationId xmlns=""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 xmlns:p14="http://schemas.microsoft.com/office/powerpoint/2010/main" val="670629438"/>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379761529"/>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10" name="Freeform 9">
            <a:extLst>
              <a:ext uri="{FF2B5EF4-FFF2-40B4-BE49-F238E27FC236}">
                <a16:creationId xmlns=""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39666851"/>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 xmlns:a16="http://schemas.microsoft.com/office/drawing/2014/main" id="{5D69E953-4DB2-B941-B4AE-DF2DF1970A5A}"/>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3283552690"/>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 xmlns:a16="http://schemas.microsoft.com/office/drawing/2014/main" id="{5548F746-665E-408B-B0D4-EA7E82C51CF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 xmlns:p14="http://schemas.microsoft.com/office/powerpoint/2010/main" val="8492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 xmlns:a16="http://schemas.microsoft.com/office/drawing/2014/main" id="{B724B3C1-1C9A-478C-8A84-BF65A52018E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 xmlns:p14="http://schemas.microsoft.com/office/powerpoint/2010/main" val="417472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 xmlns:p14="http://schemas.microsoft.com/office/powerpoint/2010/main" val="1196016768"/>
      </p:ext>
    </p:extLst>
  </p:cSld>
  <p:clrMapOvr>
    <a:masterClrMapping/>
  </p:clrMapOvr>
  <p:extLst>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390013100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872309430"/>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2" name="Group 17">
            <a:extLst>
              <a:ext uri="{FF2B5EF4-FFF2-40B4-BE49-F238E27FC236}">
                <a16:creationId xmlns=""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 xmlns:a16="http://schemas.microsoft.com/office/drawing/2014/main" id="{F0A764D6-0F7D-EB44-A897-7F9C735CB5F7}"/>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09405205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 xmlns:a16="http://schemas.microsoft.com/office/drawing/2014/main" id="{5D69E953-4DB2-B941-B4AE-DF2DF1970A5A}"/>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895494654"/>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 xmlns:a16="http://schemas.microsoft.com/office/drawing/2014/main" id="{B3164A13-D2CE-5342-8D75-2ADD29349675}"/>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945939103"/>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 xmlns:a16="http://schemas.microsoft.com/office/drawing/2014/main" id="{E04B9394-820E-45B1-AED1-10AA3CC584A2}"/>
              </a:ext>
            </a:extLst>
          </p:cNvPr>
          <p:cNvPicPr>
            <a:picLocks noChangeAspect="1"/>
          </p:cNvPicPr>
          <p:nvPr userDrawn="1"/>
        </p:nvPicPr>
        <p:blipFill>
          <a:blip r:embed="rId17">
            <a:extLst>
              <a:ext uri="{96DAC541-7B7A-43D3-8B79-37D633B846F1}">
                <asvg:svgBlip xmlns="" xmlns:asvg="http://schemas.microsoft.com/office/drawing/2016/SVG/main" r:embed="rId2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13" r:id="rId1"/>
    <p:sldLayoutId id="2147483823" r:id="rId2"/>
    <p:sldLayoutId id="2147483806" r:id="rId3"/>
    <p:sldLayoutId id="2147483822"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2277604"/>
          </a:xfrm>
        </p:spPr>
        <p:txBody>
          <a:bodyPr/>
          <a:lstStyle/>
          <a:p>
            <a:r>
              <a:rPr lang="en-US" smtClean="0"/>
              <a:t>Methods</a:t>
            </a:r>
            <a:endParaRPr lang="en-US" dirty="0"/>
          </a:p>
        </p:txBody>
      </p:sp>
      <p:sp>
        <p:nvSpPr>
          <p:cNvPr id="2" name="TextBox 1">
            <a:extLst>
              <a:ext uri="{FF2B5EF4-FFF2-40B4-BE49-F238E27FC236}">
                <a16:creationId xmlns="" xmlns:a16="http://schemas.microsoft.com/office/drawing/2014/main" id="{1A532015-0082-4A56-A481-AA5D56B4B211}"/>
              </a:ext>
            </a:extLst>
          </p:cNvPr>
          <p:cNvSpPr txBox="1"/>
          <p:nvPr/>
        </p:nvSpPr>
        <p:spPr>
          <a:xfrm>
            <a:off x="4724400" y="3200399"/>
            <a:ext cx="2743199"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 xmlns:p14="http://schemas.microsoft.com/office/powerpoint/2010/main"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6732B83-66E2-0D20-D0D4-9AA08C88BA86}"/>
              </a:ext>
            </a:extLst>
          </p:cNvPr>
          <p:cNvSpPr>
            <a:spLocks noGrp="1"/>
          </p:cNvSpPr>
          <p:nvPr>
            <p:ph type="body" sz="quarter" idx="10"/>
          </p:nvPr>
        </p:nvSpPr>
        <p:spPr/>
        <p:txBody>
          <a:bodyPr/>
          <a:lstStyle/>
          <a:p>
            <a:r>
              <a:rPr lang="en-GB" dirty="0"/>
              <a:t>Expression</a:t>
            </a:r>
          </a:p>
          <a:p>
            <a:r>
              <a:rPr lang="en-GB" dirty="0"/>
              <a:t>Bodied Methods</a:t>
            </a:r>
          </a:p>
        </p:txBody>
      </p:sp>
      <p:sp>
        <p:nvSpPr>
          <p:cNvPr id="3" name="Slide Number Placeholder 2">
            <a:extLst>
              <a:ext uri="{FF2B5EF4-FFF2-40B4-BE49-F238E27FC236}">
                <a16:creationId xmlns="" xmlns:a16="http://schemas.microsoft.com/office/drawing/2014/main" id="{3D798C4C-96D0-0370-9C36-8BBB035365B2}"/>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4" name="Text Placeholder 3">
            <a:extLst>
              <a:ext uri="{FF2B5EF4-FFF2-40B4-BE49-F238E27FC236}">
                <a16:creationId xmlns="" xmlns:a16="http://schemas.microsoft.com/office/drawing/2014/main" id="{F23E0069-2659-7610-D262-9FD846982088}"/>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An expression-bodied method consists of a single expression that returns a value whose type matches the method's return type, or, for void methods, performs some </a:t>
            </a:r>
            <a:r>
              <a:rPr lang="en-GB" dirty="0" smtClean="0"/>
              <a:t>operation.</a:t>
            </a:r>
            <a:endParaRPr lang="en-GB" dirty="0"/>
          </a:p>
          <a:p>
            <a:pPr marL="285750" indent="-285750">
              <a:buFont typeface="Arial" panose="020B0604020202020204" pitchFamily="34" charset="0"/>
              <a:buChar char="•"/>
            </a:pPr>
            <a:r>
              <a:rPr smtClean="0"/>
              <a:t>NB. </a:t>
            </a:r>
            <a:r>
              <a:rPr lang="en-GB" dirty="0" smtClean="0"/>
              <a:t>R</a:t>
            </a:r>
            <a:r>
              <a:rPr smtClean="0"/>
              <a:t>eturn keyword not required.</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Block body methods</a:t>
            </a:r>
          </a:p>
        </p:txBody>
      </p:sp>
      <p:pic>
        <p:nvPicPr>
          <p:cNvPr id="6" name="Picture 5">
            <a:extLst>
              <a:ext uri="{FF2B5EF4-FFF2-40B4-BE49-F238E27FC236}">
                <a16:creationId xmlns="" xmlns:a16="http://schemas.microsoft.com/office/drawing/2014/main" id="{227D32E7-5F72-8D30-165E-F465DE526FAB}"/>
              </a:ext>
            </a:extLst>
          </p:cNvPr>
          <p:cNvPicPr>
            <a:picLocks noChangeAspect="1"/>
          </p:cNvPicPr>
          <p:nvPr/>
        </p:nvPicPr>
        <p:blipFill>
          <a:blip r:embed="rId3"/>
          <a:srcRect/>
          <a:stretch/>
        </p:blipFill>
        <p:spPr>
          <a:xfrm>
            <a:off x="5457306" y="2855397"/>
            <a:ext cx="6106377" cy="848381"/>
          </a:xfrm>
          <a:prstGeom prst="rect">
            <a:avLst/>
          </a:prstGeom>
          <a:ln>
            <a:solidFill>
              <a:schemeClr val="accent1"/>
            </a:solidFill>
          </a:ln>
        </p:spPr>
      </p:pic>
      <p:pic>
        <p:nvPicPr>
          <p:cNvPr id="8" name="Picture 7">
            <a:extLst>
              <a:ext uri="{FF2B5EF4-FFF2-40B4-BE49-F238E27FC236}">
                <a16:creationId xmlns="" xmlns:a16="http://schemas.microsoft.com/office/drawing/2014/main" id="{6D8DDE7B-1752-2A4C-BE9C-7A1A46DA70A0}"/>
              </a:ext>
            </a:extLst>
          </p:cNvPr>
          <p:cNvPicPr>
            <a:picLocks noChangeAspect="1"/>
          </p:cNvPicPr>
          <p:nvPr/>
        </p:nvPicPr>
        <p:blipFill>
          <a:blip r:embed="rId4"/>
          <a:stretch>
            <a:fillRect/>
          </a:stretch>
        </p:blipFill>
        <p:spPr>
          <a:xfrm>
            <a:off x="5457306" y="4551872"/>
            <a:ext cx="3791479" cy="657317"/>
          </a:xfrm>
          <a:prstGeom prst="rect">
            <a:avLst/>
          </a:prstGeom>
          <a:ln>
            <a:solidFill>
              <a:schemeClr val="accent1"/>
            </a:solidFill>
          </a:ln>
        </p:spPr>
      </p:pic>
      <p:pic>
        <p:nvPicPr>
          <p:cNvPr id="10" name="Picture 9">
            <a:extLst>
              <a:ext uri="{FF2B5EF4-FFF2-40B4-BE49-F238E27FC236}">
                <a16:creationId xmlns="" xmlns:a16="http://schemas.microsoft.com/office/drawing/2014/main" id="{BA94384C-AC51-0C18-A74A-4B9888BE5E42}"/>
              </a:ext>
            </a:extLst>
          </p:cNvPr>
          <p:cNvPicPr>
            <a:picLocks noChangeAspect="1"/>
          </p:cNvPicPr>
          <p:nvPr/>
        </p:nvPicPr>
        <p:blipFill>
          <a:blip r:embed="rId5"/>
          <a:stretch>
            <a:fillRect/>
          </a:stretch>
        </p:blipFill>
        <p:spPr>
          <a:xfrm>
            <a:off x="5457306" y="5305233"/>
            <a:ext cx="3057952" cy="809738"/>
          </a:xfrm>
          <a:prstGeom prst="rect">
            <a:avLst/>
          </a:prstGeom>
          <a:ln>
            <a:solidFill>
              <a:schemeClr val="accent1"/>
            </a:solidFill>
          </a:ln>
        </p:spPr>
      </p:pic>
    </p:spTree>
    <p:extLst>
      <p:ext uri="{BB962C8B-B14F-4D97-AF65-F5344CB8AC3E}">
        <p14:creationId xmlns="" xmlns:p14="http://schemas.microsoft.com/office/powerpoint/2010/main" val="12216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p:txBody>
          <a:bodyPr/>
          <a:lstStyle/>
          <a:p>
            <a:r>
              <a:rPr lang="en-GB" sz="3200" dirty="0"/>
              <a:t>Passing Parameters</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15"/>
          </p:nvPr>
        </p:nvSpPr>
        <p:spPr/>
        <p:txBody>
          <a:bodyPr/>
          <a:lstStyle/>
          <a:p>
            <a:r>
              <a:rPr lang="en-GB" b="1" dirty="0"/>
              <a:t>Value types</a:t>
            </a:r>
          </a:p>
          <a:p>
            <a:pPr marL="285750" indent="-285750">
              <a:buFont typeface="Arial" panose="020B0604020202020204" pitchFamily="34" charset="0"/>
              <a:buChar char="•"/>
            </a:pPr>
            <a:r>
              <a:rPr lang="en-GB" dirty="0"/>
              <a:t>When an instance of a </a:t>
            </a:r>
            <a:r>
              <a:rPr lang="en-GB" b="1" dirty="0"/>
              <a:t>value</a:t>
            </a:r>
            <a:r>
              <a:rPr lang="en-GB" dirty="0"/>
              <a:t> type is passed as a parameter to a method, its </a:t>
            </a:r>
            <a:r>
              <a:rPr lang="en-GB" i="1" dirty="0"/>
              <a:t>copy</a:t>
            </a:r>
            <a:r>
              <a:rPr lang="en-GB" dirty="0"/>
              <a:t> is passed instead of the instance</a:t>
            </a:r>
          </a:p>
          <a:p>
            <a:pPr marL="285750" indent="-285750">
              <a:buFont typeface="Arial" panose="020B0604020202020204" pitchFamily="34" charset="0"/>
              <a:buChar char="•"/>
            </a:pPr>
            <a:r>
              <a:rPr lang="en-GB" dirty="0"/>
              <a:t>Changes to the argument within the called method have </a:t>
            </a:r>
            <a:r>
              <a:rPr lang="en-GB" i="1" dirty="0"/>
              <a:t>no effect </a:t>
            </a:r>
            <a:r>
              <a:rPr lang="en-GB" dirty="0"/>
              <a:t>on the original instance in the calling code</a:t>
            </a:r>
          </a:p>
          <a:p>
            <a:endParaRPr lang="en-GB" dirty="0"/>
          </a:p>
          <a:p>
            <a:r>
              <a:rPr lang="en-GB" b="1" dirty="0"/>
              <a:t>Reference types</a:t>
            </a:r>
          </a:p>
          <a:p>
            <a:pPr marL="285750" indent="-285750">
              <a:buFont typeface="Arial" panose="020B0604020202020204" pitchFamily="34" charset="0"/>
              <a:buChar char="•"/>
            </a:pPr>
            <a:r>
              <a:rPr lang="en-GB" dirty="0"/>
              <a:t>When an instance of a </a:t>
            </a:r>
            <a:r>
              <a:rPr lang="en-GB" b="1" dirty="0"/>
              <a:t>reference</a:t>
            </a:r>
            <a:r>
              <a:rPr lang="en-GB" dirty="0"/>
              <a:t> type is passed as a parameter to a method, a </a:t>
            </a:r>
            <a:r>
              <a:rPr lang="en-GB" i="1" dirty="0"/>
              <a:t>reference</a:t>
            </a:r>
            <a:r>
              <a:rPr lang="en-GB" dirty="0"/>
              <a:t> to the object is passed</a:t>
            </a:r>
          </a:p>
          <a:p>
            <a:pPr marL="285750" indent="-285750">
              <a:buFont typeface="Arial" panose="020B0604020202020204" pitchFamily="34" charset="0"/>
              <a:buChar char="•"/>
            </a:pPr>
            <a:r>
              <a:rPr lang="en-GB" dirty="0"/>
              <a:t>Changes to a member of the argument within the called method </a:t>
            </a:r>
            <a:r>
              <a:rPr lang="en-GB" i="1" dirty="0"/>
              <a:t>are reflected </a:t>
            </a:r>
            <a:r>
              <a:rPr lang="en-GB" dirty="0"/>
              <a:t>in the argument in the calling code</a:t>
            </a:r>
          </a:p>
          <a:p>
            <a:endParaRPr lang="en-GB" dirty="0"/>
          </a:p>
        </p:txBody>
      </p:sp>
    </p:spTree>
    <p:extLst>
      <p:ext uri="{BB962C8B-B14F-4D97-AF65-F5344CB8AC3E}">
        <p14:creationId xmlns="" xmlns:p14="http://schemas.microsoft.com/office/powerpoint/2010/main" val="353960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928ADA0-9CC3-DB9D-F739-F593D3A92955}"/>
              </a:ext>
            </a:extLst>
          </p:cNvPr>
          <p:cNvSpPr>
            <a:spLocks noGrp="1"/>
          </p:cNvSpPr>
          <p:nvPr>
            <p:ph type="ctrTitle"/>
          </p:nvPr>
        </p:nvSpPr>
        <p:spPr>
          <a:xfrm>
            <a:off x="376238" y="1914607"/>
            <a:ext cx="7071966" cy="2353439"/>
          </a:xfrm>
        </p:spPr>
        <p:txBody>
          <a:bodyPr/>
          <a:lstStyle/>
          <a:p>
            <a:r>
              <a:rPr lang="en-GB" sz="4400" dirty="0"/>
              <a:t>Passing value-type parameters</a:t>
            </a:r>
          </a:p>
        </p:txBody>
      </p:sp>
      <p:sp>
        <p:nvSpPr>
          <p:cNvPr id="3" name="Slide Number Placeholder 2">
            <a:extLst>
              <a:ext uri="{FF2B5EF4-FFF2-40B4-BE49-F238E27FC236}">
                <a16:creationId xmlns="" xmlns:a16="http://schemas.microsoft.com/office/drawing/2014/main" id="{1724FE1B-D1C2-6E63-42A8-A3E50F59574F}"/>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12</a:t>
            </a:fld>
            <a:endParaRPr lang="en-GB" dirty="0"/>
          </a:p>
        </p:txBody>
      </p:sp>
    </p:spTree>
    <p:extLst>
      <p:ext uri="{BB962C8B-B14F-4D97-AF65-F5344CB8AC3E}">
        <p14:creationId xmlns="" xmlns:p14="http://schemas.microsoft.com/office/powerpoint/2010/main" val="15226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p:txBody>
          <a:bodyPr/>
          <a:lstStyle/>
          <a:p>
            <a:r>
              <a:rPr lang="en-GB" sz="3200" dirty="0"/>
              <a:t>Passing Parameters:</a:t>
            </a:r>
          </a:p>
          <a:p>
            <a:r>
              <a:rPr lang="en-GB" sz="3200" dirty="0"/>
              <a:t>Value types by value</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4294967295"/>
          </p:nvPr>
        </p:nvSpPr>
        <p:spPr>
          <a:xfrm>
            <a:off x="5421313" y="1277938"/>
            <a:ext cx="6770687" cy="5119687"/>
          </a:xfrm>
          <a:prstGeom prst="rect">
            <a:avLst/>
          </a:prstGeom>
        </p:spPr>
        <p:txBody>
          <a:bodyPr/>
          <a:lstStyle/>
          <a:p>
            <a:pPr marL="0" indent="0">
              <a:buNone/>
            </a:pPr>
            <a:r>
              <a:rPr lang="en-GB" b="0" dirty="0"/>
              <a:t>The </a:t>
            </a:r>
            <a:r>
              <a:rPr lang="en-GB" dirty="0"/>
              <a:t>value</a:t>
            </a:r>
            <a:r>
              <a:rPr lang="en-GB" b="0" dirty="0"/>
              <a:t> type variable </a:t>
            </a:r>
            <a:r>
              <a:rPr lang="en-GB" b="0" dirty="0">
                <a:solidFill>
                  <a:schemeClr val="accent3">
                    <a:lumMod val="60000"/>
                    <a:lumOff val="40000"/>
                  </a:schemeClr>
                </a:solidFill>
              </a:rPr>
              <a:t>x</a:t>
            </a:r>
            <a:r>
              <a:rPr lang="en-GB" b="0" dirty="0"/>
              <a:t> is </a:t>
            </a:r>
            <a:r>
              <a:rPr lang="en-GB" b="0" i="1" dirty="0"/>
              <a:t>passed by value </a:t>
            </a:r>
            <a:r>
              <a:rPr lang="en-GB" b="0" dirty="0"/>
              <a:t>by default, so a copy of the value 7 is passed. This is then squared to give the value of 49 within the called method. The original variable is unchanged.</a:t>
            </a:r>
          </a:p>
        </p:txBody>
      </p:sp>
      <p:pic>
        <p:nvPicPr>
          <p:cNvPr id="6" name="Picture 5">
            <a:extLst>
              <a:ext uri="{FF2B5EF4-FFF2-40B4-BE49-F238E27FC236}">
                <a16:creationId xmlns="" xmlns:a16="http://schemas.microsoft.com/office/drawing/2014/main" id="{16411404-1577-9C9D-9BE8-8354D44677D9}"/>
              </a:ext>
            </a:extLst>
          </p:cNvPr>
          <p:cNvPicPr>
            <a:picLocks noChangeAspect="1"/>
          </p:cNvPicPr>
          <p:nvPr/>
        </p:nvPicPr>
        <p:blipFill>
          <a:blip r:embed="rId2"/>
          <a:stretch>
            <a:fillRect/>
          </a:stretch>
        </p:blipFill>
        <p:spPr>
          <a:xfrm>
            <a:off x="5074677" y="2638847"/>
            <a:ext cx="3372321" cy="1438476"/>
          </a:xfrm>
          <a:prstGeom prst="rect">
            <a:avLst/>
          </a:prstGeom>
          <a:ln>
            <a:solidFill>
              <a:schemeClr val="accent1"/>
            </a:solidFill>
          </a:ln>
        </p:spPr>
      </p:pic>
      <p:pic>
        <p:nvPicPr>
          <p:cNvPr id="8" name="Picture 7">
            <a:extLst>
              <a:ext uri="{FF2B5EF4-FFF2-40B4-BE49-F238E27FC236}">
                <a16:creationId xmlns="" xmlns:a16="http://schemas.microsoft.com/office/drawing/2014/main" id="{6A0C6A30-9763-56DA-EDCF-A741B12A4D26}"/>
              </a:ext>
            </a:extLst>
          </p:cNvPr>
          <p:cNvPicPr>
            <a:picLocks noChangeAspect="1"/>
          </p:cNvPicPr>
          <p:nvPr/>
        </p:nvPicPr>
        <p:blipFill>
          <a:blip r:embed="rId3"/>
          <a:stretch>
            <a:fillRect/>
          </a:stretch>
        </p:blipFill>
        <p:spPr>
          <a:xfrm>
            <a:off x="5074677" y="4219153"/>
            <a:ext cx="5449060" cy="2029108"/>
          </a:xfrm>
          <a:prstGeom prst="rect">
            <a:avLst/>
          </a:prstGeom>
          <a:ln>
            <a:solidFill>
              <a:schemeClr val="accent1"/>
            </a:solidFill>
          </a:ln>
        </p:spPr>
      </p:pic>
    </p:spTree>
    <p:extLst>
      <p:ext uri="{BB962C8B-B14F-4D97-AF65-F5344CB8AC3E}">
        <p14:creationId xmlns="" xmlns:p14="http://schemas.microsoft.com/office/powerpoint/2010/main" val="3734720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a:xfrm>
            <a:off x="384785" y="1349985"/>
            <a:ext cx="3443732" cy="2968627"/>
          </a:xfrm>
        </p:spPr>
        <p:txBody>
          <a:bodyPr/>
          <a:lstStyle/>
          <a:p>
            <a:r>
              <a:rPr lang="en-GB" sz="3200" dirty="0"/>
              <a:t>Passing Parameters:</a:t>
            </a:r>
          </a:p>
          <a:p>
            <a:r>
              <a:rPr lang="en-GB" sz="3200" dirty="0"/>
              <a:t>Value types By Reference</a:t>
            </a:r>
          </a:p>
          <a:p>
            <a:r>
              <a:rPr lang="en-GB" sz="3200" dirty="0"/>
              <a:t>‘REF’</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15"/>
          </p:nvPr>
        </p:nvSpPr>
        <p:spPr>
          <a:prstGeom prst="rect">
            <a:avLst/>
          </a:prstGeom>
        </p:spPr>
        <p:txBody>
          <a:bodyPr/>
          <a:lstStyle/>
          <a:p>
            <a:pPr marL="0" indent="0">
              <a:buNone/>
            </a:pPr>
            <a:r>
              <a:rPr lang="en-GB" b="0" dirty="0"/>
              <a:t>The </a:t>
            </a:r>
            <a:r>
              <a:rPr lang="en-GB" dirty="0"/>
              <a:t>value</a:t>
            </a:r>
            <a:r>
              <a:rPr lang="en-GB" b="0" dirty="0"/>
              <a:t> type variable </a:t>
            </a:r>
            <a:r>
              <a:rPr lang="en-GB" b="0" dirty="0">
                <a:solidFill>
                  <a:schemeClr val="accent3">
                    <a:lumMod val="60000"/>
                    <a:lumOff val="40000"/>
                  </a:schemeClr>
                </a:solidFill>
              </a:rPr>
              <a:t>x</a:t>
            </a:r>
            <a:r>
              <a:rPr lang="en-GB" b="0" dirty="0"/>
              <a:t> is </a:t>
            </a:r>
            <a:r>
              <a:rPr lang="en-GB" b="0" i="1" dirty="0"/>
              <a:t>passed by reference</a:t>
            </a:r>
            <a:r>
              <a:rPr lang="en-GB" b="0" dirty="0"/>
              <a:t> using the </a:t>
            </a:r>
            <a:r>
              <a:rPr lang="en-GB" b="1" dirty="0"/>
              <a:t>ref</a:t>
            </a:r>
            <a:r>
              <a:rPr lang="en-GB" b="0" dirty="0"/>
              <a:t> keyword in both the method declaration and the method call. A </a:t>
            </a:r>
            <a:r>
              <a:rPr lang="en-GB" b="1" dirty="0"/>
              <a:t>reference</a:t>
            </a:r>
            <a:r>
              <a:rPr lang="en-GB" b="0" dirty="0"/>
              <a:t> to the variable is passed. The value this reference points to is then squared to give the value of 49. The original variable is </a:t>
            </a:r>
            <a:r>
              <a:rPr lang="en-GB" b="1" dirty="0"/>
              <a:t>changed</a:t>
            </a:r>
            <a:r>
              <a:rPr lang="en-GB" dirty="0"/>
              <a:t>.</a:t>
            </a:r>
            <a:endParaRPr lang="en-GB" b="1" dirty="0"/>
          </a:p>
        </p:txBody>
      </p:sp>
      <p:pic>
        <p:nvPicPr>
          <p:cNvPr id="6" name="Picture 5">
            <a:extLst>
              <a:ext uri="{FF2B5EF4-FFF2-40B4-BE49-F238E27FC236}">
                <a16:creationId xmlns="" xmlns:a16="http://schemas.microsoft.com/office/drawing/2014/main" id="{16411404-1577-9C9D-9BE8-8354D44677D9}"/>
              </a:ext>
            </a:extLst>
          </p:cNvPr>
          <p:cNvPicPr>
            <a:picLocks noChangeAspect="1"/>
          </p:cNvPicPr>
          <p:nvPr/>
        </p:nvPicPr>
        <p:blipFill>
          <a:blip r:embed="rId3"/>
          <a:srcRect/>
          <a:stretch/>
        </p:blipFill>
        <p:spPr>
          <a:xfrm>
            <a:off x="5122488" y="2923488"/>
            <a:ext cx="3372321" cy="1395124"/>
          </a:xfrm>
          <a:prstGeom prst="rect">
            <a:avLst/>
          </a:prstGeom>
          <a:ln>
            <a:solidFill>
              <a:schemeClr val="accent1"/>
            </a:solidFill>
          </a:ln>
        </p:spPr>
      </p:pic>
      <p:pic>
        <p:nvPicPr>
          <p:cNvPr id="8" name="Picture 7">
            <a:extLst>
              <a:ext uri="{FF2B5EF4-FFF2-40B4-BE49-F238E27FC236}">
                <a16:creationId xmlns="" xmlns:a16="http://schemas.microsoft.com/office/drawing/2014/main" id="{6A0C6A30-9763-56DA-EDCF-A741B12A4D26}"/>
              </a:ext>
            </a:extLst>
          </p:cNvPr>
          <p:cNvPicPr>
            <a:picLocks noChangeAspect="1"/>
          </p:cNvPicPr>
          <p:nvPr/>
        </p:nvPicPr>
        <p:blipFill>
          <a:blip r:embed="rId4"/>
          <a:srcRect/>
          <a:stretch/>
        </p:blipFill>
        <p:spPr>
          <a:xfrm>
            <a:off x="5122488" y="4464960"/>
            <a:ext cx="5449060" cy="2022037"/>
          </a:xfrm>
          <a:prstGeom prst="rect">
            <a:avLst/>
          </a:prstGeom>
          <a:ln>
            <a:solidFill>
              <a:schemeClr val="accent1"/>
            </a:solidFill>
          </a:ln>
        </p:spPr>
      </p:pic>
    </p:spTree>
    <p:extLst>
      <p:ext uri="{BB962C8B-B14F-4D97-AF65-F5344CB8AC3E}">
        <p14:creationId xmlns="" xmlns:p14="http://schemas.microsoft.com/office/powerpoint/2010/main" val="3873564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a:xfrm>
            <a:off x="384785" y="1349985"/>
            <a:ext cx="3443732" cy="2968627"/>
          </a:xfrm>
        </p:spPr>
        <p:txBody>
          <a:bodyPr/>
          <a:lstStyle/>
          <a:p>
            <a:r>
              <a:rPr lang="en-GB" sz="3200" dirty="0"/>
              <a:t>Passing Parameters:</a:t>
            </a:r>
          </a:p>
          <a:p>
            <a:r>
              <a:rPr lang="en-GB" sz="3200" dirty="0"/>
              <a:t>Value types By Reference</a:t>
            </a:r>
          </a:p>
          <a:p>
            <a:r>
              <a:rPr lang="en-GB" sz="3200" dirty="0"/>
              <a:t>‘OUT’</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15"/>
          </p:nvPr>
        </p:nvSpPr>
        <p:spPr>
          <a:prstGeom prst="rect">
            <a:avLst/>
          </a:prstGeom>
        </p:spPr>
        <p:txBody>
          <a:bodyPr/>
          <a:lstStyle/>
          <a:p>
            <a:pPr marL="0" indent="0">
              <a:buNone/>
            </a:pPr>
            <a:r>
              <a:rPr lang="en-GB" b="0" dirty="0"/>
              <a:t>The </a:t>
            </a:r>
            <a:r>
              <a:rPr lang="en-GB" dirty="0"/>
              <a:t>value</a:t>
            </a:r>
            <a:r>
              <a:rPr lang="en-GB" b="0" dirty="0"/>
              <a:t> type variables are </a:t>
            </a:r>
            <a:r>
              <a:rPr lang="en-GB" b="0" i="1" dirty="0"/>
              <a:t>passed by reference</a:t>
            </a:r>
            <a:r>
              <a:rPr lang="en-GB" b="0" dirty="0"/>
              <a:t> using the </a:t>
            </a:r>
            <a:r>
              <a:rPr lang="en-GB" b="1" dirty="0"/>
              <a:t>out</a:t>
            </a:r>
            <a:r>
              <a:rPr lang="en-GB" b="0" dirty="0"/>
              <a:t> keyword in both the method declaration and the method call. Unlike </a:t>
            </a:r>
            <a:r>
              <a:rPr lang="en-GB" b="1" dirty="0"/>
              <a:t>ref</a:t>
            </a:r>
            <a:r>
              <a:rPr lang="en-GB" b="0" dirty="0"/>
              <a:t>, variables do not need to be initialised before being passed. </a:t>
            </a:r>
            <a:endParaRPr lang="en-GB" b="0" u="sng" dirty="0"/>
          </a:p>
        </p:txBody>
      </p:sp>
      <p:pic>
        <p:nvPicPr>
          <p:cNvPr id="8" name="Picture 7">
            <a:extLst>
              <a:ext uri="{FF2B5EF4-FFF2-40B4-BE49-F238E27FC236}">
                <a16:creationId xmlns="" xmlns:a16="http://schemas.microsoft.com/office/drawing/2014/main" id="{6A0C6A30-9763-56DA-EDCF-A741B12A4D26}"/>
              </a:ext>
            </a:extLst>
          </p:cNvPr>
          <p:cNvPicPr>
            <a:picLocks noChangeAspect="1"/>
          </p:cNvPicPr>
          <p:nvPr/>
        </p:nvPicPr>
        <p:blipFill>
          <a:blip r:embed="rId3"/>
          <a:srcRect/>
          <a:stretch/>
        </p:blipFill>
        <p:spPr>
          <a:xfrm>
            <a:off x="5162756" y="2707067"/>
            <a:ext cx="6156679" cy="3223090"/>
          </a:xfrm>
          <a:prstGeom prst="rect">
            <a:avLst/>
          </a:prstGeom>
          <a:ln>
            <a:solidFill>
              <a:schemeClr val="accent1"/>
            </a:solidFill>
          </a:ln>
        </p:spPr>
      </p:pic>
    </p:spTree>
    <p:extLst>
      <p:ext uri="{BB962C8B-B14F-4D97-AF65-F5344CB8AC3E}">
        <p14:creationId xmlns="" xmlns:p14="http://schemas.microsoft.com/office/powerpoint/2010/main" val="1214241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6F6FBC5-90B3-1BC6-AED3-69C7BB79E2BF}"/>
              </a:ext>
            </a:extLst>
          </p:cNvPr>
          <p:cNvSpPr>
            <a:spLocks noGrp="1"/>
          </p:cNvSpPr>
          <p:nvPr>
            <p:ph type="body" sz="quarter" idx="10"/>
          </p:nvPr>
        </p:nvSpPr>
        <p:spPr/>
        <p:txBody>
          <a:bodyPr/>
          <a:lstStyle/>
          <a:p>
            <a:r>
              <a:rPr lang="en-GB" dirty="0"/>
              <a:t>Tuples instead of out</a:t>
            </a:r>
          </a:p>
        </p:txBody>
      </p:sp>
      <p:sp>
        <p:nvSpPr>
          <p:cNvPr id="3" name="Slide Number Placeholder 2">
            <a:extLst>
              <a:ext uri="{FF2B5EF4-FFF2-40B4-BE49-F238E27FC236}">
                <a16:creationId xmlns="" xmlns:a16="http://schemas.microsoft.com/office/drawing/2014/main" id="{2FA03EB9-7509-AA7F-111C-4A64551D2CDA}"/>
              </a:ext>
            </a:extLst>
          </p:cNvPr>
          <p:cNvSpPr>
            <a:spLocks noGrp="1"/>
          </p:cNvSpPr>
          <p:nvPr>
            <p:ph type="sldNum" sz="quarter" idx="4"/>
          </p:nvPr>
        </p:nvSpPr>
        <p:spPr/>
        <p:txBody>
          <a:bodyPr/>
          <a:lstStyle/>
          <a:p>
            <a:fld id="{EF892D59-8F09-EF4B-AD6D-DA609442F868}" type="slidenum">
              <a:rPr lang="en-GB" smtClean="0"/>
              <a:pPr/>
              <a:t>16</a:t>
            </a:fld>
            <a:endParaRPr lang="en-GB" dirty="0"/>
          </a:p>
        </p:txBody>
      </p:sp>
      <p:sp>
        <p:nvSpPr>
          <p:cNvPr id="4" name="Text Placeholder 3">
            <a:extLst>
              <a:ext uri="{FF2B5EF4-FFF2-40B4-BE49-F238E27FC236}">
                <a16:creationId xmlns="" xmlns:a16="http://schemas.microsoft.com/office/drawing/2014/main" id="{C70867BD-0B52-3D86-0BC8-3EA2C32909A9}"/>
              </a:ext>
            </a:extLst>
          </p:cNvPr>
          <p:cNvSpPr>
            <a:spLocks noGrp="1"/>
          </p:cNvSpPr>
          <p:nvPr>
            <p:ph type="body" sz="quarter" idx="15"/>
          </p:nvPr>
        </p:nvSpPr>
        <p:spPr/>
        <p:txBody>
          <a:bodyPr/>
          <a:lstStyle/>
          <a:p>
            <a:r>
              <a:rPr lang="en-GB" b="1" dirty="0"/>
              <a:t>Out</a:t>
            </a:r>
            <a:r>
              <a:rPr lang="en-GB" dirty="0"/>
              <a:t> parameters are used to return multiple items from a method</a:t>
            </a:r>
          </a:p>
          <a:p>
            <a:r>
              <a:rPr lang="en-GB" dirty="0"/>
              <a:t>An alternative is to return a </a:t>
            </a:r>
            <a:r>
              <a:rPr lang="en-GB" b="1" dirty="0"/>
              <a:t>collection</a:t>
            </a:r>
            <a:r>
              <a:rPr lang="en-GB" dirty="0"/>
              <a:t> when the values belong in a group of the same type e.g., List&lt;string&gt;</a:t>
            </a:r>
          </a:p>
          <a:p>
            <a:r>
              <a:rPr lang="en-GB" dirty="0"/>
              <a:t>Another alternative is to return a </a:t>
            </a:r>
            <a:r>
              <a:rPr lang="en-GB" b="1" dirty="0"/>
              <a:t>tuple:</a:t>
            </a:r>
          </a:p>
          <a:p>
            <a:endParaRPr lang="en-GB" b="1" dirty="0"/>
          </a:p>
          <a:p>
            <a:endParaRPr lang="en-GB" b="1" dirty="0"/>
          </a:p>
          <a:p>
            <a:endParaRPr lang="en-GB" b="1" dirty="0"/>
          </a:p>
          <a:p>
            <a:endParaRPr lang="en-GB" b="1" dirty="0"/>
          </a:p>
          <a:p>
            <a:endParaRPr lang="en-GB" b="1" dirty="0"/>
          </a:p>
          <a:p>
            <a:endParaRPr lang="en-GB" b="1" dirty="0"/>
          </a:p>
          <a:p>
            <a:r>
              <a:rPr lang="en-GB" dirty="0"/>
              <a:t>A </a:t>
            </a:r>
            <a:r>
              <a:rPr lang="en-GB" b="1" dirty="0"/>
              <a:t>tuple</a:t>
            </a:r>
            <a:r>
              <a:rPr lang="en-GB" dirty="0"/>
              <a:t> is concise syntax to group multiple data elements in a lightweight data structure.</a:t>
            </a:r>
          </a:p>
          <a:p>
            <a:r>
              <a:rPr lang="en-GB" dirty="0"/>
              <a:t>The most common use case is as a method return type within private or internal utility methods.</a:t>
            </a:r>
          </a:p>
          <a:p>
            <a:endParaRPr lang="en-GB" b="1" dirty="0"/>
          </a:p>
          <a:p>
            <a:endParaRPr lang="en-GB" b="1" dirty="0"/>
          </a:p>
          <a:p>
            <a:endParaRPr lang="en-GB" dirty="0"/>
          </a:p>
        </p:txBody>
      </p:sp>
      <p:pic>
        <p:nvPicPr>
          <p:cNvPr id="6" name="Picture 5">
            <a:extLst>
              <a:ext uri="{FF2B5EF4-FFF2-40B4-BE49-F238E27FC236}">
                <a16:creationId xmlns="" xmlns:a16="http://schemas.microsoft.com/office/drawing/2014/main" id="{2F3FA2D1-783A-FCEB-215F-5A22F89A745E}"/>
              </a:ext>
            </a:extLst>
          </p:cNvPr>
          <p:cNvPicPr>
            <a:picLocks noChangeAspect="1"/>
          </p:cNvPicPr>
          <p:nvPr/>
        </p:nvPicPr>
        <p:blipFill>
          <a:blip r:embed="rId2"/>
          <a:srcRect/>
          <a:stretch/>
        </p:blipFill>
        <p:spPr>
          <a:xfrm>
            <a:off x="5141970" y="3065250"/>
            <a:ext cx="6642475" cy="1972915"/>
          </a:xfrm>
          <a:prstGeom prst="rect">
            <a:avLst/>
          </a:prstGeom>
          <a:ln>
            <a:solidFill>
              <a:schemeClr val="accent1"/>
            </a:solidFill>
          </a:ln>
        </p:spPr>
      </p:pic>
    </p:spTree>
    <p:extLst>
      <p:ext uri="{BB962C8B-B14F-4D97-AF65-F5344CB8AC3E}">
        <p14:creationId xmlns="" xmlns:p14="http://schemas.microsoft.com/office/powerpoint/2010/main" val="4526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p:txBody>
          <a:bodyPr/>
          <a:lstStyle/>
          <a:p>
            <a:r>
              <a:rPr lang="en-GB" sz="3200" dirty="0"/>
              <a:t>Passing Parameters:</a:t>
            </a:r>
          </a:p>
          <a:p>
            <a:r>
              <a:rPr lang="en-GB" sz="3200" dirty="0"/>
              <a:t>Value types As ‘IN’</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17</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15"/>
          </p:nvPr>
        </p:nvSpPr>
        <p:spPr>
          <a:prstGeom prst="rect">
            <a:avLst/>
          </a:prstGeom>
        </p:spPr>
        <p:txBody>
          <a:bodyPr/>
          <a:lstStyle/>
          <a:p>
            <a:pPr marL="285750" indent="-285750">
              <a:buFont typeface="Arial" panose="020B0604020202020204" pitchFamily="34" charset="0"/>
              <a:buChar char="•"/>
            </a:pPr>
            <a:r>
              <a:rPr lang="en-GB" b="0" dirty="0"/>
              <a:t>The </a:t>
            </a:r>
            <a:r>
              <a:rPr lang="en-GB" dirty="0"/>
              <a:t>value</a:t>
            </a:r>
            <a:r>
              <a:rPr lang="en-GB" b="0" dirty="0"/>
              <a:t> type variable </a:t>
            </a:r>
            <a:r>
              <a:rPr lang="en-GB" b="0" dirty="0">
                <a:solidFill>
                  <a:schemeClr val="accent3">
                    <a:lumMod val="60000"/>
                    <a:lumOff val="40000"/>
                  </a:schemeClr>
                </a:solidFill>
              </a:rPr>
              <a:t>x</a:t>
            </a:r>
            <a:r>
              <a:rPr lang="en-GB" b="0" dirty="0"/>
              <a:t> is </a:t>
            </a:r>
            <a:r>
              <a:rPr lang="en-GB" b="0" i="1" dirty="0"/>
              <a:t>passed by reference </a:t>
            </a:r>
            <a:r>
              <a:rPr lang="en-GB" b="0" dirty="0"/>
              <a:t>using the </a:t>
            </a:r>
            <a:r>
              <a:rPr lang="en-GB" b="1" dirty="0"/>
              <a:t>in </a:t>
            </a:r>
            <a:r>
              <a:rPr lang="en-GB" dirty="0"/>
              <a:t>keyword</a:t>
            </a:r>
          </a:p>
          <a:p>
            <a:pPr marL="285750" indent="-285750">
              <a:buFont typeface="Arial" panose="020B0604020202020204" pitchFamily="34" charset="0"/>
              <a:buChar char="•"/>
            </a:pPr>
            <a:r>
              <a:rPr lang="en-GB" b="1" dirty="0"/>
              <a:t>in </a:t>
            </a:r>
            <a:r>
              <a:rPr lang="en-GB" dirty="0"/>
              <a:t>ensures the argument cannot be modified by the called method</a:t>
            </a:r>
          </a:p>
          <a:p>
            <a:pPr marL="285750" indent="-285750">
              <a:buFont typeface="Arial" panose="020B0604020202020204" pitchFamily="34" charset="0"/>
              <a:buChar char="•"/>
            </a:pPr>
            <a:r>
              <a:rPr lang="en-GB" dirty="0"/>
              <a:t>The </a:t>
            </a:r>
            <a:r>
              <a:rPr lang="en-GB" b="1" dirty="0"/>
              <a:t>in</a:t>
            </a:r>
            <a:r>
              <a:rPr lang="en-GB" dirty="0"/>
              <a:t> keyword is optional in the calling code because it is the default passing mechanism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7" name="Picture 6">
            <a:extLst>
              <a:ext uri="{FF2B5EF4-FFF2-40B4-BE49-F238E27FC236}">
                <a16:creationId xmlns="" xmlns:a16="http://schemas.microsoft.com/office/drawing/2014/main" id="{40FCEC31-1C70-33DE-4447-9E9BD188DC77}"/>
              </a:ext>
            </a:extLst>
          </p:cNvPr>
          <p:cNvPicPr>
            <a:picLocks noChangeAspect="1"/>
          </p:cNvPicPr>
          <p:nvPr/>
        </p:nvPicPr>
        <p:blipFill>
          <a:blip r:embed="rId3"/>
          <a:stretch>
            <a:fillRect/>
          </a:stretch>
        </p:blipFill>
        <p:spPr>
          <a:xfrm>
            <a:off x="5366398" y="3429000"/>
            <a:ext cx="5439534" cy="2029108"/>
          </a:xfrm>
          <a:prstGeom prst="rect">
            <a:avLst/>
          </a:prstGeom>
          <a:ln>
            <a:solidFill>
              <a:schemeClr val="accent1"/>
            </a:solidFill>
          </a:ln>
        </p:spPr>
      </p:pic>
      <p:pic>
        <p:nvPicPr>
          <p:cNvPr id="9" name="Picture 8">
            <a:extLst>
              <a:ext uri="{FF2B5EF4-FFF2-40B4-BE49-F238E27FC236}">
                <a16:creationId xmlns="" xmlns:a16="http://schemas.microsoft.com/office/drawing/2014/main" id="{DB77048E-0026-2BCD-E1D5-CC90D726B56F}"/>
              </a:ext>
            </a:extLst>
          </p:cNvPr>
          <p:cNvPicPr>
            <a:picLocks noChangeAspect="1"/>
          </p:cNvPicPr>
          <p:nvPr/>
        </p:nvPicPr>
        <p:blipFill>
          <a:blip r:embed="rId4"/>
          <a:srcRect/>
          <a:stretch/>
        </p:blipFill>
        <p:spPr>
          <a:xfrm>
            <a:off x="5366398" y="5542477"/>
            <a:ext cx="3484755" cy="1059195"/>
          </a:xfrm>
          <a:prstGeom prst="rect">
            <a:avLst/>
          </a:prstGeom>
          <a:ln>
            <a:solidFill>
              <a:schemeClr val="accent1"/>
            </a:solidFill>
          </a:ln>
        </p:spPr>
      </p:pic>
    </p:spTree>
    <p:extLst>
      <p:ext uri="{BB962C8B-B14F-4D97-AF65-F5344CB8AC3E}">
        <p14:creationId xmlns="" xmlns:p14="http://schemas.microsoft.com/office/powerpoint/2010/main" val="296352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p:txBody>
          <a:bodyPr/>
          <a:lstStyle/>
          <a:p>
            <a:r>
              <a:rPr lang="en-GB" sz="3200" dirty="0"/>
              <a:t>Passing Parameters:</a:t>
            </a:r>
          </a:p>
          <a:p>
            <a:r>
              <a:rPr lang="en-GB" sz="3200" dirty="0"/>
              <a:t>Value types As ‘IN’</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18</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15"/>
          </p:nvPr>
        </p:nvSpPr>
        <p:spPr>
          <a:prstGeom prst="rect">
            <a:avLst/>
          </a:prstGeom>
        </p:spPr>
        <p:txBody>
          <a:bodyPr/>
          <a:lstStyle/>
          <a:p>
            <a:pPr marL="285750" indent="-285750">
              <a:buFont typeface="Arial" panose="020B0604020202020204" pitchFamily="34" charset="0"/>
              <a:buChar char="•"/>
            </a:pPr>
            <a:r>
              <a:rPr lang="en-GB" b="0" dirty="0"/>
              <a:t>The called </a:t>
            </a:r>
            <a:r>
              <a:rPr lang="en-GB" dirty="0"/>
              <a:t>method cannot modify the </a:t>
            </a:r>
            <a:r>
              <a:rPr lang="en-GB" b="1" dirty="0"/>
              <a:t>in</a:t>
            </a:r>
            <a:r>
              <a:rPr lang="en-GB" dirty="0"/>
              <a:t> parameter, so the code must be changed to reflect this restriction:</a:t>
            </a:r>
          </a:p>
        </p:txBody>
      </p:sp>
      <p:pic>
        <p:nvPicPr>
          <p:cNvPr id="6" name="Picture 5">
            <a:extLst>
              <a:ext uri="{FF2B5EF4-FFF2-40B4-BE49-F238E27FC236}">
                <a16:creationId xmlns="" xmlns:a16="http://schemas.microsoft.com/office/drawing/2014/main" id="{16411404-1577-9C9D-9BE8-8354D44677D9}"/>
              </a:ext>
            </a:extLst>
          </p:cNvPr>
          <p:cNvPicPr>
            <a:picLocks noChangeAspect="1"/>
          </p:cNvPicPr>
          <p:nvPr/>
        </p:nvPicPr>
        <p:blipFill>
          <a:blip r:embed="rId3"/>
          <a:srcRect/>
          <a:stretch/>
        </p:blipFill>
        <p:spPr>
          <a:xfrm>
            <a:off x="5098583" y="2397976"/>
            <a:ext cx="6406794" cy="1511713"/>
          </a:xfrm>
          <a:prstGeom prst="rect">
            <a:avLst/>
          </a:prstGeom>
          <a:ln>
            <a:solidFill>
              <a:schemeClr val="accent1"/>
            </a:solidFill>
          </a:ln>
        </p:spPr>
      </p:pic>
      <p:pic>
        <p:nvPicPr>
          <p:cNvPr id="8" name="Picture 7">
            <a:extLst>
              <a:ext uri="{FF2B5EF4-FFF2-40B4-BE49-F238E27FC236}">
                <a16:creationId xmlns="" xmlns:a16="http://schemas.microsoft.com/office/drawing/2014/main" id="{6A0C6A30-9763-56DA-EDCF-A741B12A4D26}"/>
              </a:ext>
            </a:extLst>
          </p:cNvPr>
          <p:cNvPicPr>
            <a:picLocks noChangeAspect="1"/>
          </p:cNvPicPr>
          <p:nvPr/>
        </p:nvPicPr>
        <p:blipFill>
          <a:blip r:embed="rId4"/>
          <a:srcRect/>
          <a:stretch/>
        </p:blipFill>
        <p:spPr>
          <a:xfrm>
            <a:off x="5098583" y="4347916"/>
            <a:ext cx="3946821" cy="1199641"/>
          </a:xfrm>
          <a:prstGeom prst="rect">
            <a:avLst/>
          </a:prstGeom>
          <a:ln>
            <a:solidFill>
              <a:schemeClr val="accent1"/>
            </a:solidFill>
          </a:ln>
        </p:spPr>
      </p:pic>
    </p:spTree>
    <p:extLst>
      <p:ext uri="{BB962C8B-B14F-4D97-AF65-F5344CB8AC3E}">
        <p14:creationId xmlns="" xmlns:p14="http://schemas.microsoft.com/office/powerpoint/2010/main" val="200737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928ADA0-9CC3-DB9D-F739-F593D3A92955}"/>
              </a:ext>
            </a:extLst>
          </p:cNvPr>
          <p:cNvSpPr>
            <a:spLocks noGrp="1"/>
          </p:cNvSpPr>
          <p:nvPr>
            <p:ph type="ctrTitle"/>
          </p:nvPr>
        </p:nvSpPr>
        <p:spPr>
          <a:xfrm>
            <a:off x="359613" y="1434327"/>
            <a:ext cx="6814270" cy="2277604"/>
          </a:xfrm>
        </p:spPr>
        <p:txBody>
          <a:bodyPr/>
          <a:lstStyle/>
          <a:p>
            <a:r>
              <a:rPr lang="en-GB" sz="4400" dirty="0"/>
              <a:t>Passing reference-type parameters</a:t>
            </a:r>
          </a:p>
        </p:txBody>
      </p:sp>
      <p:sp>
        <p:nvSpPr>
          <p:cNvPr id="3" name="Slide Number Placeholder 2">
            <a:extLst>
              <a:ext uri="{FF2B5EF4-FFF2-40B4-BE49-F238E27FC236}">
                <a16:creationId xmlns="" xmlns:a16="http://schemas.microsoft.com/office/drawing/2014/main" id="{1724FE1B-D1C2-6E63-42A8-A3E50F59574F}"/>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19</a:t>
            </a:fld>
            <a:endParaRPr lang="en-GB" dirty="0"/>
          </a:p>
        </p:txBody>
      </p:sp>
    </p:spTree>
    <p:extLst>
      <p:ext uri="{BB962C8B-B14F-4D97-AF65-F5344CB8AC3E}">
        <p14:creationId xmlns="" xmlns:p14="http://schemas.microsoft.com/office/powerpoint/2010/main" val="56414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dirty="0"/>
              <a:t>Outline</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a:xfrm>
            <a:off x="5108257" y="1221919"/>
            <a:ext cx="6770688" cy="5641257"/>
          </a:xfrm>
        </p:spPr>
        <p:txBody>
          <a:bodyPr/>
          <a:lstStyle/>
          <a:p>
            <a:pPr marL="285750" indent="-285750">
              <a:lnSpc>
                <a:spcPct val="100000"/>
              </a:lnSpc>
              <a:buFont typeface="Arial" panose="020B0604020202020204" pitchFamily="34" charset="0"/>
              <a:buChar char="•"/>
            </a:pPr>
            <a:r>
              <a:rPr lang="en-GB" sz="1600" dirty="0"/>
              <a:t>Methods</a:t>
            </a:r>
          </a:p>
          <a:p>
            <a:pPr marL="285750" indent="-285750">
              <a:lnSpc>
                <a:spcPct val="100000"/>
              </a:lnSpc>
              <a:buFont typeface="Arial" panose="020B0604020202020204" pitchFamily="34" charset="0"/>
              <a:buChar char="•"/>
            </a:pPr>
            <a:r>
              <a:rPr lang="en-GB" sz="1600" dirty="0"/>
              <a:t>Positional parameters</a:t>
            </a:r>
          </a:p>
          <a:p>
            <a:pPr marL="285750" indent="-285750">
              <a:lnSpc>
                <a:spcPct val="100000"/>
              </a:lnSpc>
              <a:buFont typeface="Arial" panose="020B0604020202020204" pitchFamily="34" charset="0"/>
              <a:buChar char="•"/>
            </a:pPr>
            <a:r>
              <a:rPr lang="en-GB" sz="1600" dirty="0"/>
              <a:t>Named and optional params</a:t>
            </a:r>
          </a:p>
          <a:p>
            <a:pPr marL="285750" indent="-285750">
              <a:lnSpc>
                <a:spcPct val="100000"/>
              </a:lnSpc>
              <a:buFont typeface="Arial" panose="020B0604020202020204" pitchFamily="34" charset="0"/>
              <a:buChar char="•"/>
            </a:pPr>
            <a:r>
              <a:rPr lang="en-GB" sz="1600" dirty="0"/>
              <a:t>Method overloading</a:t>
            </a:r>
          </a:p>
          <a:p>
            <a:pPr marL="285750" indent="-285750">
              <a:lnSpc>
                <a:spcPct val="100000"/>
              </a:lnSpc>
              <a:buFont typeface="Arial" panose="020B0604020202020204" pitchFamily="34" charset="0"/>
              <a:buChar char="•"/>
            </a:pPr>
            <a:r>
              <a:rPr lang="en-GB" sz="1600" dirty="0"/>
              <a:t>Return values</a:t>
            </a:r>
          </a:p>
          <a:p>
            <a:pPr marL="285750" indent="-285750">
              <a:lnSpc>
                <a:spcPct val="100000"/>
              </a:lnSpc>
              <a:buFont typeface="Arial" panose="020B0604020202020204" pitchFamily="34" charset="0"/>
              <a:buChar char="•"/>
            </a:pPr>
            <a:r>
              <a:rPr lang="en-GB" sz="1600" dirty="0"/>
              <a:t>Expression-bodied methods</a:t>
            </a:r>
          </a:p>
          <a:p>
            <a:pPr marL="285750" indent="-285750">
              <a:lnSpc>
                <a:spcPct val="100000"/>
              </a:lnSpc>
              <a:buFont typeface="Arial" panose="020B0604020202020204" pitchFamily="34" charset="0"/>
              <a:buChar char="•"/>
            </a:pPr>
            <a:r>
              <a:rPr lang="en-GB" sz="1600" dirty="0"/>
              <a:t>Passing parameters</a:t>
            </a:r>
          </a:p>
          <a:p>
            <a:pPr marL="285750" indent="-285750">
              <a:lnSpc>
                <a:spcPct val="100000"/>
              </a:lnSpc>
              <a:buFont typeface="Arial" panose="020B0604020202020204" pitchFamily="34" charset="0"/>
              <a:buChar char="•"/>
            </a:pPr>
            <a:r>
              <a:rPr lang="en-GB" sz="1600" dirty="0"/>
              <a:t>Passing value-type parameters</a:t>
            </a:r>
          </a:p>
          <a:p>
            <a:pPr marL="465750" lvl="1" indent="-285750">
              <a:lnSpc>
                <a:spcPct val="100000"/>
              </a:lnSpc>
              <a:buFont typeface="Arial" panose="020B0604020202020204" pitchFamily="34" charset="0"/>
              <a:buChar char="•"/>
            </a:pPr>
            <a:r>
              <a:rPr lang="en-GB" sz="1600" dirty="0"/>
              <a:t>By value</a:t>
            </a:r>
          </a:p>
          <a:p>
            <a:pPr marL="465750" lvl="1" indent="-285750">
              <a:lnSpc>
                <a:spcPct val="100000"/>
              </a:lnSpc>
              <a:buFont typeface="Arial" panose="020B0604020202020204" pitchFamily="34" charset="0"/>
              <a:buChar char="•"/>
            </a:pPr>
            <a:r>
              <a:rPr lang="en-GB" sz="1600" dirty="0"/>
              <a:t>By ref : ‘ref’, ‘out’ and ‘in’</a:t>
            </a:r>
          </a:p>
          <a:p>
            <a:pPr marL="285750" indent="-285750">
              <a:lnSpc>
                <a:spcPct val="100000"/>
              </a:lnSpc>
              <a:buFont typeface="Arial" panose="020B0604020202020204" pitchFamily="34" charset="0"/>
              <a:buChar char="•"/>
            </a:pPr>
            <a:r>
              <a:rPr lang="en-GB" sz="1600" dirty="0"/>
              <a:t>Passing reference-type parameters</a:t>
            </a:r>
          </a:p>
          <a:p>
            <a:pPr marL="465750" lvl="1" indent="-285750">
              <a:lnSpc>
                <a:spcPct val="100000"/>
              </a:lnSpc>
              <a:buFont typeface="Arial" panose="020B0604020202020204" pitchFamily="34" charset="0"/>
              <a:buChar char="•"/>
            </a:pPr>
            <a:r>
              <a:rPr lang="en-GB" sz="1600" dirty="0"/>
              <a:t>By value</a:t>
            </a:r>
          </a:p>
          <a:p>
            <a:pPr marL="465750" lvl="1" indent="-285750">
              <a:lnSpc>
                <a:spcPct val="100000"/>
              </a:lnSpc>
              <a:buFont typeface="Arial" panose="020B0604020202020204" pitchFamily="34" charset="0"/>
              <a:buChar char="•"/>
            </a:pPr>
            <a:r>
              <a:rPr lang="en-GB" sz="1600" dirty="0"/>
              <a:t>By ref</a:t>
            </a:r>
          </a:p>
          <a:p>
            <a:pPr marL="285750" indent="-285750">
              <a:lnSpc>
                <a:spcPct val="100000"/>
              </a:lnSpc>
              <a:buFont typeface="Arial" panose="020B0604020202020204" pitchFamily="34" charset="0"/>
              <a:buChar char="•"/>
            </a:pPr>
            <a:r>
              <a:rPr lang="en-GB" sz="1600" dirty="0"/>
              <a:t>Static methods and the using static directive</a:t>
            </a:r>
          </a:p>
          <a:p>
            <a:pPr marL="285750" indent="-285750">
              <a:lnSpc>
                <a:spcPct val="100000"/>
              </a:lnSpc>
              <a:buFont typeface="Arial" panose="020B0604020202020204" pitchFamily="34" charset="0"/>
              <a:buChar char="•"/>
            </a:pPr>
            <a:r>
              <a:rPr lang="en-GB" sz="1600" dirty="0"/>
              <a:t>Extension methods</a:t>
            </a:r>
          </a:p>
          <a:p>
            <a:pPr>
              <a:lnSpc>
                <a:spcPct val="100000"/>
              </a:lnSpc>
            </a:pPr>
            <a:endParaRPr lang="en-GB" sz="1600" dirty="0"/>
          </a:p>
        </p:txBody>
      </p:sp>
    </p:spTree>
    <p:extLst>
      <p:ext uri="{BB962C8B-B14F-4D97-AF65-F5344CB8AC3E}">
        <p14:creationId xmlns="" xmlns:p14="http://schemas.microsoft.com/office/powerpoint/2010/main" val="222618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p:txBody>
          <a:bodyPr/>
          <a:lstStyle/>
          <a:p>
            <a:r>
              <a:rPr lang="en-GB" sz="3200" dirty="0"/>
              <a:t>Passing Parameters:</a:t>
            </a:r>
          </a:p>
          <a:p>
            <a:r>
              <a:rPr lang="en-GB" sz="3200" dirty="0"/>
              <a:t>Reference types</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20</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15"/>
          </p:nvPr>
        </p:nvSpPr>
        <p:spPr>
          <a:prstGeom prst="rect">
            <a:avLst/>
          </a:prstGeom>
        </p:spPr>
        <p:txBody>
          <a:bodyPr/>
          <a:lstStyle/>
          <a:p>
            <a:pPr marL="0" indent="0">
              <a:buNone/>
            </a:pPr>
            <a:r>
              <a:rPr lang="en-GB" b="0" dirty="0"/>
              <a:t>When a </a:t>
            </a:r>
            <a:r>
              <a:rPr lang="en-GB" b="1" dirty="0"/>
              <a:t>reference-type</a:t>
            </a:r>
            <a:r>
              <a:rPr lang="en-GB" b="0" dirty="0"/>
              <a:t> parameter is </a:t>
            </a:r>
            <a:r>
              <a:rPr lang="en-GB" b="0" i="1" dirty="0"/>
              <a:t>passed by value</a:t>
            </a:r>
            <a:r>
              <a:rPr lang="en-GB" b="0" dirty="0"/>
              <a:t>, it is possible to change members belonging to the object but not the object itself.</a:t>
            </a:r>
          </a:p>
          <a:p>
            <a:pPr marL="0" indent="0">
              <a:buNone/>
            </a:pPr>
            <a:r>
              <a:rPr lang="en-GB" b="0" dirty="0"/>
              <a:t>When a </a:t>
            </a:r>
            <a:r>
              <a:rPr lang="en-GB" b="1" dirty="0"/>
              <a:t>reference-type</a:t>
            </a:r>
            <a:r>
              <a:rPr lang="en-GB" b="0" dirty="0"/>
              <a:t> parameter is </a:t>
            </a:r>
            <a:r>
              <a:rPr lang="en-GB" b="0" i="1" dirty="0"/>
              <a:t>passed by reference</a:t>
            </a:r>
            <a:r>
              <a:rPr lang="en-GB" b="0" dirty="0"/>
              <a:t>, it is possible to change the value of the object itself.</a:t>
            </a:r>
          </a:p>
        </p:txBody>
      </p:sp>
      <p:pic>
        <p:nvPicPr>
          <p:cNvPr id="6" name="Picture 5">
            <a:extLst>
              <a:ext uri="{FF2B5EF4-FFF2-40B4-BE49-F238E27FC236}">
                <a16:creationId xmlns="" xmlns:a16="http://schemas.microsoft.com/office/drawing/2014/main" id="{16411404-1577-9C9D-9BE8-8354D44677D9}"/>
              </a:ext>
            </a:extLst>
          </p:cNvPr>
          <p:cNvPicPr>
            <a:picLocks noChangeAspect="1"/>
          </p:cNvPicPr>
          <p:nvPr/>
        </p:nvPicPr>
        <p:blipFill>
          <a:blip r:embed="rId3"/>
          <a:srcRect/>
          <a:stretch/>
        </p:blipFill>
        <p:spPr>
          <a:xfrm>
            <a:off x="5107968" y="3268253"/>
            <a:ext cx="4621726" cy="3186256"/>
          </a:xfrm>
          <a:prstGeom prst="rect">
            <a:avLst/>
          </a:prstGeom>
          <a:ln>
            <a:solidFill>
              <a:schemeClr val="accent1"/>
            </a:solidFill>
          </a:ln>
        </p:spPr>
      </p:pic>
    </p:spTree>
    <p:extLst>
      <p:ext uri="{BB962C8B-B14F-4D97-AF65-F5344CB8AC3E}">
        <p14:creationId xmlns="" xmlns:p14="http://schemas.microsoft.com/office/powerpoint/2010/main" val="3174874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p:txBody>
          <a:bodyPr/>
          <a:lstStyle/>
          <a:p>
            <a:r>
              <a:rPr lang="en-GB" sz="3200" dirty="0"/>
              <a:t>Passing Parameters:</a:t>
            </a:r>
          </a:p>
          <a:p>
            <a:r>
              <a:rPr lang="en-GB" sz="3200" dirty="0"/>
              <a:t>REF types by value</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21</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15"/>
          </p:nvPr>
        </p:nvSpPr>
        <p:spPr>
          <a:prstGeom prst="rect">
            <a:avLst/>
          </a:prstGeom>
        </p:spPr>
        <p:txBody>
          <a:bodyPr/>
          <a:lstStyle/>
          <a:p>
            <a:pPr marL="0" indent="0">
              <a:buNone/>
            </a:pPr>
            <a:r>
              <a:rPr lang="en-GB" b="0" dirty="0"/>
              <a:t>The </a:t>
            </a:r>
            <a:r>
              <a:rPr lang="en-GB" b="1" dirty="0"/>
              <a:t>reference-type</a:t>
            </a:r>
            <a:r>
              <a:rPr lang="en-GB" b="0" dirty="0"/>
              <a:t> variables </a:t>
            </a:r>
            <a:r>
              <a:rPr lang="en-GB" b="0" dirty="0">
                <a:solidFill>
                  <a:schemeClr val="accent3">
                    <a:lumMod val="60000"/>
                    <a:lumOff val="40000"/>
                  </a:schemeClr>
                </a:solidFill>
              </a:rPr>
              <a:t>str1 </a:t>
            </a:r>
            <a:r>
              <a:rPr lang="en-GB" dirty="0"/>
              <a:t>and</a:t>
            </a:r>
            <a:r>
              <a:rPr lang="en-GB" b="0" dirty="0">
                <a:solidFill>
                  <a:schemeClr val="accent3">
                    <a:lumMod val="60000"/>
                    <a:lumOff val="40000"/>
                  </a:schemeClr>
                </a:solidFill>
              </a:rPr>
              <a:t> str2</a:t>
            </a:r>
            <a:r>
              <a:rPr lang="en-GB" b="0" dirty="0"/>
              <a:t> are </a:t>
            </a:r>
            <a:r>
              <a:rPr lang="en-GB" b="0" i="1" dirty="0"/>
              <a:t>passed by value.</a:t>
            </a:r>
            <a:endParaRPr lang="en-GB" b="1" dirty="0"/>
          </a:p>
          <a:p>
            <a:pPr marL="0" indent="0">
              <a:buNone/>
            </a:pPr>
            <a:endParaRPr lang="en-GB" b="1" u="sng" dirty="0"/>
          </a:p>
          <a:p>
            <a:pPr marL="0" indent="0">
              <a:buNone/>
            </a:pPr>
            <a:endParaRPr lang="en-GB" b="1" u="sng" dirty="0"/>
          </a:p>
          <a:p>
            <a:pPr marL="0" indent="0">
              <a:buNone/>
            </a:pPr>
            <a:endParaRPr lang="en-GB" b="1" u="sng" dirty="0"/>
          </a:p>
        </p:txBody>
      </p:sp>
      <p:pic>
        <p:nvPicPr>
          <p:cNvPr id="6" name="Picture 5">
            <a:extLst>
              <a:ext uri="{FF2B5EF4-FFF2-40B4-BE49-F238E27FC236}">
                <a16:creationId xmlns="" xmlns:a16="http://schemas.microsoft.com/office/drawing/2014/main" id="{9484D739-E4FA-A880-B67F-D0BA9BAC6843}"/>
              </a:ext>
            </a:extLst>
          </p:cNvPr>
          <p:cNvPicPr>
            <a:picLocks noChangeAspect="1"/>
          </p:cNvPicPr>
          <p:nvPr/>
        </p:nvPicPr>
        <p:blipFill>
          <a:blip r:embed="rId3"/>
          <a:stretch>
            <a:fillRect/>
          </a:stretch>
        </p:blipFill>
        <p:spPr>
          <a:xfrm>
            <a:off x="5162477" y="3840126"/>
            <a:ext cx="5058481" cy="2629267"/>
          </a:xfrm>
          <a:prstGeom prst="rect">
            <a:avLst/>
          </a:prstGeom>
          <a:ln>
            <a:solidFill>
              <a:schemeClr val="accent1"/>
            </a:solidFill>
          </a:ln>
        </p:spPr>
      </p:pic>
      <p:pic>
        <p:nvPicPr>
          <p:cNvPr id="8" name="Picture 7">
            <a:extLst>
              <a:ext uri="{FF2B5EF4-FFF2-40B4-BE49-F238E27FC236}">
                <a16:creationId xmlns="" xmlns:a16="http://schemas.microsoft.com/office/drawing/2014/main" id="{19954430-FBD0-65DD-2F83-0652D7AF3508}"/>
              </a:ext>
            </a:extLst>
          </p:cNvPr>
          <p:cNvPicPr>
            <a:picLocks noChangeAspect="1"/>
          </p:cNvPicPr>
          <p:nvPr/>
        </p:nvPicPr>
        <p:blipFill>
          <a:blip r:embed="rId4"/>
          <a:stretch>
            <a:fillRect/>
          </a:stretch>
        </p:blipFill>
        <p:spPr>
          <a:xfrm>
            <a:off x="5162477" y="2176822"/>
            <a:ext cx="5087060" cy="1524213"/>
          </a:xfrm>
          <a:prstGeom prst="rect">
            <a:avLst/>
          </a:prstGeom>
          <a:ln>
            <a:solidFill>
              <a:schemeClr val="accent1"/>
            </a:solidFill>
          </a:ln>
        </p:spPr>
      </p:pic>
    </p:spTree>
    <p:extLst>
      <p:ext uri="{BB962C8B-B14F-4D97-AF65-F5344CB8AC3E}">
        <p14:creationId xmlns="" xmlns:p14="http://schemas.microsoft.com/office/powerpoint/2010/main" val="2914037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01DEC68-BFDE-0C78-B8F2-6BE3B2A803A7}"/>
              </a:ext>
            </a:extLst>
          </p:cNvPr>
          <p:cNvSpPr>
            <a:spLocks noGrp="1"/>
          </p:cNvSpPr>
          <p:nvPr>
            <p:ph type="body" sz="quarter" idx="10"/>
          </p:nvPr>
        </p:nvSpPr>
        <p:spPr/>
        <p:txBody>
          <a:bodyPr/>
          <a:lstStyle/>
          <a:p>
            <a:r>
              <a:rPr lang="en-GB" sz="3200" dirty="0"/>
              <a:t>Passing Parameters:</a:t>
            </a:r>
          </a:p>
          <a:p>
            <a:r>
              <a:rPr lang="en-GB" sz="3200" dirty="0"/>
              <a:t>REF types by Ref</a:t>
            </a:r>
          </a:p>
        </p:txBody>
      </p:sp>
      <p:sp>
        <p:nvSpPr>
          <p:cNvPr id="3" name="Slide Number Placeholder 2">
            <a:extLst>
              <a:ext uri="{FF2B5EF4-FFF2-40B4-BE49-F238E27FC236}">
                <a16:creationId xmlns="" xmlns:a16="http://schemas.microsoft.com/office/drawing/2014/main" id="{3C7DDEA2-0D44-3DFD-AD03-2487590E7AA7}"/>
              </a:ext>
            </a:extLst>
          </p:cNvPr>
          <p:cNvSpPr>
            <a:spLocks noGrp="1"/>
          </p:cNvSpPr>
          <p:nvPr>
            <p:ph type="sldNum" sz="quarter" idx="4"/>
          </p:nvPr>
        </p:nvSpPr>
        <p:spPr/>
        <p:txBody>
          <a:bodyPr/>
          <a:lstStyle/>
          <a:p>
            <a:fld id="{EF892D59-8F09-EF4B-AD6D-DA609442F868}" type="slidenum">
              <a:rPr lang="en-GB" smtClean="0"/>
              <a:pPr/>
              <a:t>22</a:t>
            </a:fld>
            <a:endParaRPr lang="en-GB" dirty="0"/>
          </a:p>
        </p:txBody>
      </p:sp>
      <p:sp>
        <p:nvSpPr>
          <p:cNvPr id="4" name="Text Placeholder 3">
            <a:extLst>
              <a:ext uri="{FF2B5EF4-FFF2-40B4-BE49-F238E27FC236}">
                <a16:creationId xmlns="" xmlns:a16="http://schemas.microsoft.com/office/drawing/2014/main" id="{3D4DEE13-3A4B-3232-A0C6-419A9130005A}"/>
              </a:ext>
            </a:extLst>
          </p:cNvPr>
          <p:cNvSpPr>
            <a:spLocks noGrp="1"/>
          </p:cNvSpPr>
          <p:nvPr>
            <p:ph type="body" sz="quarter" idx="15"/>
          </p:nvPr>
        </p:nvSpPr>
        <p:spPr>
          <a:prstGeom prst="rect">
            <a:avLst/>
          </a:prstGeom>
        </p:spPr>
        <p:txBody>
          <a:bodyPr/>
          <a:lstStyle/>
          <a:p>
            <a:pPr marL="0" indent="0">
              <a:buNone/>
            </a:pPr>
            <a:r>
              <a:rPr lang="en-GB" b="0" dirty="0"/>
              <a:t>The </a:t>
            </a:r>
            <a:r>
              <a:rPr lang="en-GB" b="1" dirty="0"/>
              <a:t>reference-type</a:t>
            </a:r>
            <a:r>
              <a:rPr lang="en-GB" b="0" dirty="0"/>
              <a:t> variables </a:t>
            </a:r>
            <a:r>
              <a:rPr lang="en-GB" b="0" dirty="0">
                <a:solidFill>
                  <a:schemeClr val="accent3">
                    <a:lumMod val="60000"/>
                    <a:lumOff val="40000"/>
                  </a:schemeClr>
                </a:solidFill>
              </a:rPr>
              <a:t>str1 </a:t>
            </a:r>
            <a:r>
              <a:rPr lang="en-GB" dirty="0"/>
              <a:t>and</a:t>
            </a:r>
            <a:r>
              <a:rPr lang="en-GB" b="0" dirty="0">
                <a:solidFill>
                  <a:schemeClr val="accent3">
                    <a:lumMod val="60000"/>
                    <a:lumOff val="40000"/>
                  </a:schemeClr>
                </a:solidFill>
              </a:rPr>
              <a:t> str2</a:t>
            </a:r>
            <a:r>
              <a:rPr lang="en-GB" b="0" dirty="0"/>
              <a:t> are </a:t>
            </a:r>
            <a:r>
              <a:rPr lang="en-GB" b="0" i="1" dirty="0"/>
              <a:t>passed by reference.</a:t>
            </a:r>
            <a:endParaRPr lang="en-GB" b="1" dirty="0"/>
          </a:p>
          <a:p>
            <a:pPr marL="0" indent="0">
              <a:buNone/>
            </a:pPr>
            <a:endParaRPr lang="en-GB" b="1" u="sng" dirty="0"/>
          </a:p>
          <a:p>
            <a:pPr marL="0" indent="0">
              <a:buNone/>
            </a:pPr>
            <a:endParaRPr lang="en-GB" b="1" u="sng" dirty="0"/>
          </a:p>
          <a:p>
            <a:pPr marL="0" indent="0">
              <a:buNone/>
            </a:pPr>
            <a:endParaRPr lang="en-GB" b="1" u="sng" dirty="0"/>
          </a:p>
        </p:txBody>
      </p:sp>
      <p:pic>
        <p:nvPicPr>
          <p:cNvPr id="6" name="Picture 5">
            <a:extLst>
              <a:ext uri="{FF2B5EF4-FFF2-40B4-BE49-F238E27FC236}">
                <a16:creationId xmlns="" xmlns:a16="http://schemas.microsoft.com/office/drawing/2014/main" id="{9484D739-E4FA-A880-B67F-D0BA9BAC6843}"/>
              </a:ext>
            </a:extLst>
          </p:cNvPr>
          <p:cNvPicPr>
            <a:picLocks noChangeAspect="1"/>
          </p:cNvPicPr>
          <p:nvPr/>
        </p:nvPicPr>
        <p:blipFill>
          <a:blip r:embed="rId3"/>
          <a:srcRect/>
          <a:stretch/>
        </p:blipFill>
        <p:spPr>
          <a:xfrm>
            <a:off x="5178514" y="3909689"/>
            <a:ext cx="6216427" cy="2559704"/>
          </a:xfrm>
          <a:prstGeom prst="rect">
            <a:avLst/>
          </a:prstGeom>
          <a:ln>
            <a:solidFill>
              <a:schemeClr val="accent1"/>
            </a:solidFill>
          </a:ln>
        </p:spPr>
      </p:pic>
      <p:pic>
        <p:nvPicPr>
          <p:cNvPr id="8" name="Picture 7">
            <a:extLst>
              <a:ext uri="{FF2B5EF4-FFF2-40B4-BE49-F238E27FC236}">
                <a16:creationId xmlns="" xmlns:a16="http://schemas.microsoft.com/office/drawing/2014/main" id="{19954430-FBD0-65DD-2F83-0652D7AF3508}"/>
              </a:ext>
            </a:extLst>
          </p:cNvPr>
          <p:cNvPicPr>
            <a:picLocks noChangeAspect="1"/>
          </p:cNvPicPr>
          <p:nvPr/>
        </p:nvPicPr>
        <p:blipFill>
          <a:blip r:embed="rId4"/>
          <a:srcRect/>
          <a:stretch/>
        </p:blipFill>
        <p:spPr>
          <a:xfrm>
            <a:off x="5178514" y="2176822"/>
            <a:ext cx="5054985" cy="1524213"/>
          </a:xfrm>
          <a:prstGeom prst="rect">
            <a:avLst/>
          </a:prstGeom>
          <a:ln>
            <a:solidFill>
              <a:schemeClr val="accent1"/>
            </a:solidFill>
          </a:ln>
        </p:spPr>
      </p:pic>
    </p:spTree>
    <p:extLst>
      <p:ext uri="{BB962C8B-B14F-4D97-AF65-F5344CB8AC3E}">
        <p14:creationId xmlns="" xmlns:p14="http://schemas.microsoft.com/office/powerpoint/2010/main" val="3944300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05583906-29F4-C13C-F21F-2FBFF5E78AF0}"/>
              </a:ext>
            </a:extLst>
          </p:cNvPr>
          <p:cNvSpPr>
            <a:spLocks noGrp="1"/>
          </p:cNvSpPr>
          <p:nvPr>
            <p:ph type="body" sz="quarter" idx="10"/>
          </p:nvPr>
        </p:nvSpPr>
        <p:spPr/>
        <p:txBody>
          <a:bodyPr/>
          <a:lstStyle/>
          <a:p>
            <a:r>
              <a:rPr lang="en-GB" dirty="0"/>
              <a:t>Static Methods</a:t>
            </a:r>
          </a:p>
        </p:txBody>
      </p:sp>
      <p:sp>
        <p:nvSpPr>
          <p:cNvPr id="3" name="Slide Number Placeholder 2">
            <a:extLst>
              <a:ext uri="{FF2B5EF4-FFF2-40B4-BE49-F238E27FC236}">
                <a16:creationId xmlns="" xmlns:a16="http://schemas.microsoft.com/office/drawing/2014/main" id="{1DD92472-F5F8-2B67-BE44-E2197283CC92}"/>
              </a:ext>
            </a:extLst>
          </p:cNvPr>
          <p:cNvSpPr>
            <a:spLocks noGrp="1"/>
          </p:cNvSpPr>
          <p:nvPr>
            <p:ph type="sldNum" sz="quarter" idx="4"/>
          </p:nvPr>
        </p:nvSpPr>
        <p:spPr/>
        <p:txBody>
          <a:bodyPr/>
          <a:lstStyle/>
          <a:p>
            <a:fld id="{EF892D59-8F09-EF4B-AD6D-DA609442F868}" type="slidenum">
              <a:rPr lang="en-GB" smtClean="0"/>
              <a:pPr/>
              <a:t>23</a:t>
            </a:fld>
            <a:endParaRPr lang="en-GB" dirty="0"/>
          </a:p>
        </p:txBody>
      </p:sp>
      <p:sp>
        <p:nvSpPr>
          <p:cNvPr id="6" name="Text Placeholder 5">
            <a:extLst>
              <a:ext uri="{FF2B5EF4-FFF2-40B4-BE49-F238E27FC236}">
                <a16:creationId xmlns="" xmlns:a16="http://schemas.microsoft.com/office/drawing/2014/main" id="{A8B19D7A-10FE-955C-917D-2ECCC65D36C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Use the </a:t>
            </a:r>
            <a:r>
              <a:rPr lang="en-GB" b="1" dirty="0"/>
              <a:t>static</a:t>
            </a:r>
            <a:r>
              <a:rPr lang="en-GB" dirty="0"/>
              <a:t> modifier to declare a static member such as a class or method</a:t>
            </a:r>
          </a:p>
          <a:p>
            <a:pPr marL="285750" indent="-285750">
              <a:buFont typeface="Arial" panose="020B0604020202020204" pitchFamily="34" charset="0"/>
              <a:buChar char="•"/>
            </a:pPr>
            <a:r>
              <a:rPr lang="en-GB" dirty="0"/>
              <a:t>A </a:t>
            </a:r>
            <a:r>
              <a:rPr lang="en-GB" b="1" dirty="0"/>
              <a:t>static</a:t>
            </a:r>
            <a:r>
              <a:rPr lang="en-GB" dirty="0"/>
              <a:t> method belongs to the type itself rather than to a specific instance of the object</a:t>
            </a:r>
          </a:p>
          <a:p>
            <a:pPr marL="285750" indent="-285750">
              <a:buFont typeface="Arial" panose="020B0604020202020204" pitchFamily="34" charset="0"/>
              <a:buChar char="•"/>
            </a:pPr>
            <a:r>
              <a:rPr lang="en-GB" dirty="0"/>
              <a:t>Therefore, </a:t>
            </a:r>
            <a:r>
              <a:rPr lang="en-GB" b="1" dirty="0"/>
              <a:t>static</a:t>
            </a:r>
            <a:r>
              <a:rPr lang="en-GB" dirty="0"/>
              <a:t> methods do not require an object to be instantiated</a:t>
            </a:r>
          </a:p>
          <a:p>
            <a:pPr marL="285750" indent="-285750">
              <a:buFont typeface="Arial" panose="020B0604020202020204" pitchFamily="34" charset="0"/>
              <a:buChar char="•"/>
            </a:pPr>
            <a:r>
              <a:rPr lang="en-GB" dirty="0"/>
              <a:t>A </a:t>
            </a:r>
            <a:r>
              <a:rPr lang="en-GB" b="1" dirty="0"/>
              <a:t>static</a:t>
            </a:r>
            <a:r>
              <a:rPr lang="en-GB" dirty="0"/>
              <a:t> method can’t be referenced through an instance</a:t>
            </a:r>
          </a:p>
          <a:p>
            <a:pPr marL="285750" indent="-285750">
              <a:buFont typeface="Arial" panose="020B0604020202020204" pitchFamily="34" charset="0"/>
              <a:buChar char="•"/>
            </a:pPr>
            <a:r>
              <a:rPr lang="en-GB" b="1" dirty="0">
                <a:solidFill>
                  <a:schemeClr val="accent5">
                    <a:lumMod val="50000"/>
                  </a:schemeClr>
                </a:solidFill>
              </a:rPr>
              <a:t>WriteLine</a:t>
            </a:r>
            <a:r>
              <a:rPr lang="en-GB" dirty="0"/>
              <a:t> is an example of a </a:t>
            </a:r>
            <a:r>
              <a:rPr lang="en-GB" b="1" dirty="0"/>
              <a:t>static</a:t>
            </a:r>
            <a:r>
              <a:rPr lang="en-GB" dirty="0"/>
              <a:t> method of the </a:t>
            </a:r>
            <a:r>
              <a:rPr lang="en-GB" b="1" dirty="0">
                <a:solidFill>
                  <a:schemeClr val="accent2">
                    <a:lumMod val="50000"/>
                  </a:schemeClr>
                </a:solidFill>
              </a:rPr>
              <a:t>Console</a:t>
            </a:r>
            <a:r>
              <a:rPr lang="en-GB" dirty="0"/>
              <a:t> class</a:t>
            </a:r>
          </a:p>
          <a:p>
            <a:endParaRPr lang="en-GB" dirty="0"/>
          </a:p>
        </p:txBody>
      </p:sp>
      <p:pic>
        <p:nvPicPr>
          <p:cNvPr id="8" name="Picture 7">
            <a:extLst>
              <a:ext uri="{FF2B5EF4-FFF2-40B4-BE49-F238E27FC236}">
                <a16:creationId xmlns="" xmlns:a16="http://schemas.microsoft.com/office/drawing/2014/main" id="{0693F4D9-7713-9E66-86E6-47E854899FFF}"/>
              </a:ext>
            </a:extLst>
          </p:cNvPr>
          <p:cNvPicPr>
            <a:picLocks noChangeAspect="1"/>
          </p:cNvPicPr>
          <p:nvPr/>
        </p:nvPicPr>
        <p:blipFill>
          <a:blip r:embed="rId3"/>
          <a:stretch>
            <a:fillRect/>
          </a:stretch>
        </p:blipFill>
        <p:spPr>
          <a:xfrm>
            <a:off x="5411230" y="4989966"/>
            <a:ext cx="5856149" cy="1031272"/>
          </a:xfrm>
          <a:prstGeom prst="rect">
            <a:avLst/>
          </a:prstGeom>
          <a:ln>
            <a:solidFill>
              <a:schemeClr val="accent1"/>
            </a:solidFill>
          </a:ln>
        </p:spPr>
      </p:pic>
    </p:spTree>
    <p:extLst>
      <p:ext uri="{BB962C8B-B14F-4D97-AF65-F5344CB8AC3E}">
        <p14:creationId xmlns="" xmlns:p14="http://schemas.microsoft.com/office/powerpoint/2010/main" val="99493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05583906-29F4-C13C-F21F-2FBFF5E78AF0}"/>
              </a:ext>
            </a:extLst>
          </p:cNvPr>
          <p:cNvSpPr>
            <a:spLocks noGrp="1"/>
          </p:cNvSpPr>
          <p:nvPr>
            <p:ph type="body" sz="quarter" idx="10"/>
          </p:nvPr>
        </p:nvSpPr>
        <p:spPr/>
        <p:txBody>
          <a:bodyPr/>
          <a:lstStyle/>
          <a:p>
            <a:r>
              <a:rPr lang="en-GB" dirty="0"/>
              <a:t>Static Methods:</a:t>
            </a:r>
          </a:p>
          <a:p>
            <a:r>
              <a:rPr lang="en-GB" dirty="0"/>
              <a:t>Example</a:t>
            </a:r>
          </a:p>
        </p:txBody>
      </p:sp>
      <p:sp>
        <p:nvSpPr>
          <p:cNvPr id="3" name="Slide Number Placeholder 2">
            <a:extLst>
              <a:ext uri="{FF2B5EF4-FFF2-40B4-BE49-F238E27FC236}">
                <a16:creationId xmlns="" xmlns:a16="http://schemas.microsoft.com/office/drawing/2014/main" id="{1DD92472-F5F8-2B67-BE44-E2197283CC92}"/>
              </a:ext>
            </a:extLst>
          </p:cNvPr>
          <p:cNvSpPr>
            <a:spLocks noGrp="1"/>
          </p:cNvSpPr>
          <p:nvPr>
            <p:ph type="sldNum" sz="quarter" idx="4"/>
          </p:nvPr>
        </p:nvSpPr>
        <p:spPr/>
        <p:txBody>
          <a:bodyPr/>
          <a:lstStyle/>
          <a:p>
            <a:fld id="{EF892D59-8F09-EF4B-AD6D-DA609442F868}" type="slidenum">
              <a:rPr lang="en-GB" smtClean="0"/>
              <a:pPr/>
              <a:t>24</a:t>
            </a:fld>
            <a:endParaRPr lang="en-GB" dirty="0"/>
          </a:p>
        </p:txBody>
      </p:sp>
      <p:sp>
        <p:nvSpPr>
          <p:cNvPr id="6" name="Text Placeholder 5">
            <a:extLst>
              <a:ext uri="{FF2B5EF4-FFF2-40B4-BE49-F238E27FC236}">
                <a16:creationId xmlns="" xmlns:a16="http://schemas.microsoft.com/office/drawing/2014/main" id="{A8B19D7A-10FE-955C-917D-2ECCC65D36CD}"/>
              </a:ext>
            </a:extLst>
          </p:cNvPr>
          <p:cNvSpPr>
            <a:spLocks noGrp="1"/>
          </p:cNvSpPr>
          <p:nvPr>
            <p:ph type="body" sz="quarter" idx="4294967295"/>
          </p:nvPr>
        </p:nvSpPr>
        <p:spPr>
          <a:xfrm>
            <a:off x="5421313" y="1349375"/>
            <a:ext cx="6770687" cy="5119688"/>
          </a:xfrm>
          <a:prstGeom prst="rect">
            <a:avLst/>
          </a:prstGeom>
        </p:spPr>
        <p:txBody>
          <a:bodyPr/>
          <a:lstStyle/>
          <a:p>
            <a:pPr>
              <a:buFont typeface="Arial" panose="020B0604020202020204" pitchFamily="34" charset="0"/>
              <a:buChar char="•"/>
            </a:pPr>
            <a:r>
              <a:rPr lang="en-GB" b="0" dirty="0"/>
              <a:t>The </a:t>
            </a:r>
            <a:r>
              <a:rPr lang="en-GB" dirty="0" err="1"/>
              <a:t>System.Math</a:t>
            </a:r>
            <a:r>
              <a:rPr lang="en-GB" dirty="0"/>
              <a:t> </a:t>
            </a:r>
            <a:r>
              <a:rPr lang="en-GB" b="0" dirty="0"/>
              <a:t>class provides constants and static methods for common mathematical functions</a:t>
            </a:r>
          </a:p>
          <a:p>
            <a:pPr>
              <a:buFont typeface="Arial" panose="020B0604020202020204" pitchFamily="34" charset="0"/>
              <a:buChar char="•"/>
            </a:pPr>
            <a:r>
              <a:rPr lang="en-GB" b="0" dirty="0"/>
              <a:t>The directive </a:t>
            </a:r>
            <a:r>
              <a:rPr lang="en-GB" dirty="0">
                <a:solidFill>
                  <a:schemeClr val="tx2">
                    <a:lumMod val="75000"/>
                  </a:schemeClr>
                </a:solidFill>
              </a:rPr>
              <a:t>using System; </a:t>
            </a:r>
            <a:r>
              <a:rPr lang="en-GB" b="0" dirty="0"/>
              <a:t>is </a:t>
            </a:r>
            <a:r>
              <a:rPr lang="en-GB" b="0" dirty="0" smtClean="0"/>
              <a:t>implied </a:t>
            </a:r>
            <a:r>
              <a:rPr lang="en-GB" b="0" dirty="0"/>
              <a:t>in this example</a:t>
            </a:r>
          </a:p>
          <a:p>
            <a:endParaRPr lang="en-GB" b="0" dirty="0"/>
          </a:p>
        </p:txBody>
      </p:sp>
      <p:pic>
        <p:nvPicPr>
          <p:cNvPr id="8" name="Picture 7">
            <a:extLst>
              <a:ext uri="{FF2B5EF4-FFF2-40B4-BE49-F238E27FC236}">
                <a16:creationId xmlns="" xmlns:a16="http://schemas.microsoft.com/office/drawing/2014/main" id="{0693F4D9-7713-9E66-86E6-47E854899FFF}"/>
              </a:ext>
            </a:extLst>
          </p:cNvPr>
          <p:cNvPicPr>
            <a:picLocks noChangeAspect="1"/>
          </p:cNvPicPr>
          <p:nvPr/>
        </p:nvPicPr>
        <p:blipFill>
          <a:blip r:embed="rId3"/>
          <a:srcRect/>
          <a:stretch/>
        </p:blipFill>
        <p:spPr>
          <a:xfrm>
            <a:off x="5615030" y="2437828"/>
            <a:ext cx="5158595" cy="4073844"/>
          </a:xfrm>
          <a:prstGeom prst="rect">
            <a:avLst/>
          </a:prstGeom>
          <a:ln>
            <a:solidFill>
              <a:schemeClr val="accent1"/>
            </a:solidFill>
          </a:ln>
        </p:spPr>
      </p:pic>
    </p:spTree>
    <p:extLst>
      <p:ext uri="{BB962C8B-B14F-4D97-AF65-F5344CB8AC3E}">
        <p14:creationId xmlns="" xmlns:p14="http://schemas.microsoft.com/office/powerpoint/2010/main" val="3850046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05583906-29F4-C13C-F21F-2FBFF5E78AF0}"/>
              </a:ext>
            </a:extLst>
          </p:cNvPr>
          <p:cNvSpPr>
            <a:spLocks noGrp="1"/>
          </p:cNvSpPr>
          <p:nvPr>
            <p:ph type="body" sz="quarter" idx="10"/>
          </p:nvPr>
        </p:nvSpPr>
        <p:spPr>
          <a:xfrm>
            <a:off x="384175" y="1268705"/>
            <a:ext cx="3443732" cy="2751999"/>
          </a:xfrm>
        </p:spPr>
        <p:txBody>
          <a:bodyPr/>
          <a:lstStyle/>
          <a:p>
            <a:r>
              <a:rPr lang="en-GB" dirty="0"/>
              <a:t>Static Methods:</a:t>
            </a:r>
          </a:p>
          <a:p>
            <a:r>
              <a:rPr lang="en-GB" dirty="0"/>
              <a:t>Example</a:t>
            </a:r>
          </a:p>
          <a:p>
            <a:r>
              <a:rPr lang="en-GB" dirty="0"/>
              <a:t>‘using static’</a:t>
            </a:r>
          </a:p>
        </p:txBody>
      </p:sp>
      <p:sp>
        <p:nvSpPr>
          <p:cNvPr id="3" name="Slide Number Placeholder 2">
            <a:extLst>
              <a:ext uri="{FF2B5EF4-FFF2-40B4-BE49-F238E27FC236}">
                <a16:creationId xmlns="" xmlns:a16="http://schemas.microsoft.com/office/drawing/2014/main" id="{1DD92472-F5F8-2B67-BE44-E2197283CC92}"/>
              </a:ext>
            </a:extLst>
          </p:cNvPr>
          <p:cNvSpPr>
            <a:spLocks noGrp="1"/>
          </p:cNvSpPr>
          <p:nvPr>
            <p:ph type="sldNum" sz="quarter" idx="4"/>
          </p:nvPr>
        </p:nvSpPr>
        <p:spPr/>
        <p:txBody>
          <a:bodyPr/>
          <a:lstStyle/>
          <a:p>
            <a:fld id="{EF892D59-8F09-EF4B-AD6D-DA609442F868}" type="slidenum">
              <a:rPr lang="en-GB" smtClean="0"/>
              <a:pPr/>
              <a:t>25</a:t>
            </a:fld>
            <a:endParaRPr lang="en-GB" dirty="0"/>
          </a:p>
        </p:txBody>
      </p:sp>
      <p:sp>
        <p:nvSpPr>
          <p:cNvPr id="6" name="Text Placeholder 5">
            <a:extLst>
              <a:ext uri="{FF2B5EF4-FFF2-40B4-BE49-F238E27FC236}">
                <a16:creationId xmlns="" xmlns:a16="http://schemas.microsoft.com/office/drawing/2014/main" id="{A8B19D7A-10FE-955C-917D-2ECCC65D36CD}"/>
              </a:ext>
            </a:extLst>
          </p:cNvPr>
          <p:cNvSpPr>
            <a:spLocks noGrp="1"/>
          </p:cNvSpPr>
          <p:nvPr>
            <p:ph type="body" sz="quarter" idx="15"/>
          </p:nvPr>
        </p:nvSpPr>
        <p:spPr>
          <a:xfrm>
            <a:off x="4874341" y="1349986"/>
            <a:ext cx="6770688" cy="5119407"/>
          </a:xfrm>
          <a:prstGeom prst="rect">
            <a:avLst/>
          </a:prstGeom>
        </p:spPr>
        <p:txBody>
          <a:bodyPr/>
          <a:lstStyle/>
          <a:p>
            <a:pPr marL="285750" indent="-285750">
              <a:buFont typeface="Arial" panose="020B0604020202020204" pitchFamily="34" charset="0"/>
              <a:buChar char="•"/>
            </a:pPr>
            <a:r>
              <a:rPr lang="en-GB" b="0" dirty="0"/>
              <a:t>The directive </a:t>
            </a:r>
            <a:r>
              <a:rPr lang="en-GB" b="1" dirty="0">
                <a:solidFill>
                  <a:schemeClr val="tx2">
                    <a:lumMod val="75000"/>
                  </a:schemeClr>
                </a:solidFill>
              </a:rPr>
              <a:t>using static </a:t>
            </a:r>
            <a:r>
              <a:rPr lang="en-GB" b="1" dirty="0" err="1">
                <a:solidFill>
                  <a:schemeClr val="tx2">
                    <a:lumMod val="75000"/>
                  </a:schemeClr>
                </a:solidFill>
              </a:rPr>
              <a:t>System.Math</a:t>
            </a:r>
            <a:r>
              <a:rPr lang="en-GB" b="1" dirty="0">
                <a:solidFill>
                  <a:schemeClr val="tx2">
                    <a:lumMod val="75000"/>
                  </a:schemeClr>
                </a:solidFill>
              </a:rPr>
              <a:t>; </a:t>
            </a:r>
            <a:r>
              <a:rPr lang="en-GB" b="0" dirty="0"/>
              <a:t>is </a:t>
            </a:r>
            <a:r>
              <a:rPr smtClean="0"/>
              <a:t>implied</a:t>
            </a:r>
            <a:r>
              <a:rPr lang="en-GB" b="0" dirty="0" smtClean="0"/>
              <a:t> </a:t>
            </a:r>
            <a:r>
              <a:rPr lang="en-GB" b="0" dirty="0"/>
              <a:t>in this example</a:t>
            </a:r>
          </a:p>
          <a:p>
            <a:endParaRPr lang="en-GB" b="0" dirty="0"/>
          </a:p>
        </p:txBody>
      </p:sp>
      <p:pic>
        <p:nvPicPr>
          <p:cNvPr id="8" name="Picture 7">
            <a:extLst>
              <a:ext uri="{FF2B5EF4-FFF2-40B4-BE49-F238E27FC236}">
                <a16:creationId xmlns="" xmlns:a16="http://schemas.microsoft.com/office/drawing/2014/main" id="{0693F4D9-7713-9E66-86E6-47E854899FFF}"/>
              </a:ext>
            </a:extLst>
          </p:cNvPr>
          <p:cNvPicPr>
            <a:picLocks noChangeAspect="1"/>
          </p:cNvPicPr>
          <p:nvPr/>
        </p:nvPicPr>
        <p:blipFill>
          <a:blip r:embed="rId3"/>
          <a:srcRect/>
          <a:stretch/>
        </p:blipFill>
        <p:spPr>
          <a:xfrm>
            <a:off x="5451787" y="2153679"/>
            <a:ext cx="4790749" cy="4073844"/>
          </a:xfrm>
          <a:prstGeom prst="rect">
            <a:avLst/>
          </a:prstGeom>
          <a:ln>
            <a:solidFill>
              <a:schemeClr val="accent1"/>
            </a:solidFill>
          </a:ln>
        </p:spPr>
      </p:pic>
    </p:spTree>
    <p:extLst>
      <p:ext uri="{BB962C8B-B14F-4D97-AF65-F5344CB8AC3E}">
        <p14:creationId xmlns="" xmlns:p14="http://schemas.microsoft.com/office/powerpoint/2010/main" val="4104914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36427528-0E5F-AC38-7CB2-CFC0C1ED069A}"/>
              </a:ext>
            </a:extLst>
          </p:cNvPr>
          <p:cNvSpPr>
            <a:spLocks noGrp="1"/>
          </p:cNvSpPr>
          <p:nvPr>
            <p:ph type="body" sz="quarter" idx="10"/>
          </p:nvPr>
        </p:nvSpPr>
        <p:spPr/>
        <p:txBody>
          <a:bodyPr/>
          <a:lstStyle/>
          <a:p>
            <a:r>
              <a:rPr lang="en-GB" dirty="0"/>
              <a:t>Instance method</a:t>
            </a:r>
          </a:p>
          <a:p>
            <a:r>
              <a:rPr lang="en-GB" dirty="0"/>
              <a:t>example</a:t>
            </a:r>
          </a:p>
        </p:txBody>
      </p:sp>
      <p:sp>
        <p:nvSpPr>
          <p:cNvPr id="3" name="Slide Number Placeholder 2">
            <a:extLst>
              <a:ext uri="{FF2B5EF4-FFF2-40B4-BE49-F238E27FC236}">
                <a16:creationId xmlns="" xmlns:a16="http://schemas.microsoft.com/office/drawing/2014/main" id="{4804BA38-9418-0BA2-7DA2-FF10618DE0D4}"/>
              </a:ext>
            </a:extLst>
          </p:cNvPr>
          <p:cNvSpPr>
            <a:spLocks noGrp="1"/>
          </p:cNvSpPr>
          <p:nvPr>
            <p:ph type="sldNum" sz="quarter" idx="4"/>
          </p:nvPr>
        </p:nvSpPr>
        <p:spPr/>
        <p:txBody>
          <a:bodyPr/>
          <a:lstStyle/>
          <a:p>
            <a:fld id="{EF892D59-8F09-EF4B-AD6D-DA609442F868}" type="slidenum">
              <a:rPr lang="en-GB" smtClean="0"/>
              <a:pPr/>
              <a:t>26</a:t>
            </a:fld>
            <a:endParaRPr lang="en-GB" dirty="0"/>
          </a:p>
        </p:txBody>
      </p:sp>
      <p:sp>
        <p:nvSpPr>
          <p:cNvPr id="5" name="Text Placeholder 4">
            <a:extLst>
              <a:ext uri="{FF2B5EF4-FFF2-40B4-BE49-F238E27FC236}">
                <a16:creationId xmlns="" xmlns:a16="http://schemas.microsoft.com/office/drawing/2014/main" id="{85FD6E8E-B95B-B39B-DD9C-E92DF243504B}"/>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For </a:t>
            </a:r>
            <a:r>
              <a:rPr lang="en-GB" i="1" dirty="0"/>
              <a:t>instance</a:t>
            </a:r>
            <a:r>
              <a:rPr lang="en-GB" dirty="0"/>
              <a:t> methods, instantiate an object, then call the method using that object instance</a:t>
            </a:r>
          </a:p>
        </p:txBody>
      </p:sp>
      <p:pic>
        <p:nvPicPr>
          <p:cNvPr id="7" name="Picture 6">
            <a:extLst>
              <a:ext uri="{FF2B5EF4-FFF2-40B4-BE49-F238E27FC236}">
                <a16:creationId xmlns="" xmlns:a16="http://schemas.microsoft.com/office/drawing/2014/main" id="{52C5D35D-0805-F27E-DBEB-174DA382D58A}"/>
              </a:ext>
            </a:extLst>
          </p:cNvPr>
          <p:cNvPicPr>
            <a:picLocks noChangeAspect="1"/>
          </p:cNvPicPr>
          <p:nvPr/>
        </p:nvPicPr>
        <p:blipFill>
          <a:blip r:embed="rId2"/>
          <a:srcRect/>
          <a:stretch/>
        </p:blipFill>
        <p:spPr>
          <a:xfrm>
            <a:off x="5413928" y="4532550"/>
            <a:ext cx="3524742" cy="990423"/>
          </a:xfrm>
          <a:prstGeom prst="rect">
            <a:avLst/>
          </a:prstGeom>
          <a:ln>
            <a:solidFill>
              <a:schemeClr val="accent1"/>
            </a:solidFill>
          </a:ln>
        </p:spPr>
      </p:pic>
      <p:pic>
        <p:nvPicPr>
          <p:cNvPr id="9" name="Picture 8">
            <a:extLst>
              <a:ext uri="{FF2B5EF4-FFF2-40B4-BE49-F238E27FC236}">
                <a16:creationId xmlns="" xmlns:a16="http://schemas.microsoft.com/office/drawing/2014/main" id="{C34CB5C4-5D63-6B9B-4B56-D0FA71ED9583}"/>
              </a:ext>
            </a:extLst>
          </p:cNvPr>
          <p:cNvPicPr>
            <a:picLocks noChangeAspect="1"/>
          </p:cNvPicPr>
          <p:nvPr/>
        </p:nvPicPr>
        <p:blipFill>
          <a:blip r:embed="rId3"/>
          <a:stretch>
            <a:fillRect/>
          </a:stretch>
        </p:blipFill>
        <p:spPr>
          <a:xfrm>
            <a:off x="5413928" y="2359514"/>
            <a:ext cx="3381847" cy="1448002"/>
          </a:xfrm>
          <a:prstGeom prst="rect">
            <a:avLst/>
          </a:prstGeom>
          <a:ln>
            <a:solidFill>
              <a:schemeClr val="accent1"/>
            </a:solidFill>
          </a:ln>
        </p:spPr>
      </p:pic>
    </p:spTree>
    <p:extLst>
      <p:ext uri="{BB962C8B-B14F-4D97-AF65-F5344CB8AC3E}">
        <p14:creationId xmlns="" xmlns:p14="http://schemas.microsoft.com/office/powerpoint/2010/main" val="173244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36427528-0E5F-AC38-7CB2-CFC0C1ED069A}"/>
              </a:ext>
            </a:extLst>
          </p:cNvPr>
          <p:cNvSpPr>
            <a:spLocks noGrp="1"/>
          </p:cNvSpPr>
          <p:nvPr>
            <p:ph type="body" sz="quarter" idx="10"/>
          </p:nvPr>
        </p:nvSpPr>
        <p:spPr/>
        <p:txBody>
          <a:bodyPr/>
          <a:lstStyle/>
          <a:p>
            <a:r>
              <a:rPr lang="en-GB" dirty="0"/>
              <a:t>Create and use a static method</a:t>
            </a:r>
          </a:p>
        </p:txBody>
      </p:sp>
      <p:sp>
        <p:nvSpPr>
          <p:cNvPr id="3" name="Slide Number Placeholder 2">
            <a:extLst>
              <a:ext uri="{FF2B5EF4-FFF2-40B4-BE49-F238E27FC236}">
                <a16:creationId xmlns="" xmlns:a16="http://schemas.microsoft.com/office/drawing/2014/main" id="{4804BA38-9418-0BA2-7DA2-FF10618DE0D4}"/>
              </a:ext>
            </a:extLst>
          </p:cNvPr>
          <p:cNvSpPr>
            <a:spLocks noGrp="1"/>
          </p:cNvSpPr>
          <p:nvPr>
            <p:ph type="sldNum" sz="quarter" idx="4"/>
          </p:nvPr>
        </p:nvSpPr>
        <p:spPr/>
        <p:txBody>
          <a:bodyPr/>
          <a:lstStyle/>
          <a:p>
            <a:fld id="{EF892D59-8F09-EF4B-AD6D-DA609442F868}" type="slidenum">
              <a:rPr lang="en-GB" smtClean="0"/>
              <a:pPr/>
              <a:t>27</a:t>
            </a:fld>
            <a:endParaRPr lang="en-GB" dirty="0"/>
          </a:p>
        </p:txBody>
      </p:sp>
      <p:sp>
        <p:nvSpPr>
          <p:cNvPr id="4" name="Text Placeholder 3">
            <a:extLst>
              <a:ext uri="{FF2B5EF4-FFF2-40B4-BE49-F238E27FC236}">
                <a16:creationId xmlns="" xmlns:a16="http://schemas.microsoft.com/office/drawing/2014/main" id="{50572911-0A8B-C85F-87EE-076A56430950}"/>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For </a:t>
            </a:r>
            <a:r>
              <a:rPr lang="en-GB" i="1" dirty="0"/>
              <a:t>static</a:t>
            </a:r>
            <a:r>
              <a:rPr lang="en-GB" dirty="0"/>
              <a:t> methods, use the </a:t>
            </a:r>
            <a:r>
              <a:rPr lang="en-GB" b="1" dirty="0"/>
              <a:t>static</a:t>
            </a:r>
            <a:r>
              <a:rPr lang="en-GB" dirty="0"/>
              <a:t> modifier on the method definition, then call the method using the class</a:t>
            </a:r>
          </a:p>
          <a:p>
            <a:pPr marL="285750" indent="-285750">
              <a:buFont typeface="Arial" panose="020B0604020202020204" pitchFamily="34" charset="0"/>
              <a:buChar char="•"/>
            </a:pPr>
            <a:r>
              <a:rPr lang="en-GB" dirty="0"/>
              <a:t>Issue a </a:t>
            </a:r>
            <a:r>
              <a:rPr lang="en-GB" i="1" dirty="0"/>
              <a:t>using directive </a:t>
            </a:r>
            <a:r>
              <a:rPr lang="en-GB" dirty="0"/>
              <a:t>to import the static members of the class to make the code less verbose</a:t>
            </a:r>
          </a:p>
          <a:p>
            <a:endParaRPr lang="en-GB" dirty="0"/>
          </a:p>
        </p:txBody>
      </p:sp>
      <p:pic>
        <p:nvPicPr>
          <p:cNvPr id="7" name="Picture 6">
            <a:extLst>
              <a:ext uri="{FF2B5EF4-FFF2-40B4-BE49-F238E27FC236}">
                <a16:creationId xmlns="" xmlns:a16="http://schemas.microsoft.com/office/drawing/2014/main" id="{A08D1DC5-86CF-8065-303D-2E376146BA56}"/>
              </a:ext>
            </a:extLst>
          </p:cNvPr>
          <p:cNvPicPr>
            <a:picLocks noChangeAspect="1"/>
          </p:cNvPicPr>
          <p:nvPr/>
        </p:nvPicPr>
        <p:blipFill>
          <a:blip r:embed="rId2"/>
          <a:stretch>
            <a:fillRect/>
          </a:stretch>
        </p:blipFill>
        <p:spPr>
          <a:xfrm>
            <a:off x="5437349" y="3177183"/>
            <a:ext cx="3686689" cy="1486107"/>
          </a:xfrm>
          <a:prstGeom prst="rect">
            <a:avLst/>
          </a:prstGeom>
          <a:ln>
            <a:solidFill>
              <a:schemeClr val="accent1"/>
            </a:solidFill>
          </a:ln>
        </p:spPr>
      </p:pic>
      <p:pic>
        <p:nvPicPr>
          <p:cNvPr id="9" name="Picture 8">
            <a:extLst>
              <a:ext uri="{FF2B5EF4-FFF2-40B4-BE49-F238E27FC236}">
                <a16:creationId xmlns="" xmlns:a16="http://schemas.microsoft.com/office/drawing/2014/main" id="{CC89B88B-2328-1D05-AAF1-EA6ECAE20DC9}"/>
              </a:ext>
            </a:extLst>
          </p:cNvPr>
          <p:cNvPicPr>
            <a:picLocks noChangeAspect="1"/>
          </p:cNvPicPr>
          <p:nvPr/>
        </p:nvPicPr>
        <p:blipFill>
          <a:blip r:embed="rId3"/>
          <a:stretch>
            <a:fillRect/>
          </a:stretch>
        </p:blipFill>
        <p:spPr>
          <a:xfrm>
            <a:off x="5437349" y="4942612"/>
            <a:ext cx="4068960" cy="1130804"/>
          </a:xfrm>
          <a:prstGeom prst="rect">
            <a:avLst/>
          </a:prstGeom>
          <a:ln>
            <a:solidFill>
              <a:schemeClr val="accent1"/>
            </a:solidFill>
          </a:ln>
        </p:spPr>
      </p:pic>
    </p:spTree>
    <p:extLst>
      <p:ext uri="{BB962C8B-B14F-4D97-AF65-F5344CB8AC3E}">
        <p14:creationId xmlns="" xmlns:p14="http://schemas.microsoft.com/office/powerpoint/2010/main" val="360417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BF0F1692-086A-B040-AC28-B7EC21C409FF}"/>
              </a:ext>
            </a:extLst>
          </p:cNvPr>
          <p:cNvSpPr>
            <a:spLocks noGrp="1"/>
          </p:cNvSpPr>
          <p:nvPr>
            <p:ph type="body" sz="quarter" idx="10"/>
          </p:nvPr>
        </p:nvSpPr>
        <p:spPr/>
        <p:txBody>
          <a:bodyPr/>
          <a:lstStyle/>
          <a:p>
            <a:r>
              <a:rPr lang="en-GB" dirty="0"/>
              <a:t>Extension Methods</a:t>
            </a:r>
          </a:p>
        </p:txBody>
      </p:sp>
      <p:sp>
        <p:nvSpPr>
          <p:cNvPr id="3" name="Slide Number Placeholder 2">
            <a:extLst>
              <a:ext uri="{FF2B5EF4-FFF2-40B4-BE49-F238E27FC236}">
                <a16:creationId xmlns="" xmlns:a16="http://schemas.microsoft.com/office/drawing/2014/main" id="{453E8191-7B73-CB1F-85E2-ED202F54798C}"/>
              </a:ext>
            </a:extLst>
          </p:cNvPr>
          <p:cNvSpPr>
            <a:spLocks noGrp="1"/>
          </p:cNvSpPr>
          <p:nvPr>
            <p:ph type="sldNum" sz="quarter" idx="4"/>
          </p:nvPr>
        </p:nvSpPr>
        <p:spPr/>
        <p:txBody>
          <a:bodyPr/>
          <a:lstStyle/>
          <a:p>
            <a:fld id="{EF892D59-8F09-EF4B-AD6D-DA609442F868}" type="slidenum">
              <a:rPr lang="en-GB" smtClean="0"/>
              <a:pPr/>
              <a:t>28</a:t>
            </a:fld>
            <a:endParaRPr lang="en-GB" dirty="0"/>
          </a:p>
        </p:txBody>
      </p:sp>
      <p:sp>
        <p:nvSpPr>
          <p:cNvPr id="6" name="Text Placeholder 5">
            <a:extLst>
              <a:ext uri="{FF2B5EF4-FFF2-40B4-BE49-F238E27FC236}">
                <a16:creationId xmlns="" xmlns:a16="http://schemas.microsoft.com/office/drawing/2014/main" id="{B4892BB2-2002-BA19-FCA3-04F809E9896F}"/>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Extension methods enable a type’s functionality to be extended without editing the source code or inheriting from the type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Extension methods are defined as </a:t>
            </a:r>
            <a:r>
              <a:rPr lang="en-GB" b="1" dirty="0"/>
              <a:t>static</a:t>
            </a:r>
            <a:r>
              <a:rPr lang="en-GB" dirty="0"/>
              <a:t> </a:t>
            </a:r>
            <a:r>
              <a:rPr lang="en-GB" i="1" dirty="0"/>
              <a:t>methods</a:t>
            </a:r>
            <a:r>
              <a:rPr lang="en-GB" dirty="0"/>
              <a:t> in a </a:t>
            </a:r>
            <a:r>
              <a:rPr lang="en-GB" b="1" dirty="0"/>
              <a:t>static</a:t>
            </a:r>
            <a:r>
              <a:rPr lang="en-GB" dirty="0"/>
              <a:t> </a:t>
            </a:r>
            <a:r>
              <a:rPr lang="en-GB" i="1" dirty="0"/>
              <a:t>class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first parameter defines the </a:t>
            </a:r>
            <a:r>
              <a:rPr lang="en-GB" i="1" dirty="0"/>
              <a:t>type</a:t>
            </a:r>
            <a:r>
              <a:rPr lang="en-GB" dirty="0"/>
              <a:t> that the method ‘extends’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parameter type is preceded by the </a:t>
            </a:r>
            <a:r>
              <a:rPr lang="en-GB" b="1" dirty="0"/>
              <a:t>this</a:t>
            </a:r>
            <a:r>
              <a:rPr lang="en-GB" dirty="0"/>
              <a:t> modifier</a:t>
            </a:r>
          </a:p>
          <a:p>
            <a:endParaRPr lang="en-GB" dirty="0"/>
          </a:p>
          <a:p>
            <a:r>
              <a:rPr lang="en-GB" dirty="0"/>
              <a:t> </a:t>
            </a:r>
          </a:p>
        </p:txBody>
      </p:sp>
    </p:spTree>
    <p:extLst>
      <p:ext uri="{BB962C8B-B14F-4D97-AF65-F5344CB8AC3E}">
        <p14:creationId xmlns="" xmlns:p14="http://schemas.microsoft.com/office/powerpoint/2010/main" val="29280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0ACB190B-18CC-9EB4-512B-4A628619A2E4}"/>
              </a:ext>
            </a:extLst>
          </p:cNvPr>
          <p:cNvSpPr>
            <a:spLocks noGrp="1"/>
          </p:cNvSpPr>
          <p:nvPr>
            <p:ph type="body" sz="quarter" idx="10"/>
          </p:nvPr>
        </p:nvSpPr>
        <p:spPr/>
        <p:txBody>
          <a:bodyPr/>
          <a:lstStyle/>
          <a:p>
            <a:r>
              <a:rPr lang="en-GB" dirty="0"/>
              <a:t>Extension Method Example</a:t>
            </a:r>
          </a:p>
        </p:txBody>
      </p:sp>
      <p:sp>
        <p:nvSpPr>
          <p:cNvPr id="3" name="Slide Number Placeholder 2">
            <a:extLst>
              <a:ext uri="{FF2B5EF4-FFF2-40B4-BE49-F238E27FC236}">
                <a16:creationId xmlns="" xmlns:a16="http://schemas.microsoft.com/office/drawing/2014/main" id="{33401A78-1DDB-1D9B-A5C2-AC37E7F645EC}"/>
              </a:ext>
            </a:extLst>
          </p:cNvPr>
          <p:cNvSpPr>
            <a:spLocks noGrp="1"/>
          </p:cNvSpPr>
          <p:nvPr>
            <p:ph type="sldNum" sz="quarter" idx="4"/>
          </p:nvPr>
        </p:nvSpPr>
        <p:spPr/>
        <p:txBody>
          <a:bodyPr/>
          <a:lstStyle/>
          <a:p>
            <a:fld id="{EF892D59-8F09-EF4B-AD6D-DA609442F868}" type="slidenum">
              <a:rPr lang="en-GB" smtClean="0"/>
              <a:pPr/>
              <a:t>29</a:t>
            </a:fld>
            <a:endParaRPr lang="en-GB" dirty="0"/>
          </a:p>
        </p:txBody>
      </p:sp>
      <p:sp>
        <p:nvSpPr>
          <p:cNvPr id="7" name="Rectangle 6">
            <a:extLst>
              <a:ext uri="{FF2B5EF4-FFF2-40B4-BE49-F238E27FC236}">
                <a16:creationId xmlns="" xmlns:a16="http://schemas.microsoft.com/office/drawing/2014/main" id="{5452D6D1-1A75-4FD9-7AEE-8A4D9AEF3FA5}"/>
              </a:ext>
            </a:extLst>
          </p:cNvPr>
          <p:cNvSpPr/>
          <p:nvPr/>
        </p:nvSpPr>
        <p:spPr>
          <a:xfrm>
            <a:off x="4801926" y="1498181"/>
            <a:ext cx="7123118" cy="89993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StringUtils</a:t>
            </a:r>
            <a:r>
              <a:rPr kumimoji="0" lang="en-GB" sz="16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WordCount</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GB"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this</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theString</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return</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theString.Split</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GB" sz="16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 '</a:t>
            </a:r>
            <a:r>
              <a:rPr kumimoji="0" lang="en-GB"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).Count(); }    }</a:t>
            </a:r>
            <a:endParaRPr kumimoji="0" lang="en-GB"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pic>
        <p:nvPicPr>
          <p:cNvPr id="8" name="Picture 7">
            <a:extLst>
              <a:ext uri="{FF2B5EF4-FFF2-40B4-BE49-F238E27FC236}">
                <a16:creationId xmlns="" xmlns:a16="http://schemas.microsoft.com/office/drawing/2014/main" id="{D06D3CF9-6A4F-4ED5-4B25-ADDEA57117E7}"/>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3705" t="8095" r="5160" b="15294"/>
          <a:stretch/>
        </p:blipFill>
        <p:spPr>
          <a:xfrm>
            <a:off x="4801926" y="3376685"/>
            <a:ext cx="4131205" cy="1897040"/>
          </a:xfrm>
          <a:prstGeom prst="rect">
            <a:avLst/>
          </a:prstGeom>
          <a:ln>
            <a:solidFill>
              <a:schemeClr val="accent1"/>
            </a:solidFill>
          </a:ln>
        </p:spPr>
      </p:pic>
    </p:spTree>
    <p:extLst>
      <p:ext uri="{BB962C8B-B14F-4D97-AF65-F5344CB8AC3E}">
        <p14:creationId xmlns="" xmlns:p14="http://schemas.microsoft.com/office/powerpoint/2010/main" val="22862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897AE8C-D334-8EE9-327E-176CD54F7400}"/>
              </a:ext>
            </a:extLst>
          </p:cNvPr>
          <p:cNvSpPr>
            <a:spLocks noGrp="1"/>
          </p:cNvSpPr>
          <p:nvPr>
            <p:ph type="body" sz="quarter" idx="10"/>
          </p:nvPr>
        </p:nvSpPr>
        <p:spPr/>
        <p:txBody>
          <a:bodyPr/>
          <a:lstStyle/>
          <a:p>
            <a:r>
              <a:rPr lang="en-GB" dirty="0"/>
              <a:t>Methods</a:t>
            </a:r>
          </a:p>
        </p:txBody>
      </p:sp>
      <p:sp>
        <p:nvSpPr>
          <p:cNvPr id="3" name="Slide Number Placeholder 2">
            <a:extLst>
              <a:ext uri="{FF2B5EF4-FFF2-40B4-BE49-F238E27FC236}">
                <a16:creationId xmlns="" xmlns:a16="http://schemas.microsoft.com/office/drawing/2014/main" id="{49FD653E-132C-CD60-EE34-A21B8F3B25B9}"/>
              </a:ext>
            </a:extLst>
          </p:cNvPr>
          <p:cNvSpPr>
            <a:spLocks noGrp="1"/>
          </p:cNvSpPr>
          <p:nvPr>
            <p:ph type="sldNum" sz="quarter" idx="4"/>
          </p:nvPr>
        </p:nvSpPr>
        <p:spPr/>
        <p:txBody>
          <a:bodyPr/>
          <a:lstStyle/>
          <a:p>
            <a:fld id="{EF892D59-8F09-EF4B-AD6D-DA609442F868}" type="slidenum">
              <a:rPr lang="en-GB" smtClean="0"/>
              <a:pPr/>
              <a:t>3</a:t>
            </a:fld>
            <a:endParaRPr lang="en-GB" dirty="0"/>
          </a:p>
        </p:txBody>
      </p:sp>
      <p:sp>
        <p:nvSpPr>
          <p:cNvPr id="6" name="Text Placeholder 5">
            <a:extLst>
              <a:ext uri="{FF2B5EF4-FFF2-40B4-BE49-F238E27FC236}">
                <a16:creationId xmlns="" xmlns:a16="http://schemas.microsoft.com/office/drawing/2014/main" id="{8BF07BCA-12A4-51F4-ACFD-08236D1C1291}"/>
              </a:ext>
            </a:extLst>
          </p:cNvPr>
          <p:cNvSpPr>
            <a:spLocks noGrp="1"/>
          </p:cNvSpPr>
          <p:nvPr>
            <p:ph type="body" sz="quarter" idx="15"/>
          </p:nvPr>
        </p:nvSpPr>
        <p:spPr/>
        <p:txBody>
          <a:bodyPr/>
          <a:lstStyle/>
          <a:p>
            <a:pPr marL="285750" indent="-285750">
              <a:buFont typeface="Arial" panose="020B0604020202020204" pitchFamily="34" charset="0"/>
              <a:buChar char="•"/>
            </a:pPr>
            <a:r>
              <a:rPr lang="en-GB" sz="1600" dirty="0"/>
              <a:t>A method is a code block that contains a series of statements</a:t>
            </a:r>
          </a:p>
          <a:p>
            <a:pPr marL="285750" indent="-285750">
              <a:buFont typeface="Arial" panose="020B0604020202020204" pitchFamily="34" charset="0"/>
              <a:buChar char="•"/>
            </a:pPr>
            <a:r>
              <a:rPr lang="en-GB" sz="1600" dirty="0"/>
              <a:t>Methods are called (invoked) by a program</a:t>
            </a:r>
          </a:p>
          <a:p>
            <a:pPr marL="285750" indent="-285750">
              <a:buFont typeface="Arial" panose="020B0604020202020204" pitchFamily="34" charset="0"/>
              <a:buChar char="•"/>
            </a:pPr>
            <a:r>
              <a:rPr lang="en-GB" sz="1600" dirty="0"/>
              <a:t>Methods are declared in a </a:t>
            </a:r>
            <a:r>
              <a:rPr lang="en-GB" sz="1600" i="1" dirty="0"/>
              <a:t>class</a:t>
            </a:r>
            <a:r>
              <a:rPr lang="en-GB" sz="1600" dirty="0"/>
              <a:t>, </a:t>
            </a:r>
            <a:r>
              <a:rPr lang="en-GB" sz="1600" i="1" dirty="0"/>
              <a:t>struct</a:t>
            </a:r>
            <a:r>
              <a:rPr lang="en-GB" sz="1600" dirty="0"/>
              <a:t>, or </a:t>
            </a:r>
            <a:r>
              <a:rPr lang="en-GB" sz="1600" i="1" dirty="0"/>
              <a:t>interface </a:t>
            </a:r>
            <a:r>
              <a:rPr lang="en-GB" sz="1600" dirty="0"/>
              <a:t>with:</a:t>
            </a:r>
          </a:p>
          <a:p>
            <a:pPr marL="465750" lvl="1" indent="-285750">
              <a:buFont typeface="Arial" panose="020B0604020202020204" pitchFamily="34" charset="0"/>
              <a:buChar char="•"/>
            </a:pPr>
            <a:r>
              <a:rPr lang="en-GB" sz="1600" dirty="0"/>
              <a:t>An access modifier such as </a:t>
            </a:r>
            <a:r>
              <a:rPr lang="en-GB" sz="1600" b="1" dirty="0"/>
              <a:t>public</a:t>
            </a:r>
            <a:r>
              <a:rPr lang="en-GB" sz="1600" dirty="0"/>
              <a:t> or </a:t>
            </a:r>
            <a:r>
              <a:rPr lang="en-GB" sz="1600" b="1" dirty="0"/>
              <a:t>private</a:t>
            </a:r>
          </a:p>
          <a:p>
            <a:pPr marL="465750" lvl="1" indent="-285750">
              <a:buFont typeface="Arial" panose="020B0604020202020204" pitchFamily="34" charset="0"/>
              <a:buChar char="•"/>
            </a:pPr>
            <a:r>
              <a:rPr lang="en-GB" sz="1600" dirty="0"/>
              <a:t>Optional modifiers such as </a:t>
            </a:r>
            <a:r>
              <a:rPr lang="en-GB" sz="1600" b="1" dirty="0"/>
              <a:t>abstract</a:t>
            </a:r>
          </a:p>
          <a:p>
            <a:pPr marL="465750" lvl="1" indent="-285750">
              <a:buFont typeface="Arial" panose="020B0604020202020204" pitchFamily="34" charset="0"/>
              <a:buChar char="•"/>
            </a:pPr>
            <a:r>
              <a:rPr lang="en-GB" sz="1600" dirty="0"/>
              <a:t>The return type such as </a:t>
            </a:r>
            <a:r>
              <a:rPr lang="en-GB" sz="1600" b="1" dirty="0"/>
              <a:t>void</a:t>
            </a:r>
            <a:r>
              <a:rPr lang="en-GB" sz="1600" dirty="0"/>
              <a:t> or </a:t>
            </a:r>
            <a:r>
              <a:rPr lang="en-GB" sz="1600" b="1" dirty="0"/>
              <a:t>int</a:t>
            </a:r>
          </a:p>
          <a:p>
            <a:pPr marL="465750" lvl="1" indent="-285750">
              <a:buFont typeface="Arial" panose="020B0604020202020204" pitchFamily="34" charset="0"/>
              <a:buChar char="•"/>
            </a:pPr>
            <a:r>
              <a:rPr lang="en-GB" sz="1600" dirty="0"/>
              <a:t>The name of the method</a:t>
            </a:r>
          </a:p>
          <a:p>
            <a:pPr marL="465750" lvl="1" indent="-285750">
              <a:buFont typeface="Arial" panose="020B0604020202020204" pitchFamily="34" charset="0"/>
              <a:buChar char="•"/>
            </a:pPr>
            <a:r>
              <a:rPr lang="en-GB" sz="1600" dirty="0"/>
              <a:t>Any method parameters in brackets</a:t>
            </a:r>
          </a:p>
          <a:p>
            <a:pPr marL="285750" indent="-285750">
              <a:buFont typeface="Arial" panose="020B0604020202020204" pitchFamily="34" charset="0"/>
              <a:buChar char="•"/>
            </a:pPr>
            <a:r>
              <a:rPr lang="en-GB" sz="1600" dirty="0"/>
              <a:t>This definition is known as the method signature</a:t>
            </a:r>
          </a:p>
          <a:p>
            <a:pPr marL="285750" indent="-285750">
              <a:buFont typeface="Arial" panose="020B0604020202020204" pitchFamily="34" charset="0"/>
              <a:buChar char="•"/>
            </a:pPr>
            <a:r>
              <a:rPr lang="en-GB" sz="1600" dirty="0"/>
              <a:t>Methods can be passed arguments that map to parameters defined in the method signature</a:t>
            </a:r>
          </a:p>
          <a:p>
            <a:pPr marL="285750" indent="-285750">
              <a:buFont typeface="Arial" panose="020B0604020202020204" pitchFamily="34" charset="0"/>
              <a:buChar char="•"/>
            </a:pPr>
            <a:r>
              <a:rPr lang="en-GB" sz="1600" dirty="0"/>
              <a:t>Every C# application has a method called </a:t>
            </a:r>
            <a:r>
              <a:rPr lang="en-GB" sz="1600" b="1" dirty="0"/>
              <a:t>Main</a:t>
            </a:r>
            <a:r>
              <a:rPr lang="en-GB" sz="1600" dirty="0"/>
              <a:t> that is the entry point for the application</a:t>
            </a:r>
          </a:p>
          <a:p>
            <a:endParaRPr lang="en-GB" sz="1600" dirty="0"/>
          </a:p>
          <a:p>
            <a:endParaRPr lang="en-GB" sz="1600" dirty="0"/>
          </a:p>
        </p:txBody>
      </p:sp>
    </p:spTree>
    <p:extLst>
      <p:ext uri="{BB962C8B-B14F-4D97-AF65-F5344CB8AC3E}">
        <p14:creationId xmlns="" xmlns:p14="http://schemas.microsoft.com/office/powerpoint/2010/main" val="398089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1B25B10-BFDD-5489-12A7-16B2481CFAD8}"/>
              </a:ext>
            </a:extLst>
          </p:cNvPr>
          <p:cNvSpPr>
            <a:spLocks noGrp="1"/>
          </p:cNvSpPr>
          <p:nvPr>
            <p:ph type="ctrTitle"/>
          </p:nvPr>
        </p:nvSpPr>
        <p:spPr/>
        <p:txBody>
          <a:bodyPr/>
          <a:lstStyle/>
          <a:p>
            <a:r>
              <a:rPr lang="en-GB" dirty="0"/>
              <a:t>ACTIVITY: </a:t>
            </a:r>
            <a:br>
              <a:rPr lang="en-GB" dirty="0"/>
            </a:br>
            <a:r>
              <a:rPr lang="en-GB" dirty="0"/>
              <a:t>Exercise </a:t>
            </a:r>
            <a:r>
              <a:rPr lang="en-GB" dirty="0" smtClean="0"/>
              <a:t>6</a:t>
            </a:r>
            <a:endParaRPr lang="en-GB" dirty="0"/>
          </a:p>
        </p:txBody>
      </p:sp>
      <p:sp>
        <p:nvSpPr>
          <p:cNvPr id="4" name="Text Placeholder 3">
            <a:extLst>
              <a:ext uri="{FF2B5EF4-FFF2-40B4-BE49-F238E27FC236}">
                <a16:creationId xmlns="" xmlns:a16="http://schemas.microsoft.com/office/drawing/2014/main" id="{149416EB-B9B3-6CD5-65A7-662B94D4ABA2}"/>
              </a:ext>
            </a:extLst>
          </p:cNvPr>
          <p:cNvSpPr>
            <a:spLocks noGrp="1"/>
          </p:cNvSpPr>
          <p:nvPr>
            <p:ph type="body" sz="quarter" idx="10"/>
          </p:nvPr>
        </p:nvSpPr>
        <p:spPr/>
        <p:txBody>
          <a:bodyPr/>
          <a:lstStyle/>
          <a:p>
            <a:endParaRPr lang="en-GB" dirty="0"/>
          </a:p>
        </p:txBody>
      </p:sp>
      <p:sp>
        <p:nvSpPr>
          <p:cNvPr id="2" name="Slide Number Placeholder 1">
            <a:extLst>
              <a:ext uri="{FF2B5EF4-FFF2-40B4-BE49-F238E27FC236}">
                <a16:creationId xmlns="" xmlns:a16="http://schemas.microsoft.com/office/drawing/2014/main" id="{22098220-EF84-4734-88AF-30630EFC7A5B}"/>
              </a:ext>
            </a:extLst>
          </p:cNvPr>
          <p:cNvSpPr>
            <a:spLocks noGrp="1"/>
          </p:cNvSpPr>
          <p:nvPr>
            <p:ph type="sldNum" sz="quarter" idx="4"/>
          </p:nvPr>
        </p:nvSpPr>
        <p:spPr/>
        <p:txBody>
          <a:bodyPr/>
          <a:lstStyle/>
          <a:p>
            <a:fld id="{EF892D59-8F09-EF4B-AD6D-DA609442F868}" type="slidenum">
              <a:rPr lang="en-GB" smtClean="0"/>
              <a:pPr/>
              <a:t>30</a:t>
            </a:fld>
            <a:endParaRPr lang="en-GB" dirty="0"/>
          </a:p>
        </p:txBody>
      </p:sp>
    </p:spTree>
    <p:extLst>
      <p:ext uri="{BB962C8B-B14F-4D97-AF65-F5344CB8AC3E}">
        <p14:creationId xmlns="" xmlns:p14="http://schemas.microsoft.com/office/powerpoint/2010/main" val="1515310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dirty="0"/>
              <a:t>Summary</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a:xfrm>
            <a:off x="11256421" y="6511672"/>
            <a:ext cx="785483" cy="180000"/>
          </a:xfrm>
        </p:spPr>
        <p:txBody>
          <a:bodyPr/>
          <a:lstStyle/>
          <a:p>
            <a:fld id="{EF892D59-8F09-EF4B-AD6D-DA609442F868}" type="slidenum">
              <a:rPr lang="en-GB" smtClean="0"/>
              <a:pPr/>
              <a:t>31</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a:xfrm>
            <a:off x="5108257" y="1002006"/>
            <a:ext cx="6770688" cy="5762028"/>
          </a:xfrm>
        </p:spPr>
        <p:txBody>
          <a:bodyPr/>
          <a:lstStyle/>
          <a:p>
            <a:pPr marL="285750" indent="-285750">
              <a:buFont typeface="Arial" panose="020B0604020202020204" pitchFamily="34" charset="0"/>
              <a:buChar char="•"/>
            </a:pPr>
            <a:r>
              <a:rPr lang="en-GB" sz="1600" dirty="0"/>
              <a:t>Methods</a:t>
            </a:r>
          </a:p>
          <a:p>
            <a:pPr marL="285750" indent="-285750">
              <a:buFont typeface="Arial" panose="020B0604020202020204" pitchFamily="34" charset="0"/>
              <a:buChar char="•"/>
            </a:pPr>
            <a:r>
              <a:rPr lang="en-GB" sz="1600" dirty="0"/>
              <a:t>Positional parameters</a:t>
            </a:r>
          </a:p>
          <a:p>
            <a:pPr marL="285750" indent="-285750">
              <a:buFont typeface="Arial" panose="020B0604020202020204" pitchFamily="34" charset="0"/>
              <a:buChar char="•"/>
            </a:pPr>
            <a:r>
              <a:rPr lang="en-GB" sz="1600" dirty="0"/>
              <a:t>Named and optional params</a:t>
            </a:r>
          </a:p>
          <a:p>
            <a:pPr marL="285750" indent="-285750">
              <a:buFont typeface="Arial" panose="020B0604020202020204" pitchFamily="34" charset="0"/>
              <a:buChar char="•"/>
            </a:pPr>
            <a:r>
              <a:rPr lang="en-GB" sz="1600" dirty="0"/>
              <a:t>Method overloading</a:t>
            </a:r>
          </a:p>
          <a:p>
            <a:pPr marL="285750" indent="-285750">
              <a:buFont typeface="Arial" panose="020B0604020202020204" pitchFamily="34" charset="0"/>
              <a:buChar char="•"/>
            </a:pPr>
            <a:r>
              <a:rPr lang="en-GB" sz="1600" dirty="0"/>
              <a:t>Return values</a:t>
            </a:r>
          </a:p>
          <a:p>
            <a:pPr marL="285750" indent="-285750">
              <a:buFont typeface="Arial" panose="020B0604020202020204" pitchFamily="34" charset="0"/>
              <a:buChar char="•"/>
            </a:pPr>
            <a:r>
              <a:rPr lang="en-GB" sz="1600" dirty="0"/>
              <a:t>Expression-bodied methods</a:t>
            </a:r>
          </a:p>
          <a:p>
            <a:pPr marL="285750" indent="-285750">
              <a:buFont typeface="Arial" panose="020B0604020202020204" pitchFamily="34" charset="0"/>
              <a:buChar char="•"/>
            </a:pPr>
            <a:r>
              <a:rPr lang="en-GB" sz="1600" dirty="0"/>
              <a:t>Passing parameters</a:t>
            </a:r>
          </a:p>
          <a:p>
            <a:pPr marL="285750" indent="-285750">
              <a:buFont typeface="Arial" panose="020B0604020202020204" pitchFamily="34" charset="0"/>
              <a:buChar char="•"/>
            </a:pPr>
            <a:r>
              <a:rPr lang="en-GB" sz="1600" dirty="0"/>
              <a:t>Passing value-type parameters</a:t>
            </a:r>
          </a:p>
          <a:p>
            <a:pPr marL="465750" lvl="1" indent="-285750">
              <a:buFont typeface="Arial" panose="020B0604020202020204" pitchFamily="34" charset="0"/>
              <a:buChar char="•"/>
            </a:pPr>
            <a:r>
              <a:rPr lang="en-GB" sz="1600" dirty="0"/>
              <a:t>By value</a:t>
            </a:r>
          </a:p>
          <a:p>
            <a:pPr marL="465750" lvl="1" indent="-285750">
              <a:buFont typeface="Arial" panose="020B0604020202020204" pitchFamily="34" charset="0"/>
              <a:buChar char="•"/>
            </a:pPr>
            <a:r>
              <a:rPr lang="en-GB" sz="1600" dirty="0"/>
              <a:t>By ref : ‘ref’, ‘out’ and ‘in’</a:t>
            </a:r>
          </a:p>
          <a:p>
            <a:pPr marL="285750" indent="-285750">
              <a:buFont typeface="Arial" panose="020B0604020202020204" pitchFamily="34" charset="0"/>
              <a:buChar char="•"/>
            </a:pPr>
            <a:r>
              <a:rPr lang="en-GB" sz="1600" dirty="0"/>
              <a:t>Passing reference-type parameters</a:t>
            </a:r>
          </a:p>
          <a:p>
            <a:pPr marL="465750" lvl="1" indent="-285750">
              <a:buFont typeface="Arial" panose="020B0604020202020204" pitchFamily="34" charset="0"/>
              <a:buChar char="•"/>
            </a:pPr>
            <a:r>
              <a:rPr lang="en-GB" sz="1600" dirty="0"/>
              <a:t>By value</a:t>
            </a:r>
          </a:p>
          <a:p>
            <a:pPr marL="465750" lvl="1" indent="-285750">
              <a:buFont typeface="Arial" panose="020B0604020202020204" pitchFamily="34" charset="0"/>
              <a:buChar char="•"/>
            </a:pPr>
            <a:r>
              <a:rPr lang="en-GB" sz="1600" dirty="0"/>
              <a:t>By ref</a:t>
            </a:r>
          </a:p>
          <a:p>
            <a:pPr marL="285750" indent="-285750">
              <a:buFont typeface="Arial" panose="020B0604020202020204" pitchFamily="34" charset="0"/>
              <a:buChar char="•"/>
            </a:pPr>
            <a:r>
              <a:rPr lang="en-GB" sz="1600" dirty="0"/>
              <a:t>Static methods and the using static directive</a:t>
            </a:r>
          </a:p>
          <a:p>
            <a:pPr marL="285750" indent="-285750">
              <a:buFont typeface="Arial" panose="020B0604020202020204" pitchFamily="34" charset="0"/>
              <a:buChar char="•"/>
            </a:pPr>
            <a:r>
              <a:rPr lang="en-GB" sz="1600" dirty="0"/>
              <a:t>Extension methods</a:t>
            </a:r>
          </a:p>
          <a:p>
            <a:endParaRPr lang="en-GB" sz="1600" dirty="0"/>
          </a:p>
        </p:txBody>
      </p:sp>
    </p:spTree>
    <p:extLst>
      <p:ext uri="{BB962C8B-B14F-4D97-AF65-F5344CB8AC3E}">
        <p14:creationId xmlns="" xmlns:p14="http://schemas.microsoft.com/office/powerpoint/2010/main" val="66275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7BDD806-E4BE-453D-8ED6-E542591B9563}"/>
              </a:ext>
            </a:extLst>
          </p:cNvPr>
          <p:cNvSpPr>
            <a:spLocks noGrp="1"/>
          </p:cNvSpPr>
          <p:nvPr>
            <p:ph type="body" sz="quarter" idx="10"/>
          </p:nvPr>
        </p:nvSpPr>
        <p:spPr/>
        <p:txBody>
          <a:bodyPr/>
          <a:lstStyle/>
          <a:p>
            <a:r>
              <a:rPr lang="en-GB" sz="3200" dirty="0"/>
              <a:t>Methods:</a:t>
            </a:r>
          </a:p>
          <a:p>
            <a:r>
              <a:rPr lang="en-GB" sz="3200" dirty="0"/>
              <a:t>Positional Parameters</a:t>
            </a:r>
          </a:p>
        </p:txBody>
      </p:sp>
      <p:sp>
        <p:nvSpPr>
          <p:cNvPr id="3" name="Slide Number Placeholder 2">
            <a:extLst>
              <a:ext uri="{FF2B5EF4-FFF2-40B4-BE49-F238E27FC236}">
                <a16:creationId xmlns="" xmlns:a16="http://schemas.microsoft.com/office/drawing/2014/main" id="{2592A1A2-42EE-4293-A805-2B8AECDA3DE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20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2" name="Text Placeholder 1">
            <a:extLst>
              <a:ext uri="{FF2B5EF4-FFF2-40B4-BE49-F238E27FC236}">
                <a16:creationId xmlns="" xmlns:a16="http://schemas.microsoft.com/office/drawing/2014/main" id="{E8534A33-BE4E-18E2-B836-A6C7EC756C0B}"/>
              </a:ext>
            </a:extLst>
          </p:cNvPr>
          <p:cNvSpPr>
            <a:spLocks noGrp="1"/>
          </p:cNvSpPr>
          <p:nvPr>
            <p:ph type="body" sz="quarter" idx="15"/>
          </p:nvPr>
        </p:nvSpPr>
        <p:spPr>
          <a:xfrm>
            <a:off x="4878474" y="560594"/>
            <a:ext cx="6770688" cy="5339840"/>
          </a:xfrm>
        </p:spPr>
        <p:txBody>
          <a:bodyPr/>
          <a:lstStyle/>
          <a:p>
            <a:r>
              <a:rPr lang="en-GB" sz="1600" dirty="0"/>
              <a:t>Method definition:</a:t>
            </a:r>
          </a:p>
          <a:p>
            <a:endParaRPr lang="en-GB" sz="1600" dirty="0"/>
          </a:p>
          <a:p>
            <a:endParaRPr lang="en-GB" sz="1600" dirty="0"/>
          </a:p>
          <a:p>
            <a:endParaRPr lang="en-GB" sz="1600" dirty="0"/>
          </a:p>
          <a:p>
            <a:r>
              <a:rPr lang="en-GB" sz="1600" dirty="0"/>
              <a:t>Instantiate objects and invoke the method:</a:t>
            </a:r>
          </a:p>
          <a:p>
            <a:endParaRPr lang="en-GB" sz="1600" dirty="0"/>
          </a:p>
          <a:p>
            <a:endParaRPr lang="en-GB" sz="1600" dirty="0"/>
          </a:p>
          <a:p>
            <a:endParaRPr lang="en-GB" sz="1600" dirty="0"/>
          </a:p>
          <a:p>
            <a:pPr marL="285750" indent="-285750">
              <a:lnSpc>
                <a:spcPct val="100000"/>
              </a:lnSpc>
              <a:buFont typeface="Arial" panose="020B0604020202020204" pitchFamily="34" charset="0"/>
              <a:buChar char="•"/>
            </a:pPr>
            <a:r>
              <a:rPr lang="en-GB" sz="1600" dirty="0"/>
              <a:t>Name, address, postcode, and country are the method’s parameters. When the method is invoked, the parameters are passed positionally:</a:t>
            </a:r>
          </a:p>
          <a:p>
            <a:pPr marL="465750" lvl="1" indent="-285750">
              <a:lnSpc>
                <a:spcPct val="100000"/>
              </a:lnSpc>
              <a:buFont typeface="Arial" panose="020B0604020202020204" pitchFamily="34" charset="0"/>
              <a:buChar char="•"/>
            </a:pPr>
            <a:r>
              <a:rPr lang="en-GB" sz="1600" dirty="0"/>
              <a:t>The zeroth argument ‘Julie Dooley’ maps to parameter </a:t>
            </a:r>
            <a:r>
              <a:rPr lang="en-GB" sz="1600" i="1" dirty="0"/>
              <a:t>name</a:t>
            </a:r>
            <a:endParaRPr lang="en-GB" sz="1600" dirty="0"/>
          </a:p>
          <a:p>
            <a:pPr marL="465750" lvl="1" indent="-285750">
              <a:lnSpc>
                <a:spcPct val="100000"/>
              </a:lnSpc>
              <a:buFont typeface="Arial" panose="020B0604020202020204" pitchFamily="34" charset="0"/>
              <a:buChar char="•"/>
              <a:defRPr/>
            </a:pPr>
            <a:r>
              <a:rPr lang="en-GB" sz="1600" dirty="0"/>
              <a:t>The first argument ‘1 Main Street’ maps to parameter </a:t>
            </a:r>
            <a:r>
              <a:rPr lang="en-GB" sz="1600" i="1" dirty="0"/>
              <a:t>address</a:t>
            </a:r>
            <a:endParaRPr lang="en-GB" sz="1600" dirty="0"/>
          </a:p>
          <a:p>
            <a:pPr marL="465750" lvl="1" indent="-285750">
              <a:lnSpc>
                <a:spcPct val="100000"/>
              </a:lnSpc>
              <a:buFont typeface="Arial" panose="020B0604020202020204" pitchFamily="34" charset="0"/>
              <a:buChar char="•"/>
              <a:defRPr/>
            </a:pPr>
            <a:r>
              <a:rPr lang="en-GB" sz="1600" dirty="0"/>
              <a:t>The second argument ‘CH12 9DL’ maps to parameter </a:t>
            </a:r>
            <a:r>
              <a:rPr lang="en-GB" sz="1600" i="1" dirty="0"/>
              <a:t>postcode</a:t>
            </a:r>
            <a:endParaRPr lang="en-GB" sz="1600" dirty="0"/>
          </a:p>
          <a:p>
            <a:pPr marL="465750" lvl="1" indent="-285750">
              <a:lnSpc>
                <a:spcPct val="100000"/>
              </a:lnSpc>
              <a:buFont typeface="Arial" panose="020B0604020202020204" pitchFamily="34" charset="0"/>
              <a:buChar char="•"/>
              <a:defRPr/>
            </a:pPr>
            <a:r>
              <a:rPr lang="en-GB" sz="1600" dirty="0"/>
              <a:t>The third argument ‘UK’ maps to parameter </a:t>
            </a:r>
            <a:r>
              <a:rPr lang="en-GB" sz="1600" i="1" dirty="0"/>
              <a:t>country</a:t>
            </a:r>
            <a:endParaRPr lang="en-GB" sz="1600" dirty="0"/>
          </a:p>
          <a:p>
            <a:pPr>
              <a:lnSpc>
                <a:spcPct val="100000"/>
              </a:lnSpc>
            </a:pPr>
            <a:endParaRPr lang="en-GB" sz="1600" dirty="0"/>
          </a:p>
          <a:p>
            <a:pPr>
              <a:lnSpc>
                <a:spcPct val="100000"/>
              </a:lnSpc>
            </a:pPr>
            <a:endParaRPr lang="en-GB" sz="1600" dirty="0"/>
          </a:p>
          <a:p>
            <a:endParaRPr lang="en-GB" sz="1600" dirty="0"/>
          </a:p>
        </p:txBody>
      </p:sp>
      <p:pic>
        <p:nvPicPr>
          <p:cNvPr id="12" name="Picture 11">
            <a:extLst>
              <a:ext uri="{FF2B5EF4-FFF2-40B4-BE49-F238E27FC236}">
                <a16:creationId xmlns="" xmlns:a16="http://schemas.microsoft.com/office/drawing/2014/main" id="{A28545A9-148D-170D-8080-54DBDB54B50F}"/>
              </a:ext>
            </a:extLst>
          </p:cNvPr>
          <p:cNvPicPr>
            <a:picLocks noChangeAspect="1"/>
          </p:cNvPicPr>
          <p:nvPr/>
        </p:nvPicPr>
        <p:blipFill>
          <a:blip r:embed="rId3"/>
          <a:stretch>
            <a:fillRect/>
          </a:stretch>
        </p:blipFill>
        <p:spPr>
          <a:xfrm>
            <a:off x="5200293" y="937246"/>
            <a:ext cx="5420719" cy="1100325"/>
          </a:xfrm>
          <a:prstGeom prst="rect">
            <a:avLst/>
          </a:prstGeom>
          <a:ln>
            <a:solidFill>
              <a:schemeClr val="tx1"/>
            </a:solidFill>
          </a:ln>
        </p:spPr>
      </p:pic>
      <p:pic>
        <p:nvPicPr>
          <p:cNvPr id="14" name="Picture 13">
            <a:extLst>
              <a:ext uri="{FF2B5EF4-FFF2-40B4-BE49-F238E27FC236}">
                <a16:creationId xmlns="" xmlns:a16="http://schemas.microsoft.com/office/drawing/2014/main" id="{63E37BE8-1DFC-308F-A1AE-9BCC11AFC09F}"/>
              </a:ext>
            </a:extLst>
          </p:cNvPr>
          <p:cNvPicPr>
            <a:picLocks noChangeAspect="1"/>
          </p:cNvPicPr>
          <p:nvPr/>
        </p:nvPicPr>
        <p:blipFill>
          <a:blip r:embed="rId4"/>
          <a:stretch>
            <a:fillRect/>
          </a:stretch>
        </p:blipFill>
        <p:spPr>
          <a:xfrm>
            <a:off x="5206466" y="2449783"/>
            <a:ext cx="5553850" cy="979217"/>
          </a:xfrm>
          <a:prstGeom prst="rect">
            <a:avLst/>
          </a:prstGeom>
          <a:ln>
            <a:solidFill>
              <a:schemeClr val="tx1"/>
            </a:solidFill>
          </a:ln>
        </p:spPr>
      </p:pic>
    </p:spTree>
    <p:extLst>
      <p:ext uri="{BB962C8B-B14F-4D97-AF65-F5344CB8AC3E}">
        <p14:creationId xmlns="" xmlns:p14="http://schemas.microsoft.com/office/powerpoint/2010/main" val="17697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7BDD806-E4BE-453D-8ED6-E542591B9563}"/>
              </a:ext>
            </a:extLst>
          </p:cNvPr>
          <p:cNvSpPr>
            <a:spLocks noGrp="1"/>
          </p:cNvSpPr>
          <p:nvPr>
            <p:ph type="body" sz="quarter" idx="10"/>
          </p:nvPr>
        </p:nvSpPr>
        <p:spPr/>
        <p:txBody>
          <a:bodyPr/>
          <a:lstStyle/>
          <a:p>
            <a:r>
              <a:rPr lang="en-GB" sz="3400" dirty="0"/>
              <a:t>Named and Optional Parameters</a:t>
            </a:r>
          </a:p>
        </p:txBody>
      </p:sp>
      <p:sp>
        <p:nvSpPr>
          <p:cNvPr id="3" name="Slide Number Placeholder 2">
            <a:extLst>
              <a:ext uri="{FF2B5EF4-FFF2-40B4-BE49-F238E27FC236}">
                <a16:creationId xmlns="" xmlns:a16="http://schemas.microsoft.com/office/drawing/2014/main" id="{2592A1A2-42EE-4293-A805-2B8AECDA3DE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20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2" name="Text Placeholder 1">
            <a:extLst>
              <a:ext uri="{FF2B5EF4-FFF2-40B4-BE49-F238E27FC236}">
                <a16:creationId xmlns="" xmlns:a16="http://schemas.microsoft.com/office/drawing/2014/main" id="{A7B9812B-908C-809A-D037-DDB426C0A937}"/>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Parameters can be passed by name</a:t>
            </a:r>
          </a:p>
          <a:p>
            <a:pPr marL="285750" indent="-285750">
              <a:buFont typeface="Arial" panose="020B0604020202020204" pitchFamily="34" charset="0"/>
              <a:buChar char="•"/>
            </a:pPr>
            <a:r>
              <a:rPr lang="en-GB" dirty="0"/>
              <a:t>When </a:t>
            </a:r>
            <a:r>
              <a:rPr lang="en-GB" b="1" dirty="0"/>
              <a:t>named</a:t>
            </a:r>
            <a:r>
              <a:rPr lang="en-GB" dirty="0"/>
              <a:t>, the parameters can be passed in any order</a:t>
            </a:r>
          </a:p>
          <a:p>
            <a:endParaRPr lang="en-GB" dirty="0"/>
          </a:p>
          <a:p>
            <a:endParaRPr lang="en-GB" dirty="0"/>
          </a:p>
          <a:p>
            <a:endParaRPr lang="en-GB" dirty="0"/>
          </a:p>
          <a:p>
            <a:pPr marL="285750" indent="-285750">
              <a:buFont typeface="Arial" panose="020B0604020202020204" pitchFamily="34" charset="0"/>
              <a:buChar char="•"/>
            </a:pPr>
            <a:r>
              <a:rPr lang="en-GB" dirty="0"/>
              <a:t>Parameters can be given a default value to make them </a:t>
            </a:r>
            <a:r>
              <a:rPr lang="en-GB" b="1" dirty="0"/>
              <a:t>optional</a:t>
            </a:r>
            <a:r>
              <a:rPr lang="en-GB" dirty="0"/>
              <a:t>:</a:t>
            </a:r>
          </a:p>
          <a:p>
            <a:pPr marL="285750" indent="-285750">
              <a:buFont typeface="Arial" panose="020B0604020202020204" pitchFamily="34" charset="0"/>
              <a:buChar char="•"/>
            </a:pPr>
            <a:endParaRPr lang="en-GB" dirty="0"/>
          </a:p>
        </p:txBody>
      </p:sp>
      <p:pic>
        <p:nvPicPr>
          <p:cNvPr id="7" name="Picture 6">
            <a:extLst>
              <a:ext uri="{FF2B5EF4-FFF2-40B4-BE49-F238E27FC236}">
                <a16:creationId xmlns="" xmlns:a16="http://schemas.microsoft.com/office/drawing/2014/main" id="{18DC5273-9C29-0B95-67D4-732E3F87901A}"/>
              </a:ext>
            </a:extLst>
          </p:cNvPr>
          <p:cNvPicPr>
            <a:picLocks noChangeAspect="1"/>
          </p:cNvPicPr>
          <p:nvPr/>
        </p:nvPicPr>
        <p:blipFill>
          <a:blip r:embed="rId3"/>
          <a:stretch>
            <a:fillRect/>
          </a:stretch>
        </p:blipFill>
        <p:spPr>
          <a:xfrm>
            <a:off x="5451750" y="2496669"/>
            <a:ext cx="5058481" cy="676369"/>
          </a:xfrm>
          <a:prstGeom prst="rect">
            <a:avLst/>
          </a:prstGeom>
          <a:ln>
            <a:solidFill>
              <a:schemeClr val="accent1"/>
            </a:solidFill>
          </a:ln>
        </p:spPr>
      </p:pic>
      <p:pic>
        <p:nvPicPr>
          <p:cNvPr id="9" name="Picture 8">
            <a:extLst>
              <a:ext uri="{FF2B5EF4-FFF2-40B4-BE49-F238E27FC236}">
                <a16:creationId xmlns="" xmlns:a16="http://schemas.microsoft.com/office/drawing/2014/main" id="{014698F2-D11A-4387-1D8A-64E47BCC83DF}"/>
              </a:ext>
            </a:extLst>
          </p:cNvPr>
          <p:cNvPicPr>
            <a:picLocks noChangeAspect="1"/>
          </p:cNvPicPr>
          <p:nvPr/>
        </p:nvPicPr>
        <p:blipFill>
          <a:blip r:embed="rId4"/>
          <a:stretch>
            <a:fillRect/>
          </a:stretch>
        </p:blipFill>
        <p:spPr>
          <a:xfrm>
            <a:off x="5187026" y="4325846"/>
            <a:ext cx="6620799" cy="495369"/>
          </a:xfrm>
          <a:prstGeom prst="rect">
            <a:avLst/>
          </a:prstGeom>
          <a:ln>
            <a:solidFill>
              <a:schemeClr val="accent1"/>
            </a:solidFill>
          </a:ln>
        </p:spPr>
      </p:pic>
      <p:pic>
        <p:nvPicPr>
          <p:cNvPr id="11" name="Picture 10">
            <a:extLst>
              <a:ext uri="{FF2B5EF4-FFF2-40B4-BE49-F238E27FC236}">
                <a16:creationId xmlns="" xmlns:a16="http://schemas.microsoft.com/office/drawing/2014/main" id="{3E875A90-F892-D12C-6CED-8C8633B7D503}"/>
              </a:ext>
            </a:extLst>
          </p:cNvPr>
          <p:cNvPicPr>
            <a:picLocks noChangeAspect="1"/>
          </p:cNvPicPr>
          <p:nvPr/>
        </p:nvPicPr>
        <p:blipFill>
          <a:blip r:embed="rId5"/>
          <a:stretch>
            <a:fillRect/>
          </a:stretch>
        </p:blipFill>
        <p:spPr>
          <a:xfrm>
            <a:off x="5187026" y="5168988"/>
            <a:ext cx="4572638" cy="476316"/>
          </a:xfrm>
          <a:prstGeom prst="rect">
            <a:avLst/>
          </a:prstGeom>
          <a:ln>
            <a:solidFill>
              <a:schemeClr val="accent1"/>
            </a:solidFill>
          </a:ln>
        </p:spPr>
      </p:pic>
    </p:spTree>
    <p:extLst>
      <p:ext uri="{BB962C8B-B14F-4D97-AF65-F5344CB8AC3E}">
        <p14:creationId xmlns="" xmlns:p14="http://schemas.microsoft.com/office/powerpoint/2010/main" val="258167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1B9A93C3-3864-A099-F220-72186A7F2C5D}"/>
              </a:ext>
            </a:extLst>
          </p:cNvPr>
          <p:cNvSpPr>
            <a:spLocks noGrp="1"/>
          </p:cNvSpPr>
          <p:nvPr>
            <p:ph type="body" sz="quarter" idx="10"/>
          </p:nvPr>
        </p:nvSpPr>
        <p:spPr/>
        <p:txBody>
          <a:bodyPr/>
          <a:lstStyle/>
          <a:p>
            <a:r>
              <a:rPr lang="en-GB" sz="3000" dirty="0"/>
              <a:t>Method Overloading</a:t>
            </a:r>
          </a:p>
        </p:txBody>
      </p:sp>
      <p:sp>
        <p:nvSpPr>
          <p:cNvPr id="3" name="Slide Number Placeholder 2">
            <a:extLst>
              <a:ext uri="{FF2B5EF4-FFF2-40B4-BE49-F238E27FC236}">
                <a16:creationId xmlns="" xmlns:a16="http://schemas.microsoft.com/office/drawing/2014/main" id="{EF0A2E5E-24BE-0349-6A88-677A1E7B3EDC}"/>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6" name="Text Placeholder 5">
            <a:extLst>
              <a:ext uri="{FF2B5EF4-FFF2-40B4-BE49-F238E27FC236}">
                <a16:creationId xmlns="" xmlns:a16="http://schemas.microsoft.com/office/drawing/2014/main" id="{DDCCED6B-EB44-17F6-CE84-5D9052B94185}"/>
              </a:ext>
            </a:extLst>
          </p:cNvPr>
          <p:cNvSpPr>
            <a:spLocks noGrp="1"/>
          </p:cNvSpPr>
          <p:nvPr>
            <p:ph type="body" sz="quarter" idx="15"/>
          </p:nvPr>
        </p:nvSpPr>
        <p:spPr/>
        <p:txBody>
          <a:bodyPr/>
          <a:lstStyle/>
          <a:p>
            <a:r>
              <a:rPr lang="en-GB" dirty="0"/>
              <a:t>You might need to start different cars in different ways:</a:t>
            </a:r>
          </a:p>
          <a:p>
            <a:endParaRPr lang="en-GB" dirty="0"/>
          </a:p>
          <a:p>
            <a:endParaRPr lang="en-GB" dirty="0"/>
          </a:p>
          <a:p>
            <a:endParaRPr lang="en-GB" dirty="0"/>
          </a:p>
          <a:p>
            <a:endParaRPr lang="en-GB" dirty="0"/>
          </a:p>
          <a:p>
            <a:r>
              <a:rPr lang="en-GB" dirty="0"/>
              <a:t>You can define different signatures for the same method.</a:t>
            </a:r>
          </a:p>
          <a:p>
            <a:r>
              <a:rPr lang="en-GB" dirty="0"/>
              <a:t>This is an </a:t>
            </a:r>
            <a:r>
              <a:rPr lang="en-GB" b="1" dirty="0"/>
              <a:t>overloaded</a:t>
            </a:r>
            <a:r>
              <a:rPr lang="en-GB" dirty="0"/>
              <a:t> </a:t>
            </a:r>
            <a:r>
              <a:rPr lang="en-GB" b="1" dirty="0"/>
              <a:t>method</a:t>
            </a:r>
            <a:r>
              <a:rPr lang="en-GB" dirty="0"/>
              <a:t>:</a:t>
            </a:r>
          </a:p>
        </p:txBody>
      </p:sp>
      <p:grpSp>
        <p:nvGrpSpPr>
          <p:cNvPr id="18" name="Group 17">
            <a:extLst>
              <a:ext uri="{FF2B5EF4-FFF2-40B4-BE49-F238E27FC236}">
                <a16:creationId xmlns="" xmlns:a16="http://schemas.microsoft.com/office/drawing/2014/main" id="{E254C23A-B204-74CE-D625-43C93F31454F}"/>
              </a:ext>
            </a:extLst>
          </p:cNvPr>
          <p:cNvGrpSpPr/>
          <p:nvPr/>
        </p:nvGrpSpPr>
        <p:grpSpPr>
          <a:xfrm>
            <a:off x="5198501" y="4168097"/>
            <a:ext cx="5200357" cy="1339917"/>
            <a:chOff x="5198501" y="4168097"/>
            <a:chExt cx="5200357" cy="1339917"/>
          </a:xfrm>
        </p:grpSpPr>
        <p:pic>
          <p:nvPicPr>
            <p:cNvPr id="8" name="Picture 7">
              <a:extLst>
                <a:ext uri="{FF2B5EF4-FFF2-40B4-BE49-F238E27FC236}">
                  <a16:creationId xmlns="" xmlns:a16="http://schemas.microsoft.com/office/drawing/2014/main" id="{9134CA31-B4DF-C25F-5DB8-D671D045CCD7}"/>
                </a:ext>
              </a:extLst>
            </p:cNvPr>
            <p:cNvPicPr>
              <a:picLocks noChangeAspect="1"/>
            </p:cNvPicPr>
            <p:nvPr/>
          </p:nvPicPr>
          <p:blipFill>
            <a:blip r:embed="rId3"/>
            <a:stretch>
              <a:fillRect/>
            </a:stretch>
          </p:blipFill>
          <p:spPr>
            <a:xfrm>
              <a:off x="5198501" y="4168097"/>
              <a:ext cx="1581371" cy="485843"/>
            </a:xfrm>
            <a:prstGeom prst="rect">
              <a:avLst/>
            </a:prstGeom>
            <a:ln>
              <a:solidFill>
                <a:schemeClr val="accent1"/>
              </a:solidFill>
            </a:ln>
          </p:spPr>
        </p:pic>
        <p:pic>
          <p:nvPicPr>
            <p:cNvPr id="10" name="Picture 9">
              <a:extLst>
                <a:ext uri="{FF2B5EF4-FFF2-40B4-BE49-F238E27FC236}">
                  <a16:creationId xmlns="" xmlns:a16="http://schemas.microsoft.com/office/drawing/2014/main" id="{0634A32F-B0AB-07CD-692A-6B453F6D92FD}"/>
                </a:ext>
              </a:extLst>
            </p:cNvPr>
            <p:cNvPicPr>
              <a:picLocks noChangeAspect="1"/>
            </p:cNvPicPr>
            <p:nvPr/>
          </p:nvPicPr>
          <p:blipFill>
            <a:blip r:embed="rId4"/>
            <a:stretch>
              <a:fillRect/>
            </a:stretch>
          </p:blipFill>
          <p:spPr>
            <a:xfrm>
              <a:off x="7931539" y="4168097"/>
              <a:ext cx="2467319" cy="476316"/>
            </a:xfrm>
            <a:prstGeom prst="rect">
              <a:avLst/>
            </a:prstGeom>
            <a:ln>
              <a:solidFill>
                <a:schemeClr val="accent1"/>
              </a:solidFill>
            </a:ln>
          </p:spPr>
        </p:pic>
        <p:pic>
          <p:nvPicPr>
            <p:cNvPr id="12" name="Picture 11">
              <a:extLst>
                <a:ext uri="{FF2B5EF4-FFF2-40B4-BE49-F238E27FC236}">
                  <a16:creationId xmlns="" xmlns:a16="http://schemas.microsoft.com/office/drawing/2014/main" id="{7ED33210-D61C-D6FE-4378-2CEF3033FC52}"/>
                </a:ext>
              </a:extLst>
            </p:cNvPr>
            <p:cNvPicPr>
              <a:picLocks noChangeAspect="1"/>
            </p:cNvPicPr>
            <p:nvPr/>
          </p:nvPicPr>
          <p:blipFill>
            <a:blip r:embed="rId5"/>
            <a:stretch>
              <a:fillRect/>
            </a:stretch>
          </p:blipFill>
          <p:spPr>
            <a:xfrm>
              <a:off x="5212245" y="5003119"/>
              <a:ext cx="2362530" cy="504895"/>
            </a:xfrm>
            <a:prstGeom prst="rect">
              <a:avLst/>
            </a:prstGeom>
            <a:ln>
              <a:solidFill>
                <a:schemeClr val="accent1"/>
              </a:solidFill>
            </a:ln>
          </p:spPr>
        </p:pic>
        <p:pic>
          <p:nvPicPr>
            <p:cNvPr id="14" name="Picture 13">
              <a:extLst>
                <a:ext uri="{FF2B5EF4-FFF2-40B4-BE49-F238E27FC236}">
                  <a16:creationId xmlns="" xmlns:a16="http://schemas.microsoft.com/office/drawing/2014/main" id="{1416392D-DCB1-BAF2-580B-65D6AC2FA13D}"/>
                </a:ext>
              </a:extLst>
            </p:cNvPr>
            <p:cNvPicPr>
              <a:picLocks noChangeAspect="1"/>
            </p:cNvPicPr>
            <p:nvPr/>
          </p:nvPicPr>
          <p:blipFill>
            <a:blip r:embed="rId6"/>
            <a:stretch>
              <a:fillRect/>
            </a:stretch>
          </p:blipFill>
          <p:spPr>
            <a:xfrm>
              <a:off x="7931539" y="5002817"/>
              <a:ext cx="2257740" cy="495369"/>
            </a:xfrm>
            <a:prstGeom prst="rect">
              <a:avLst/>
            </a:prstGeom>
            <a:ln>
              <a:solidFill>
                <a:schemeClr val="accent1"/>
              </a:solidFill>
            </a:ln>
          </p:spPr>
        </p:pic>
      </p:grpSp>
      <p:pic>
        <p:nvPicPr>
          <p:cNvPr id="16" name="Picture 15">
            <a:extLst>
              <a:ext uri="{FF2B5EF4-FFF2-40B4-BE49-F238E27FC236}">
                <a16:creationId xmlns="" xmlns:a16="http://schemas.microsoft.com/office/drawing/2014/main" id="{BD76C969-DCBA-E1EE-0EC9-970CC0A566C9}"/>
              </a:ext>
            </a:extLst>
          </p:cNvPr>
          <p:cNvPicPr>
            <a:picLocks noChangeAspect="1"/>
          </p:cNvPicPr>
          <p:nvPr/>
        </p:nvPicPr>
        <p:blipFill>
          <a:blip r:embed="rId7"/>
          <a:stretch>
            <a:fillRect/>
          </a:stretch>
        </p:blipFill>
        <p:spPr>
          <a:xfrm>
            <a:off x="5138737" y="1747722"/>
            <a:ext cx="3019846" cy="1209844"/>
          </a:xfrm>
          <a:prstGeom prst="rect">
            <a:avLst/>
          </a:prstGeom>
          <a:ln>
            <a:solidFill>
              <a:schemeClr val="accent1"/>
            </a:solidFill>
          </a:ln>
        </p:spPr>
      </p:pic>
    </p:spTree>
    <p:extLst>
      <p:ext uri="{BB962C8B-B14F-4D97-AF65-F5344CB8AC3E}">
        <p14:creationId xmlns="" xmlns:p14="http://schemas.microsoft.com/office/powerpoint/2010/main" val="68710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0345A89-BD61-0DCC-2791-FA4206C590A0}"/>
              </a:ext>
            </a:extLst>
          </p:cNvPr>
          <p:cNvSpPr>
            <a:spLocks noGrp="1"/>
          </p:cNvSpPr>
          <p:nvPr>
            <p:ph type="body" sz="quarter" idx="10"/>
          </p:nvPr>
        </p:nvSpPr>
        <p:spPr/>
        <p:txBody>
          <a:bodyPr/>
          <a:lstStyle/>
          <a:p>
            <a:r>
              <a:rPr lang="en-GB" dirty="0"/>
              <a:t>Method Return Values</a:t>
            </a:r>
          </a:p>
        </p:txBody>
      </p:sp>
      <p:sp>
        <p:nvSpPr>
          <p:cNvPr id="3" name="Slide Number Placeholder 2">
            <a:extLst>
              <a:ext uri="{FF2B5EF4-FFF2-40B4-BE49-F238E27FC236}">
                <a16:creationId xmlns="" xmlns:a16="http://schemas.microsoft.com/office/drawing/2014/main" id="{3A0A1272-BD33-A303-3B90-AAAAF0E185E5}"/>
              </a:ext>
            </a:extLst>
          </p:cNvPr>
          <p:cNvSpPr>
            <a:spLocks noGrp="1"/>
          </p:cNvSpPr>
          <p:nvPr>
            <p:ph type="sldNum" sz="quarter" idx="4"/>
          </p:nvPr>
        </p:nvSpPr>
        <p:spPr/>
        <p:txBody>
          <a:bodyPr/>
          <a:lstStyle/>
          <a:p>
            <a:fld id="{EF892D59-8F09-EF4B-AD6D-DA609442F868}" type="slidenum">
              <a:rPr lang="en-GB" smtClean="0"/>
              <a:pPr/>
              <a:t>7</a:t>
            </a:fld>
            <a:endParaRPr lang="en-GB" dirty="0"/>
          </a:p>
        </p:txBody>
      </p:sp>
      <p:sp>
        <p:nvSpPr>
          <p:cNvPr id="6" name="Text Placeholder 5">
            <a:extLst>
              <a:ext uri="{FF2B5EF4-FFF2-40B4-BE49-F238E27FC236}">
                <a16:creationId xmlns="" xmlns:a16="http://schemas.microsoft.com/office/drawing/2014/main" id="{BA30DFAC-5DC7-1231-B1FD-0D7851436501}"/>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Methods can return a value to the caller if the return type is not </a:t>
            </a:r>
            <a:r>
              <a:rPr lang="en-GB" b="1" dirty="0"/>
              <a:t>void</a:t>
            </a:r>
          </a:p>
          <a:p>
            <a:pPr marL="285750" indent="-285750">
              <a:buFont typeface="Arial" panose="020B0604020202020204" pitchFamily="34" charset="0"/>
              <a:buChar char="•"/>
            </a:pPr>
            <a:r>
              <a:rPr lang="en-GB" dirty="0"/>
              <a:t>The value is returned using the </a:t>
            </a:r>
            <a:r>
              <a:rPr lang="en-GB" b="1" dirty="0"/>
              <a:t>return</a:t>
            </a:r>
            <a:r>
              <a:rPr lang="en-GB" dirty="0"/>
              <a:t> keyword</a:t>
            </a:r>
          </a:p>
          <a:p>
            <a:pPr marL="285750" indent="-285750">
              <a:buFont typeface="Arial" panose="020B0604020202020204" pitchFamily="34" charset="0"/>
              <a:buChar char="•"/>
            </a:pPr>
            <a:r>
              <a:rPr lang="en-GB" dirty="0"/>
              <a:t>The type of the value must match the method signature</a:t>
            </a:r>
          </a:p>
          <a:p>
            <a:pPr marL="285750" indent="-285750">
              <a:buFont typeface="Arial" panose="020B0604020202020204" pitchFamily="34" charset="0"/>
              <a:buChar char="•"/>
            </a:pPr>
            <a:r>
              <a:rPr lang="en-GB" dirty="0"/>
              <a:t>The </a:t>
            </a:r>
            <a:r>
              <a:rPr lang="en-GB" b="1" dirty="0"/>
              <a:t>return</a:t>
            </a:r>
            <a:r>
              <a:rPr lang="en-GB" dirty="0"/>
              <a:t> keyword stops execution of the method</a:t>
            </a:r>
          </a:p>
          <a:p>
            <a:pPr marL="285750" indent="-285750">
              <a:buFont typeface="Arial" panose="020B0604020202020204" pitchFamily="34" charset="0"/>
              <a:buChar char="•"/>
            </a:pPr>
            <a:r>
              <a:rPr lang="en-GB" dirty="0"/>
              <a:t>A </a:t>
            </a:r>
            <a:r>
              <a:rPr lang="en-GB" b="1" dirty="0"/>
              <a:t>void</a:t>
            </a:r>
            <a:r>
              <a:rPr lang="en-GB" dirty="0"/>
              <a:t> method can use </a:t>
            </a:r>
            <a:r>
              <a:rPr lang="en-GB" b="1" dirty="0"/>
              <a:t>return</a:t>
            </a:r>
            <a:r>
              <a:rPr lang="en-GB" dirty="0"/>
              <a:t> without a value to stop execution</a:t>
            </a:r>
          </a:p>
          <a:p>
            <a:pPr marL="285750" indent="-285750">
              <a:buFont typeface="Arial" panose="020B0604020202020204" pitchFamily="34" charset="0"/>
              <a:buChar char="•"/>
            </a:pPr>
            <a:r>
              <a:rPr lang="en-GB" dirty="0"/>
              <a:t>A </a:t>
            </a:r>
            <a:r>
              <a:rPr lang="en-GB" b="1" dirty="0"/>
              <a:t>void</a:t>
            </a:r>
            <a:r>
              <a:rPr lang="en-GB" dirty="0"/>
              <a:t> method without return will stop execution at the end of the code block</a:t>
            </a:r>
          </a:p>
        </p:txBody>
      </p:sp>
    </p:spTree>
    <p:extLst>
      <p:ext uri="{BB962C8B-B14F-4D97-AF65-F5344CB8AC3E}">
        <p14:creationId xmlns="" xmlns:p14="http://schemas.microsoft.com/office/powerpoint/2010/main" val="87625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0345A89-BD61-0DCC-2791-FA4206C590A0}"/>
              </a:ext>
            </a:extLst>
          </p:cNvPr>
          <p:cNvSpPr>
            <a:spLocks noGrp="1"/>
          </p:cNvSpPr>
          <p:nvPr>
            <p:ph type="body" sz="quarter" idx="10"/>
          </p:nvPr>
        </p:nvSpPr>
        <p:spPr/>
        <p:txBody>
          <a:bodyPr/>
          <a:lstStyle/>
          <a:p>
            <a:r>
              <a:rPr lang="en-GB" dirty="0"/>
              <a:t>Method Return Values:</a:t>
            </a:r>
          </a:p>
          <a:p>
            <a:r>
              <a:rPr lang="en-GB" dirty="0"/>
              <a:t>Example</a:t>
            </a:r>
          </a:p>
        </p:txBody>
      </p:sp>
      <p:sp>
        <p:nvSpPr>
          <p:cNvPr id="3" name="Slide Number Placeholder 2">
            <a:extLst>
              <a:ext uri="{FF2B5EF4-FFF2-40B4-BE49-F238E27FC236}">
                <a16:creationId xmlns="" xmlns:a16="http://schemas.microsoft.com/office/drawing/2014/main" id="{3A0A1272-BD33-A303-3B90-AAAAF0E185E5}"/>
              </a:ext>
            </a:extLst>
          </p:cNvPr>
          <p:cNvSpPr>
            <a:spLocks noGrp="1"/>
          </p:cNvSpPr>
          <p:nvPr>
            <p:ph type="sldNum" sz="quarter" idx="4"/>
          </p:nvPr>
        </p:nvSpPr>
        <p:spPr/>
        <p:txBody>
          <a:bodyPr/>
          <a:lstStyle/>
          <a:p>
            <a:fld id="{EF892D59-8F09-EF4B-AD6D-DA609442F868}" type="slidenum">
              <a:rPr lang="en-GB" smtClean="0"/>
              <a:pPr/>
              <a:t>8</a:t>
            </a:fld>
            <a:endParaRPr lang="en-GB" dirty="0"/>
          </a:p>
        </p:txBody>
      </p:sp>
      <p:pic>
        <p:nvPicPr>
          <p:cNvPr id="4" name="Picture 3">
            <a:extLst>
              <a:ext uri="{FF2B5EF4-FFF2-40B4-BE49-F238E27FC236}">
                <a16:creationId xmlns="" xmlns:a16="http://schemas.microsoft.com/office/drawing/2014/main" id="{733167E4-FABC-AB34-35F0-8C11CF867250}"/>
              </a:ext>
            </a:extLst>
          </p:cNvPr>
          <p:cNvPicPr>
            <a:picLocks noChangeAspect="1"/>
          </p:cNvPicPr>
          <p:nvPr/>
        </p:nvPicPr>
        <p:blipFill>
          <a:blip r:embed="rId2"/>
          <a:stretch>
            <a:fillRect/>
          </a:stretch>
        </p:blipFill>
        <p:spPr>
          <a:xfrm>
            <a:off x="4763807" y="1529977"/>
            <a:ext cx="6662358" cy="3224487"/>
          </a:xfrm>
          <a:prstGeom prst="rect">
            <a:avLst/>
          </a:prstGeom>
          <a:ln>
            <a:solidFill>
              <a:schemeClr val="accent1"/>
            </a:solidFill>
          </a:ln>
        </p:spPr>
      </p:pic>
    </p:spTree>
    <p:extLst>
      <p:ext uri="{BB962C8B-B14F-4D97-AF65-F5344CB8AC3E}">
        <p14:creationId xmlns="" xmlns:p14="http://schemas.microsoft.com/office/powerpoint/2010/main" val="147865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6732B83-66E2-0D20-D0D4-9AA08C88BA86}"/>
              </a:ext>
            </a:extLst>
          </p:cNvPr>
          <p:cNvSpPr>
            <a:spLocks noGrp="1"/>
          </p:cNvSpPr>
          <p:nvPr>
            <p:ph type="body" sz="quarter" idx="10"/>
          </p:nvPr>
        </p:nvSpPr>
        <p:spPr/>
        <p:txBody>
          <a:bodyPr/>
          <a:lstStyle/>
          <a:p>
            <a:r>
              <a:rPr lang="en-GB" dirty="0"/>
              <a:t>Expression</a:t>
            </a:r>
          </a:p>
          <a:p>
            <a:r>
              <a:rPr lang="en-GB" dirty="0"/>
              <a:t>Bodied Members</a:t>
            </a:r>
          </a:p>
        </p:txBody>
      </p:sp>
      <p:sp>
        <p:nvSpPr>
          <p:cNvPr id="3" name="Slide Number Placeholder 2">
            <a:extLst>
              <a:ext uri="{FF2B5EF4-FFF2-40B4-BE49-F238E27FC236}">
                <a16:creationId xmlns="" xmlns:a16="http://schemas.microsoft.com/office/drawing/2014/main" id="{3D798C4C-96D0-0370-9C36-8BBB035365B2}"/>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4" name="Text Placeholder 3">
            <a:extLst>
              <a:ext uri="{FF2B5EF4-FFF2-40B4-BE49-F238E27FC236}">
                <a16:creationId xmlns="" xmlns:a16="http://schemas.microsoft.com/office/drawing/2014/main" id="{F23E0069-2659-7610-D262-9FD846982088}"/>
              </a:ext>
            </a:extLst>
          </p:cNvPr>
          <p:cNvSpPr>
            <a:spLocks noGrp="1"/>
          </p:cNvSpPr>
          <p:nvPr>
            <p:ph type="body" sz="quarter" idx="15"/>
          </p:nvPr>
        </p:nvSpPr>
        <p:spPr/>
        <p:txBody>
          <a:bodyPr/>
          <a:lstStyle/>
          <a:p>
            <a:pPr marL="285750" indent="-285750">
              <a:lnSpc>
                <a:spcPct val="100000"/>
              </a:lnSpc>
              <a:buFont typeface="Arial" panose="020B0604020202020204" pitchFamily="34" charset="0"/>
              <a:buChar char="•"/>
            </a:pPr>
            <a:r>
              <a:rPr lang="en-GB" dirty="0"/>
              <a:t>Expression body definitions let you provide a member’s implementation in a very concise form</a:t>
            </a:r>
          </a:p>
          <a:p>
            <a:pPr marL="285750" indent="-285750">
              <a:lnSpc>
                <a:spcPct val="100000"/>
              </a:lnSpc>
              <a:buFont typeface="Arial" panose="020B0604020202020204" pitchFamily="34" charset="0"/>
              <a:buChar char="•"/>
            </a:pPr>
            <a:r>
              <a:rPr lang="en-GB" dirty="0"/>
              <a:t>Use an expression body definition whenever the logic required consists of a single expression</a:t>
            </a:r>
          </a:p>
          <a:p>
            <a:pPr marL="285750" indent="-285750">
              <a:lnSpc>
                <a:spcPct val="100000"/>
              </a:lnSpc>
              <a:buFont typeface="Arial" panose="020B0604020202020204" pitchFamily="34" charset="0"/>
              <a:buChar char="•"/>
            </a:pPr>
            <a:r>
              <a:rPr lang="en-GB" dirty="0"/>
              <a:t>Syntax:</a:t>
            </a:r>
            <a:r>
              <a:rPr lang="en-GB" i="1" dirty="0"/>
              <a:t/>
            </a:r>
            <a:br>
              <a:rPr lang="en-GB" i="1" dirty="0"/>
            </a:br>
            <a:r>
              <a:rPr lang="en-GB" i="1" dirty="0"/>
              <a:t>member =&gt; </a:t>
            </a:r>
            <a:r>
              <a:rPr lang="en-GB" i="1" dirty="0" smtClean="0"/>
              <a:t>expression</a:t>
            </a:r>
          </a:p>
          <a:p>
            <a:pPr marL="285750" indent="-285750">
              <a:lnSpc>
                <a:spcPct val="100000"/>
              </a:lnSpc>
              <a:buFont typeface="Arial" panose="020B0604020202020204" pitchFamily="34" charset="0"/>
              <a:buChar char="•"/>
            </a:pPr>
            <a:r>
              <a:rPr smtClean="0"/>
              <a:t>Introduced in C# v.6</a:t>
            </a:r>
            <a:endParaRPr lang="en-GB" dirty="0"/>
          </a:p>
          <a:p>
            <a:pPr marL="285750" indent="-285750">
              <a:lnSpc>
                <a:spcPct val="100000"/>
              </a:lnSpc>
              <a:buFont typeface="Arial" panose="020B0604020202020204" pitchFamily="34" charset="0"/>
              <a:buChar char="•"/>
            </a:pPr>
            <a:r>
              <a:rPr lang="en-GB" dirty="0"/>
              <a:t>The following C# members support expression body definitions:</a:t>
            </a:r>
          </a:p>
          <a:p>
            <a:pPr marL="465750" lvl="1" indent="-285750">
              <a:lnSpc>
                <a:spcPct val="100000"/>
              </a:lnSpc>
              <a:buFont typeface="Arial" panose="020B0604020202020204" pitchFamily="34" charset="0"/>
              <a:buChar char="•"/>
            </a:pPr>
            <a:r>
              <a:rPr lang="en-GB" sz="1800" dirty="0"/>
              <a:t>Methods</a:t>
            </a:r>
          </a:p>
          <a:p>
            <a:pPr marL="465750" lvl="1" indent="-285750">
              <a:lnSpc>
                <a:spcPct val="100000"/>
              </a:lnSpc>
              <a:buFont typeface="Arial" panose="020B0604020202020204" pitchFamily="34" charset="0"/>
              <a:buChar char="•"/>
            </a:pPr>
            <a:r>
              <a:rPr lang="en-GB" sz="1800" dirty="0"/>
              <a:t>Properties</a:t>
            </a:r>
          </a:p>
          <a:p>
            <a:pPr marL="465750" lvl="1" indent="-285750">
              <a:lnSpc>
                <a:spcPct val="100000"/>
              </a:lnSpc>
              <a:buFont typeface="Arial" panose="020B0604020202020204" pitchFamily="34" charset="0"/>
              <a:buChar char="•"/>
            </a:pPr>
            <a:r>
              <a:rPr lang="en-GB" sz="1800" dirty="0"/>
              <a:t>Constructors</a:t>
            </a:r>
          </a:p>
          <a:p>
            <a:pPr marL="465750" lvl="1" indent="-285750">
              <a:lnSpc>
                <a:spcPct val="100000"/>
              </a:lnSpc>
              <a:buFont typeface="Arial" panose="020B0604020202020204" pitchFamily="34" charset="0"/>
              <a:buChar char="•"/>
            </a:pPr>
            <a:r>
              <a:rPr lang="en-GB" sz="1800" dirty="0"/>
              <a:t>Finalizers</a:t>
            </a:r>
          </a:p>
          <a:p>
            <a:pPr marL="465750" lvl="1" indent="-285750">
              <a:lnSpc>
                <a:spcPct val="100000"/>
              </a:lnSpc>
              <a:buFont typeface="Arial" panose="020B0604020202020204" pitchFamily="34" charset="0"/>
              <a:buChar char="•"/>
            </a:pPr>
            <a:r>
              <a:rPr lang="en-GB" sz="1800" dirty="0"/>
              <a:t>Indexers</a:t>
            </a:r>
          </a:p>
          <a:p>
            <a:pPr marL="465750" lvl="1" indent="-285750">
              <a:lnSpc>
                <a:spcPct val="100000"/>
              </a:lnSpc>
              <a:buFont typeface="Arial" panose="020B0604020202020204" pitchFamily="34" charset="0"/>
              <a:buChar char="•"/>
            </a:pPr>
            <a:endParaRPr lang="en-GB" sz="1800" dirty="0"/>
          </a:p>
        </p:txBody>
      </p:sp>
    </p:spTree>
    <p:extLst>
      <p:ext uri="{BB962C8B-B14F-4D97-AF65-F5344CB8AC3E}">
        <p14:creationId xmlns="" xmlns:p14="http://schemas.microsoft.com/office/powerpoint/2010/main" val="3886606278"/>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82CDD5-3C66-4F44-BBF7-02E4340895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1E30C460-91BC-4486-927B-7DEF612172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1824</TotalTime>
  <Words>2160</Words>
  <Application>Microsoft Office PowerPoint</Application>
  <PresentationFormat>Custom</PresentationFormat>
  <Paragraphs>284</Paragraphs>
  <Slides>31</Slides>
  <Notes>18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Methods</vt:lpstr>
      <vt:lpstr>Slide 2</vt:lpstr>
      <vt:lpstr>Slide 3</vt:lpstr>
      <vt:lpstr>Slide 4</vt:lpstr>
      <vt:lpstr>Slide 5</vt:lpstr>
      <vt:lpstr>Slide 6</vt:lpstr>
      <vt:lpstr>Slide 7</vt:lpstr>
      <vt:lpstr>Slide 8</vt:lpstr>
      <vt:lpstr>Slide 9</vt:lpstr>
      <vt:lpstr>Slide 10</vt:lpstr>
      <vt:lpstr>Slide 11</vt:lpstr>
      <vt:lpstr>Passing value-type parameters</vt:lpstr>
      <vt:lpstr>Slide 13</vt:lpstr>
      <vt:lpstr>Slide 14</vt:lpstr>
      <vt:lpstr>Slide 15</vt:lpstr>
      <vt:lpstr>Slide 16</vt:lpstr>
      <vt:lpstr>Slide 17</vt:lpstr>
      <vt:lpstr>Slide 18</vt:lpstr>
      <vt:lpstr>Passing reference-type parameters</vt:lpstr>
      <vt:lpstr>Slide 20</vt:lpstr>
      <vt:lpstr>Slide 21</vt:lpstr>
      <vt:lpstr>Slide 22</vt:lpstr>
      <vt:lpstr>Slide 23</vt:lpstr>
      <vt:lpstr>Slide 24</vt:lpstr>
      <vt:lpstr>Slide 25</vt:lpstr>
      <vt:lpstr>Slide 26</vt:lpstr>
      <vt:lpstr>Slide 27</vt:lpstr>
      <vt:lpstr>Slide 28</vt:lpstr>
      <vt:lpstr>Slide 29</vt:lpstr>
      <vt:lpstr>ACTIVITY:  Exercise 6</vt:lpstr>
      <vt:lpstr>Slide 31</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
  <dc:creator>Phil Howarth</dc:creator>
  <cp:keywords/>
  <dc:description/>
  <cp:lastModifiedBy>Philip Howarth</cp:lastModifiedBy>
  <cp:revision>184</cp:revision>
  <cp:lastPrinted>2021-06-30T10:37:00Z</cp:lastPrinted>
  <dcterms:created xsi:type="dcterms:W3CDTF">2020-01-02T14:03:43Z</dcterms:created>
  <dcterms:modified xsi:type="dcterms:W3CDTF">2023-09-05T09:20:15Z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