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Default Extension="wdp" ContentType="image/vnd.ms-photo"/>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314" r:id="rId5"/>
    <p:sldId id="341" r:id="rId6"/>
    <p:sldId id="342" r:id="rId7"/>
    <p:sldId id="343" r:id="rId8"/>
    <p:sldId id="344" r:id="rId9"/>
    <p:sldId id="345" r:id="rId10"/>
    <p:sldId id="346" r:id="rId11"/>
    <p:sldId id="347" r:id="rId12"/>
    <p:sldId id="349" r:id="rId13"/>
    <p:sldId id="348" r:id="rId14"/>
    <p:sldId id="350" r:id="rId15"/>
    <p:sldId id="351" r:id="rId16"/>
    <p:sldId id="352" r:id="rId17"/>
    <p:sldId id="353" r:id="rId18"/>
    <p:sldId id="354" r:id="rId19"/>
    <p:sldId id="355" r:id="rId20"/>
    <p:sldId id="356" r:id="rId21"/>
    <p:sldId id="357" r:id="rId22"/>
    <p:sldId id="358" r:id="rId23"/>
    <p:sldId id="359" r:id="rId24"/>
    <p:sldId id="361" r:id="rId25"/>
    <p:sldId id="362" r:id="rId26"/>
    <p:sldId id="360" r:id="rId27"/>
    <p:sldId id="363" r:id="rId28"/>
    <p:sldId id="329" r:id="rId29"/>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Header Slides" id="{DE8BF54A-1323-4403-83F8-D7B5510C9D53}">
          <p14:sldIdLst>
            <p14:sldId id="314"/>
            <p14:sldId id="341"/>
            <p14:sldId id="342"/>
            <p14:sldId id="343"/>
            <p14:sldId id="344"/>
            <p14:sldId id="345"/>
            <p14:sldId id="346"/>
            <p14:sldId id="347"/>
            <p14:sldId id="349"/>
            <p14:sldId id="348"/>
            <p14:sldId id="350"/>
            <p14:sldId id="351"/>
            <p14:sldId id="352"/>
            <p14:sldId id="353"/>
            <p14:sldId id="354"/>
            <p14:sldId id="355"/>
            <p14:sldId id="356"/>
            <p14:sldId id="357"/>
            <p14:sldId id="358"/>
            <p14:sldId id="359"/>
            <p14:sldId id="361"/>
            <p14:sldId id="362"/>
            <p14:sldId id="360"/>
            <p14:sldId id="363"/>
            <p14:sldId id="329"/>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92" autoAdjust="0"/>
    <p:restoredTop sz="76671" autoAdjust="0"/>
  </p:normalViewPr>
  <p:slideViewPr>
    <p:cSldViewPr snapToGrid="0" snapToObjects="1" showGuides="1">
      <p:cViewPr varScale="1">
        <p:scale>
          <a:sx n="66" d="100"/>
          <a:sy n="66" d="100"/>
        </p:scale>
        <p:origin x="-1282" y="-82"/>
      </p:cViewPr>
      <p:guideLst>
        <p:guide orient="horz" pos="2160"/>
        <p:guide pos="3840"/>
      </p:guideLst>
    </p:cSldViewPr>
  </p:slideViewPr>
  <p:notesTextViewPr>
    <p:cViewPr>
      <p:scale>
        <a:sx n="1" d="1"/>
        <a:sy n="1" d="1"/>
      </p:scale>
      <p:origin x="0" y="0"/>
    </p:cViewPr>
  </p:notesTextViewPr>
  <p:sorterViewPr>
    <p:cViewPr>
      <p:scale>
        <a:sx n="66" d="100"/>
        <a:sy n="66" d="100"/>
      </p:scale>
      <p:origin x="0" y="-3885"/>
    </p:cViewPr>
  </p:sorterViewPr>
  <p:notesViewPr>
    <p:cSldViewPr snapToGrid="0" snapToObjects="1">
      <p:cViewPr varScale="1">
        <p:scale>
          <a:sx n="69" d="100"/>
          <a:sy n="69" d="100"/>
        </p:scale>
        <p:origin x="1672" y="5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pPr/>
              <a:t>05/09/2023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p14="http://schemas.microsoft.com/office/powerpoint/2010/main" xmlns=""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pPr/>
              <a:t>05/09/2023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pPr/>
              <a:t>‹#›</a:t>
            </a:fld>
            <a:endParaRPr lang="en-GB"/>
          </a:p>
        </p:txBody>
      </p:sp>
    </p:spTree>
    <p:extLst>
      <p:ext uri="{BB962C8B-B14F-4D97-AF65-F5344CB8AC3E}">
        <p14:creationId xmlns:p14="http://schemas.microsoft.com/office/powerpoint/2010/main" xmlns=""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xmlns="" val="2846621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1" dirty="0"/>
              <a:t>this</a:t>
            </a:r>
            <a:r>
              <a:rPr lang="en-GB" dirty="0"/>
              <a:t> can be used with or without parameters and any parameters in the current constructor are available to be passed to the called (chained) constructor.</a:t>
            </a:r>
          </a:p>
          <a:p>
            <a:endParaRPr lang="en-GB" dirty="0"/>
          </a:p>
          <a:p>
            <a:r>
              <a:rPr lang="en-GB" dirty="0"/>
              <a:t>This is used to avoid repeating / duplicating code in different overloaded constructors. It is typical for the constructors with the fewest parameters to call constructors with the most parameters.</a:t>
            </a:r>
          </a:p>
        </p:txBody>
      </p:sp>
      <p:sp>
        <p:nvSpPr>
          <p:cNvPr id="4" name="Slide Number Placeholder 3"/>
          <p:cNvSpPr>
            <a:spLocks noGrp="1"/>
          </p:cNvSpPr>
          <p:nvPr>
            <p:ph type="sldNum" sz="quarter" idx="5"/>
          </p:nvPr>
        </p:nvSpPr>
        <p:spPr/>
        <p:txBody>
          <a:bodyPr/>
          <a:lstStyle/>
          <a:p>
            <a:fld id="{548901C6-1DA1-FB44-ABEE-06A0FEB7738E}" type="slidenum">
              <a:rPr lang="en-GB" smtClean="0"/>
              <a:pPr/>
              <a:t>19</a:t>
            </a:fld>
            <a:endParaRPr lang="en-GB"/>
          </a:p>
        </p:txBody>
      </p:sp>
    </p:spTree>
    <p:extLst>
      <p:ext uri="{BB962C8B-B14F-4D97-AF65-F5344CB8AC3E}">
        <p14:creationId xmlns:p14="http://schemas.microsoft.com/office/powerpoint/2010/main" xmlns="" val="3777888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In C# 10 and later, you can explicitly declare a parameterless constructor in a struct. In C# 9.0 and earlier, the compiler always produced an implicit parameterless constructor that initialized all fields and properties to their default value. For example, </a:t>
            </a:r>
            <a:r>
              <a:rPr lang="en-GB" b="1" dirty="0"/>
              <a:t>0</a:t>
            </a:r>
            <a:r>
              <a:rPr lang="en-GB" dirty="0"/>
              <a:t> (zero) for numeric types, </a:t>
            </a:r>
            <a:r>
              <a:rPr lang="en-GB" b="1" dirty="0"/>
              <a:t>false</a:t>
            </a:r>
            <a:r>
              <a:rPr lang="en-GB" dirty="0"/>
              <a:t> for bools and </a:t>
            </a:r>
            <a:r>
              <a:rPr lang="en-GB" b="1" dirty="0"/>
              <a:t>null</a:t>
            </a:r>
            <a:r>
              <a:rPr lang="en-GB" dirty="0"/>
              <a:t> for reference types.</a:t>
            </a:r>
          </a:p>
        </p:txBody>
      </p:sp>
      <p:sp>
        <p:nvSpPr>
          <p:cNvPr id="4" name="Slide Number Placeholder 3"/>
          <p:cNvSpPr>
            <a:spLocks noGrp="1"/>
          </p:cNvSpPr>
          <p:nvPr>
            <p:ph type="sldNum" sz="quarter" idx="5"/>
          </p:nvPr>
        </p:nvSpPr>
        <p:spPr/>
        <p:txBody>
          <a:bodyPr/>
          <a:lstStyle/>
          <a:p>
            <a:fld id="{548901C6-1DA1-FB44-ABEE-06A0FEB7738E}" type="slidenum">
              <a:rPr lang="en-GB" smtClean="0"/>
              <a:pPr/>
              <a:t>20</a:t>
            </a:fld>
            <a:endParaRPr lang="en-GB"/>
          </a:p>
        </p:txBody>
      </p:sp>
    </p:spTree>
    <p:extLst>
      <p:ext uri="{BB962C8B-B14F-4D97-AF65-F5344CB8AC3E}">
        <p14:creationId xmlns:p14="http://schemas.microsoft.com/office/powerpoint/2010/main" xmlns="" val="2014506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22</a:t>
            </a:fld>
            <a:endParaRPr lang="en-GB"/>
          </a:p>
        </p:txBody>
      </p:sp>
    </p:spTree>
    <p:extLst>
      <p:ext uri="{BB962C8B-B14F-4D97-AF65-F5344CB8AC3E}">
        <p14:creationId xmlns:p14="http://schemas.microsoft.com/office/powerpoint/2010/main" xmlns="" val="2299067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b="0" dirty="0"/>
              <a:t>In an ‘instance’ context there is always a ‘this’ </a:t>
            </a:r>
          </a:p>
          <a:p>
            <a:pPr lvl="0"/>
            <a:r>
              <a:rPr lang="en-GB" b="0" dirty="0"/>
              <a:t>It is a reference to the object on which the method was invoked.</a:t>
            </a:r>
          </a:p>
          <a:p>
            <a:pPr lvl="0"/>
            <a:r>
              <a:rPr lang="en-GB" b="0" dirty="0"/>
              <a:t>It is often referred to as the ‘hidden’ first parameter (of an instance method).</a:t>
            </a:r>
          </a:p>
          <a:p>
            <a:pPr lvl="0"/>
            <a:endParaRPr lang="en-GB" b="1" dirty="0"/>
          </a:p>
          <a:p>
            <a:r>
              <a:rPr lang="en-GB" dirty="0"/>
              <a:t>Note: the </a:t>
            </a:r>
            <a:r>
              <a:rPr lang="en-GB" b="1" dirty="0"/>
              <a:t>this</a:t>
            </a:r>
            <a:r>
              <a:rPr lang="en-GB" dirty="0"/>
              <a:t> keyword is also used to define </a:t>
            </a:r>
            <a:r>
              <a:rPr lang="en-GB" i="1" dirty="0"/>
              <a:t>indexers</a:t>
            </a:r>
            <a:r>
              <a:rPr lang="en-GB" dirty="0"/>
              <a:t> and as a modifier of the first parameter of an </a:t>
            </a:r>
            <a:r>
              <a:rPr lang="en-GB" i="1" dirty="0"/>
              <a:t>extension method</a:t>
            </a:r>
            <a:r>
              <a:rPr lang="en-GB"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23</a:t>
            </a:fld>
            <a:endParaRPr lang="en-GB"/>
          </a:p>
        </p:txBody>
      </p:sp>
    </p:spTree>
    <p:extLst>
      <p:ext uri="{BB962C8B-B14F-4D97-AF65-F5344CB8AC3E}">
        <p14:creationId xmlns:p14="http://schemas.microsoft.com/office/powerpoint/2010/main" xmlns="" val="873417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24</a:t>
            </a:fld>
            <a:endParaRPr lang="en-GB"/>
          </a:p>
        </p:txBody>
      </p:sp>
    </p:spTree>
    <p:extLst>
      <p:ext uri="{BB962C8B-B14F-4D97-AF65-F5344CB8AC3E}">
        <p14:creationId xmlns:p14="http://schemas.microsoft.com/office/powerpoint/2010/main" xmlns="" val="176480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common to provide validation within the set accessor and perhaps conversion or computation within a get accessor.</a:t>
            </a:r>
          </a:p>
          <a:p>
            <a:endParaRPr lang="en-GB" dirty="0"/>
          </a:p>
          <a:p>
            <a:r>
              <a:rPr lang="en-GB" dirty="0"/>
              <a:t>The set accessor has a special parameter, called </a:t>
            </a:r>
            <a:r>
              <a:rPr lang="en-GB" b="1" dirty="0"/>
              <a:t>value</a:t>
            </a:r>
            <a:r>
              <a:rPr lang="en-GB"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p14="http://schemas.microsoft.com/office/powerpoint/2010/main" xmlns="" val="3439980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setter or the getter can be marked with a different visibility to the rest of the property to provide encapsulation. In the example, the get accessor (getter) for Speed is public whilst the set accessor (setter) is private. This means that code within the Car type can change its speed but no other code can.</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a:p>
        </p:txBody>
      </p:sp>
    </p:spTree>
    <p:extLst>
      <p:ext uri="{BB962C8B-B14F-4D97-AF65-F5344CB8AC3E}">
        <p14:creationId xmlns:p14="http://schemas.microsoft.com/office/powerpoint/2010/main" xmlns="" val="13831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omit the </a:t>
            </a:r>
            <a:r>
              <a:rPr lang="en-GB" b="1" dirty="0"/>
              <a:t>return</a:t>
            </a:r>
            <a:r>
              <a:rPr lang="en-GB" dirty="0"/>
              <a:t> keyword in the getter when using expression body syntax.</a:t>
            </a:r>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xmlns="" val="68457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objects require some form of initialisation. For example, we might want to specify the make of the car, and set some default values for the state of the object's fields as the object is constructed.</a:t>
            </a:r>
          </a:p>
          <a:p>
            <a:endParaRPr lang="en-GB" dirty="0"/>
          </a:p>
          <a:p>
            <a:r>
              <a:rPr lang="en-GB" dirty="0"/>
              <a:t>C# supports constructor methods. These are invoked in response to the client code using the </a:t>
            </a:r>
            <a:r>
              <a:rPr lang="en-GB" i="1" dirty="0"/>
              <a:t>new</a:t>
            </a:r>
            <a:r>
              <a:rPr lang="en-GB" dirty="0"/>
              <a:t> keyword to construct an object.</a:t>
            </a:r>
          </a:p>
          <a:p>
            <a:endParaRPr lang="en-GB" dirty="0"/>
          </a:p>
          <a:p>
            <a:r>
              <a:rPr lang="en-GB" dirty="0"/>
              <a:t>Constructor methods (constructors) are very similar to ordinary methods, in that they can take parameters and can be overloaded. However, there are some very specific rules that must be followed:</a:t>
            </a:r>
          </a:p>
          <a:p>
            <a:pPr marL="171450" lvl="0" indent="-171450">
              <a:buFont typeface="Arial" panose="020B0604020202020204" pitchFamily="34" charset="0"/>
              <a:buChar char="•"/>
            </a:pPr>
            <a:r>
              <a:rPr lang="en-GB" dirty="0"/>
              <a:t>They must have no return type, not even void</a:t>
            </a:r>
          </a:p>
          <a:p>
            <a:pPr marL="171450" lvl="0" indent="-171450">
              <a:buFont typeface="Arial" panose="020B0604020202020204" pitchFamily="34" charset="0"/>
              <a:buChar char="•"/>
            </a:pPr>
            <a:r>
              <a:rPr lang="en-GB" dirty="0"/>
              <a:t>They must have exactly the same name as the type</a:t>
            </a:r>
          </a:p>
          <a:p>
            <a:pPr lvl="1"/>
            <a:endParaRPr lang="en-GB" dirty="0"/>
          </a:p>
          <a:p>
            <a:r>
              <a:rPr lang="en-GB" dirty="0"/>
              <a:t>By default, the compiler will provide a default constructor that takes no arguments. If you define your own constructor(s) then the compiler will </a:t>
            </a:r>
            <a:r>
              <a:rPr lang="en-GB" u="sng" dirty="0"/>
              <a:t>not</a:t>
            </a:r>
            <a:r>
              <a:rPr lang="en-GB" dirty="0"/>
              <a:t> create a default parameterless constructor. By not providing a parameterless constructor you are effectively making the parameter(s) mandatory. This can be valuable when information is required to correctly construct an object.</a:t>
            </a:r>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xmlns="" val="5940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b="1" dirty="0" err="1"/>
              <a:t>readonly</a:t>
            </a:r>
            <a:r>
              <a:rPr lang="en-GB" dirty="0"/>
              <a:t> modifier on the fields means that the fields’ values can only be set in the constructor. Once the construction of an instance of the class is completed, the data within that instance’s fields cannot be changed.</a:t>
            </a:r>
          </a:p>
          <a:p>
            <a:endParaRPr lang="en-GB" dirty="0"/>
          </a:p>
          <a:p>
            <a:r>
              <a:rPr lang="en-GB" dirty="0"/>
              <a:t>Fields do not provide any validation or conversion capabilities.</a:t>
            </a:r>
          </a:p>
          <a:p>
            <a:endParaRPr lang="en-GB" dirty="0"/>
          </a:p>
          <a:p>
            <a:r>
              <a:rPr lang="en-GB" dirty="0"/>
              <a:t>The fields are private and therefore not accessible outside of the class unless you provide a method to make these values readable. Typically, you would achieve this using the </a:t>
            </a:r>
            <a:r>
              <a:rPr lang="en-GB" b="1" dirty="0" err="1"/>
              <a:t>ToString</a:t>
            </a:r>
            <a:r>
              <a:rPr lang="en-GB" dirty="0"/>
              <a:t> method.</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b="1" dirty="0"/>
              <a:t>this</a:t>
            </a:r>
            <a:r>
              <a:rPr lang="en-GB" dirty="0"/>
              <a:t> keyword disambiguates the parameter name </a:t>
            </a:r>
            <a:r>
              <a:rPr lang="en-GB" b="1" dirty="0" err="1"/>
              <a:t>firstName</a:t>
            </a:r>
            <a:r>
              <a:rPr lang="en-GB" dirty="0"/>
              <a:t> to the field belonging to the object instance </a:t>
            </a:r>
            <a:r>
              <a:rPr lang="en-GB" b="1" dirty="0" err="1"/>
              <a:t>this.firstName</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Note: You can create a constant field using the </a:t>
            </a:r>
            <a:r>
              <a:rPr lang="en-GB" b="1" dirty="0" err="1"/>
              <a:t>const</a:t>
            </a:r>
            <a:r>
              <a:rPr lang="en-GB" b="0" dirty="0"/>
              <a:t> keyword. A constant must be initialized at the point of declaration whereas a </a:t>
            </a:r>
            <a:r>
              <a:rPr lang="en-GB" b="1" dirty="0" err="1"/>
              <a:t>readonly</a:t>
            </a:r>
            <a:r>
              <a:rPr lang="en-GB" b="0" dirty="0"/>
              <a:t> field can either be initialized at the point of declaration or in a constructor.</a:t>
            </a:r>
          </a:p>
          <a:p>
            <a:endParaRPr lang="en-GB" dirty="0"/>
          </a:p>
          <a:p>
            <a:r>
              <a:rPr lang="en-GB" dirty="0"/>
              <a:t>A </a:t>
            </a:r>
            <a:r>
              <a:rPr lang="en-GB" b="1" dirty="0" err="1"/>
              <a:t>const</a:t>
            </a:r>
            <a:r>
              <a:rPr lang="en-GB" dirty="0"/>
              <a:t> is a </a:t>
            </a:r>
            <a:r>
              <a:rPr lang="en-GB" i="1" dirty="0"/>
              <a:t>compile-time</a:t>
            </a:r>
            <a:r>
              <a:rPr lang="en-GB" dirty="0"/>
              <a:t> constant. A </a:t>
            </a:r>
            <a:r>
              <a:rPr lang="en-GB" b="1" dirty="0" err="1"/>
              <a:t>readonly</a:t>
            </a:r>
            <a:r>
              <a:rPr lang="en-GB" dirty="0"/>
              <a:t> field is a </a:t>
            </a:r>
            <a:r>
              <a:rPr lang="en-GB" i="1" dirty="0"/>
              <a:t>run-time</a:t>
            </a:r>
            <a:r>
              <a:rPr lang="en-GB" dirty="0"/>
              <a:t> constant.</a:t>
            </a:r>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p14="http://schemas.microsoft.com/office/powerpoint/2010/main" xmlns="" val="311457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read-only properties enable the 3 values to be accessed outside of the class. You also have the option of replacing the automatically implemented behaviour with your own code, if the need arises. For example, you may decide to output the </a:t>
            </a:r>
            <a:r>
              <a:rPr lang="en-GB" b="1" dirty="0" err="1"/>
              <a:t>LastName</a:t>
            </a:r>
            <a:r>
              <a:rPr lang="en-GB" dirty="0"/>
              <a:t> in uppercase.</a:t>
            </a:r>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p14="http://schemas.microsoft.com/office/powerpoint/2010/main" xmlns="" val="1172432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 have an employee class with 3 mandatory values that should not be able to be changed once set: </a:t>
            </a:r>
            <a:r>
              <a:rPr lang="en-GB" b="1" dirty="0" err="1"/>
              <a:t>firstName</a:t>
            </a:r>
            <a:r>
              <a:rPr lang="en-GB" dirty="0"/>
              <a:t>, </a:t>
            </a:r>
            <a:r>
              <a:rPr lang="en-GB" b="1" dirty="0" err="1"/>
              <a:t>lastName</a:t>
            </a:r>
            <a:r>
              <a:rPr lang="en-GB" dirty="0"/>
              <a:t> and </a:t>
            </a:r>
            <a:r>
              <a:rPr lang="en-GB" b="1" dirty="0" err="1"/>
              <a:t>employeeID</a:t>
            </a:r>
            <a:r>
              <a:rPr lang="en-GB" b="1"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The </a:t>
            </a:r>
            <a:r>
              <a:rPr lang="en-GB" b="1" dirty="0" err="1"/>
              <a:t>init</a:t>
            </a:r>
            <a:r>
              <a:rPr lang="en-GB" b="0" dirty="0"/>
              <a:t> accessor of the full property enables validation logic to be used whilst restricting the setting of the property to construction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The </a:t>
            </a:r>
            <a:r>
              <a:rPr lang="en-GB" b="1" dirty="0"/>
              <a:t>get</a:t>
            </a:r>
            <a:r>
              <a:rPr lang="en-GB" b="0" dirty="0"/>
              <a:t> accessor of the full property enables conversion logic to be used whilst reading the property value. The property value is visible outside of the class.</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a:p>
        </p:txBody>
      </p:sp>
    </p:spTree>
    <p:extLst>
      <p:ext uri="{BB962C8B-B14F-4D97-AF65-F5344CB8AC3E}">
        <p14:creationId xmlns:p14="http://schemas.microsoft.com/office/powerpoint/2010/main" xmlns="" val="2923880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a:p>
        </p:txBody>
      </p:sp>
    </p:spTree>
    <p:extLst>
      <p:ext uri="{BB962C8B-B14F-4D97-AF65-F5344CB8AC3E}">
        <p14:creationId xmlns:p14="http://schemas.microsoft.com/office/powerpoint/2010/main" xmlns="" val="315626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xmlns=""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xmlns=""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xmlns="" val="34519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3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xmlns=""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extLst>
              <a:ext uri="{96DAC541-7B7A-43D3-8B79-37D633B846F1}">
                <asvg:svgBlip xmlns:asvg="http://schemas.microsoft.com/office/drawing/2016/SVG/main" xmlns="" r:embed=""/>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xmlns=""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872309430"/>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extLst>
              <a:ext uri="{96DAC541-7B7A-43D3-8B79-37D633B846F1}">
                <asvg:svgBlip xmlns:asvg="http://schemas.microsoft.com/office/drawing/2016/SVG/main" xmlns="" r:embed=""/>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xmlns=""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xmlns="" id="{2337B3A4-A397-5342-874C-2D7CDECCB652}"/>
              </a:ext>
            </a:extLst>
          </p:cNvPr>
          <p:cNvSpPr/>
          <p:nvPr userDrawn="1"/>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xmlns=""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xmlns=""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670629438"/>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xmlns=""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xmlns="" id="{5D69E953-4DB2-B941-B4AE-DF2DF1970A5A}"/>
              </a:ext>
            </a:extLst>
          </p:cNvPr>
          <p:cNvPicPr>
            <a:picLocks noChangeAspect="1"/>
          </p:cNvPicPr>
          <p:nvPr userDrawn="1"/>
        </p:nvPicPr>
        <p:blipFill>
          <a:blip r:embed="rId2">
            <a:extLst>
              <a:ext uri="{96DAC541-7B7A-43D3-8B79-37D633B846F1}">
                <asvg:svgBlip xmlns:asvg="http://schemas.microsoft.com/office/drawing/2016/SVG/main" xmlns="" r:embed=""/>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xmlns=""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xmlns=""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xmlns=""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895494654"/>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xmlns=""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xmlns="" id="{B3164A13-D2CE-5342-8D75-2ADD29349675}"/>
              </a:ext>
            </a:extLst>
          </p:cNvPr>
          <p:cNvPicPr>
            <a:picLocks noChangeAspect="1"/>
          </p:cNvPicPr>
          <p:nvPr userDrawn="1"/>
        </p:nvPicPr>
        <p:blipFill>
          <a:blip r:embed="rId2">
            <a:extLst>
              <a:ext uri="{96DAC541-7B7A-43D3-8B79-37D633B846F1}">
                <asvg:svgBlip xmlns:asvg="http://schemas.microsoft.com/office/drawing/2016/SVG/main" xmlns="" r:embed=""/>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xmlns=""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xmlns=""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xmlns=""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945939103"/>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xmlns="" id="{41CD3697-753A-0647-9FAB-C202C65A37F4}"/>
              </a:ext>
            </a:extLst>
          </p:cNvPr>
          <p:cNvPicPr>
            <a:picLocks noChangeAspect="1"/>
          </p:cNvPicPr>
          <p:nvPr userDrawn="1"/>
        </p:nvPicPr>
        <p:blipFill>
          <a:blip r:embed="rId2">
            <a:extLst>
              <a:ext uri="{96DAC541-7B7A-43D3-8B79-37D633B846F1}">
                <asvg:svgBlip xmlns:asvg="http://schemas.microsoft.com/office/drawing/2016/SVG/main" xmlns="" r:embed=""/>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xmlns=""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xmlns=""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273324702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xmlns=""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xmlns="" id="{BCFD0822-3499-0C44-8A3C-3118EA298E66}"/>
              </a:ext>
            </a:extLst>
          </p:cNvPr>
          <p:cNvPicPr>
            <a:picLocks noChangeAspect="1"/>
          </p:cNvPicPr>
          <p:nvPr userDrawn="1"/>
        </p:nvPicPr>
        <p:blipFill>
          <a:blip r:embed="rId2">
            <a:extLst>
              <a:ext uri="{96DAC541-7B7A-43D3-8B79-37D633B846F1}">
                <asvg:svgBlip xmlns:asvg="http://schemas.microsoft.com/office/drawing/2016/SVG/main" xmlns="" r:embed=""/>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xmlns=""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xmlns=""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913170026"/>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3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2" name="Group 17">
            <a:extLst>
              <a:ext uri="{FF2B5EF4-FFF2-40B4-BE49-F238E27FC236}">
                <a16:creationId xmlns:a16="http://schemas.microsoft.com/office/drawing/2014/main" xmlns="" id="{6583914F-58FB-B34E-8161-C66E669476AF}"/>
              </a:ext>
            </a:extLst>
          </p:cNvPr>
          <p:cNvGrpSpPr/>
          <p:nvPr userDrawn="1"/>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xmlns=""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xmlns=""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xmlns=""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xmlns="" id="{F0A764D6-0F7D-EB44-A897-7F9C735CB5F7}"/>
              </a:ext>
            </a:extLst>
          </p:cNvPr>
          <p:cNvPicPr>
            <a:picLocks noChangeAspect="1"/>
          </p:cNvPicPr>
          <p:nvPr userDrawn="1"/>
        </p:nvPicPr>
        <p:blipFill>
          <a:blip r:embed="rId2">
            <a:extLst>
              <a:ext uri="{96DAC541-7B7A-43D3-8B79-37D633B846F1}">
                <asvg:svgBlip xmlns:asvg="http://schemas.microsoft.com/office/drawing/2016/SVG/main" xmlns="" r:embed=""/>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xmlns=""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xmlns=""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xmlns=""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09405205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xmlns=""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xmlns="" id="{5548F746-665E-408B-B0D4-EA7E82C51CF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xmlns="" val="8492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xmlns=""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xmlns=""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xmlns="" val="125417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xmlns=""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9732" t="-5388" r="-9847" b="6180"/>
          <a:stretch/>
        </p:blipFill>
        <p:spPr>
          <a:xfrm>
            <a:off x="265143" y="388189"/>
            <a:ext cx="776377" cy="483079"/>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xmlns=""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xmlns=""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xmlns="" val="292691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xmlns=""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xmlns=""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pic>
        <p:nvPicPr>
          <p:cNvPr id="7" name="Picture 6"/>
          <p:cNvPicPr>
            <a:picLocks noChangeAspect="1"/>
          </p:cNvPicPr>
          <p:nvPr userDrawn="1"/>
        </p:nvPicPr>
        <p:blipFill rotWithShape="1">
          <a:blip r:embed="rId3">
            <a:biLevel thresh="25000"/>
            <a:extLst>
              <a:ext uri="{28A0092B-C50C-407E-A947-70E740481C1C}">
                <a14:useLocalDpi xmlns:a14="http://schemas.microsoft.com/office/drawing/2010/main" xmlns=""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xmlns="" val="411369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xmlns=""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xmlns="" id="{B724B3C1-1C9A-478C-8A84-BF65A52018E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xmlns="" val="417472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xmlns=""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917888509"/>
      </p:ext>
    </p:extLst>
  </p:cSld>
  <p:clrMapOvr>
    <a:masterClrMapping/>
  </p:clrMapOvr>
  <p:extLst>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xmlns=""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1196016768"/>
      </p:ext>
    </p:extLst>
  </p:cSld>
  <p:clrMapOvr>
    <a:masterClrMapping/>
  </p:clrMapOvr>
  <p:extLst>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xmlns=""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xmlns=""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xmlns=""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3569525790"/>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xmlns=""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xmlns="" id="{E04B9394-820E-45B1-AED1-10AA3CC584A2}"/>
              </a:ext>
            </a:extLst>
          </p:cNvPr>
          <p:cNvPicPr>
            <a:picLocks noChangeAspect="1"/>
          </p:cNvPicPr>
          <p:nvPr userDrawn="1"/>
        </p:nvPicPr>
        <p:blipFill>
          <a:blip r:embed="rId18">
            <a:extLst>
              <a:ext uri="{96DAC541-7B7A-43D3-8B79-37D633B846F1}">
                <asvg:svgBlip xmlns:asvg="http://schemas.microsoft.com/office/drawing/2016/SVG/main" xmlns="" r:embed="rId22"/>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xmlns=""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300464794"/>
      </p:ext>
    </p:extLst>
  </p:cSld>
  <p:clrMap bg1="lt1" tx1="dk1" bg2="lt2" tx2="dk2" accent1="accent1" accent2="accent2" accent3="accent3" accent4="accent4" accent5="accent5" accent6="accent6" hlink="hlink" folHlink="folHlink"/>
  <p:sldLayoutIdLst>
    <p:sldLayoutId id="2147483713" r:id="rId1"/>
    <p:sldLayoutId id="2147483823" r:id="rId2"/>
    <p:sldLayoutId id="2147483712" r:id="rId3"/>
    <p:sldLayoutId id="2147483714" r:id="rId4"/>
    <p:sldLayoutId id="2147483718" r:id="rId5"/>
    <p:sldLayoutId id="2147483806" r:id="rId6"/>
    <p:sldLayoutId id="2147483819" r:id="rId7"/>
    <p:sldLayoutId id="2147483822"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4784" y="3089654"/>
            <a:ext cx="7075271" cy="2277604"/>
          </a:xfrm>
        </p:spPr>
        <p:txBody>
          <a:bodyPr/>
          <a:lstStyle/>
          <a:p>
            <a:r>
              <a:rPr lang="en-US" dirty="0"/>
              <a:t>Properties </a:t>
            </a:r>
            <a:r>
              <a:rPr lang="en-US"/>
              <a:t>&amp; </a:t>
            </a:r>
            <a:r>
              <a:rPr lang="en-US" smtClean="0"/>
              <a:t>Constructors</a:t>
            </a:r>
            <a:endParaRPr lang="en-US" dirty="0"/>
          </a:p>
        </p:txBody>
      </p:sp>
      <p:sp>
        <p:nvSpPr>
          <p:cNvPr id="2" name="TextBox 1">
            <a:extLst>
              <a:ext uri="{FF2B5EF4-FFF2-40B4-BE49-F238E27FC236}">
                <a16:creationId xmlns:a16="http://schemas.microsoft.com/office/drawing/2014/main" xmlns="" id="{1A532015-0082-4A56-A481-AA5D56B4B211}"/>
              </a:ext>
            </a:extLst>
          </p:cNvPr>
          <p:cNvSpPr txBox="1"/>
          <p:nvPr/>
        </p:nvSpPr>
        <p:spPr>
          <a:xfrm>
            <a:off x="4724400" y="3200399"/>
            <a:ext cx="2743199"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xmlns="" val="73637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3CEF53D-AF5D-8C5C-6143-B0E0F667C5B2}"/>
              </a:ext>
            </a:extLst>
          </p:cNvPr>
          <p:cNvSpPr>
            <a:spLocks noGrp="1"/>
          </p:cNvSpPr>
          <p:nvPr>
            <p:ph type="body" sz="quarter" idx="10"/>
          </p:nvPr>
        </p:nvSpPr>
        <p:spPr/>
        <p:txBody>
          <a:bodyPr/>
          <a:lstStyle/>
          <a:p>
            <a:r>
              <a:rPr lang="en-GB" dirty="0"/>
              <a:t>Accessing properties</a:t>
            </a:r>
          </a:p>
        </p:txBody>
      </p:sp>
      <p:sp>
        <p:nvSpPr>
          <p:cNvPr id="3" name="Slide Number Placeholder 2">
            <a:extLst>
              <a:ext uri="{FF2B5EF4-FFF2-40B4-BE49-F238E27FC236}">
                <a16:creationId xmlns:a16="http://schemas.microsoft.com/office/drawing/2014/main" xmlns="" id="{7BDC694E-94FD-C47E-4BA0-6CC1CC78BC41}"/>
              </a:ext>
            </a:extLst>
          </p:cNvPr>
          <p:cNvSpPr>
            <a:spLocks noGrp="1"/>
          </p:cNvSpPr>
          <p:nvPr>
            <p:ph type="sldNum" sz="quarter" idx="4"/>
          </p:nvPr>
        </p:nvSpPr>
        <p:spPr/>
        <p:txBody>
          <a:bodyPr/>
          <a:lstStyle/>
          <a:p>
            <a:fld id="{EF892D59-8F09-EF4B-AD6D-DA609442F868}" type="slidenum">
              <a:rPr lang="en-GB" smtClean="0"/>
              <a:pPr/>
              <a:t>10</a:t>
            </a:fld>
            <a:endParaRPr lang="en-GB" dirty="0"/>
          </a:p>
        </p:txBody>
      </p:sp>
      <p:sp>
        <p:nvSpPr>
          <p:cNvPr id="6" name="Text Placeholder 5">
            <a:extLst>
              <a:ext uri="{FF2B5EF4-FFF2-40B4-BE49-F238E27FC236}">
                <a16:creationId xmlns:a16="http://schemas.microsoft.com/office/drawing/2014/main" xmlns="" id="{1E6AAF27-D0D1-7DF6-A4FE-6E5B7957A91C}"/>
              </a:ext>
            </a:extLst>
          </p:cNvPr>
          <p:cNvSpPr>
            <a:spLocks noGrp="1"/>
          </p:cNvSpPr>
          <p:nvPr>
            <p:ph type="body" sz="quarter" idx="15"/>
          </p:nvPr>
        </p:nvSpPr>
        <p:spPr/>
        <p:txBody>
          <a:bodyPr/>
          <a:lstStyle/>
          <a:p>
            <a:r>
              <a:rPr lang="en-GB" dirty="0"/>
              <a:t>Property access looks like field access to the client:</a:t>
            </a:r>
          </a:p>
          <a:p>
            <a:endParaRPr lang="en-GB" dirty="0"/>
          </a:p>
        </p:txBody>
      </p:sp>
      <p:pic>
        <p:nvPicPr>
          <p:cNvPr id="8" name="Picture 7">
            <a:extLst>
              <a:ext uri="{FF2B5EF4-FFF2-40B4-BE49-F238E27FC236}">
                <a16:creationId xmlns:a16="http://schemas.microsoft.com/office/drawing/2014/main" xmlns="" id="{3323D186-90EF-D54F-FFAB-6E11E299F31E}"/>
              </a:ext>
            </a:extLst>
          </p:cNvPr>
          <p:cNvPicPr>
            <a:picLocks noChangeAspect="1"/>
          </p:cNvPicPr>
          <p:nvPr/>
        </p:nvPicPr>
        <p:blipFill>
          <a:blip r:embed="rId2"/>
          <a:stretch>
            <a:fillRect/>
          </a:stretch>
        </p:blipFill>
        <p:spPr>
          <a:xfrm>
            <a:off x="5144679" y="1990783"/>
            <a:ext cx="3663057" cy="2257885"/>
          </a:xfrm>
          <a:prstGeom prst="rect">
            <a:avLst/>
          </a:prstGeom>
          <a:ln>
            <a:solidFill>
              <a:schemeClr val="accent1"/>
            </a:solidFill>
          </a:ln>
        </p:spPr>
      </p:pic>
    </p:spTree>
    <p:extLst>
      <p:ext uri="{BB962C8B-B14F-4D97-AF65-F5344CB8AC3E}">
        <p14:creationId xmlns:p14="http://schemas.microsoft.com/office/powerpoint/2010/main" xmlns="" val="170994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86FAD35-0AA3-7F37-AF33-29498491DE35}"/>
              </a:ext>
            </a:extLst>
          </p:cNvPr>
          <p:cNvSpPr>
            <a:spLocks noGrp="1"/>
          </p:cNvSpPr>
          <p:nvPr>
            <p:ph type="ctrTitle"/>
          </p:nvPr>
        </p:nvSpPr>
        <p:spPr>
          <a:xfrm>
            <a:off x="376238" y="1894728"/>
            <a:ext cx="7071966" cy="2353439"/>
          </a:xfrm>
        </p:spPr>
        <p:txBody>
          <a:bodyPr/>
          <a:lstStyle/>
          <a:p>
            <a:r>
              <a:rPr lang="en-GB" dirty="0"/>
              <a:t>Constructing objects</a:t>
            </a:r>
          </a:p>
        </p:txBody>
      </p:sp>
    </p:spTree>
    <p:extLst>
      <p:ext uri="{BB962C8B-B14F-4D97-AF65-F5344CB8AC3E}">
        <p14:creationId xmlns:p14="http://schemas.microsoft.com/office/powerpoint/2010/main" xmlns="" val="44330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F27182B-C5AE-2696-7F45-ECE78207A4A9}"/>
              </a:ext>
            </a:extLst>
          </p:cNvPr>
          <p:cNvSpPr>
            <a:spLocks noGrp="1"/>
          </p:cNvSpPr>
          <p:nvPr>
            <p:ph type="body" sz="quarter" idx="10"/>
          </p:nvPr>
        </p:nvSpPr>
        <p:spPr>
          <a:xfrm>
            <a:off x="199254" y="1349986"/>
            <a:ext cx="3855911" cy="2751999"/>
          </a:xfrm>
        </p:spPr>
        <p:txBody>
          <a:bodyPr/>
          <a:lstStyle/>
          <a:p>
            <a:r>
              <a:rPr lang="en-GB" sz="3200" dirty="0"/>
              <a:t>Object Construction</a:t>
            </a:r>
          </a:p>
        </p:txBody>
      </p:sp>
      <p:sp>
        <p:nvSpPr>
          <p:cNvPr id="4" name="Text Placeholder 3">
            <a:extLst>
              <a:ext uri="{FF2B5EF4-FFF2-40B4-BE49-F238E27FC236}">
                <a16:creationId xmlns:a16="http://schemas.microsoft.com/office/drawing/2014/main" xmlns="" id="{0C8BA5B7-0025-BFA6-0E38-2626154B417E}"/>
              </a:ext>
            </a:extLst>
          </p:cNvPr>
          <p:cNvSpPr>
            <a:spLocks noGrp="1"/>
          </p:cNvSpPr>
          <p:nvPr>
            <p:ph type="body" sz="quarter" idx="15"/>
          </p:nvPr>
        </p:nvSpPr>
        <p:spPr/>
        <p:txBody>
          <a:bodyPr/>
          <a:lstStyle/>
          <a:p>
            <a:r>
              <a:rPr lang="en-GB" dirty="0"/>
              <a:t>There are two ways to construct an object:</a:t>
            </a:r>
          </a:p>
          <a:p>
            <a:pPr marL="285750" indent="-285750">
              <a:buFont typeface="Arial" panose="020B0604020202020204" pitchFamily="34" charset="0"/>
              <a:buChar char="•"/>
            </a:pPr>
            <a:r>
              <a:rPr lang="en-GB" dirty="0"/>
              <a:t>Constructors</a:t>
            </a:r>
          </a:p>
          <a:p>
            <a:pPr marL="285750" indent="-285750">
              <a:buFont typeface="Arial" panose="020B0604020202020204" pitchFamily="34" charset="0"/>
              <a:buChar char="•"/>
            </a:pPr>
            <a:r>
              <a:rPr lang="en-GB" dirty="0"/>
              <a:t>Object initialisers</a:t>
            </a:r>
          </a:p>
          <a:p>
            <a:pPr marL="285750" indent="-285750">
              <a:buFont typeface="Arial" panose="020B0604020202020204" pitchFamily="34" charset="0"/>
              <a:buChar char="•"/>
            </a:pPr>
            <a:endParaRPr lang="en-GB" dirty="0"/>
          </a:p>
          <a:p>
            <a:r>
              <a:rPr lang="en-GB" b="1" dirty="0"/>
              <a:t>Constructors</a:t>
            </a:r>
          </a:p>
          <a:p>
            <a:pPr marL="285750" indent="-285750">
              <a:buFont typeface="Arial" panose="020B0604020202020204" pitchFamily="34" charset="0"/>
              <a:buChar char="•"/>
            </a:pPr>
            <a:r>
              <a:rPr lang="en-GB" dirty="0"/>
              <a:t>Define a constructor (or overloaded constructors) to include all combinations of </a:t>
            </a:r>
            <a:r>
              <a:rPr lang="en-GB" i="1" dirty="0"/>
              <a:t>mandatory</a:t>
            </a:r>
            <a:r>
              <a:rPr lang="en-GB" dirty="0"/>
              <a:t> fields</a:t>
            </a:r>
          </a:p>
          <a:p>
            <a:pPr marL="285750" indent="-285750">
              <a:buFont typeface="Arial" panose="020B0604020202020204" pitchFamily="34" charset="0"/>
              <a:buChar char="•"/>
            </a:pPr>
            <a:r>
              <a:rPr lang="en-GB" dirty="0"/>
              <a:t>This ensures the object is properly setup before being used</a:t>
            </a:r>
          </a:p>
          <a:p>
            <a:pPr marL="285750" indent="-285750">
              <a:buFont typeface="Arial" panose="020B0604020202020204" pitchFamily="34" charset="0"/>
              <a:buChar char="•"/>
            </a:pPr>
            <a:endParaRPr lang="en-GB" dirty="0"/>
          </a:p>
          <a:p>
            <a:r>
              <a:rPr lang="en-GB" b="1" dirty="0"/>
              <a:t>Object Initialisers</a:t>
            </a:r>
          </a:p>
          <a:p>
            <a:pPr marL="285750" indent="-285750">
              <a:buFont typeface="Arial" panose="020B0604020202020204" pitchFamily="34" charset="0"/>
              <a:buChar char="•"/>
            </a:pPr>
            <a:r>
              <a:rPr lang="en-GB" dirty="0"/>
              <a:t>Object initialisers can be used for </a:t>
            </a:r>
            <a:r>
              <a:rPr lang="en-GB" i="1" dirty="0"/>
              <a:t>additional</a:t>
            </a:r>
            <a:r>
              <a:rPr lang="en-GB" dirty="0"/>
              <a:t> optional fields that the object creator would like to set</a:t>
            </a:r>
          </a:p>
          <a:p>
            <a:pPr marL="285750" indent="-285750">
              <a:buFont typeface="Arial" panose="020B0604020202020204" pitchFamily="34" charset="0"/>
              <a:buChar char="•"/>
            </a:pPr>
            <a:r>
              <a:rPr lang="en-GB" dirty="0"/>
              <a:t>Object initialisers set properties or fields on the object </a:t>
            </a:r>
            <a:r>
              <a:rPr lang="en-GB" i="1" dirty="0"/>
              <a:t>after</a:t>
            </a:r>
            <a:r>
              <a:rPr lang="en-GB" dirty="0"/>
              <a:t> it has been constructed but before it is used </a:t>
            </a:r>
          </a:p>
        </p:txBody>
      </p:sp>
    </p:spTree>
    <p:extLst>
      <p:ext uri="{BB962C8B-B14F-4D97-AF65-F5344CB8AC3E}">
        <p14:creationId xmlns:p14="http://schemas.microsoft.com/office/powerpoint/2010/main" xmlns="" val="246696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F38A00-9B86-3EAC-14B0-D70A65264BD0}"/>
              </a:ext>
            </a:extLst>
          </p:cNvPr>
          <p:cNvSpPr>
            <a:spLocks noGrp="1"/>
          </p:cNvSpPr>
          <p:nvPr>
            <p:ph type="body" sz="quarter" idx="10"/>
          </p:nvPr>
        </p:nvSpPr>
        <p:spPr>
          <a:xfrm>
            <a:off x="384175" y="1349985"/>
            <a:ext cx="3443732" cy="2751999"/>
          </a:xfrm>
        </p:spPr>
        <p:txBody>
          <a:bodyPr/>
          <a:lstStyle/>
          <a:p>
            <a:r>
              <a:rPr lang="en-GB" sz="2800" dirty="0"/>
              <a:t>Constructors</a:t>
            </a:r>
          </a:p>
        </p:txBody>
      </p:sp>
      <p:sp>
        <p:nvSpPr>
          <p:cNvPr id="3" name="Slide Number Placeholder 2">
            <a:extLst>
              <a:ext uri="{FF2B5EF4-FFF2-40B4-BE49-F238E27FC236}">
                <a16:creationId xmlns:a16="http://schemas.microsoft.com/office/drawing/2014/main" xmlns="" id="{CBE20AB3-F47B-0951-B483-82C8C5149E00}"/>
              </a:ext>
            </a:extLst>
          </p:cNvPr>
          <p:cNvSpPr>
            <a:spLocks noGrp="1"/>
          </p:cNvSpPr>
          <p:nvPr>
            <p:ph type="sldNum" sz="quarter" idx="4"/>
          </p:nvPr>
        </p:nvSpPr>
        <p:spPr/>
        <p:txBody>
          <a:bodyPr/>
          <a:lstStyle/>
          <a:p>
            <a:fld id="{EF892D59-8F09-EF4B-AD6D-DA609442F868}" type="slidenum">
              <a:rPr lang="en-GB" smtClean="0"/>
              <a:pPr/>
              <a:t>13</a:t>
            </a:fld>
            <a:endParaRPr lang="en-GB" dirty="0"/>
          </a:p>
        </p:txBody>
      </p:sp>
      <p:sp>
        <p:nvSpPr>
          <p:cNvPr id="6" name="Text Placeholder 3">
            <a:extLst>
              <a:ext uri="{FF2B5EF4-FFF2-40B4-BE49-F238E27FC236}">
                <a16:creationId xmlns:a16="http://schemas.microsoft.com/office/drawing/2014/main" xmlns="" id="{78430664-B18F-2C10-0EA7-88CFFDF2C120}"/>
              </a:ext>
            </a:extLst>
          </p:cNvPr>
          <p:cNvSpPr txBox="1">
            <a:spLocks/>
          </p:cNvSpPr>
          <p:nvPr/>
        </p:nvSpPr>
        <p:spPr>
          <a:xfrm>
            <a:off x="5037137" y="1349986"/>
            <a:ext cx="6770688" cy="5119407"/>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GB" b="0" dirty="0"/>
              <a:t>A constructor is called whenever a class or struct is created</a:t>
            </a:r>
          </a:p>
          <a:p>
            <a:pPr>
              <a:buFont typeface="Arial" panose="020B0604020202020204" pitchFamily="34" charset="0"/>
              <a:buChar char="•"/>
            </a:pPr>
            <a:r>
              <a:rPr lang="en-GB" b="0" dirty="0"/>
              <a:t>A class or struct can have multiple overloaded constructors</a:t>
            </a:r>
          </a:p>
          <a:p>
            <a:pPr>
              <a:buFont typeface="Arial" panose="020B0604020202020204" pitchFamily="34" charset="0"/>
              <a:buChar char="•"/>
            </a:pPr>
            <a:r>
              <a:rPr lang="en-GB" b="0" dirty="0"/>
              <a:t>A constructor is a method whose name is the same as the name of its type</a:t>
            </a:r>
          </a:p>
          <a:p>
            <a:pPr>
              <a:buFont typeface="Arial" panose="020B0604020202020204" pitchFamily="34" charset="0"/>
              <a:buChar char="•"/>
            </a:pPr>
            <a:r>
              <a:rPr lang="en-GB" b="0" dirty="0"/>
              <a:t>Constructors do not include a return type (not even void)</a:t>
            </a:r>
          </a:p>
          <a:p>
            <a:pPr>
              <a:buFont typeface="Arial" panose="020B0604020202020204" pitchFamily="34" charset="0"/>
              <a:buChar char="•"/>
            </a:pPr>
            <a:r>
              <a:rPr lang="en-GB" b="0" dirty="0"/>
              <a:t>Constructors are invoked using the </a:t>
            </a:r>
            <a:r>
              <a:rPr lang="en-GB" dirty="0"/>
              <a:t>new</a:t>
            </a:r>
            <a:r>
              <a:rPr lang="en-GB" b="0" dirty="0"/>
              <a:t> operator</a:t>
            </a:r>
          </a:p>
          <a:p>
            <a:pPr>
              <a:buFont typeface="Arial" panose="020B0604020202020204" pitchFamily="34" charset="0"/>
              <a:buChar char="•"/>
            </a:pPr>
            <a:r>
              <a:rPr lang="en-GB" b="0" dirty="0"/>
              <a:t>If no constructors are defined for a class or struct, the compiler creates a no-argument parameter-less constructor</a:t>
            </a:r>
          </a:p>
        </p:txBody>
      </p:sp>
      <p:pic>
        <p:nvPicPr>
          <p:cNvPr id="8" name="Picture 7">
            <a:extLst>
              <a:ext uri="{FF2B5EF4-FFF2-40B4-BE49-F238E27FC236}">
                <a16:creationId xmlns:a16="http://schemas.microsoft.com/office/drawing/2014/main" xmlns="" id="{8DEDFEB9-1C9B-30EE-4E35-0AB788866725}"/>
              </a:ext>
            </a:extLst>
          </p:cNvPr>
          <p:cNvPicPr>
            <a:picLocks noChangeAspect="1"/>
          </p:cNvPicPr>
          <p:nvPr/>
        </p:nvPicPr>
        <p:blipFill>
          <a:blip r:embed="rId4"/>
          <a:stretch>
            <a:fillRect/>
          </a:stretch>
        </p:blipFill>
        <p:spPr>
          <a:xfrm>
            <a:off x="5259438" y="5501181"/>
            <a:ext cx="6487752" cy="659568"/>
          </a:xfrm>
          <a:prstGeom prst="rect">
            <a:avLst/>
          </a:prstGeom>
          <a:ln>
            <a:solidFill>
              <a:schemeClr val="accent1"/>
            </a:solidFill>
          </a:ln>
        </p:spPr>
      </p:pic>
    </p:spTree>
    <p:extLst>
      <p:ext uri="{BB962C8B-B14F-4D97-AF65-F5344CB8AC3E}">
        <p14:creationId xmlns:p14="http://schemas.microsoft.com/office/powerpoint/2010/main" xmlns="" val="306534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5DB6BD-F19A-7EF3-8487-921581270DE4}"/>
              </a:ext>
            </a:extLst>
          </p:cNvPr>
          <p:cNvSpPr>
            <a:spLocks noGrp="1"/>
          </p:cNvSpPr>
          <p:nvPr>
            <p:ph type="body" sz="quarter" idx="10"/>
          </p:nvPr>
        </p:nvSpPr>
        <p:spPr>
          <a:xfrm>
            <a:off x="384785" y="1157690"/>
            <a:ext cx="3443732" cy="2751999"/>
          </a:xfrm>
        </p:spPr>
        <p:txBody>
          <a:bodyPr/>
          <a:lstStyle/>
          <a:p>
            <a:r>
              <a:rPr lang="en-GB" sz="2800" dirty="0"/>
              <a:t>Constructor Example:</a:t>
            </a:r>
          </a:p>
          <a:p>
            <a:r>
              <a:rPr lang="en-GB" sz="2800" dirty="0"/>
              <a:t>Employee</a:t>
            </a:r>
          </a:p>
          <a:p>
            <a:r>
              <a:rPr lang="en-GB" sz="2800" dirty="0"/>
              <a:t>With</a:t>
            </a:r>
          </a:p>
          <a:p>
            <a:r>
              <a:rPr lang="en-GB" sz="2800" dirty="0"/>
              <a:t>Read-only Fields</a:t>
            </a:r>
          </a:p>
        </p:txBody>
      </p:sp>
      <p:sp>
        <p:nvSpPr>
          <p:cNvPr id="3" name="Slide Number Placeholder 2">
            <a:extLst>
              <a:ext uri="{FF2B5EF4-FFF2-40B4-BE49-F238E27FC236}">
                <a16:creationId xmlns:a16="http://schemas.microsoft.com/office/drawing/2014/main" xmlns="" id="{70556F92-7BCA-BB4C-0515-D23C9C413578}"/>
              </a:ext>
            </a:extLst>
          </p:cNvPr>
          <p:cNvSpPr>
            <a:spLocks noGrp="1"/>
          </p:cNvSpPr>
          <p:nvPr>
            <p:ph type="sldNum" sz="quarter" idx="4"/>
          </p:nvPr>
        </p:nvSpPr>
        <p:spPr/>
        <p:txBody>
          <a:bodyPr/>
          <a:lstStyle/>
          <a:p>
            <a:fld id="{EF892D59-8F09-EF4B-AD6D-DA609442F868}" type="slidenum">
              <a:rPr lang="en-GB" smtClean="0"/>
              <a:pPr/>
              <a:t>14</a:t>
            </a:fld>
            <a:endParaRPr lang="en-GB" dirty="0"/>
          </a:p>
        </p:txBody>
      </p:sp>
      <p:sp>
        <p:nvSpPr>
          <p:cNvPr id="5" name="Text Placeholder 4">
            <a:extLst>
              <a:ext uri="{FF2B5EF4-FFF2-40B4-BE49-F238E27FC236}">
                <a16:creationId xmlns:a16="http://schemas.microsoft.com/office/drawing/2014/main" xmlns="" id="{49C90BB9-0253-EDC2-BF46-FE89ED763BCA}"/>
              </a:ext>
            </a:extLst>
          </p:cNvPr>
          <p:cNvSpPr>
            <a:spLocks noGrp="1"/>
          </p:cNvSpPr>
          <p:nvPr>
            <p:ph type="body" sz="quarter" idx="15"/>
          </p:nvPr>
        </p:nvSpPr>
        <p:spPr/>
        <p:txBody>
          <a:bodyPr/>
          <a:lstStyle/>
          <a:p>
            <a:r>
              <a:rPr lang="en-GB" dirty="0"/>
              <a:t>You have an employee class with three mandatory values that should not be able to be changed once set: </a:t>
            </a:r>
            <a:r>
              <a:rPr lang="en-GB" b="1" dirty="0" err="1"/>
              <a:t>firstName</a:t>
            </a:r>
            <a:r>
              <a:rPr lang="en-GB" dirty="0"/>
              <a:t>, </a:t>
            </a:r>
            <a:r>
              <a:rPr lang="en-GB" b="1" dirty="0" err="1"/>
              <a:t>lastName</a:t>
            </a:r>
            <a:r>
              <a:rPr lang="en-GB" dirty="0"/>
              <a:t>, and </a:t>
            </a:r>
            <a:r>
              <a:rPr lang="en-GB" b="1" dirty="0" err="1"/>
              <a:t>employeeID</a:t>
            </a:r>
            <a:r>
              <a:rPr lang="en-GB" dirty="0"/>
              <a:t>.</a:t>
            </a:r>
            <a:endParaRPr lang="en-GB" b="1" dirty="0"/>
          </a:p>
          <a:p>
            <a:endParaRPr lang="en-GB" dirty="0"/>
          </a:p>
          <a:p>
            <a:r>
              <a:rPr lang="en-GB" b="1" dirty="0"/>
              <a:t>Option 1</a:t>
            </a:r>
          </a:p>
          <a:p>
            <a:r>
              <a:rPr lang="en-GB" dirty="0"/>
              <a:t>Define </a:t>
            </a:r>
            <a:r>
              <a:rPr lang="en-GB" i="1" dirty="0" err="1"/>
              <a:t>readonly</a:t>
            </a:r>
            <a:r>
              <a:rPr lang="en-GB" dirty="0"/>
              <a:t> fields and set their values in the constructor</a:t>
            </a:r>
          </a:p>
          <a:p>
            <a:endParaRPr lang="en-GB" dirty="0"/>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xmlns="" id="{0093B829-382B-EAD5-53B0-E994F793F36B}"/>
              </a:ext>
            </a:extLst>
          </p:cNvPr>
          <p:cNvPicPr>
            <a:picLocks noChangeAspect="1"/>
          </p:cNvPicPr>
          <p:nvPr/>
        </p:nvPicPr>
        <p:blipFill>
          <a:blip r:embed="rId3"/>
          <a:stretch>
            <a:fillRect/>
          </a:stretch>
        </p:blipFill>
        <p:spPr>
          <a:xfrm>
            <a:off x="5132623" y="3749447"/>
            <a:ext cx="5277587" cy="2248214"/>
          </a:xfrm>
          <a:prstGeom prst="rect">
            <a:avLst/>
          </a:prstGeom>
          <a:ln>
            <a:solidFill>
              <a:schemeClr val="accent1"/>
            </a:solidFill>
          </a:ln>
        </p:spPr>
      </p:pic>
    </p:spTree>
    <p:extLst>
      <p:ext uri="{BB962C8B-B14F-4D97-AF65-F5344CB8AC3E}">
        <p14:creationId xmlns:p14="http://schemas.microsoft.com/office/powerpoint/2010/main" xmlns="" val="103168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5DB6BD-F19A-7EF3-8487-921581270DE4}"/>
              </a:ext>
            </a:extLst>
          </p:cNvPr>
          <p:cNvSpPr>
            <a:spLocks noGrp="1"/>
          </p:cNvSpPr>
          <p:nvPr>
            <p:ph type="body" sz="quarter" idx="10"/>
          </p:nvPr>
        </p:nvSpPr>
        <p:spPr>
          <a:xfrm>
            <a:off x="384785" y="1243967"/>
            <a:ext cx="3443732" cy="3092229"/>
          </a:xfrm>
        </p:spPr>
        <p:txBody>
          <a:bodyPr/>
          <a:lstStyle/>
          <a:p>
            <a:r>
              <a:rPr lang="en-GB" sz="2800" dirty="0"/>
              <a:t>Constructor Example:</a:t>
            </a:r>
          </a:p>
          <a:p>
            <a:r>
              <a:rPr lang="en-GB" sz="2800" dirty="0"/>
              <a:t>Employee</a:t>
            </a:r>
          </a:p>
          <a:p>
            <a:r>
              <a:rPr lang="en-GB" sz="2800" dirty="0"/>
              <a:t>With</a:t>
            </a:r>
          </a:p>
          <a:p>
            <a:r>
              <a:rPr lang="en-GB" sz="2800" dirty="0"/>
              <a:t>Auto- implemented properties</a:t>
            </a:r>
          </a:p>
        </p:txBody>
      </p:sp>
      <p:sp>
        <p:nvSpPr>
          <p:cNvPr id="3" name="Slide Number Placeholder 2">
            <a:extLst>
              <a:ext uri="{FF2B5EF4-FFF2-40B4-BE49-F238E27FC236}">
                <a16:creationId xmlns:a16="http://schemas.microsoft.com/office/drawing/2014/main" xmlns="" id="{70556F92-7BCA-BB4C-0515-D23C9C413578}"/>
              </a:ext>
            </a:extLst>
          </p:cNvPr>
          <p:cNvSpPr>
            <a:spLocks noGrp="1"/>
          </p:cNvSpPr>
          <p:nvPr>
            <p:ph type="sldNum" sz="quarter" idx="4"/>
          </p:nvPr>
        </p:nvSpPr>
        <p:spPr/>
        <p:txBody>
          <a:bodyPr/>
          <a:lstStyle/>
          <a:p>
            <a:fld id="{EF892D59-8F09-EF4B-AD6D-DA609442F868}" type="slidenum">
              <a:rPr lang="en-GB" smtClean="0"/>
              <a:pPr/>
              <a:t>15</a:t>
            </a:fld>
            <a:endParaRPr lang="en-GB" dirty="0"/>
          </a:p>
        </p:txBody>
      </p:sp>
      <p:sp>
        <p:nvSpPr>
          <p:cNvPr id="5" name="Text Placeholder 4">
            <a:extLst>
              <a:ext uri="{FF2B5EF4-FFF2-40B4-BE49-F238E27FC236}">
                <a16:creationId xmlns:a16="http://schemas.microsoft.com/office/drawing/2014/main" xmlns="" id="{49C90BB9-0253-EDC2-BF46-FE89ED763BCA}"/>
              </a:ext>
            </a:extLst>
          </p:cNvPr>
          <p:cNvSpPr>
            <a:spLocks noGrp="1"/>
          </p:cNvSpPr>
          <p:nvPr>
            <p:ph type="body" sz="quarter" idx="15"/>
          </p:nvPr>
        </p:nvSpPr>
        <p:spPr/>
        <p:txBody>
          <a:bodyPr/>
          <a:lstStyle/>
          <a:p>
            <a:r>
              <a:rPr lang="en-GB" dirty="0"/>
              <a:t>You have an employee class with three mandatory values that should not be able to be changed once set: </a:t>
            </a:r>
            <a:r>
              <a:rPr lang="en-GB" b="1" dirty="0" err="1"/>
              <a:t>firstName</a:t>
            </a:r>
            <a:r>
              <a:rPr lang="en-GB" dirty="0"/>
              <a:t>, </a:t>
            </a:r>
            <a:r>
              <a:rPr lang="en-GB" b="1" dirty="0" err="1"/>
              <a:t>lastName</a:t>
            </a:r>
            <a:r>
              <a:rPr lang="en-GB" dirty="0"/>
              <a:t>, and </a:t>
            </a:r>
            <a:r>
              <a:rPr lang="en-GB" b="1" dirty="0" err="1"/>
              <a:t>employeeID</a:t>
            </a:r>
            <a:r>
              <a:rPr lang="en-GB" dirty="0"/>
              <a:t>.</a:t>
            </a:r>
            <a:endParaRPr lang="en-GB" b="1" dirty="0"/>
          </a:p>
          <a:p>
            <a:endParaRPr lang="en-GB" dirty="0"/>
          </a:p>
          <a:p>
            <a:r>
              <a:rPr lang="en-GB" b="1" dirty="0"/>
              <a:t>Option 2</a:t>
            </a:r>
          </a:p>
          <a:p>
            <a:r>
              <a:rPr lang="en-GB" dirty="0"/>
              <a:t>Define </a:t>
            </a:r>
            <a:r>
              <a:rPr lang="en-GB" i="1" dirty="0"/>
              <a:t>auto-implemented properties </a:t>
            </a:r>
            <a:r>
              <a:rPr lang="en-GB" dirty="0"/>
              <a:t>with </a:t>
            </a:r>
            <a:r>
              <a:rPr lang="en-GB" b="1" dirty="0"/>
              <a:t>get</a:t>
            </a:r>
            <a:r>
              <a:rPr lang="en-GB" dirty="0"/>
              <a:t> accessors only.</a:t>
            </a:r>
          </a:p>
        </p:txBody>
      </p:sp>
      <p:pic>
        <p:nvPicPr>
          <p:cNvPr id="7" name="Picture 6">
            <a:extLst>
              <a:ext uri="{FF2B5EF4-FFF2-40B4-BE49-F238E27FC236}">
                <a16:creationId xmlns:a16="http://schemas.microsoft.com/office/drawing/2014/main" xmlns="" id="{0093B829-382B-EAD5-53B0-E994F793F36B}"/>
              </a:ext>
            </a:extLst>
          </p:cNvPr>
          <p:cNvPicPr>
            <a:picLocks noChangeAspect="1"/>
          </p:cNvPicPr>
          <p:nvPr/>
        </p:nvPicPr>
        <p:blipFill>
          <a:blip r:embed="rId3"/>
          <a:srcRect/>
          <a:stretch/>
        </p:blipFill>
        <p:spPr>
          <a:xfrm>
            <a:off x="5167813" y="3796641"/>
            <a:ext cx="4687765" cy="2556963"/>
          </a:xfrm>
          <a:prstGeom prst="rect">
            <a:avLst/>
          </a:prstGeom>
          <a:ln>
            <a:solidFill>
              <a:schemeClr val="accent1"/>
            </a:solidFill>
          </a:ln>
        </p:spPr>
      </p:pic>
    </p:spTree>
    <p:extLst>
      <p:ext uri="{BB962C8B-B14F-4D97-AF65-F5344CB8AC3E}">
        <p14:creationId xmlns:p14="http://schemas.microsoft.com/office/powerpoint/2010/main" xmlns="" val="1527844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5DB6BD-F19A-7EF3-8487-921581270DE4}"/>
              </a:ext>
            </a:extLst>
          </p:cNvPr>
          <p:cNvSpPr>
            <a:spLocks noGrp="1"/>
          </p:cNvSpPr>
          <p:nvPr>
            <p:ph type="body" sz="quarter" idx="10"/>
          </p:nvPr>
        </p:nvSpPr>
        <p:spPr/>
        <p:txBody>
          <a:bodyPr/>
          <a:lstStyle/>
          <a:p>
            <a:r>
              <a:rPr lang="en-GB" sz="2800" dirty="0"/>
              <a:t>Constructor Example:</a:t>
            </a:r>
          </a:p>
          <a:p>
            <a:r>
              <a:rPr lang="en-GB" sz="2800" dirty="0"/>
              <a:t>Employee</a:t>
            </a:r>
          </a:p>
          <a:p>
            <a:r>
              <a:rPr lang="en-GB" sz="2800" dirty="0"/>
              <a:t>With</a:t>
            </a:r>
          </a:p>
          <a:p>
            <a:r>
              <a:rPr lang="en-GB" sz="2800" dirty="0"/>
              <a:t>full properties</a:t>
            </a:r>
          </a:p>
        </p:txBody>
      </p:sp>
      <p:sp>
        <p:nvSpPr>
          <p:cNvPr id="3" name="Slide Number Placeholder 2">
            <a:extLst>
              <a:ext uri="{FF2B5EF4-FFF2-40B4-BE49-F238E27FC236}">
                <a16:creationId xmlns:a16="http://schemas.microsoft.com/office/drawing/2014/main" xmlns="" id="{70556F92-7BCA-BB4C-0515-D23C9C413578}"/>
              </a:ext>
            </a:extLst>
          </p:cNvPr>
          <p:cNvSpPr>
            <a:spLocks noGrp="1"/>
          </p:cNvSpPr>
          <p:nvPr>
            <p:ph type="sldNum" sz="quarter" idx="4"/>
          </p:nvPr>
        </p:nvSpPr>
        <p:spPr/>
        <p:txBody>
          <a:bodyPr/>
          <a:lstStyle/>
          <a:p>
            <a:fld id="{EF892D59-8F09-EF4B-AD6D-DA609442F868}" type="slidenum">
              <a:rPr lang="en-GB" smtClean="0"/>
              <a:pPr/>
              <a:t>16</a:t>
            </a:fld>
            <a:endParaRPr lang="en-GB" dirty="0"/>
          </a:p>
        </p:txBody>
      </p:sp>
      <p:sp>
        <p:nvSpPr>
          <p:cNvPr id="5" name="Text Placeholder 4">
            <a:extLst>
              <a:ext uri="{FF2B5EF4-FFF2-40B4-BE49-F238E27FC236}">
                <a16:creationId xmlns:a16="http://schemas.microsoft.com/office/drawing/2014/main" xmlns="" id="{49C90BB9-0253-EDC2-BF46-FE89ED763BCA}"/>
              </a:ext>
            </a:extLst>
          </p:cNvPr>
          <p:cNvSpPr>
            <a:spLocks noGrp="1"/>
          </p:cNvSpPr>
          <p:nvPr>
            <p:ph type="body" sz="quarter" idx="15"/>
          </p:nvPr>
        </p:nvSpPr>
        <p:spPr>
          <a:xfrm>
            <a:off x="5037137" y="253672"/>
            <a:ext cx="6770688" cy="6215722"/>
          </a:xfrm>
        </p:spPr>
        <p:txBody>
          <a:bodyPr/>
          <a:lstStyle/>
          <a:p>
            <a:r>
              <a:rPr lang="en-GB" b="1" dirty="0"/>
              <a:t>Option 3</a:t>
            </a:r>
          </a:p>
          <a:p>
            <a:r>
              <a:rPr lang="en-GB" dirty="0"/>
              <a:t>Define </a:t>
            </a:r>
            <a:r>
              <a:rPr lang="en-GB" i="1" dirty="0"/>
              <a:t>full properties </a:t>
            </a:r>
            <a:r>
              <a:rPr lang="en-GB" dirty="0"/>
              <a:t>with </a:t>
            </a:r>
            <a:r>
              <a:rPr lang="en-GB" b="1" dirty="0"/>
              <a:t>get</a:t>
            </a:r>
            <a:r>
              <a:rPr lang="en-GB" dirty="0"/>
              <a:t> and </a:t>
            </a:r>
            <a:r>
              <a:rPr lang="en-GB" b="1" dirty="0" err="1"/>
              <a:t>init</a:t>
            </a:r>
            <a:r>
              <a:rPr lang="en-GB" dirty="0"/>
              <a:t> accessors.</a:t>
            </a:r>
          </a:p>
        </p:txBody>
      </p:sp>
      <p:pic>
        <p:nvPicPr>
          <p:cNvPr id="7" name="Picture 6">
            <a:extLst>
              <a:ext uri="{FF2B5EF4-FFF2-40B4-BE49-F238E27FC236}">
                <a16:creationId xmlns:a16="http://schemas.microsoft.com/office/drawing/2014/main" xmlns="" id="{0093B829-382B-EAD5-53B0-E994F793F36B}"/>
              </a:ext>
            </a:extLst>
          </p:cNvPr>
          <p:cNvPicPr>
            <a:picLocks noChangeAspect="1"/>
          </p:cNvPicPr>
          <p:nvPr/>
        </p:nvPicPr>
        <p:blipFill>
          <a:blip r:embed="rId3"/>
          <a:srcRect/>
          <a:stretch/>
        </p:blipFill>
        <p:spPr>
          <a:xfrm>
            <a:off x="5177046" y="1067783"/>
            <a:ext cx="4523933" cy="5533889"/>
          </a:xfrm>
          <a:prstGeom prst="rect">
            <a:avLst/>
          </a:prstGeom>
          <a:ln>
            <a:solidFill>
              <a:schemeClr val="accent1"/>
            </a:solidFill>
          </a:ln>
        </p:spPr>
      </p:pic>
    </p:spTree>
    <p:extLst>
      <p:ext uri="{BB962C8B-B14F-4D97-AF65-F5344CB8AC3E}">
        <p14:creationId xmlns:p14="http://schemas.microsoft.com/office/powerpoint/2010/main" xmlns="" val="179876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5E0FD95-F3EF-B870-DFBF-07494B3B20FD}"/>
              </a:ext>
            </a:extLst>
          </p:cNvPr>
          <p:cNvSpPr>
            <a:spLocks noGrp="1"/>
          </p:cNvSpPr>
          <p:nvPr>
            <p:ph type="body" sz="quarter" idx="10"/>
          </p:nvPr>
        </p:nvSpPr>
        <p:spPr/>
        <p:txBody>
          <a:bodyPr/>
          <a:lstStyle/>
          <a:p>
            <a:r>
              <a:rPr lang="en-GB" sz="2800" dirty="0"/>
              <a:t>Expression bodied Constructors</a:t>
            </a:r>
          </a:p>
        </p:txBody>
      </p:sp>
      <p:sp>
        <p:nvSpPr>
          <p:cNvPr id="3" name="Slide Number Placeholder 2">
            <a:extLst>
              <a:ext uri="{FF2B5EF4-FFF2-40B4-BE49-F238E27FC236}">
                <a16:creationId xmlns:a16="http://schemas.microsoft.com/office/drawing/2014/main" xmlns="" id="{0E4974E5-8269-30FC-8317-E50D9091AB0D}"/>
              </a:ext>
            </a:extLst>
          </p:cNvPr>
          <p:cNvSpPr>
            <a:spLocks noGrp="1"/>
          </p:cNvSpPr>
          <p:nvPr>
            <p:ph type="sldNum" sz="quarter" idx="4"/>
          </p:nvPr>
        </p:nvSpPr>
        <p:spPr/>
        <p:txBody>
          <a:bodyPr/>
          <a:lstStyle/>
          <a:p>
            <a:fld id="{EF892D59-8F09-EF4B-AD6D-DA609442F868}" type="slidenum">
              <a:rPr lang="en-GB" smtClean="0"/>
              <a:pPr/>
              <a:t>17</a:t>
            </a:fld>
            <a:endParaRPr lang="en-GB" dirty="0"/>
          </a:p>
        </p:txBody>
      </p:sp>
      <p:sp>
        <p:nvSpPr>
          <p:cNvPr id="6" name="Text Placeholder 5">
            <a:extLst>
              <a:ext uri="{FF2B5EF4-FFF2-40B4-BE49-F238E27FC236}">
                <a16:creationId xmlns:a16="http://schemas.microsoft.com/office/drawing/2014/main" xmlns="" id="{A0DD1276-35C0-B4A2-7372-771F7216DC0D}"/>
              </a:ext>
            </a:extLst>
          </p:cNvPr>
          <p:cNvSpPr>
            <a:spLocks noGrp="1"/>
          </p:cNvSpPr>
          <p:nvPr>
            <p:ph type="body" sz="quarter" idx="15"/>
          </p:nvPr>
        </p:nvSpPr>
        <p:spPr/>
        <p:txBody>
          <a:bodyPr/>
          <a:lstStyle/>
          <a:p>
            <a:r>
              <a:rPr lang="en-GB" dirty="0"/>
              <a:t>If a constructor can be implemented as a single statement, you can use an expression body definition:</a:t>
            </a:r>
          </a:p>
          <a:p>
            <a:endParaRPr lang="en-GB" dirty="0"/>
          </a:p>
        </p:txBody>
      </p:sp>
      <p:pic>
        <p:nvPicPr>
          <p:cNvPr id="8" name="Picture 7">
            <a:extLst>
              <a:ext uri="{FF2B5EF4-FFF2-40B4-BE49-F238E27FC236}">
                <a16:creationId xmlns:a16="http://schemas.microsoft.com/office/drawing/2014/main" xmlns="" id="{955D5C4F-96F3-D9E3-A200-09D31F43E06A}"/>
              </a:ext>
            </a:extLst>
          </p:cNvPr>
          <p:cNvPicPr>
            <a:picLocks noChangeAspect="1"/>
          </p:cNvPicPr>
          <p:nvPr/>
        </p:nvPicPr>
        <p:blipFill>
          <a:blip r:embed="rId2"/>
          <a:srcRect/>
          <a:stretch/>
        </p:blipFill>
        <p:spPr>
          <a:xfrm>
            <a:off x="5179070" y="2100906"/>
            <a:ext cx="3727432" cy="2742464"/>
          </a:xfrm>
          <a:prstGeom prst="rect">
            <a:avLst/>
          </a:prstGeom>
          <a:ln>
            <a:solidFill>
              <a:schemeClr val="accent1"/>
            </a:solidFill>
          </a:ln>
        </p:spPr>
      </p:pic>
      <p:pic>
        <p:nvPicPr>
          <p:cNvPr id="10" name="Picture 9">
            <a:extLst>
              <a:ext uri="{FF2B5EF4-FFF2-40B4-BE49-F238E27FC236}">
                <a16:creationId xmlns:a16="http://schemas.microsoft.com/office/drawing/2014/main" xmlns="" id="{069550D1-57F1-0DFB-6B4C-2F8931ADA15A}"/>
              </a:ext>
            </a:extLst>
          </p:cNvPr>
          <p:cNvPicPr>
            <a:picLocks noChangeAspect="1"/>
          </p:cNvPicPr>
          <p:nvPr/>
        </p:nvPicPr>
        <p:blipFill>
          <a:blip r:embed="rId3"/>
          <a:stretch>
            <a:fillRect/>
          </a:stretch>
        </p:blipFill>
        <p:spPr>
          <a:xfrm>
            <a:off x="5179070" y="5096712"/>
            <a:ext cx="2879415" cy="929214"/>
          </a:xfrm>
          <a:prstGeom prst="rect">
            <a:avLst/>
          </a:prstGeom>
          <a:ln>
            <a:solidFill>
              <a:schemeClr val="accent1"/>
            </a:solidFill>
          </a:ln>
        </p:spPr>
      </p:pic>
    </p:spTree>
    <p:extLst>
      <p:ext uri="{BB962C8B-B14F-4D97-AF65-F5344CB8AC3E}">
        <p14:creationId xmlns:p14="http://schemas.microsoft.com/office/powerpoint/2010/main" xmlns="" val="4237872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5E0FD95-F3EF-B870-DFBF-07494B3B20FD}"/>
              </a:ext>
            </a:extLst>
          </p:cNvPr>
          <p:cNvSpPr>
            <a:spLocks noGrp="1"/>
          </p:cNvSpPr>
          <p:nvPr>
            <p:ph type="body" sz="quarter" idx="10"/>
          </p:nvPr>
        </p:nvSpPr>
        <p:spPr/>
        <p:txBody>
          <a:bodyPr/>
          <a:lstStyle/>
          <a:p>
            <a:r>
              <a:rPr lang="en-GB" sz="3000" dirty="0"/>
              <a:t>Constructor Overloading</a:t>
            </a:r>
          </a:p>
          <a:p>
            <a:endParaRPr lang="en-GB" dirty="0"/>
          </a:p>
        </p:txBody>
      </p:sp>
      <p:sp>
        <p:nvSpPr>
          <p:cNvPr id="3" name="Slide Number Placeholder 2">
            <a:extLst>
              <a:ext uri="{FF2B5EF4-FFF2-40B4-BE49-F238E27FC236}">
                <a16:creationId xmlns:a16="http://schemas.microsoft.com/office/drawing/2014/main" xmlns="" id="{0E4974E5-8269-30FC-8317-E50D9091AB0D}"/>
              </a:ext>
            </a:extLst>
          </p:cNvPr>
          <p:cNvSpPr>
            <a:spLocks noGrp="1"/>
          </p:cNvSpPr>
          <p:nvPr>
            <p:ph type="sldNum" sz="quarter" idx="4"/>
          </p:nvPr>
        </p:nvSpPr>
        <p:spPr/>
        <p:txBody>
          <a:bodyPr/>
          <a:lstStyle/>
          <a:p>
            <a:fld id="{EF892D59-8F09-EF4B-AD6D-DA609442F868}" type="slidenum">
              <a:rPr lang="en-GB" smtClean="0"/>
              <a:pPr/>
              <a:t>18</a:t>
            </a:fld>
            <a:endParaRPr lang="en-GB" dirty="0"/>
          </a:p>
        </p:txBody>
      </p:sp>
      <p:sp>
        <p:nvSpPr>
          <p:cNvPr id="2" name="Text Placeholder 1">
            <a:extLst>
              <a:ext uri="{FF2B5EF4-FFF2-40B4-BE49-F238E27FC236}">
                <a16:creationId xmlns:a16="http://schemas.microsoft.com/office/drawing/2014/main" xmlns="" id="{D56B8246-C229-9B1E-EE77-F0EE8A0BB068}"/>
              </a:ext>
            </a:extLst>
          </p:cNvPr>
          <p:cNvSpPr>
            <a:spLocks noGrp="1"/>
          </p:cNvSpPr>
          <p:nvPr>
            <p:ph type="body" sz="quarter" idx="15"/>
          </p:nvPr>
        </p:nvSpPr>
        <p:spPr/>
        <p:txBody>
          <a:bodyPr/>
          <a:lstStyle/>
          <a:p>
            <a:r>
              <a:rPr lang="en-GB" dirty="0"/>
              <a:t>A constructor is a method and can therefore be overloaded:</a:t>
            </a:r>
          </a:p>
          <a:p>
            <a:endParaRPr lang="en-GB" dirty="0"/>
          </a:p>
        </p:txBody>
      </p:sp>
      <p:pic>
        <p:nvPicPr>
          <p:cNvPr id="7" name="Picture 6">
            <a:extLst>
              <a:ext uri="{FF2B5EF4-FFF2-40B4-BE49-F238E27FC236}">
                <a16:creationId xmlns:a16="http://schemas.microsoft.com/office/drawing/2014/main" xmlns="" id="{6B2F8B0B-D051-9DB0-25E2-A75AC1C8D2B9}"/>
              </a:ext>
            </a:extLst>
          </p:cNvPr>
          <p:cNvPicPr>
            <a:picLocks noChangeAspect="1"/>
          </p:cNvPicPr>
          <p:nvPr/>
        </p:nvPicPr>
        <p:blipFill>
          <a:blip r:embed="rId3"/>
          <a:stretch>
            <a:fillRect/>
          </a:stretch>
        </p:blipFill>
        <p:spPr>
          <a:xfrm>
            <a:off x="5122044" y="2272645"/>
            <a:ext cx="3862195" cy="4045563"/>
          </a:xfrm>
          <a:prstGeom prst="rect">
            <a:avLst/>
          </a:prstGeom>
          <a:ln>
            <a:solidFill>
              <a:schemeClr val="accent1"/>
            </a:solidFill>
          </a:ln>
        </p:spPr>
      </p:pic>
    </p:spTree>
    <p:extLst>
      <p:ext uri="{BB962C8B-B14F-4D97-AF65-F5344CB8AC3E}">
        <p14:creationId xmlns:p14="http://schemas.microsoft.com/office/powerpoint/2010/main" xmlns="" val="2757488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2D336B7E-7F57-BFD2-D735-7EACC5845FAD}"/>
              </a:ext>
            </a:extLst>
          </p:cNvPr>
          <p:cNvSpPr>
            <a:spLocks noGrp="1"/>
          </p:cNvSpPr>
          <p:nvPr>
            <p:ph type="body" sz="quarter" idx="10"/>
          </p:nvPr>
        </p:nvSpPr>
        <p:spPr/>
        <p:txBody>
          <a:bodyPr/>
          <a:lstStyle/>
          <a:p>
            <a:r>
              <a:rPr lang="en-GB" sz="3000" dirty="0"/>
              <a:t>Constructor chaining</a:t>
            </a:r>
          </a:p>
        </p:txBody>
      </p:sp>
      <p:sp>
        <p:nvSpPr>
          <p:cNvPr id="3" name="Slide Number Placeholder 2">
            <a:extLst>
              <a:ext uri="{FF2B5EF4-FFF2-40B4-BE49-F238E27FC236}">
                <a16:creationId xmlns:a16="http://schemas.microsoft.com/office/drawing/2014/main" xmlns="" id="{DEE674E3-CEE1-DC2E-4ABA-A4B41307EF8F}"/>
              </a:ext>
            </a:extLst>
          </p:cNvPr>
          <p:cNvSpPr>
            <a:spLocks noGrp="1"/>
          </p:cNvSpPr>
          <p:nvPr>
            <p:ph type="sldNum" sz="quarter" idx="4"/>
          </p:nvPr>
        </p:nvSpPr>
        <p:spPr/>
        <p:txBody>
          <a:bodyPr/>
          <a:lstStyle/>
          <a:p>
            <a:fld id="{EF892D59-8F09-EF4B-AD6D-DA609442F868}" type="slidenum">
              <a:rPr lang="en-GB" smtClean="0"/>
              <a:pPr/>
              <a:t>19</a:t>
            </a:fld>
            <a:endParaRPr lang="en-GB" dirty="0"/>
          </a:p>
        </p:txBody>
      </p:sp>
      <p:sp>
        <p:nvSpPr>
          <p:cNvPr id="6" name="Text Placeholder 5">
            <a:extLst>
              <a:ext uri="{FF2B5EF4-FFF2-40B4-BE49-F238E27FC236}">
                <a16:creationId xmlns:a16="http://schemas.microsoft.com/office/drawing/2014/main" xmlns="" id="{EAFCAE9E-AD74-5350-2A9A-1B46D0DBC875}"/>
              </a:ext>
            </a:extLst>
          </p:cNvPr>
          <p:cNvSpPr>
            <a:spLocks noGrp="1"/>
          </p:cNvSpPr>
          <p:nvPr>
            <p:ph type="body" sz="quarter" idx="15"/>
          </p:nvPr>
        </p:nvSpPr>
        <p:spPr>
          <a:xfrm>
            <a:off x="5037137" y="383458"/>
            <a:ext cx="6770688" cy="6085935"/>
          </a:xfrm>
        </p:spPr>
        <p:txBody>
          <a:bodyPr/>
          <a:lstStyle/>
          <a:p>
            <a:r>
              <a:rPr lang="en-GB" dirty="0"/>
              <a:t>A constructor can invoke another constructor in the same object (constructor chaining) to avoid duplicating code, using the </a:t>
            </a:r>
            <a:r>
              <a:rPr lang="en-GB" b="1" dirty="0"/>
              <a:t>this</a:t>
            </a:r>
            <a:r>
              <a:rPr lang="en-GB" dirty="0"/>
              <a:t> keyword:</a:t>
            </a:r>
          </a:p>
          <a:p>
            <a:endParaRPr lang="en-GB" dirty="0"/>
          </a:p>
        </p:txBody>
      </p:sp>
      <p:pic>
        <p:nvPicPr>
          <p:cNvPr id="8" name="Picture 7">
            <a:extLst>
              <a:ext uri="{FF2B5EF4-FFF2-40B4-BE49-F238E27FC236}">
                <a16:creationId xmlns:a16="http://schemas.microsoft.com/office/drawing/2014/main" xmlns="" id="{5B5ACA7C-5D81-BAFE-FAEF-7EF805ECE37D}"/>
              </a:ext>
            </a:extLst>
          </p:cNvPr>
          <p:cNvPicPr>
            <a:picLocks noChangeAspect="1"/>
          </p:cNvPicPr>
          <p:nvPr/>
        </p:nvPicPr>
        <p:blipFill>
          <a:blip r:embed="rId3"/>
          <a:stretch>
            <a:fillRect/>
          </a:stretch>
        </p:blipFill>
        <p:spPr>
          <a:xfrm>
            <a:off x="5171251" y="1418873"/>
            <a:ext cx="4315427" cy="3057952"/>
          </a:xfrm>
          <a:prstGeom prst="rect">
            <a:avLst/>
          </a:prstGeom>
          <a:ln>
            <a:solidFill>
              <a:schemeClr val="accent1"/>
            </a:solidFill>
          </a:ln>
        </p:spPr>
      </p:pic>
      <p:pic>
        <p:nvPicPr>
          <p:cNvPr id="10" name="Picture 9">
            <a:extLst>
              <a:ext uri="{FF2B5EF4-FFF2-40B4-BE49-F238E27FC236}">
                <a16:creationId xmlns:a16="http://schemas.microsoft.com/office/drawing/2014/main" xmlns="" id="{9EC47A6B-42C9-F715-57E3-A4944BB13998}"/>
              </a:ext>
            </a:extLst>
          </p:cNvPr>
          <p:cNvPicPr>
            <a:picLocks noChangeAspect="1"/>
          </p:cNvPicPr>
          <p:nvPr/>
        </p:nvPicPr>
        <p:blipFill>
          <a:blip r:embed="rId4"/>
          <a:stretch>
            <a:fillRect/>
          </a:stretch>
        </p:blipFill>
        <p:spPr>
          <a:xfrm>
            <a:off x="5171251" y="4613845"/>
            <a:ext cx="6001588" cy="1876687"/>
          </a:xfrm>
          <a:prstGeom prst="rect">
            <a:avLst/>
          </a:prstGeom>
          <a:ln>
            <a:solidFill>
              <a:schemeClr val="accent1"/>
            </a:solidFill>
          </a:ln>
        </p:spPr>
      </p:pic>
    </p:spTree>
    <p:extLst>
      <p:ext uri="{BB962C8B-B14F-4D97-AF65-F5344CB8AC3E}">
        <p14:creationId xmlns:p14="http://schemas.microsoft.com/office/powerpoint/2010/main" xmlns="" val="386168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8EFDEB-3559-4E4C-AB40-7A07CCE3F498}"/>
              </a:ext>
            </a:extLst>
          </p:cNvPr>
          <p:cNvSpPr>
            <a:spLocks noGrp="1"/>
          </p:cNvSpPr>
          <p:nvPr>
            <p:ph type="body" sz="quarter" idx="10"/>
          </p:nvPr>
        </p:nvSpPr>
        <p:spPr/>
        <p:txBody>
          <a:bodyPr/>
          <a:lstStyle/>
          <a:p>
            <a:r>
              <a:rPr lang="en-GB" dirty="0"/>
              <a:t>Outline</a:t>
            </a:r>
          </a:p>
        </p:txBody>
      </p:sp>
      <p:sp>
        <p:nvSpPr>
          <p:cNvPr id="3" name="Slide Number Placeholder 2">
            <a:extLst>
              <a:ext uri="{FF2B5EF4-FFF2-40B4-BE49-F238E27FC236}">
                <a16:creationId xmlns:a16="http://schemas.microsoft.com/office/drawing/2014/main" xmlns="" id="{8AA59F59-F2D2-4D1D-9BEE-EA20F399DD70}"/>
              </a:ext>
            </a:extLst>
          </p:cNvPr>
          <p:cNvSpPr>
            <a:spLocks noGrp="1"/>
          </p:cNvSpPr>
          <p:nvPr>
            <p:ph type="sldNum" sz="quarter" idx="4"/>
          </p:nvPr>
        </p:nvSpPr>
        <p:spPr>
          <a:xfrm>
            <a:off x="11256421" y="6511672"/>
            <a:ext cx="785483" cy="180000"/>
          </a:xfrm>
        </p:spPr>
        <p:txBody>
          <a:bodyPr/>
          <a:lstStyle/>
          <a:p>
            <a:fld id="{EF892D59-8F09-EF4B-AD6D-DA609442F868}" type="slidenum">
              <a:rPr lang="en-GB" smtClean="0"/>
              <a:pPr/>
              <a:t>2</a:t>
            </a:fld>
            <a:endParaRPr lang="en-GB"/>
          </a:p>
        </p:txBody>
      </p:sp>
      <p:sp>
        <p:nvSpPr>
          <p:cNvPr id="6" name="Text Placeholder 5">
            <a:extLst>
              <a:ext uri="{FF2B5EF4-FFF2-40B4-BE49-F238E27FC236}">
                <a16:creationId xmlns:a16="http://schemas.microsoft.com/office/drawing/2014/main" xmlns="" id="{692771D1-2621-411B-8C88-D9B2E6DEAA5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Fields</a:t>
            </a:r>
          </a:p>
          <a:p>
            <a:pPr marL="285750" indent="-285750">
              <a:buFont typeface="Arial" panose="020B0604020202020204" pitchFamily="34" charset="0"/>
              <a:buChar char="•"/>
            </a:pPr>
            <a:r>
              <a:rPr lang="en-GB" dirty="0"/>
              <a:t>Properties</a:t>
            </a:r>
          </a:p>
          <a:p>
            <a:pPr marL="465750" lvl="1" indent="-285750">
              <a:buFont typeface="Arial" panose="020B0604020202020204" pitchFamily="34" charset="0"/>
              <a:buChar char="•"/>
            </a:pPr>
            <a:r>
              <a:rPr lang="en-GB" sz="1800" dirty="0"/>
              <a:t>Properties with backing fields</a:t>
            </a:r>
          </a:p>
          <a:p>
            <a:pPr marL="465750" lvl="1" indent="-285750">
              <a:buFont typeface="Arial" panose="020B0604020202020204" pitchFamily="34" charset="0"/>
              <a:buChar char="•"/>
            </a:pPr>
            <a:r>
              <a:rPr lang="en-GB" sz="1800" dirty="0"/>
              <a:t>Expression-bodied properties</a:t>
            </a:r>
          </a:p>
          <a:p>
            <a:pPr marL="465750" lvl="1" indent="-285750">
              <a:buFont typeface="Arial" panose="020B0604020202020204" pitchFamily="34" charset="0"/>
              <a:buChar char="•"/>
            </a:pPr>
            <a:r>
              <a:rPr lang="en-GB" sz="1800" dirty="0"/>
              <a:t>Auto-implemented properties</a:t>
            </a:r>
          </a:p>
          <a:p>
            <a:pPr marL="465750" lvl="1" indent="-285750">
              <a:buFont typeface="Arial" panose="020B0604020202020204" pitchFamily="34" charset="0"/>
              <a:buChar char="•"/>
            </a:pPr>
            <a:r>
              <a:rPr lang="en-GB" sz="1800" dirty="0"/>
              <a:t>Calculated properties</a:t>
            </a:r>
          </a:p>
          <a:p>
            <a:pPr marL="465750" lvl="1" indent="-285750">
              <a:buFont typeface="Arial" panose="020B0604020202020204" pitchFamily="34" charset="0"/>
              <a:buChar char="•"/>
            </a:pPr>
            <a:r>
              <a:rPr lang="en-GB" sz="1800" dirty="0"/>
              <a:t>Accessing properties</a:t>
            </a:r>
          </a:p>
          <a:p>
            <a:pPr marL="285750" indent="-285750">
              <a:buFont typeface="Arial" panose="020B0604020202020204" pitchFamily="34" charset="0"/>
              <a:buChar char="•"/>
            </a:pPr>
            <a:r>
              <a:rPr lang="en-GB" dirty="0"/>
              <a:t>Constructing objects</a:t>
            </a:r>
          </a:p>
          <a:p>
            <a:pPr marL="465750" lvl="1" indent="-285750">
              <a:buFont typeface="Arial" panose="020B0604020202020204" pitchFamily="34" charset="0"/>
              <a:buChar char="•"/>
            </a:pPr>
            <a:r>
              <a:rPr lang="en-GB" sz="1800" dirty="0"/>
              <a:t>Constructors</a:t>
            </a:r>
          </a:p>
          <a:p>
            <a:pPr marL="465750" lvl="1" indent="-285750">
              <a:buFont typeface="Arial" panose="020B0604020202020204" pitchFamily="34" charset="0"/>
              <a:buChar char="•"/>
            </a:pPr>
            <a:r>
              <a:rPr lang="en-GB" sz="1800" dirty="0"/>
              <a:t>Expression-bodied constructors</a:t>
            </a:r>
          </a:p>
          <a:p>
            <a:pPr marL="465750" lvl="1" indent="-285750">
              <a:buFont typeface="Arial" panose="020B0604020202020204" pitchFamily="34" charset="0"/>
              <a:buChar char="•"/>
            </a:pPr>
            <a:r>
              <a:rPr lang="en-GB" sz="1800" dirty="0"/>
              <a:t>Constructor overloading</a:t>
            </a:r>
          </a:p>
          <a:p>
            <a:pPr marL="465750" lvl="1" indent="-285750">
              <a:buFont typeface="Arial" panose="020B0604020202020204" pitchFamily="34" charset="0"/>
              <a:buChar char="•"/>
            </a:pPr>
            <a:r>
              <a:rPr lang="en-GB" sz="1800" dirty="0"/>
              <a:t>Constructor chaining</a:t>
            </a:r>
          </a:p>
          <a:p>
            <a:pPr marL="465750" lvl="1" indent="-285750">
              <a:buFont typeface="Arial" panose="020B0604020202020204" pitchFamily="34" charset="0"/>
              <a:buChar char="•"/>
            </a:pPr>
            <a:r>
              <a:rPr lang="en-GB" sz="1800" dirty="0"/>
              <a:t>Object initialisers</a:t>
            </a:r>
          </a:p>
          <a:p>
            <a:pPr marL="465750" lvl="1" indent="-285750">
              <a:buFont typeface="Arial" panose="020B0604020202020204" pitchFamily="34" charset="0"/>
              <a:buChar char="•"/>
            </a:pPr>
            <a:r>
              <a:rPr lang="en-GB" sz="1800" dirty="0"/>
              <a:t>Static constructors</a:t>
            </a:r>
          </a:p>
          <a:p>
            <a:pPr marL="285750" indent="-285750">
              <a:buFont typeface="Arial" panose="020B0604020202020204" pitchFamily="34" charset="0"/>
              <a:buChar char="•"/>
            </a:pPr>
            <a:r>
              <a:rPr lang="en-GB" dirty="0"/>
              <a:t>The ‘this’ keyword</a:t>
            </a:r>
          </a:p>
          <a:p>
            <a:endParaRPr lang="en-GB" dirty="0"/>
          </a:p>
        </p:txBody>
      </p:sp>
    </p:spTree>
    <p:extLst>
      <p:ext uri="{BB962C8B-B14F-4D97-AF65-F5344CB8AC3E}">
        <p14:creationId xmlns:p14="http://schemas.microsoft.com/office/powerpoint/2010/main" xmlns="" val="336359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22F66F5B-CC84-5219-C8BD-C51A4A7308B7}"/>
              </a:ext>
            </a:extLst>
          </p:cNvPr>
          <p:cNvSpPr>
            <a:spLocks noGrp="1"/>
          </p:cNvSpPr>
          <p:nvPr>
            <p:ph type="body" sz="quarter" idx="10"/>
          </p:nvPr>
        </p:nvSpPr>
        <p:spPr>
          <a:xfrm>
            <a:off x="292020" y="1349985"/>
            <a:ext cx="3443732" cy="2751999"/>
          </a:xfrm>
        </p:spPr>
        <p:txBody>
          <a:bodyPr/>
          <a:lstStyle/>
          <a:p>
            <a:r>
              <a:rPr lang="en-GB" dirty="0"/>
              <a:t>Object Initialisers</a:t>
            </a:r>
          </a:p>
        </p:txBody>
      </p:sp>
      <p:sp>
        <p:nvSpPr>
          <p:cNvPr id="3" name="Slide Number Placeholder 2">
            <a:extLst>
              <a:ext uri="{FF2B5EF4-FFF2-40B4-BE49-F238E27FC236}">
                <a16:creationId xmlns:a16="http://schemas.microsoft.com/office/drawing/2014/main" xmlns="" id="{C46556EE-A716-2581-1E1A-FCD34ABF81E2}"/>
              </a:ext>
            </a:extLst>
          </p:cNvPr>
          <p:cNvSpPr>
            <a:spLocks noGrp="1"/>
          </p:cNvSpPr>
          <p:nvPr>
            <p:ph type="sldNum" sz="quarter" idx="4"/>
          </p:nvPr>
        </p:nvSpPr>
        <p:spPr/>
        <p:txBody>
          <a:bodyPr/>
          <a:lstStyle/>
          <a:p>
            <a:fld id="{EF892D59-8F09-EF4B-AD6D-DA609442F868}" type="slidenum">
              <a:rPr lang="en-GB" smtClean="0"/>
              <a:pPr/>
              <a:t>20</a:t>
            </a:fld>
            <a:endParaRPr lang="en-GB" dirty="0"/>
          </a:p>
        </p:txBody>
      </p:sp>
      <p:sp>
        <p:nvSpPr>
          <p:cNvPr id="6" name="Text Placeholder 5">
            <a:extLst>
              <a:ext uri="{FF2B5EF4-FFF2-40B4-BE49-F238E27FC236}">
                <a16:creationId xmlns:a16="http://schemas.microsoft.com/office/drawing/2014/main" xmlns="" id="{26471316-46B1-5677-FE71-84C811F1CD10}"/>
              </a:ext>
            </a:extLst>
          </p:cNvPr>
          <p:cNvSpPr txBox="1">
            <a:spLocks/>
          </p:cNvSpPr>
          <p:nvPr/>
        </p:nvSpPr>
        <p:spPr>
          <a:xfrm>
            <a:off x="4978141" y="1281326"/>
            <a:ext cx="6770688" cy="5119408"/>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GB" b="0" dirty="0"/>
              <a:t>To avoid creating many overloaded constructors, </a:t>
            </a:r>
            <a:r>
              <a:rPr lang="en-GB" b="0" i="1" dirty="0"/>
              <a:t>object initialisers </a:t>
            </a:r>
            <a:r>
              <a:rPr lang="en-GB" b="0" dirty="0"/>
              <a:t>can be used to initialise an object into a ready state</a:t>
            </a:r>
          </a:p>
          <a:p>
            <a:pPr>
              <a:buFont typeface="Arial" panose="020B0604020202020204" pitchFamily="34" charset="0"/>
              <a:buChar char="•"/>
            </a:pPr>
            <a:r>
              <a:rPr lang="en-GB" b="0" dirty="0"/>
              <a:t>Object initialisers are often used for </a:t>
            </a:r>
            <a:r>
              <a:rPr lang="en-GB" b="0" i="1" dirty="0"/>
              <a:t>optional</a:t>
            </a:r>
            <a:r>
              <a:rPr lang="en-GB" b="0" dirty="0"/>
              <a:t> values and constructors are defined for </a:t>
            </a:r>
            <a:r>
              <a:rPr lang="en-GB" b="0" i="1" dirty="0"/>
              <a:t>mandatory</a:t>
            </a:r>
            <a:r>
              <a:rPr lang="en-GB" b="0" dirty="0"/>
              <a:t> values</a:t>
            </a:r>
          </a:p>
          <a:p>
            <a:pPr>
              <a:buFont typeface="Arial" panose="020B0604020202020204" pitchFamily="34" charset="0"/>
              <a:buChar char="•"/>
            </a:pPr>
            <a:r>
              <a:rPr lang="en-GB" b="0" dirty="0"/>
              <a:t>An object initialiser invokes the parameterless constructor unless an explicit constructor is specified</a:t>
            </a:r>
          </a:p>
          <a:p>
            <a:pPr>
              <a:buFont typeface="Arial" panose="020B0604020202020204" pitchFamily="34" charset="0"/>
              <a:buChar char="•"/>
            </a:pPr>
            <a:r>
              <a:rPr lang="en-GB" b="0" dirty="0"/>
              <a:t>A </a:t>
            </a:r>
            <a:r>
              <a:rPr lang="en-GB" dirty="0"/>
              <a:t>struct</a:t>
            </a:r>
            <a:r>
              <a:rPr lang="en-GB" b="0" dirty="0"/>
              <a:t> always has a parameterless constructor</a:t>
            </a:r>
          </a:p>
          <a:p>
            <a:pPr>
              <a:buFont typeface="Arial" panose="020B0604020202020204" pitchFamily="34" charset="0"/>
              <a:buChar char="•"/>
            </a:pPr>
            <a:r>
              <a:rPr lang="en-GB" b="0" dirty="0"/>
              <a:t>A </a:t>
            </a:r>
            <a:r>
              <a:rPr lang="en-GB" dirty="0"/>
              <a:t>class</a:t>
            </a:r>
            <a:r>
              <a:rPr lang="en-GB" b="0" dirty="0"/>
              <a:t> needs to have an explicit parameterless constructor defined if at least one explicit non-parameterless constructor is defined</a:t>
            </a:r>
          </a:p>
          <a:p>
            <a:pPr marL="0" lvl="1" indent="0">
              <a:buNone/>
            </a:pPr>
            <a:r>
              <a:rPr lang="en-GB" dirty="0"/>
              <a:t>	</a:t>
            </a:r>
            <a:endParaRPr lang="en-GB" b="0" dirty="0"/>
          </a:p>
        </p:txBody>
      </p:sp>
      <p:pic>
        <p:nvPicPr>
          <p:cNvPr id="8" name="Picture 7">
            <a:extLst>
              <a:ext uri="{FF2B5EF4-FFF2-40B4-BE49-F238E27FC236}">
                <a16:creationId xmlns:a16="http://schemas.microsoft.com/office/drawing/2014/main" xmlns="" id="{90608298-0F7C-B91D-4B14-821982D76D76}"/>
              </a:ext>
            </a:extLst>
          </p:cNvPr>
          <p:cNvPicPr>
            <a:picLocks noChangeAspect="1"/>
          </p:cNvPicPr>
          <p:nvPr/>
        </p:nvPicPr>
        <p:blipFill>
          <a:blip r:embed="rId4"/>
          <a:stretch>
            <a:fillRect/>
          </a:stretch>
        </p:blipFill>
        <p:spPr>
          <a:xfrm>
            <a:off x="4458946" y="4975163"/>
            <a:ext cx="7582958" cy="1314633"/>
          </a:xfrm>
          <a:prstGeom prst="rect">
            <a:avLst/>
          </a:prstGeom>
          <a:ln>
            <a:solidFill>
              <a:schemeClr val="accent1"/>
            </a:solidFill>
          </a:ln>
        </p:spPr>
      </p:pic>
    </p:spTree>
    <p:extLst>
      <p:ext uri="{BB962C8B-B14F-4D97-AF65-F5344CB8AC3E}">
        <p14:creationId xmlns:p14="http://schemas.microsoft.com/office/powerpoint/2010/main" xmlns="" val="2743605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5EFFDF86-8F4F-B59A-D4F0-42C90656396E}"/>
              </a:ext>
            </a:extLst>
          </p:cNvPr>
          <p:cNvSpPr>
            <a:spLocks noGrp="1"/>
          </p:cNvSpPr>
          <p:nvPr>
            <p:ph type="body" sz="quarter" idx="10"/>
          </p:nvPr>
        </p:nvSpPr>
        <p:spPr>
          <a:xfrm>
            <a:off x="278767" y="1349985"/>
            <a:ext cx="3443732" cy="2751999"/>
          </a:xfrm>
        </p:spPr>
        <p:txBody>
          <a:bodyPr/>
          <a:lstStyle/>
          <a:p>
            <a:r>
              <a:rPr lang="en-GB" sz="3000" dirty="0"/>
              <a:t>Constructor access modifiers</a:t>
            </a:r>
          </a:p>
        </p:txBody>
      </p:sp>
      <p:sp>
        <p:nvSpPr>
          <p:cNvPr id="3" name="Slide Number Placeholder 2">
            <a:extLst>
              <a:ext uri="{FF2B5EF4-FFF2-40B4-BE49-F238E27FC236}">
                <a16:creationId xmlns:a16="http://schemas.microsoft.com/office/drawing/2014/main" xmlns="" id="{FB57A99A-233C-7A23-7E9C-12E84709DFF9}"/>
              </a:ext>
            </a:extLst>
          </p:cNvPr>
          <p:cNvSpPr>
            <a:spLocks noGrp="1"/>
          </p:cNvSpPr>
          <p:nvPr>
            <p:ph type="sldNum" sz="quarter" idx="4"/>
          </p:nvPr>
        </p:nvSpPr>
        <p:spPr/>
        <p:txBody>
          <a:bodyPr/>
          <a:lstStyle/>
          <a:p>
            <a:fld id="{EF892D59-8F09-EF4B-AD6D-DA609442F868}" type="slidenum">
              <a:rPr lang="en-GB" smtClean="0"/>
              <a:pPr/>
              <a:t>21</a:t>
            </a:fld>
            <a:endParaRPr lang="en-GB" dirty="0"/>
          </a:p>
        </p:txBody>
      </p:sp>
      <p:sp>
        <p:nvSpPr>
          <p:cNvPr id="5" name="Text Placeholder 4">
            <a:extLst>
              <a:ext uri="{FF2B5EF4-FFF2-40B4-BE49-F238E27FC236}">
                <a16:creationId xmlns:a16="http://schemas.microsoft.com/office/drawing/2014/main" xmlns="" id="{E31FD554-384C-631B-F9DE-8932E281FAD8}"/>
              </a:ext>
            </a:extLst>
          </p:cNvPr>
          <p:cNvSpPr>
            <a:spLocks noGrp="1"/>
          </p:cNvSpPr>
          <p:nvPr>
            <p:ph type="body" sz="quarter" idx="15"/>
          </p:nvPr>
        </p:nvSpPr>
        <p:spPr/>
        <p:txBody>
          <a:bodyPr/>
          <a:lstStyle/>
          <a:p>
            <a:r>
              <a:rPr lang="en-GB" dirty="0"/>
              <a:t>Constructors can be marked as </a:t>
            </a:r>
          </a:p>
          <a:p>
            <a:pPr marL="285750" indent="-285750">
              <a:buFont typeface="Arial" panose="020B0604020202020204" pitchFamily="34" charset="0"/>
              <a:buChar char="•"/>
            </a:pPr>
            <a:r>
              <a:rPr lang="en-GB" dirty="0"/>
              <a:t>public </a:t>
            </a:r>
          </a:p>
          <a:p>
            <a:pPr marL="285750" indent="-285750">
              <a:buFont typeface="Arial" panose="020B0604020202020204" pitchFamily="34" charset="0"/>
              <a:buChar char="•"/>
            </a:pPr>
            <a:r>
              <a:rPr lang="en-GB" dirty="0"/>
              <a:t>private </a:t>
            </a:r>
          </a:p>
          <a:p>
            <a:pPr marL="285750" indent="-285750">
              <a:buFont typeface="Arial" panose="020B0604020202020204" pitchFamily="34" charset="0"/>
              <a:buChar char="•"/>
            </a:pPr>
            <a:r>
              <a:rPr lang="en-GB" dirty="0"/>
              <a:t>internal </a:t>
            </a:r>
          </a:p>
          <a:p>
            <a:pPr marL="285750" indent="-285750">
              <a:buFont typeface="Arial" panose="020B0604020202020204" pitchFamily="34" charset="0"/>
              <a:buChar char="•"/>
            </a:pPr>
            <a:r>
              <a:rPr lang="en-GB" dirty="0"/>
              <a:t>protected internal </a:t>
            </a:r>
          </a:p>
          <a:p>
            <a:pPr marL="285750" indent="-285750">
              <a:buFont typeface="Arial" panose="020B0604020202020204" pitchFamily="34" charset="0"/>
              <a:buChar char="•"/>
            </a:pPr>
            <a:r>
              <a:rPr lang="en-GB" dirty="0"/>
              <a:t>private protected</a:t>
            </a:r>
          </a:p>
          <a:p>
            <a:pPr marL="285750" indent="-285750">
              <a:buFont typeface="Arial" panose="020B0604020202020204" pitchFamily="34" charset="0"/>
              <a:buChar char="•"/>
            </a:pPr>
            <a:endParaRPr lang="en-GB" dirty="0"/>
          </a:p>
          <a:p>
            <a:r>
              <a:rPr lang="en-GB" dirty="0"/>
              <a:t>These define how users of the class can construct an instance of the class.</a:t>
            </a:r>
          </a:p>
        </p:txBody>
      </p:sp>
    </p:spTree>
    <p:extLst>
      <p:ext uri="{BB962C8B-B14F-4D97-AF65-F5344CB8AC3E}">
        <p14:creationId xmlns:p14="http://schemas.microsoft.com/office/powerpoint/2010/main" xmlns="" val="75339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29D63CB8-0EF0-2CBB-CE35-79F53CC8D81B}"/>
              </a:ext>
            </a:extLst>
          </p:cNvPr>
          <p:cNvSpPr>
            <a:spLocks noGrp="1"/>
          </p:cNvSpPr>
          <p:nvPr>
            <p:ph type="body" sz="quarter" idx="10"/>
          </p:nvPr>
        </p:nvSpPr>
        <p:spPr>
          <a:xfrm>
            <a:off x="265516" y="1349985"/>
            <a:ext cx="3443732" cy="2751999"/>
          </a:xfrm>
        </p:spPr>
        <p:txBody>
          <a:bodyPr/>
          <a:lstStyle/>
          <a:p>
            <a:r>
              <a:rPr lang="en-GB" sz="2800" dirty="0"/>
              <a:t>Static Constructors</a:t>
            </a:r>
          </a:p>
        </p:txBody>
      </p:sp>
      <p:sp>
        <p:nvSpPr>
          <p:cNvPr id="3" name="Slide Number Placeholder 2">
            <a:extLst>
              <a:ext uri="{FF2B5EF4-FFF2-40B4-BE49-F238E27FC236}">
                <a16:creationId xmlns:a16="http://schemas.microsoft.com/office/drawing/2014/main" xmlns="" id="{E4735D21-7637-B647-2FD2-3E744D5557F6}"/>
              </a:ext>
            </a:extLst>
          </p:cNvPr>
          <p:cNvSpPr>
            <a:spLocks noGrp="1"/>
          </p:cNvSpPr>
          <p:nvPr>
            <p:ph type="sldNum" sz="quarter" idx="4"/>
          </p:nvPr>
        </p:nvSpPr>
        <p:spPr/>
        <p:txBody>
          <a:bodyPr/>
          <a:lstStyle/>
          <a:p>
            <a:fld id="{EF892D59-8F09-EF4B-AD6D-DA609442F868}" type="slidenum">
              <a:rPr lang="en-GB" smtClean="0"/>
              <a:pPr/>
              <a:t>22</a:t>
            </a:fld>
            <a:endParaRPr lang="en-GB" dirty="0"/>
          </a:p>
        </p:txBody>
      </p:sp>
      <p:sp>
        <p:nvSpPr>
          <p:cNvPr id="6" name="Text Placeholder 5">
            <a:extLst>
              <a:ext uri="{FF2B5EF4-FFF2-40B4-BE49-F238E27FC236}">
                <a16:creationId xmlns:a16="http://schemas.microsoft.com/office/drawing/2014/main" xmlns="" id="{30D0F51C-A7B6-52FC-0379-CBBBA26A8F0D}"/>
              </a:ext>
            </a:extLst>
          </p:cNvPr>
          <p:cNvSpPr>
            <a:spLocks noGrp="1"/>
          </p:cNvSpPr>
          <p:nvPr>
            <p:ph type="body" sz="quarter" idx="15"/>
          </p:nvPr>
        </p:nvSpPr>
        <p:spPr>
          <a:xfrm>
            <a:off x="4707685" y="985192"/>
            <a:ext cx="7100140" cy="5484201"/>
          </a:xfrm>
        </p:spPr>
        <p:txBody>
          <a:bodyPr/>
          <a:lstStyle/>
          <a:p>
            <a:pPr marL="285750" indent="-285750">
              <a:buFont typeface="Arial" panose="020B0604020202020204" pitchFamily="34" charset="0"/>
              <a:buChar char="•"/>
            </a:pPr>
            <a:r>
              <a:rPr lang="en-GB" dirty="0"/>
              <a:t>Constructors can be marked as </a:t>
            </a:r>
            <a:r>
              <a:rPr lang="en-GB" b="1" dirty="0"/>
              <a:t>static</a:t>
            </a:r>
          </a:p>
          <a:p>
            <a:pPr marL="285750" indent="-285750">
              <a:buFont typeface="Arial" panose="020B0604020202020204" pitchFamily="34" charset="0"/>
              <a:buChar char="•"/>
            </a:pPr>
            <a:r>
              <a:rPr lang="en-GB" dirty="0"/>
              <a:t>A </a:t>
            </a:r>
            <a:r>
              <a:rPr lang="en-GB" b="1" dirty="0"/>
              <a:t>static</a:t>
            </a:r>
            <a:r>
              <a:rPr lang="en-GB" dirty="0"/>
              <a:t> constructor </a:t>
            </a:r>
            <a:r>
              <a:rPr lang="en-GB" i="1" dirty="0"/>
              <a:t>initialises</a:t>
            </a:r>
            <a:r>
              <a:rPr lang="en-GB" dirty="0"/>
              <a:t> any </a:t>
            </a:r>
            <a:r>
              <a:rPr lang="en-GB" i="1" dirty="0"/>
              <a:t>static data </a:t>
            </a:r>
            <a:r>
              <a:rPr lang="en-GB" dirty="0"/>
              <a:t>or performs an </a:t>
            </a:r>
            <a:r>
              <a:rPr lang="en-GB" i="1" dirty="0"/>
              <a:t>action</a:t>
            </a:r>
            <a:r>
              <a:rPr lang="en-GB" dirty="0"/>
              <a:t> that needs to be performed only </a:t>
            </a:r>
            <a:r>
              <a:rPr lang="en-GB" i="1" dirty="0"/>
              <a:t>once</a:t>
            </a:r>
          </a:p>
          <a:p>
            <a:pPr marL="285750" indent="-285750">
              <a:buFont typeface="Arial" panose="020B0604020202020204" pitchFamily="34" charset="0"/>
              <a:buChar char="•"/>
            </a:pPr>
            <a:r>
              <a:rPr lang="en-GB" dirty="0"/>
              <a:t>Static constructors do not have an </a:t>
            </a:r>
            <a:r>
              <a:rPr lang="en-GB" i="1" dirty="0"/>
              <a:t>access modifier </a:t>
            </a:r>
            <a:r>
              <a:rPr lang="en-GB" dirty="0"/>
              <a:t>or </a:t>
            </a:r>
            <a:r>
              <a:rPr lang="en-GB" i="1" dirty="0"/>
              <a:t>parameters</a:t>
            </a:r>
          </a:p>
          <a:p>
            <a:pPr marL="285750" indent="-285750">
              <a:buFont typeface="Arial" panose="020B0604020202020204" pitchFamily="34" charset="0"/>
              <a:buChar char="•"/>
            </a:pPr>
            <a:r>
              <a:rPr lang="en-GB" dirty="0"/>
              <a:t>Any class or struct can only have </a:t>
            </a:r>
            <a:r>
              <a:rPr lang="en-GB" i="1" dirty="0"/>
              <a:t>one</a:t>
            </a:r>
            <a:r>
              <a:rPr lang="en-GB" dirty="0"/>
              <a:t> static constructor</a:t>
            </a:r>
          </a:p>
          <a:p>
            <a:pPr marL="285750" indent="-285750">
              <a:buFont typeface="Arial" panose="020B0604020202020204" pitchFamily="34" charset="0"/>
              <a:buChar char="•"/>
            </a:pPr>
            <a:r>
              <a:rPr lang="en-GB" dirty="0"/>
              <a:t>Static constructors therefore </a:t>
            </a:r>
            <a:r>
              <a:rPr lang="en-GB" b="1" dirty="0"/>
              <a:t>cannot</a:t>
            </a:r>
            <a:r>
              <a:rPr lang="en-GB" dirty="0"/>
              <a:t> be </a:t>
            </a:r>
            <a:r>
              <a:rPr lang="en-GB" i="1" dirty="0"/>
              <a:t>overloaded</a:t>
            </a:r>
          </a:p>
          <a:p>
            <a:pPr marL="285750" indent="-285750">
              <a:buFont typeface="Arial" panose="020B0604020202020204" pitchFamily="34" charset="0"/>
              <a:buChar char="•"/>
            </a:pPr>
            <a:r>
              <a:rPr lang="en-GB" dirty="0"/>
              <a:t>Static constructors are called </a:t>
            </a:r>
            <a:r>
              <a:rPr lang="en-GB" i="1" dirty="0"/>
              <a:t>automatically</a:t>
            </a:r>
            <a:r>
              <a:rPr lang="en-GB" dirty="0"/>
              <a:t> by the CLR</a:t>
            </a:r>
          </a:p>
          <a:p>
            <a:endParaRPr lang="en-GB" dirty="0"/>
          </a:p>
        </p:txBody>
      </p:sp>
      <p:pic>
        <p:nvPicPr>
          <p:cNvPr id="8" name="Picture 7">
            <a:extLst>
              <a:ext uri="{FF2B5EF4-FFF2-40B4-BE49-F238E27FC236}">
                <a16:creationId xmlns:a16="http://schemas.microsoft.com/office/drawing/2014/main" xmlns="" id="{049C2792-4F2C-B0E0-8DDA-12166A5DE91F}"/>
              </a:ext>
            </a:extLst>
          </p:cNvPr>
          <p:cNvPicPr>
            <a:picLocks noChangeAspect="1"/>
          </p:cNvPicPr>
          <p:nvPr/>
        </p:nvPicPr>
        <p:blipFill>
          <a:blip r:embed="rId3"/>
          <a:stretch>
            <a:fillRect/>
          </a:stretch>
        </p:blipFill>
        <p:spPr>
          <a:xfrm>
            <a:off x="5210364" y="4158601"/>
            <a:ext cx="4791744" cy="1962424"/>
          </a:xfrm>
          <a:prstGeom prst="rect">
            <a:avLst/>
          </a:prstGeom>
          <a:ln>
            <a:solidFill>
              <a:schemeClr val="accent1"/>
            </a:solidFill>
          </a:ln>
        </p:spPr>
      </p:pic>
    </p:spTree>
    <p:extLst>
      <p:ext uri="{BB962C8B-B14F-4D97-AF65-F5344CB8AC3E}">
        <p14:creationId xmlns:p14="http://schemas.microsoft.com/office/powerpoint/2010/main" xmlns="" val="2104205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F3E4C12-B0E3-FE74-9E66-EB9FCFA4909C}"/>
              </a:ext>
            </a:extLst>
          </p:cNvPr>
          <p:cNvSpPr>
            <a:spLocks noGrp="1"/>
          </p:cNvSpPr>
          <p:nvPr>
            <p:ph type="body" sz="quarter" idx="10"/>
          </p:nvPr>
        </p:nvSpPr>
        <p:spPr/>
        <p:txBody>
          <a:bodyPr/>
          <a:lstStyle/>
          <a:p>
            <a:r>
              <a:rPr lang="en-GB" dirty="0"/>
              <a:t>The ‘this’ keyword</a:t>
            </a:r>
          </a:p>
        </p:txBody>
      </p:sp>
      <p:sp>
        <p:nvSpPr>
          <p:cNvPr id="3" name="Slide Number Placeholder 2">
            <a:extLst>
              <a:ext uri="{FF2B5EF4-FFF2-40B4-BE49-F238E27FC236}">
                <a16:creationId xmlns:a16="http://schemas.microsoft.com/office/drawing/2014/main" xmlns="" id="{10BD7C91-7CB3-D409-8628-409B27C0E1F9}"/>
              </a:ext>
            </a:extLst>
          </p:cNvPr>
          <p:cNvSpPr>
            <a:spLocks noGrp="1"/>
          </p:cNvSpPr>
          <p:nvPr>
            <p:ph type="sldNum" sz="quarter" idx="4"/>
          </p:nvPr>
        </p:nvSpPr>
        <p:spPr/>
        <p:txBody>
          <a:bodyPr/>
          <a:lstStyle/>
          <a:p>
            <a:fld id="{EF892D59-8F09-EF4B-AD6D-DA609442F868}" type="slidenum">
              <a:rPr lang="en-GB" smtClean="0"/>
              <a:pPr/>
              <a:t>23</a:t>
            </a:fld>
            <a:endParaRPr lang="en-GB" dirty="0"/>
          </a:p>
        </p:txBody>
      </p:sp>
      <p:sp>
        <p:nvSpPr>
          <p:cNvPr id="5" name="Text Placeholder 4">
            <a:extLst>
              <a:ext uri="{FF2B5EF4-FFF2-40B4-BE49-F238E27FC236}">
                <a16:creationId xmlns:a16="http://schemas.microsoft.com/office/drawing/2014/main" xmlns="" id="{59DCB082-BD52-E368-5BF5-EEE29380DF1E}"/>
              </a:ext>
            </a:extLst>
          </p:cNvPr>
          <p:cNvSpPr>
            <a:spLocks noGrp="1"/>
          </p:cNvSpPr>
          <p:nvPr>
            <p:ph type="body" sz="quarter" idx="15"/>
          </p:nvPr>
        </p:nvSpPr>
        <p:spPr/>
        <p:txBody>
          <a:bodyPr/>
          <a:lstStyle/>
          <a:p>
            <a:r>
              <a:rPr lang="en-GB" dirty="0"/>
              <a:t>The </a:t>
            </a:r>
            <a:r>
              <a:rPr lang="en-GB" b="1" dirty="0"/>
              <a:t>this</a:t>
            </a:r>
            <a:r>
              <a:rPr lang="en-GB" dirty="0"/>
              <a:t> keyword has many uses:</a:t>
            </a:r>
          </a:p>
          <a:p>
            <a:pPr marL="285750" indent="-285750">
              <a:buFont typeface="Arial" panose="020B0604020202020204" pitchFamily="34" charset="0"/>
              <a:buChar char="•"/>
            </a:pPr>
            <a:r>
              <a:rPr lang="en-GB" dirty="0"/>
              <a:t>To qualify members hidden by similar names</a:t>
            </a:r>
          </a:p>
          <a:p>
            <a:pPr marL="285750" indent="-285750">
              <a:buFont typeface="Arial" panose="020B0604020202020204" pitchFamily="34" charset="0"/>
              <a:buChar char="•"/>
            </a:pPr>
            <a:r>
              <a:rPr lang="en-GB" dirty="0"/>
              <a:t>To pass an object as a parameter to other methods</a:t>
            </a:r>
          </a:p>
          <a:p>
            <a:pPr marL="285750" indent="-285750">
              <a:buFont typeface="Arial" panose="020B0604020202020204" pitchFamily="34" charset="0"/>
              <a:buChar char="•"/>
            </a:pPr>
            <a:r>
              <a:rPr lang="en-GB" dirty="0"/>
              <a:t>To chain constructors</a:t>
            </a:r>
          </a:p>
          <a:p>
            <a:pPr marL="285750" indent="-285750">
              <a:buFont typeface="Arial" panose="020B0604020202020204" pitchFamily="34" charset="0"/>
              <a:buChar char="•"/>
            </a:pPr>
            <a:endParaRPr lang="en-GB" dirty="0"/>
          </a:p>
          <a:p>
            <a:endParaRPr lang="en-GB" dirty="0"/>
          </a:p>
        </p:txBody>
      </p:sp>
      <p:pic>
        <p:nvPicPr>
          <p:cNvPr id="7" name="Picture 6">
            <a:extLst>
              <a:ext uri="{FF2B5EF4-FFF2-40B4-BE49-F238E27FC236}">
                <a16:creationId xmlns:a16="http://schemas.microsoft.com/office/drawing/2014/main" xmlns="" id="{E97B58BD-9B7C-6F35-DB6E-B8E5764947AD}"/>
              </a:ext>
            </a:extLst>
          </p:cNvPr>
          <p:cNvPicPr>
            <a:picLocks noChangeAspect="1"/>
          </p:cNvPicPr>
          <p:nvPr/>
        </p:nvPicPr>
        <p:blipFill>
          <a:blip r:embed="rId3"/>
          <a:stretch>
            <a:fillRect/>
          </a:stretch>
        </p:blipFill>
        <p:spPr>
          <a:xfrm>
            <a:off x="5037137" y="2979122"/>
            <a:ext cx="3124636" cy="1619476"/>
          </a:xfrm>
          <a:prstGeom prst="rect">
            <a:avLst/>
          </a:prstGeom>
          <a:ln>
            <a:solidFill>
              <a:schemeClr val="accent1"/>
            </a:solidFill>
          </a:ln>
        </p:spPr>
      </p:pic>
      <p:pic>
        <p:nvPicPr>
          <p:cNvPr id="9" name="Picture 8">
            <a:extLst>
              <a:ext uri="{FF2B5EF4-FFF2-40B4-BE49-F238E27FC236}">
                <a16:creationId xmlns:a16="http://schemas.microsoft.com/office/drawing/2014/main" xmlns="" id="{0A368254-C324-EDE6-99AF-F145FCDB3C06}"/>
              </a:ext>
            </a:extLst>
          </p:cNvPr>
          <p:cNvPicPr>
            <a:picLocks noChangeAspect="1"/>
          </p:cNvPicPr>
          <p:nvPr/>
        </p:nvPicPr>
        <p:blipFill>
          <a:blip r:embed="rId4"/>
          <a:stretch>
            <a:fillRect/>
          </a:stretch>
        </p:blipFill>
        <p:spPr>
          <a:xfrm>
            <a:off x="8984294" y="2979122"/>
            <a:ext cx="2476846" cy="724001"/>
          </a:xfrm>
          <a:prstGeom prst="rect">
            <a:avLst/>
          </a:prstGeom>
          <a:ln>
            <a:solidFill>
              <a:schemeClr val="accent1"/>
            </a:solidFill>
          </a:ln>
        </p:spPr>
      </p:pic>
      <p:pic>
        <p:nvPicPr>
          <p:cNvPr id="11" name="Picture 10">
            <a:extLst>
              <a:ext uri="{FF2B5EF4-FFF2-40B4-BE49-F238E27FC236}">
                <a16:creationId xmlns:a16="http://schemas.microsoft.com/office/drawing/2014/main" xmlns="" id="{C3792D0A-91BF-6C00-9D5F-7A8759576E43}"/>
              </a:ext>
            </a:extLst>
          </p:cNvPr>
          <p:cNvPicPr>
            <a:picLocks noChangeAspect="1"/>
          </p:cNvPicPr>
          <p:nvPr/>
        </p:nvPicPr>
        <p:blipFill>
          <a:blip r:embed="rId5"/>
          <a:stretch>
            <a:fillRect/>
          </a:stretch>
        </p:blipFill>
        <p:spPr>
          <a:xfrm>
            <a:off x="7507154" y="5030917"/>
            <a:ext cx="4048690" cy="1438476"/>
          </a:xfrm>
          <a:prstGeom prst="rect">
            <a:avLst/>
          </a:prstGeom>
          <a:ln>
            <a:solidFill>
              <a:schemeClr val="accent1"/>
            </a:solidFill>
          </a:ln>
        </p:spPr>
      </p:pic>
    </p:spTree>
    <p:extLst>
      <p:ext uri="{BB962C8B-B14F-4D97-AF65-F5344CB8AC3E}">
        <p14:creationId xmlns:p14="http://schemas.microsoft.com/office/powerpoint/2010/main" xmlns="" val="184555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8EFDEB-3559-4E4C-AB40-7A07CCE3F498}"/>
              </a:ext>
            </a:extLst>
          </p:cNvPr>
          <p:cNvSpPr>
            <a:spLocks noGrp="1"/>
          </p:cNvSpPr>
          <p:nvPr>
            <p:ph type="body" sz="quarter" idx="10"/>
          </p:nvPr>
        </p:nvSpPr>
        <p:spPr>
          <a:xfrm>
            <a:off x="504055" y="1349985"/>
            <a:ext cx="3443732" cy="2751999"/>
          </a:xfrm>
        </p:spPr>
        <p:txBody>
          <a:bodyPr/>
          <a:lstStyle/>
          <a:p>
            <a:r>
              <a:rPr lang="en-GB" dirty="0"/>
              <a:t>summary</a:t>
            </a:r>
          </a:p>
        </p:txBody>
      </p:sp>
      <p:sp>
        <p:nvSpPr>
          <p:cNvPr id="3" name="Slide Number Placeholder 2">
            <a:extLst>
              <a:ext uri="{FF2B5EF4-FFF2-40B4-BE49-F238E27FC236}">
                <a16:creationId xmlns:a16="http://schemas.microsoft.com/office/drawing/2014/main" xmlns="" id="{8AA59F59-F2D2-4D1D-9BEE-EA20F399DD70}"/>
              </a:ext>
            </a:extLst>
          </p:cNvPr>
          <p:cNvSpPr>
            <a:spLocks noGrp="1"/>
          </p:cNvSpPr>
          <p:nvPr>
            <p:ph type="sldNum" sz="quarter" idx="4"/>
          </p:nvPr>
        </p:nvSpPr>
        <p:spPr>
          <a:xfrm>
            <a:off x="11256421" y="6511672"/>
            <a:ext cx="785483" cy="180000"/>
          </a:xfrm>
        </p:spPr>
        <p:txBody>
          <a:bodyPr/>
          <a:lstStyle/>
          <a:p>
            <a:fld id="{EF892D59-8F09-EF4B-AD6D-DA609442F868}" type="slidenum">
              <a:rPr lang="en-GB" smtClean="0"/>
              <a:pPr/>
              <a:t>24</a:t>
            </a:fld>
            <a:endParaRPr lang="en-GB"/>
          </a:p>
        </p:txBody>
      </p:sp>
      <p:sp>
        <p:nvSpPr>
          <p:cNvPr id="6" name="Text Placeholder 5">
            <a:extLst>
              <a:ext uri="{FF2B5EF4-FFF2-40B4-BE49-F238E27FC236}">
                <a16:creationId xmlns:a16="http://schemas.microsoft.com/office/drawing/2014/main" xmlns="" id="{692771D1-2621-411B-8C88-D9B2E6DEAA5D}"/>
              </a:ext>
            </a:extLst>
          </p:cNvPr>
          <p:cNvSpPr>
            <a:spLocks noGrp="1"/>
          </p:cNvSpPr>
          <p:nvPr>
            <p:ph type="body" sz="quarter" idx="15"/>
          </p:nvPr>
        </p:nvSpPr>
        <p:spPr>
          <a:xfrm>
            <a:off x="5037137" y="1162719"/>
            <a:ext cx="6770688" cy="5119407"/>
          </a:xfrm>
        </p:spPr>
        <p:txBody>
          <a:bodyPr/>
          <a:lstStyle/>
          <a:p>
            <a:pPr marL="285750" indent="-285750">
              <a:lnSpc>
                <a:spcPct val="100000"/>
              </a:lnSpc>
              <a:buFont typeface="Arial" panose="020B0604020202020204" pitchFamily="34" charset="0"/>
              <a:buChar char="•"/>
            </a:pPr>
            <a:r>
              <a:rPr lang="en-GB" dirty="0"/>
              <a:t>Fields</a:t>
            </a:r>
          </a:p>
          <a:p>
            <a:pPr marL="285750" indent="-285750">
              <a:lnSpc>
                <a:spcPct val="100000"/>
              </a:lnSpc>
              <a:buFont typeface="Arial" panose="020B0604020202020204" pitchFamily="34" charset="0"/>
              <a:buChar char="•"/>
            </a:pPr>
            <a:r>
              <a:rPr lang="en-GB" dirty="0"/>
              <a:t>Properties</a:t>
            </a:r>
          </a:p>
          <a:p>
            <a:pPr marL="465750" lvl="1" indent="-285750">
              <a:lnSpc>
                <a:spcPct val="100000"/>
              </a:lnSpc>
              <a:buFont typeface="Arial" panose="020B0604020202020204" pitchFamily="34" charset="0"/>
              <a:buChar char="•"/>
            </a:pPr>
            <a:r>
              <a:rPr lang="en-GB" sz="1800" dirty="0"/>
              <a:t>Properties with backing fields</a:t>
            </a:r>
          </a:p>
          <a:p>
            <a:pPr marL="465750" lvl="1" indent="-285750">
              <a:lnSpc>
                <a:spcPct val="100000"/>
              </a:lnSpc>
              <a:buFont typeface="Arial" panose="020B0604020202020204" pitchFamily="34" charset="0"/>
              <a:buChar char="•"/>
            </a:pPr>
            <a:r>
              <a:rPr lang="en-GB" sz="1800" dirty="0"/>
              <a:t>Expression-bodied properties</a:t>
            </a:r>
          </a:p>
          <a:p>
            <a:pPr marL="465750" lvl="1" indent="-285750">
              <a:lnSpc>
                <a:spcPct val="100000"/>
              </a:lnSpc>
              <a:buFont typeface="Arial" panose="020B0604020202020204" pitchFamily="34" charset="0"/>
              <a:buChar char="•"/>
            </a:pPr>
            <a:r>
              <a:rPr lang="en-GB" sz="1800" dirty="0"/>
              <a:t>Auto-implemented properties</a:t>
            </a:r>
          </a:p>
          <a:p>
            <a:pPr marL="465750" lvl="1" indent="-285750">
              <a:lnSpc>
                <a:spcPct val="100000"/>
              </a:lnSpc>
              <a:buFont typeface="Arial" panose="020B0604020202020204" pitchFamily="34" charset="0"/>
              <a:buChar char="•"/>
            </a:pPr>
            <a:r>
              <a:rPr lang="en-GB" sz="1800" dirty="0"/>
              <a:t>Calculated properties</a:t>
            </a:r>
          </a:p>
          <a:p>
            <a:pPr marL="465750" lvl="1" indent="-285750">
              <a:lnSpc>
                <a:spcPct val="100000"/>
              </a:lnSpc>
              <a:buFont typeface="Arial" panose="020B0604020202020204" pitchFamily="34" charset="0"/>
              <a:buChar char="•"/>
            </a:pPr>
            <a:r>
              <a:rPr lang="en-GB" sz="1800" dirty="0"/>
              <a:t>Accessing properties</a:t>
            </a:r>
          </a:p>
          <a:p>
            <a:pPr marL="285750" indent="-285750">
              <a:lnSpc>
                <a:spcPct val="100000"/>
              </a:lnSpc>
              <a:buFont typeface="Arial" panose="020B0604020202020204" pitchFamily="34" charset="0"/>
              <a:buChar char="•"/>
            </a:pPr>
            <a:r>
              <a:rPr lang="en-GB" dirty="0"/>
              <a:t>Constructing objects</a:t>
            </a:r>
          </a:p>
          <a:p>
            <a:pPr marL="465750" lvl="1" indent="-285750">
              <a:lnSpc>
                <a:spcPct val="100000"/>
              </a:lnSpc>
              <a:buFont typeface="Arial" panose="020B0604020202020204" pitchFamily="34" charset="0"/>
              <a:buChar char="•"/>
            </a:pPr>
            <a:r>
              <a:rPr lang="en-GB" sz="1800" dirty="0"/>
              <a:t>Constructors</a:t>
            </a:r>
          </a:p>
          <a:p>
            <a:pPr marL="465750" lvl="1" indent="-285750">
              <a:lnSpc>
                <a:spcPct val="100000"/>
              </a:lnSpc>
              <a:buFont typeface="Arial" panose="020B0604020202020204" pitchFamily="34" charset="0"/>
              <a:buChar char="•"/>
            </a:pPr>
            <a:r>
              <a:rPr lang="en-GB" sz="1800" dirty="0"/>
              <a:t>Expression-bodied constructors</a:t>
            </a:r>
          </a:p>
          <a:p>
            <a:pPr marL="465750" lvl="1" indent="-285750">
              <a:lnSpc>
                <a:spcPct val="100000"/>
              </a:lnSpc>
              <a:buFont typeface="Arial" panose="020B0604020202020204" pitchFamily="34" charset="0"/>
              <a:buChar char="•"/>
            </a:pPr>
            <a:r>
              <a:rPr lang="en-GB" sz="1800" dirty="0"/>
              <a:t>Constructor overloading</a:t>
            </a:r>
          </a:p>
          <a:p>
            <a:pPr marL="465750" lvl="1" indent="-285750">
              <a:lnSpc>
                <a:spcPct val="100000"/>
              </a:lnSpc>
              <a:buFont typeface="Arial" panose="020B0604020202020204" pitchFamily="34" charset="0"/>
              <a:buChar char="•"/>
            </a:pPr>
            <a:r>
              <a:rPr lang="en-GB" sz="1800" dirty="0"/>
              <a:t>Constructor chaining</a:t>
            </a:r>
          </a:p>
          <a:p>
            <a:pPr marL="465750" lvl="1" indent="-285750">
              <a:lnSpc>
                <a:spcPct val="100000"/>
              </a:lnSpc>
              <a:buFont typeface="Arial" panose="020B0604020202020204" pitchFamily="34" charset="0"/>
              <a:buChar char="•"/>
            </a:pPr>
            <a:r>
              <a:rPr lang="en-GB" sz="1800" dirty="0"/>
              <a:t>Object initialisers</a:t>
            </a:r>
          </a:p>
          <a:p>
            <a:pPr marL="465750" lvl="1" indent="-285750">
              <a:lnSpc>
                <a:spcPct val="100000"/>
              </a:lnSpc>
              <a:buFont typeface="Arial" panose="020B0604020202020204" pitchFamily="34" charset="0"/>
              <a:buChar char="•"/>
            </a:pPr>
            <a:r>
              <a:rPr lang="en-GB" sz="1800" dirty="0"/>
              <a:t>Static constructors</a:t>
            </a:r>
          </a:p>
          <a:p>
            <a:pPr marL="285750" indent="-285750">
              <a:lnSpc>
                <a:spcPct val="100000"/>
              </a:lnSpc>
              <a:buFont typeface="Arial" panose="020B0604020202020204" pitchFamily="34" charset="0"/>
              <a:buChar char="•"/>
            </a:pPr>
            <a:r>
              <a:rPr lang="en-GB" dirty="0"/>
              <a:t>The ‘this’ keyword</a:t>
            </a:r>
          </a:p>
          <a:p>
            <a:pPr>
              <a:lnSpc>
                <a:spcPct val="100000"/>
              </a:lnSpc>
            </a:pPr>
            <a:endParaRPr lang="en-GB" dirty="0"/>
          </a:p>
        </p:txBody>
      </p:sp>
    </p:spTree>
    <p:extLst>
      <p:ext uri="{BB962C8B-B14F-4D97-AF65-F5344CB8AC3E}">
        <p14:creationId xmlns:p14="http://schemas.microsoft.com/office/powerpoint/2010/main" xmlns="" val="1770295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F099AAB-C1B0-5040-1D8C-2ACCF3BB023B}"/>
              </a:ext>
            </a:extLst>
          </p:cNvPr>
          <p:cNvSpPr>
            <a:spLocks noGrp="1"/>
          </p:cNvSpPr>
          <p:nvPr>
            <p:ph type="ctrTitle"/>
          </p:nvPr>
        </p:nvSpPr>
        <p:spPr/>
        <p:txBody>
          <a:bodyPr/>
          <a:lstStyle/>
          <a:p>
            <a:r>
              <a:rPr lang="en-GB" dirty="0"/>
              <a:t>Activity: </a:t>
            </a:r>
            <a:br>
              <a:rPr lang="en-GB" dirty="0"/>
            </a:br>
            <a:r>
              <a:rPr lang="en-GB" dirty="0"/>
              <a:t>Exercise </a:t>
            </a:r>
            <a:r>
              <a:rPr lang="en-GB" dirty="0" smtClean="0"/>
              <a:t>7</a:t>
            </a:r>
            <a:endParaRPr lang="en-GB" dirty="0"/>
          </a:p>
        </p:txBody>
      </p:sp>
      <p:sp>
        <p:nvSpPr>
          <p:cNvPr id="4" name="Text Placeholder 3">
            <a:extLst>
              <a:ext uri="{FF2B5EF4-FFF2-40B4-BE49-F238E27FC236}">
                <a16:creationId xmlns:a16="http://schemas.microsoft.com/office/drawing/2014/main" xmlns="" id="{94BBF0A5-79EA-9AB0-C7E6-6FBAC4CF2078}"/>
              </a:ext>
            </a:extLst>
          </p:cNvPr>
          <p:cNvSpPr>
            <a:spLocks noGrp="1"/>
          </p:cNvSpPr>
          <p:nvPr>
            <p:ph type="body" sz="quarter" idx="10"/>
          </p:nvPr>
        </p:nvSpPr>
        <p:spPr/>
        <p:txBody>
          <a:bodyPr/>
          <a:lstStyle/>
          <a:p>
            <a:endParaRPr lang="en-GB"/>
          </a:p>
        </p:txBody>
      </p:sp>
      <p:sp>
        <p:nvSpPr>
          <p:cNvPr id="2" name="Slide Number Placeholder 1">
            <a:extLst>
              <a:ext uri="{FF2B5EF4-FFF2-40B4-BE49-F238E27FC236}">
                <a16:creationId xmlns:a16="http://schemas.microsoft.com/office/drawing/2014/main" xmlns="" id="{22098220-EF84-4734-88AF-30630EFC7A5B}"/>
              </a:ext>
            </a:extLst>
          </p:cNvPr>
          <p:cNvSpPr>
            <a:spLocks noGrp="1"/>
          </p:cNvSpPr>
          <p:nvPr>
            <p:ph type="sldNum" sz="quarter" idx="4"/>
          </p:nvPr>
        </p:nvSpPr>
        <p:spPr/>
        <p:txBody>
          <a:bodyPr/>
          <a:lstStyle/>
          <a:p>
            <a:fld id="{EF892D59-8F09-EF4B-AD6D-DA609442F868}" type="slidenum">
              <a:rPr lang="en-GB" smtClean="0"/>
              <a:pPr/>
              <a:t>25</a:t>
            </a:fld>
            <a:endParaRPr lang="en-GB" dirty="0"/>
          </a:p>
        </p:txBody>
      </p:sp>
    </p:spTree>
    <p:extLst>
      <p:ext uri="{BB962C8B-B14F-4D97-AF65-F5344CB8AC3E}">
        <p14:creationId xmlns:p14="http://schemas.microsoft.com/office/powerpoint/2010/main" xmlns="" val="151531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FA11086-B4A7-F39D-EF41-A2BFFB8D2451}"/>
              </a:ext>
            </a:extLst>
          </p:cNvPr>
          <p:cNvSpPr>
            <a:spLocks noGrp="1"/>
          </p:cNvSpPr>
          <p:nvPr>
            <p:ph type="body" sz="quarter" idx="10"/>
          </p:nvPr>
        </p:nvSpPr>
        <p:spPr/>
        <p:txBody>
          <a:bodyPr/>
          <a:lstStyle/>
          <a:p>
            <a:r>
              <a:rPr lang="en-GB" dirty="0"/>
              <a:t>Fields</a:t>
            </a:r>
          </a:p>
        </p:txBody>
      </p:sp>
      <p:sp>
        <p:nvSpPr>
          <p:cNvPr id="5" name="Text Placeholder 4">
            <a:extLst>
              <a:ext uri="{FF2B5EF4-FFF2-40B4-BE49-F238E27FC236}">
                <a16:creationId xmlns:a16="http://schemas.microsoft.com/office/drawing/2014/main" xmlns="" id="{804D53A4-76F9-C435-A8E0-A2389FA4A62B}"/>
              </a:ext>
            </a:extLst>
          </p:cNvPr>
          <p:cNvSpPr>
            <a:spLocks noGrp="1"/>
          </p:cNvSpPr>
          <p:nvPr>
            <p:ph type="body" sz="quarter" idx="15"/>
          </p:nvPr>
        </p:nvSpPr>
        <p:spPr>
          <a:xfrm>
            <a:off x="4878111" y="1349986"/>
            <a:ext cx="6770688" cy="5119407"/>
          </a:xfrm>
        </p:spPr>
        <p:txBody>
          <a:bodyPr/>
          <a:lstStyle/>
          <a:p>
            <a:pPr marL="285750" indent="-285750">
              <a:buFont typeface="Arial" panose="020B0604020202020204" pitchFamily="34" charset="0"/>
              <a:buChar char="•"/>
            </a:pPr>
            <a:r>
              <a:rPr lang="en-GB" dirty="0"/>
              <a:t>A </a:t>
            </a:r>
            <a:r>
              <a:rPr lang="en-GB" b="1" dirty="0"/>
              <a:t>field</a:t>
            </a:r>
            <a:r>
              <a:rPr lang="en-GB" dirty="0"/>
              <a:t> is a variable that is declared directly in a class or struct</a:t>
            </a:r>
          </a:p>
          <a:p>
            <a:pPr marL="285750" indent="-285750">
              <a:buFont typeface="Arial" panose="020B0604020202020204" pitchFamily="34" charset="0"/>
              <a:buChar char="•"/>
            </a:pPr>
            <a:r>
              <a:rPr lang="en-GB" dirty="0"/>
              <a:t>A field can be an </a:t>
            </a:r>
            <a:r>
              <a:rPr lang="en-GB" i="1" dirty="0"/>
              <a:t>instance</a:t>
            </a:r>
            <a:r>
              <a:rPr lang="en-GB" dirty="0"/>
              <a:t> field: specific to the object instance</a:t>
            </a:r>
          </a:p>
          <a:p>
            <a:pPr marL="285750" indent="-285750">
              <a:buFont typeface="Arial" panose="020B0604020202020204" pitchFamily="34" charset="0"/>
              <a:buChar char="•"/>
            </a:pPr>
            <a:r>
              <a:rPr lang="en-GB" dirty="0"/>
              <a:t>A field can be a </a:t>
            </a:r>
            <a:r>
              <a:rPr lang="en-GB" i="1" dirty="0"/>
              <a:t>static</a:t>
            </a:r>
            <a:r>
              <a:rPr lang="en-GB" dirty="0"/>
              <a:t> field: shared amongst all objects of that type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 best practice recommendation is to declare fields as </a:t>
            </a:r>
            <a:r>
              <a:rPr lang="en-GB" b="1" dirty="0"/>
              <a:t>private</a:t>
            </a:r>
            <a:r>
              <a:rPr lang="en-GB" dirty="0"/>
              <a:t> or </a:t>
            </a:r>
            <a:r>
              <a:rPr lang="en-GB" b="1" dirty="0"/>
              <a:t>protected</a:t>
            </a:r>
            <a:r>
              <a:rPr lang="en-GB" dirty="0"/>
              <a:t> and define </a:t>
            </a:r>
            <a:r>
              <a:rPr lang="en-GB" i="1" dirty="0"/>
              <a:t>properties</a:t>
            </a:r>
          </a:p>
        </p:txBody>
      </p:sp>
      <p:sp>
        <p:nvSpPr>
          <p:cNvPr id="6" name="Rectangle 5">
            <a:extLst>
              <a:ext uri="{FF2B5EF4-FFF2-40B4-BE49-F238E27FC236}">
                <a16:creationId xmlns:a16="http://schemas.microsoft.com/office/drawing/2014/main" xmlns="" id="{D445CF0D-58ED-6CAA-623E-E18160777327}"/>
              </a:ext>
            </a:extLst>
          </p:cNvPr>
          <p:cNvSpPr>
            <a:spLocks noChangeArrowheads="1"/>
          </p:cNvSpPr>
          <p:nvPr/>
        </p:nvSpPr>
        <p:spPr bwMode="auto">
          <a:xfrm>
            <a:off x="4541338" y="3451353"/>
            <a:ext cx="2778888" cy="1013098"/>
          </a:xfrm>
          <a:prstGeom prst="rect">
            <a:avLst/>
          </a:prstGeom>
          <a:solidFill>
            <a:schemeClr val="bg1"/>
          </a:solidFill>
          <a:ln w="9525">
            <a:solidFill>
              <a:schemeClr val="accent1"/>
            </a:solidFill>
            <a:miter lim="800000"/>
            <a:headEnd/>
            <a:tailEnd/>
          </a:ln>
          <a:effectLst>
            <a:outerShdw dist="107763" dir="2700000" algn="ctr" rotWithShape="0">
              <a:schemeClr val="bg2"/>
            </a:outerShdw>
          </a:effectLst>
        </p:spPr>
        <p:txBody>
          <a:bodyPr wrap="square" lIns="90488" tIns="44450" rIns="90488" bIns="4445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2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2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class</a:t>
            </a:r>
            <a:r>
              <a:rPr kumimoji="0" lang="en-GB" sz="12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2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Car</a:t>
            </a:r>
            <a:r>
              <a:rPr kumimoji="0" lang="en-GB" sz="12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2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2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2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string</a:t>
            </a:r>
            <a:r>
              <a:rPr kumimoji="0" lang="en-GB" sz="12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make;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2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2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2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string</a:t>
            </a:r>
            <a:r>
              <a:rPr kumimoji="0" lang="en-GB" sz="12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model;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2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2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2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int</a:t>
            </a:r>
            <a:r>
              <a:rPr kumimoji="0" lang="en-GB" sz="12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speed;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endParaRPr kumimoji="0" lang="en-GB" sz="1200" b="0" i="0" u="none" strike="noStrike" kern="1200" cap="none" spc="0" normalizeH="0" baseline="0" noProof="0" dirty="0">
              <a:ln>
                <a:noFill/>
              </a:ln>
              <a:solidFill>
                <a:srgbClr val="F2F2F2"/>
              </a:solidFill>
              <a:effectLst/>
              <a:uLnTx/>
              <a:uFillTx/>
              <a:latin typeface="Lucida Console" pitchFamily="49" charset="0"/>
              <a:ea typeface="+mn-ea"/>
              <a:cs typeface="+mn-cs"/>
            </a:endParaRPr>
          </a:p>
        </p:txBody>
      </p:sp>
      <p:pic>
        <p:nvPicPr>
          <p:cNvPr id="8" name="Picture 7">
            <a:extLst>
              <a:ext uri="{FF2B5EF4-FFF2-40B4-BE49-F238E27FC236}">
                <a16:creationId xmlns:a16="http://schemas.microsoft.com/office/drawing/2014/main" xmlns="" id="{0A96FA40-AAD9-9416-868B-1F2D270DA2AA}"/>
              </a:ext>
            </a:extLst>
          </p:cNvPr>
          <p:cNvPicPr>
            <a:picLocks noChangeAspect="1"/>
          </p:cNvPicPr>
          <p:nvPr/>
        </p:nvPicPr>
        <p:blipFill>
          <a:blip r:embed="rId2"/>
          <a:stretch>
            <a:fillRect/>
          </a:stretch>
        </p:blipFill>
        <p:spPr>
          <a:xfrm>
            <a:off x="7567998" y="3451353"/>
            <a:ext cx="4239217" cy="1581371"/>
          </a:xfrm>
          <a:prstGeom prst="rect">
            <a:avLst/>
          </a:prstGeom>
          <a:ln>
            <a:solidFill>
              <a:schemeClr val="accent1"/>
            </a:solidFill>
          </a:ln>
        </p:spPr>
      </p:pic>
    </p:spTree>
    <p:extLst>
      <p:ext uri="{BB962C8B-B14F-4D97-AF65-F5344CB8AC3E}">
        <p14:creationId xmlns:p14="http://schemas.microsoft.com/office/powerpoint/2010/main" xmlns="" val="25568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95607E5C-1BD5-CBE3-B7E3-EBED8BAA1345}"/>
              </a:ext>
            </a:extLst>
          </p:cNvPr>
          <p:cNvSpPr>
            <a:spLocks noGrp="1"/>
          </p:cNvSpPr>
          <p:nvPr>
            <p:ph type="body" sz="quarter" idx="10"/>
          </p:nvPr>
        </p:nvSpPr>
        <p:spPr/>
        <p:txBody>
          <a:bodyPr/>
          <a:lstStyle/>
          <a:p>
            <a:r>
              <a:rPr lang="en-GB" dirty="0"/>
              <a:t>Properties</a:t>
            </a:r>
          </a:p>
        </p:txBody>
      </p:sp>
      <p:sp>
        <p:nvSpPr>
          <p:cNvPr id="3" name="Slide Number Placeholder 2">
            <a:extLst>
              <a:ext uri="{FF2B5EF4-FFF2-40B4-BE49-F238E27FC236}">
                <a16:creationId xmlns:a16="http://schemas.microsoft.com/office/drawing/2014/main" xmlns="" id="{7049CEB6-CA3E-6CB0-324B-814E4B086CD4}"/>
              </a:ext>
            </a:extLst>
          </p:cNvPr>
          <p:cNvSpPr>
            <a:spLocks noGrp="1"/>
          </p:cNvSpPr>
          <p:nvPr>
            <p:ph type="sldNum" sz="quarter" idx="4"/>
          </p:nvPr>
        </p:nvSpPr>
        <p:spPr/>
        <p:txBody>
          <a:bodyPr/>
          <a:lstStyle/>
          <a:p>
            <a:fld id="{EF892D59-8F09-EF4B-AD6D-DA609442F868}" type="slidenum">
              <a:rPr lang="en-GB" smtClean="0"/>
              <a:pPr/>
              <a:t>4</a:t>
            </a:fld>
            <a:endParaRPr lang="en-GB" dirty="0"/>
          </a:p>
        </p:txBody>
      </p:sp>
      <p:sp>
        <p:nvSpPr>
          <p:cNvPr id="6" name="Text Placeholder 4">
            <a:extLst>
              <a:ext uri="{FF2B5EF4-FFF2-40B4-BE49-F238E27FC236}">
                <a16:creationId xmlns:a16="http://schemas.microsoft.com/office/drawing/2014/main" xmlns="" id="{6AC830BA-4ADD-05EF-207E-99A0F42E7106}"/>
              </a:ext>
            </a:extLst>
          </p:cNvPr>
          <p:cNvSpPr txBox="1">
            <a:spLocks/>
          </p:cNvSpPr>
          <p:nvPr/>
        </p:nvSpPr>
        <p:spPr>
          <a:xfrm>
            <a:off x="5037137" y="1349986"/>
            <a:ext cx="6770688" cy="5119407"/>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Properties</a:t>
            </a:r>
            <a:r>
              <a:rPr lang="en-GB" b="0" dirty="0"/>
              <a:t> are special methods called </a:t>
            </a:r>
            <a:r>
              <a:rPr lang="en-GB" b="0" i="1" dirty="0"/>
              <a:t>accessors</a:t>
            </a:r>
          </a:p>
          <a:p>
            <a:pPr marL="285750" indent="-285750">
              <a:buFont typeface="Arial" panose="020B0604020202020204" pitchFamily="34" charset="0"/>
              <a:buChar char="•"/>
            </a:pPr>
            <a:r>
              <a:rPr lang="en-GB" b="0" dirty="0"/>
              <a:t>They provide a way to read, write, or compute the values of a private field whilst hiding the implementation</a:t>
            </a:r>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r>
              <a:rPr lang="en-GB" b="0" dirty="0"/>
              <a:t>A </a:t>
            </a:r>
            <a:r>
              <a:rPr lang="en-GB" dirty="0"/>
              <a:t>get</a:t>
            </a:r>
            <a:r>
              <a:rPr lang="en-GB" b="0" dirty="0"/>
              <a:t> property accessor is used to return the property value</a:t>
            </a:r>
          </a:p>
          <a:p>
            <a:pPr marL="285750" indent="-285750">
              <a:buFont typeface="Arial" panose="020B0604020202020204" pitchFamily="34" charset="0"/>
              <a:buChar char="•"/>
            </a:pPr>
            <a:r>
              <a:rPr lang="en-GB" b="0" dirty="0"/>
              <a:t>A </a:t>
            </a:r>
            <a:r>
              <a:rPr lang="en-GB" dirty="0"/>
              <a:t>set</a:t>
            </a:r>
            <a:r>
              <a:rPr lang="en-GB" b="0" dirty="0"/>
              <a:t> property accessor is used to assign a new </a:t>
            </a:r>
            <a:r>
              <a:rPr lang="en-GB" dirty="0">
                <a:solidFill>
                  <a:schemeClr val="tx2">
                    <a:lumMod val="75000"/>
                  </a:schemeClr>
                </a:solidFill>
              </a:rPr>
              <a:t>value</a:t>
            </a:r>
          </a:p>
          <a:p>
            <a:pPr marL="285750" indent="-285750">
              <a:buFont typeface="Arial" panose="020B0604020202020204" pitchFamily="34" charset="0"/>
              <a:buChar char="•"/>
            </a:pPr>
            <a:r>
              <a:rPr lang="en-GB" b="0" dirty="0"/>
              <a:t>An </a:t>
            </a:r>
            <a:r>
              <a:rPr lang="en-GB" dirty="0" err="1"/>
              <a:t>init</a:t>
            </a:r>
            <a:r>
              <a:rPr lang="en-GB" b="0" dirty="0"/>
              <a:t> property accessor is used to assign a new </a:t>
            </a:r>
            <a:r>
              <a:rPr lang="en-GB" dirty="0">
                <a:solidFill>
                  <a:schemeClr val="tx2">
                    <a:lumMod val="75000"/>
                  </a:schemeClr>
                </a:solidFill>
              </a:rPr>
              <a:t>value</a:t>
            </a:r>
            <a:r>
              <a:rPr lang="en-GB" b="0" dirty="0"/>
              <a:t> only during object construction</a:t>
            </a:r>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r>
              <a:rPr lang="en-GB" b="0" dirty="0"/>
              <a:t>Properties can be </a:t>
            </a:r>
            <a:r>
              <a:rPr lang="en-GB" b="0" i="1" dirty="0"/>
              <a:t>read-write</a:t>
            </a:r>
            <a:r>
              <a:rPr lang="en-GB" b="0" dirty="0"/>
              <a:t> (</a:t>
            </a:r>
            <a:r>
              <a:rPr lang="en-GB" dirty="0"/>
              <a:t>get</a:t>
            </a:r>
            <a:r>
              <a:rPr lang="en-GB" b="0" dirty="0"/>
              <a:t> and </a:t>
            </a:r>
            <a:r>
              <a:rPr lang="en-GB" dirty="0"/>
              <a:t>set</a:t>
            </a:r>
            <a:r>
              <a:rPr lang="en-GB" b="0" dirty="0"/>
              <a:t>)</a:t>
            </a:r>
          </a:p>
          <a:p>
            <a:pPr marL="285750" indent="-285750">
              <a:buFont typeface="Arial" panose="020B0604020202020204" pitchFamily="34" charset="0"/>
              <a:buChar char="•"/>
            </a:pPr>
            <a:r>
              <a:rPr lang="en-GB" b="0" dirty="0"/>
              <a:t>Properties can be </a:t>
            </a:r>
            <a:r>
              <a:rPr lang="en-GB" b="0" i="1" dirty="0"/>
              <a:t>read-only</a:t>
            </a:r>
            <a:r>
              <a:rPr lang="en-GB" b="0" dirty="0"/>
              <a:t> (</a:t>
            </a:r>
            <a:r>
              <a:rPr lang="en-GB" dirty="0"/>
              <a:t>get</a:t>
            </a:r>
            <a:r>
              <a:rPr lang="en-GB" b="0" dirty="0"/>
              <a:t>)</a:t>
            </a:r>
          </a:p>
          <a:p>
            <a:pPr marL="285750" indent="-285750">
              <a:buFont typeface="Arial" panose="020B0604020202020204" pitchFamily="34" charset="0"/>
              <a:buChar char="•"/>
            </a:pPr>
            <a:r>
              <a:rPr lang="en-GB" b="0" dirty="0"/>
              <a:t>Properties can be </a:t>
            </a:r>
            <a:r>
              <a:rPr lang="en-GB" b="0" i="1" dirty="0"/>
              <a:t>write-only</a:t>
            </a:r>
            <a:r>
              <a:rPr lang="en-GB" b="0" dirty="0"/>
              <a:t> (</a:t>
            </a:r>
            <a:r>
              <a:rPr lang="en-GB" dirty="0"/>
              <a:t>set</a:t>
            </a:r>
            <a:r>
              <a:rPr lang="en-GB" b="0" dirty="0"/>
              <a:t>)</a:t>
            </a:r>
          </a:p>
        </p:txBody>
      </p:sp>
    </p:spTree>
    <p:extLst>
      <p:ext uri="{BB962C8B-B14F-4D97-AF65-F5344CB8AC3E}">
        <p14:creationId xmlns:p14="http://schemas.microsoft.com/office/powerpoint/2010/main" xmlns="" val="35508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1FFC3123-532B-7FB4-9408-84CC92338699}"/>
              </a:ext>
            </a:extLst>
          </p:cNvPr>
          <p:cNvSpPr>
            <a:spLocks noGrp="1"/>
          </p:cNvSpPr>
          <p:nvPr>
            <p:ph type="body" sz="quarter" idx="10"/>
          </p:nvPr>
        </p:nvSpPr>
        <p:spPr/>
        <p:txBody>
          <a:bodyPr/>
          <a:lstStyle/>
          <a:p>
            <a:r>
              <a:rPr lang="en-GB" dirty="0"/>
              <a:t>Property Syntax</a:t>
            </a:r>
          </a:p>
        </p:txBody>
      </p:sp>
      <p:sp>
        <p:nvSpPr>
          <p:cNvPr id="3" name="Slide Number Placeholder 2">
            <a:extLst>
              <a:ext uri="{FF2B5EF4-FFF2-40B4-BE49-F238E27FC236}">
                <a16:creationId xmlns:a16="http://schemas.microsoft.com/office/drawing/2014/main" xmlns="" id="{0E5626C9-ED8A-E330-301C-E88C47D5DDE1}"/>
              </a:ext>
            </a:extLst>
          </p:cNvPr>
          <p:cNvSpPr>
            <a:spLocks noGrp="1"/>
          </p:cNvSpPr>
          <p:nvPr>
            <p:ph type="sldNum" sz="quarter" idx="4"/>
          </p:nvPr>
        </p:nvSpPr>
        <p:spPr/>
        <p:txBody>
          <a:bodyPr/>
          <a:lstStyle/>
          <a:p>
            <a:fld id="{EF892D59-8F09-EF4B-AD6D-DA609442F868}" type="slidenum">
              <a:rPr lang="en-GB" smtClean="0"/>
              <a:pPr/>
              <a:t>5</a:t>
            </a:fld>
            <a:endParaRPr lang="en-GB" dirty="0"/>
          </a:p>
        </p:txBody>
      </p:sp>
      <p:sp>
        <p:nvSpPr>
          <p:cNvPr id="5" name="Text Placeholder 4">
            <a:extLst>
              <a:ext uri="{FF2B5EF4-FFF2-40B4-BE49-F238E27FC236}">
                <a16:creationId xmlns:a16="http://schemas.microsoft.com/office/drawing/2014/main" xmlns="" id="{564FE731-7B08-4AB1-5DE7-4312DD428BB9}"/>
              </a:ext>
            </a:extLst>
          </p:cNvPr>
          <p:cNvSpPr>
            <a:spLocks noGrp="1"/>
          </p:cNvSpPr>
          <p:nvPr>
            <p:ph type="body" sz="quarter" idx="15"/>
          </p:nvPr>
        </p:nvSpPr>
        <p:spPr/>
        <p:txBody>
          <a:bodyPr/>
          <a:lstStyle/>
          <a:p>
            <a:r>
              <a:rPr lang="en-GB" dirty="0"/>
              <a:t>There are three different property syntaxes:</a:t>
            </a:r>
          </a:p>
          <a:p>
            <a:pPr marL="285750" indent="-285750">
              <a:buFont typeface="Arial" panose="020B0604020202020204" pitchFamily="34" charset="0"/>
              <a:buChar char="•"/>
            </a:pPr>
            <a:r>
              <a:rPr lang="en-GB" dirty="0"/>
              <a:t>Properties with backing fields</a:t>
            </a:r>
          </a:p>
          <a:p>
            <a:pPr marL="285750" indent="-285750">
              <a:buFont typeface="Arial" panose="020B0604020202020204" pitchFamily="34" charset="0"/>
              <a:buChar char="•"/>
            </a:pPr>
            <a:r>
              <a:rPr lang="en-GB" dirty="0"/>
              <a:t>Expression body definitions</a:t>
            </a:r>
          </a:p>
          <a:p>
            <a:pPr marL="285750" indent="-285750">
              <a:buFont typeface="Arial" panose="020B0604020202020204" pitchFamily="34" charset="0"/>
              <a:buChar char="•"/>
            </a:pPr>
            <a:r>
              <a:rPr lang="en-GB" dirty="0"/>
              <a:t>Auto-implemented properties</a:t>
            </a:r>
          </a:p>
          <a:p>
            <a:endParaRPr lang="en-GB" dirty="0"/>
          </a:p>
        </p:txBody>
      </p:sp>
    </p:spTree>
    <p:extLst>
      <p:ext uri="{BB962C8B-B14F-4D97-AF65-F5344CB8AC3E}">
        <p14:creationId xmlns:p14="http://schemas.microsoft.com/office/powerpoint/2010/main" xmlns="" val="267516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29F7934-A7A1-DBB3-CF9D-9C6A3D4C0C30}"/>
              </a:ext>
            </a:extLst>
          </p:cNvPr>
          <p:cNvSpPr>
            <a:spLocks noGrp="1"/>
          </p:cNvSpPr>
          <p:nvPr>
            <p:ph type="body" sz="quarter" idx="10"/>
          </p:nvPr>
        </p:nvSpPr>
        <p:spPr/>
        <p:txBody>
          <a:bodyPr/>
          <a:lstStyle/>
          <a:p>
            <a:r>
              <a:rPr lang="en-GB" dirty="0"/>
              <a:t>Properties with backing fields</a:t>
            </a:r>
          </a:p>
        </p:txBody>
      </p:sp>
      <p:sp>
        <p:nvSpPr>
          <p:cNvPr id="3" name="Slide Number Placeholder 2">
            <a:extLst>
              <a:ext uri="{FF2B5EF4-FFF2-40B4-BE49-F238E27FC236}">
                <a16:creationId xmlns:a16="http://schemas.microsoft.com/office/drawing/2014/main" xmlns="" id="{398DAC40-76A4-9129-F09E-01577AE31F6A}"/>
              </a:ext>
            </a:extLst>
          </p:cNvPr>
          <p:cNvSpPr>
            <a:spLocks noGrp="1"/>
          </p:cNvSpPr>
          <p:nvPr>
            <p:ph type="sldNum" sz="quarter" idx="4"/>
          </p:nvPr>
        </p:nvSpPr>
        <p:spPr/>
        <p:txBody>
          <a:bodyPr/>
          <a:lstStyle/>
          <a:p>
            <a:fld id="{EF892D59-8F09-EF4B-AD6D-DA609442F868}" type="slidenum">
              <a:rPr lang="en-GB" smtClean="0"/>
              <a:pPr/>
              <a:t>6</a:t>
            </a:fld>
            <a:endParaRPr lang="en-GB" dirty="0"/>
          </a:p>
        </p:txBody>
      </p:sp>
      <p:sp>
        <p:nvSpPr>
          <p:cNvPr id="4" name="Text Placeholder 3">
            <a:extLst>
              <a:ext uri="{FF2B5EF4-FFF2-40B4-BE49-F238E27FC236}">
                <a16:creationId xmlns:a16="http://schemas.microsoft.com/office/drawing/2014/main" xmlns="" id="{C407029E-F967-57E1-2E94-02F2B3AC843C}"/>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The backing field holds the data</a:t>
            </a:r>
          </a:p>
          <a:p>
            <a:pPr marL="285750" indent="-285750">
              <a:buFont typeface="Arial" panose="020B0604020202020204" pitchFamily="34" charset="0"/>
              <a:buChar char="•"/>
            </a:pPr>
            <a:r>
              <a:rPr lang="en-GB" dirty="0"/>
              <a:t>The accessors can have different visibilities</a:t>
            </a:r>
          </a:p>
          <a:p>
            <a:endParaRPr lang="en-GB" dirty="0"/>
          </a:p>
        </p:txBody>
      </p:sp>
      <p:pic>
        <p:nvPicPr>
          <p:cNvPr id="6" name="Picture 5">
            <a:extLst>
              <a:ext uri="{FF2B5EF4-FFF2-40B4-BE49-F238E27FC236}">
                <a16:creationId xmlns:a16="http://schemas.microsoft.com/office/drawing/2014/main" xmlns="" id="{F9789CFD-1C9F-A4A1-B284-80CA73E6C575}"/>
              </a:ext>
            </a:extLst>
          </p:cNvPr>
          <p:cNvPicPr>
            <a:picLocks noChangeAspect="1"/>
          </p:cNvPicPr>
          <p:nvPr/>
        </p:nvPicPr>
        <p:blipFill>
          <a:blip r:embed="rId3"/>
          <a:stretch>
            <a:fillRect/>
          </a:stretch>
        </p:blipFill>
        <p:spPr>
          <a:xfrm>
            <a:off x="5205028" y="2491311"/>
            <a:ext cx="3694809" cy="2234071"/>
          </a:xfrm>
          <a:prstGeom prst="rect">
            <a:avLst/>
          </a:prstGeom>
          <a:ln>
            <a:solidFill>
              <a:schemeClr val="accent1"/>
            </a:solidFill>
          </a:ln>
        </p:spPr>
      </p:pic>
    </p:spTree>
    <p:extLst>
      <p:ext uri="{BB962C8B-B14F-4D97-AF65-F5344CB8AC3E}">
        <p14:creationId xmlns:p14="http://schemas.microsoft.com/office/powerpoint/2010/main" xmlns="" val="109327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5665D610-087D-8602-7E23-32BD917DAA09}"/>
              </a:ext>
            </a:extLst>
          </p:cNvPr>
          <p:cNvSpPr>
            <a:spLocks noGrp="1"/>
          </p:cNvSpPr>
          <p:nvPr>
            <p:ph type="body" sz="quarter" idx="10"/>
          </p:nvPr>
        </p:nvSpPr>
        <p:spPr/>
        <p:txBody>
          <a:bodyPr/>
          <a:lstStyle/>
          <a:p>
            <a:r>
              <a:rPr lang="en-GB" dirty="0"/>
              <a:t>Expression bodied properties</a:t>
            </a:r>
          </a:p>
        </p:txBody>
      </p:sp>
      <p:sp>
        <p:nvSpPr>
          <p:cNvPr id="3" name="Slide Number Placeholder 2">
            <a:extLst>
              <a:ext uri="{FF2B5EF4-FFF2-40B4-BE49-F238E27FC236}">
                <a16:creationId xmlns:a16="http://schemas.microsoft.com/office/drawing/2014/main" xmlns="" id="{1EE1B6CC-D5C1-A5F9-69E4-3E0DF8D04B81}"/>
              </a:ext>
            </a:extLst>
          </p:cNvPr>
          <p:cNvSpPr>
            <a:spLocks noGrp="1"/>
          </p:cNvSpPr>
          <p:nvPr>
            <p:ph type="sldNum" sz="quarter" idx="4"/>
          </p:nvPr>
        </p:nvSpPr>
        <p:spPr/>
        <p:txBody>
          <a:bodyPr/>
          <a:lstStyle/>
          <a:p>
            <a:fld id="{EF892D59-8F09-EF4B-AD6D-DA609442F868}" type="slidenum">
              <a:rPr lang="en-GB" smtClean="0"/>
              <a:pPr/>
              <a:t>7</a:t>
            </a:fld>
            <a:endParaRPr lang="en-GB" dirty="0"/>
          </a:p>
        </p:txBody>
      </p:sp>
      <p:sp>
        <p:nvSpPr>
          <p:cNvPr id="6" name="Text Placeholder 5">
            <a:extLst>
              <a:ext uri="{FF2B5EF4-FFF2-40B4-BE49-F238E27FC236}">
                <a16:creationId xmlns:a16="http://schemas.microsoft.com/office/drawing/2014/main" xmlns="" id="{45CD103E-6534-0079-6B32-D59E0E107F8A}"/>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Property accessors often consist of single-line statements that just assign or return the result of an expression </a:t>
            </a:r>
          </a:p>
          <a:p>
            <a:pPr marL="285750" indent="-285750">
              <a:buFont typeface="Arial" panose="020B0604020202020204" pitchFamily="34" charset="0"/>
              <a:buChar char="•"/>
            </a:pPr>
            <a:r>
              <a:rPr lang="en-GB" dirty="0"/>
              <a:t>Any single-line expression can be implemented using expression body syntax</a:t>
            </a:r>
          </a:p>
          <a:p>
            <a:pPr marL="285750" indent="-285750">
              <a:buFont typeface="Arial" panose="020B0604020202020204" pitchFamily="34" charset="0"/>
              <a:buChar char="•"/>
            </a:pPr>
            <a:r>
              <a:rPr lang="en-GB" dirty="0"/>
              <a:t>If the property is </a:t>
            </a:r>
            <a:r>
              <a:rPr lang="en-GB" i="1" dirty="0"/>
              <a:t>read-only</a:t>
            </a:r>
            <a:r>
              <a:rPr lang="en-GB" dirty="0"/>
              <a:t> (</a:t>
            </a:r>
            <a:r>
              <a:rPr lang="en-GB" b="1" dirty="0"/>
              <a:t>get</a:t>
            </a:r>
            <a:r>
              <a:rPr lang="en-GB" dirty="0"/>
              <a:t>) you can omit the </a:t>
            </a:r>
            <a:r>
              <a:rPr lang="en-GB" b="1" dirty="0"/>
              <a:t>get</a:t>
            </a:r>
            <a:r>
              <a:rPr lang="en-GB" dirty="0"/>
              <a:t> keyword</a:t>
            </a:r>
          </a:p>
          <a:p>
            <a:pPr marL="285750" indent="-285750">
              <a:buFont typeface="Arial" panose="020B0604020202020204" pitchFamily="34" charset="0"/>
              <a:buChar char="•"/>
            </a:pPr>
            <a:r>
              <a:rPr lang="en-GB" dirty="0"/>
              <a:t>If the property is </a:t>
            </a:r>
            <a:r>
              <a:rPr lang="en-GB" i="1" dirty="0"/>
              <a:t>read-write</a:t>
            </a:r>
            <a:r>
              <a:rPr lang="en-GB" dirty="0"/>
              <a:t> (</a:t>
            </a:r>
            <a:r>
              <a:rPr lang="en-GB" b="1" dirty="0"/>
              <a:t>get</a:t>
            </a:r>
            <a:r>
              <a:rPr lang="en-GB" dirty="0"/>
              <a:t> and </a:t>
            </a:r>
            <a:r>
              <a:rPr lang="en-GB" b="1" dirty="0"/>
              <a:t>set</a:t>
            </a:r>
            <a:r>
              <a:rPr lang="en-GB" dirty="0"/>
              <a:t>) you must use the </a:t>
            </a:r>
            <a:r>
              <a:rPr lang="en-GB" b="1" dirty="0"/>
              <a:t>get</a:t>
            </a:r>
            <a:r>
              <a:rPr lang="en-GB" dirty="0"/>
              <a:t> and </a:t>
            </a:r>
            <a:r>
              <a:rPr lang="en-GB" b="1" dirty="0"/>
              <a:t>set</a:t>
            </a:r>
            <a:r>
              <a:rPr lang="en-GB" dirty="0"/>
              <a:t> keywords</a:t>
            </a:r>
          </a:p>
        </p:txBody>
      </p:sp>
      <p:pic>
        <p:nvPicPr>
          <p:cNvPr id="8" name="Picture 7">
            <a:extLst>
              <a:ext uri="{FF2B5EF4-FFF2-40B4-BE49-F238E27FC236}">
                <a16:creationId xmlns:a16="http://schemas.microsoft.com/office/drawing/2014/main" xmlns="" id="{65408860-8EFB-FF2F-2D9E-CF27A306D6FD}"/>
              </a:ext>
            </a:extLst>
          </p:cNvPr>
          <p:cNvPicPr>
            <a:picLocks noChangeAspect="1"/>
          </p:cNvPicPr>
          <p:nvPr/>
        </p:nvPicPr>
        <p:blipFill>
          <a:blip r:embed="rId3"/>
          <a:stretch>
            <a:fillRect/>
          </a:stretch>
        </p:blipFill>
        <p:spPr>
          <a:xfrm>
            <a:off x="8922976" y="4504128"/>
            <a:ext cx="2829320" cy="1743318"/>
          </a:xfrm>
          <a:prstGeom prst="rect">
            <a:avLst/>
          </a:prstGeom>
          <a:ln>
            <a:solidFill>
              <a:schemeClr val="accent1"/>
            </a:solidFill>
          </a:ln>
        </p:spPr>
      </p:pic>
      <p:pic>
        <p:nvPicPr>
          <p:cNvPr id="10" name="Picture 9">
            <a:extLst>
              <a:ext uri="{FF2B5EF4-FFF2-40B4-BE49-F238E27FC236}">
                <a16:creationId xmlns:a16="http://schemas.microsoft.com/office/drawing/2014/main" xmlns="" id="{59E0E238-475A-8FD5-17EF-4E7DC8932744}"/>
              </a:ext>
            </a:extLst>
          </p:cNvPr>
          <p:cNvPicPr>
            <a:picLocks noChangeAspect="1"/>
          </p:cNvPicPr>
          <p:nvPr/>
        </p:nvPicPr>
        <p:blipFill>
          <a:blip r:embed="rId4"/>
          <a:stretch>
            <a:fillRect/>
          </a:stretch>
        </p:blipFill>
        <p:spPr>
          <a:xfrm>
            <a:off x="5452956" y="4504128"/>
            <a:ext cx="2353003" cy="1295581"/>
          </a:xfrm>
          <a:prstGeom prst="rect">
            <a:avLst/>
          </a:prstGeom>
          <a:ln>
            <a:solidFill>
              <a:schemeClr val="accent1"/>
            </a:solidFill>
          </a:ln>
        </p:spPr>
      </p:pic>
    </p:spTree>
    <p:extLst>
      <p:ext uri="{BB962C8B-B14F-4D97-AF65-F5344CB8AC3E}">
        <p14:creationId xmlns:p14="http://schemas.microsoft.com/office/powerpoint/2010/main" xmlns="" val="61597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96A49DF3-E610-8DCC-1928-27E8492CC190}"/>
              </a:ext>
            </a:extLst>
          </p:cNvPr>
          <p:cNvSpPr>
            <a:spLocks noGrp="1"/>
          </p:cNvSpPr>
          <p:nvPr>
            <p:ph type="body" sz="quarter" idx="10"/>
          </p:nvPr>
        </p:nvSpPr>
        <p:spPr/>
        <p:txBody>
          <a:bodyPr/>
          <a:lstStyle/>
          <a:p>
            <a:r>
              <a:rPr lang="en-GB" sz="3200" dirty="0"/>
              <a:t>Auto-implemented properties</a:t>
            </a:r>
          </a:p>
        </p:txBody>
      </p:sp>
      <p:sp>
        <p:nvSpPr>
          <p:cNvPr id="3" name="Slide Number Placeholder 2">
            <a:extLst>
              <a:ext uri="{FF2B5EF4-FFF2-40B4-BE49-F238E27FC236}">
                <a16:creationId xmlns:a16="http://schemas.microsoft.com/office/drawing/2014/main" xmlns="" id="{5B05DC16-10C6-99C0-1107-C0F24F0A9B41}"/>
              </a:ext>
            </a:extLst>
          </p:cNvPr>
          <p:cNvSpPr>
            <a:spLocks noGrp="1"/>
          </p:cNvSpPr>
          <p:nvPr>
            <p:ph type="sldNum" sz="quarter" idx="4"/>
          </p:nvPr>
        </p:nvSpPr>
        <p:spPr/>
        <p:txBody>
          <a:bodyPr/>
          <a:lstStyle/>
          <a:p>
            <a:fld id="{EF892D59-8F09-EF4B-AD6D-DA609442F868}" type="slidenum">
              <a:rPr lang="en-GB" smtClean="0"/>
              <a:pPr/>
              <a:t>8</a:t>
            </a:fld>
            <a:endParaRPr lang="en-GB" dirty="0"/>
          </a:p>
        </p:txBody>
      </p:sp>
      <p:sp>
        <p:nvSpPr>
          <p:cNvPr id="6" name="Text Placeholder 5">
            <a:extLst>
              <a:ext uri="{FF2B5EF4-FFF2-40B4-BE49-F238E27FC236}">
                <a16:creationId xmlns:a16="http://schemas.microsoft.com/office/drawing/2014/main" xmlns="" id="{0AD7EE03-C6F4-7DB4-587C-4710A31A6B97}"/>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Use this syntax if there is no additional logic other than assigning or returning a value</a:t>
            </a:r>
          </a:p>
          <a:p>
            <a:pPr marL="285750" indent="-285750">
              <a:buFont typeface="Arial" panose="020B0604020202020204" pitchFamily="34" charset="0"/>
              <a:buChar char="•"/>
            </a:pPr>
            <a:r>
              <a:rPr lang="en-GB" dirty="0"/>
              <a:t>The C# compiler transparently creates the backing field for you and the implementation code to set / get to / from, the backing field</a:t>
            </a:r>
          </a:p>
          <a:p>
            <a:pPr marL="285750" indent="-285750">
              <a:buFont typeface="Arial" panose="020B0604020202020204" pitchFamily="34" charset="0"/>
              <a:buChar char="•"/>
            </a:pPr>
            <a:r>
              <a:rPr lang="en-GB" dirty="0"/>
              <a:t>You can use an optional initialiser to set a value</a:t>
            </a:r>
          </a:p>
        </p:txBody>
      </p:sp>
      <p:pic>
        <p:nvPicPr>
          <p:cNvPr id="8" name="Picture 7">
            <a:extLst>
              <a:ext uri="{FF2B5EF4-FFF2-40B4-BE49-F238E27FC236}">
                <a16:creationId xmlns:a16="http://schemas.microsoft.com/office/drawing/2014/main" xmlns="" id="{6C75B367-30B3-AE3E-1DD7-DE98C2FC9117}"/>
              </a:ext>
            </a:extLst>
          </p:cNvPr>
          <p:cNvPicPr>
            <a:picLocks noChangeAspect="1"/>
          </p:cNvPicPr>
          <p:nvPr/>
        </p:nvPicPr>
        <p:blipFill>
          <a:blip r:embed="rId2"/>
          <a:srcRect/>
          <a:stretch/>
        </p:blipFill>
        <p:spPr>
          <a:xfrm>
            <a:off x="5452522" y="3673976"/>
            <a:ext cx="3838961" cy="1136732"/>
          </a:xfrm>
          <a:prstGeom prst="rect">
            <a:avLst/>
          </a:prstGeom>
          <a:ln>
            <a:solidFill>
              <a:schemeClr val="accent1"/>
            </a:solidFill>
          </a:ln>
        </p:spPr>
      </p:pic>
    </p:spTree>
    <p:extLst>
      <p:ext uri="{BB962C8B-B14F-4D97-AF65-F5344CB8AC3E}">
        <p14:creationId xmlns:p14="http://schemas.microsoft.com/office/powerpoint/2010/main" xmlns="" val="405953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02A04602-416F-5042-85B7-892464AE0AE3}"/>
              </a:ext>
            </a:extLst>
          </p:cNvPr>
          <p:cNvSpPr>
            <a:spLocks noGrp="1"/>
          </p:cNvSpPr>
          <p:nvPr>
            <p:ph type="body" sz="quarter" idx="10"/>
          </p:nvPr>
        </p:nvSpPr>
        <p:spPr/>
        <p:txBody>
          <a:bodyPr/>
          <a:lstStyle/>
          <a:p>
            <a:r>
              <a:rPr lang="en-GB" sz="3400" dirty="0"/>
              <a:t>Calculated Property Example</a:t>
            </a:r>
          </a:p>
        </p:txBody>
      </p:sp>
      <p:sp>
        <p:nvSpPr>
          <p:cNvPr id="3" name="Slide Number Placeholder 2">
            <a:extLst>
              <a:ext uri="{FF2B5EF4-FFF2-40B4-BE49-F238E27FC236}">
                <a16:creationId xmlns:a16="http://schemas.microsoft.com/office/drawing/2014/main" xmlns="" id="{C68C7F69-126F-8D15-4E48-9881926C20AD}"/>
              </a:ext>
            </a:extLst>
          </p:cNvPr>
          <p:cNvSpPr>
            <a:spLocks noGrp="1"/>
          </p:cNvSpPr>
          <p:nvPr>
            <p:ph type="sldNum" sz="quarter" idx="4"/>
          </p:nvPr>
        </p:nvSpPr>
        <p:spPr/>
        <p:txBody>
          <a:bodyPr/>
          <a:lstStyle/>
          <a:p>
            <a:fld id="{EF892D59-8F09-EF4B-AD6D-DA609442F868}" type="slidenum">
              <a:rPr lang="en-GB" smtClean="0"/>
              <a:pPr/>
              <a:t>9</a:t>
            </a:fld>
            <a:endParaRPr lang="en-GB" dirty="0"/>
          </a:p>
        </p:txBody>
      </p:sp>
      <p:sp>
        <p:nvSpPr>
          <p:cNvPr id="6" name="Text Placeholder 5">
            <a:extLst>
              <a:ext uri="{FF2B5EF4-FFF2-40B4-BE49-F238E27FC236}">
                <a16:creationId xmlns:a16="http://schemas.microsoft.com/office/drawing/2014/main" xmlns="" id="{18446CA7-66DC-6E5A-F778-3973555A22EC}"/>
              </a:ext>
            </a:extLst>
          </p:cNvPr>
          <p:cNvSpPr>
            <a:spLocks noGrp="1"/>
          </p:cNvSpPr>
          <p:nvPr>
            <p:ph type="body" sz="quarter" idx="15"/>
          </p:nvPr>
        </p:nvSpPr>
        <p:spPr/>
        <p:txBody>
          <a:bodyPr/>
          <a:lstStyle/>
          <a:p>
            <a:pPr marL="285750" indent="-285750">
              <a:buFont typeface="Arial" panose="020B0604020202020204" pitchFamily="34" charset="0"/>
              <a:buChar char="•"/>
            </a:pPr>
            <a:r>
              <a:rPr lang="en-GB" b="1" dirty="0" err="1"/>
              <a:t>TempInDegreesCelsius</a:t>
            </a:r>
            <a:r>
              <a:rPr lang="en-GB" dirty="0"/>
              <a:t> is a read-write auto-implemented property</a:t>
            </a:r>
          </a:p>
          <a:p>
            <a:pPr marL="285750" indent="-285750">
              <a:buFont typeface="Arial" panose="020B0604020202020204" pitchFamily="34" charset="0"/>
              <a:buChar char="•"/>
            </a:pPr>
            <a:r>
              <a:rPr lang="en-GB" b="1" dirty="0" err="1"/>
              <a:t>TempInDegreesFahrenheit</a:t>
            </a:r>
            <a:r>
              <a:rPr lang="en-GB" dirty="0"/>
              <a:t> is a calculated read-only property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err="1"/>
              <a:t>TempInDegreesFahrenheit</a:t>
            </a:r>
            <a:r>
              <a:rPr lang="en-GB" dirty="0"/>
              <a:t> is a calculated read-only expression-bodied property</a:t>
            </a:r>
          </a:p>
          <a:p>
            <a:pPr marL="285750" indent="-285750">
              <a:buFont typeface="Arial" panose="020B0604020202020204" pitchFamily="34" charset="0"/>
              <a:buChar char="•"/>
            </a:pPr>
            <a:endParaRPr lang="en-GB" dirty="0"/>
          </a:p>
        </p:txBody>
      </p:sp>
      <p:pic>
        <p:nvPicPr>
          <p:cNvPr id="8" name="Picture 7">
            <a:extLst>
              <a:ext uri="{FF2B5EF4-FFF2-40B4-BE49-F238E27FC236}">
                <a16:creationId xmlns:a16="http://schemas.microsoft.com/office/drawing/2014/main" xmlns="" id="{62D97781-C7CB-394D-C48E-F1769AE07681}"/>
              </a:ext>
            </a:extLst>
          </p:cNvPr>
          <p:cNvPicPr>
            <a:picLocks noChangeAspect="1"/>
          </p:cNvPicPr>
          <p:nvPr/>
        </p:nvPicPr>
        <p:blipFill>
          <a:blip r:embed="rId2"/>
          <a:stretch>
            <a:fillRect/>
          </a:stretch>
        </p:blipFill>
        <p:spPr>
          <a:xfrm>
            <a:off x="5221664" y="2472982"/>
            <a:ext cx="4134427" cy="1629002"/>
          </a:xfrm>
          <a:prstGeom prst="rect">
            <a:avLst/>
          </a:prstGeom>
          <a:ln>
            <a:solidFill>
              <a:schemeClr val="accent1"/>
            </a:solidFill>
          </a:ln>
        </p:spPr>
      </p:pic>
      <p:pic>
        <p:nvPicPr>
          <p:cNvPr id="10" name="Picture 9">
            <a:extLst>
              <a:ext uri="{FF2B5EF4-FFF2-40B4-BE49-F238E27FC236}">
                <a16:creationId xmlns:a16="http://schemas.microsoft.com/office/drawing/2014/main" xmlns="" id="{1142B436-2279-EC9E-CA79-F698E91593B4}"/>
              </a:ext>
            </a:extLst>
          </p:cNvPr>
          <p:cNvPicPr>
            <a:picLocks noChangeAspect="1"/>
          </p:cNvPicPr>
          <p:nvPr/>
        </p:nvPicPr>
        <p:blipFill>
          <a:blip r:embed="rId3"/>
          <a:stretch>
            <a:fillRect/>
          </a:stretch>
        </p:blipFill>
        <p:spPr>
          <a:xfrm>
            <a:off x="5221664" y="5190400"/>
            <a:ext cx="5706271" cy="1095528"/>
          </a:xfrm>
          <a:prstGeom prst="rect">
            <a:avLst/>
          </a:prstGeom>
          <a:ln>
            <a:solidFill>
              <a:schemeClr val="accent1"/>
            </a:solidFill>
          </a:ln>
        </p:spPr>
      </p:pic>
    </p:spTree>
    <p:extLst>
      <p:ext uri="{BB962C8B-B14F-4D97-AF65-F5344CB8AC3E}">
        <p14:creationId xmlns:p14="http://schemas.microsoft.com/office/powerpoint/2010/main" xmlns="" val="1274968742"/>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xmlns="" name="QA - NEW Powerpoint template_v3.0" id="{757C6B63-E14D-49F7-B3A2-1526B7ACA66B}" vid="{484D6699-C988-4F0E-BCF1-0F8788268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A76CB1A6A97F4F94C30509F5BB9151" ma:contentTypeVersion="6" ma:contentTypeDescription="Create a new document." ma:contentTypeScope="" ma:versionID="ac460c2100dff86cf8401538a9f5564b">
  <xsd:schema xmlns:xsd="http://www.w3.org/2001/XMLSchema" xmlns:xs="http://www.w3.org/2001/XMLSchema" xmlns:p="http://schemas.microsoft.com/office/2006/metadata/properties" xmlns:ns2="7bb73446-ea3d-431f-b143-15601503031a" targetNamespace="http://schemas.microsoft.com/office/2006/metadata/properties" ma:root="true" ma:fieldsID="ecb4cf479789c2a5025882377c001b92" ns2:_="">
    <xsd:import namespace="7bb73446-ea3d-431f-b143-1560150303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73446-ea3d-431f-b143-1560150303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30C460-91BC-4486-927B-7DEF612172CF}">
  <ds:schemaRefs>
    <ds:schemaRef ds:uri="http://schemas.microsoft.com/sharepoint/v3/contenttype/forms"/>
  </ds:schemaRefs>
</ds:datastoreItem>
</file>

<file path=customXml/itemProps2.xml><?xml version="1.0" encoding="utf-8"?>
<ds:datastoreItem xmlns:ds="http://schemas.openxmlformats.org/officeDocument/2006/customXml" ds:itemID="{DBC0D1A9-62D4-4D38-98A5-BE95FE2B3BF6}">
  <ds:schemaRefs>
    <ds:schemaRef ds:uri="http://purl.org/dc/elements/1.1/"/>
    <ds:schemaRef ds:uri="http://schemas.microsoft.com/office/2006/metadata/properties"/>
    <ds:schemaRef ds:uri="http://purl.org/dc/terms/"/>
    <ds:schemaRef ds:uri="98F23120-B9C0-4326-80F1-742994D56820"/>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F3AEAA3D-A4C8-492E-B2C6-3FF8E29D29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73446-ea3d-431f-b143-1560150303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1969</TotalTime>
  <Words>1754</Words>
  <Application>Microsoft Office PowerPoint</Application>
  <PresentationFormat>Custom</PresentationFormat>
  <Paragraphs>244</Paragraphs>
  <Slides>25</Slides>
  <Notes>14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Properties &amp; Constructors</vt:lpstr>
      <vt:lpstr>Slide 2</vt:lpstr>
      <vt:lpstr>Slide 3</vt:lpstr>
      <vt:lpstr>Slide 4</vt:lpstr>
      <vt:lpstr>Slide 5</vt:lpstr>
      <vt:lpstr>Slide 6</vt:lpstr>
      <vt:lpstr>Slide 7</vt:lpstr>
      <vt:lpstr>Slide 8</vt:lpstr>
      <vt:lpstr>Slide 9</vt:lpstr>
      <vt:lpstr>Slide 10</vt:lpstr>
      <vt:lpstr>Constructing objects</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Activity:  Exercise 7</vt:lpstr>
    </vt:vector>
  </TitlesOfParts>
  <Manager/>
  <Company>QA 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Properties and Constructors</dc:title>
  <dc:subject/>
  <dc:creator>Phil Howarth</dc:creator>
  <cp:keywords/>
  <dc:description/>
  <cp:lastModifiedBy>Philip Howarth</cp:lastModifiedBy>
  <cp:revision>175</cp:revision>
  <cp:lastPrinted>2021-06-30T10:37:00Z</cp:lastPrinted>
  <dcterms:created xsi:type="dcterms:W3CDTF">2020-01-02T14:03:43Z</dcterms:created>
  <dcterms:modified xsi:type="dcterms:W3CDTF">2023-09-05T09:20:31Z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0x0101006BA76CB1A6A97F4F94C30509F5BB9151</vt:lpwstr>
  </property>
  <property fmtid="{D5CDD505-2E9C-101B-9397-08002B2CF9AE}" pid="3" name="BookType">
    <vt:lpwstr>10</vt:lpwstr>
  </property>
</Properties>
</file>