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14" r:id="rId5"/>
    <p:sldId id="330" r:id="rId6"/>
    <p:sldId id="332" r:id="rId7"/>
    <p:sldId id="333" r:id="rId8"/>
    <p:sldId id="334" r:id="rId9"/>
    <p:sldId id="335" r:id="rId10"/>
    <p:sldId id="336" r:id="rId11"/>
    <p:sldId id="337" r:id="rId12"/>
    <p:sldId id="338" r:id="rId13"/>
    <p:sldId id="339" r:id="rId14"/>
    <p:sldId id="364" r:id="rId15"/>
    <p:sldId id="365" r:id="rId16"/>
    <p:sldId id="366" r:id="rId17"/>
    <p:sldId id="367" r:id="rId18"/>
    <p:sldId id="368" r:id="rId19"/>
    <p:sldId id="369" r:id="rId20"/>
    <p:sldId id="371" r:id="rId21"/>
    <p:sldId id="372" r:id="rId22"/>
    <p:sldId id="373" r:id="rId23"/>
    <p:sldId id="375" r:id="rId24"/>
    <p:sldId id="376" r:id="rId25"/>
    <p:sldId id="377" r:id="rId26"/>
    <p:sldId id="378" r:id="rId27"/>
    <p:sldId id="379" r:id="rId28"/>
    <p:sldId id="380" r:id="rId29"/>
    <p:sldId id="381" r:id="rId30"/>
    <p:sldId id="382" r:id="rId31"/>
    <p:sldId id="329" r:id="rId32"/>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Slides" id="{DE8BF54A-1323-4403-83F8-D7B5510C9D53}">
          <p14:sldIdLst>
            <p14:sldId id="314"/>
            <p14:sldId id="330"/>
            <p14:sldId id="332"/>
            <p14:sldId id="333"/>
            <p14:sldId id="334"/>
            <p14:sldId id="335"/>
            <p14:sldId id="336"/>
            <p14:sldId id="337"/>
            <p14:sldId id="338"/>
            <p14:sldId id="339"/>
            <p14:sldId id="364"/>
            <p14:sldId id="365"/>
            <p14:sldId id="366"/>
            <p14:sldId id="367"/>
            <p14:sldId id="368"/>
            <p14:sldId id="369"/>
            <p14:sldId id="371"/>
            <p14:sldId id="372"/>
            <p14:sldId id="373"/>
            <p14:sldId id="375"/>
            <p14:sldId id="376"/>
            <p14:sldId id="377"/>
            <p14:sldId id="378"/>
            <p14:sldId id="379"/>
            <p14:sldId id="380"/>
            <p14:sldId id="381"/>
            <p14:sldId id="382"/>
            <p14:sldId id="32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92" autoAdjust="0"/>
    <p:restoredTop sz="72172" autoAdjust="0"/>
  </p:normalViewPr>
  <p:slideViewPr>
    <p:cSldViewPr snapToGrid="0" snapToObjects="1" showGuides="1">
      <p:cViewPr varScale="1">
        <p:scale>
          <a:sx n="87" d="100"/>
          <a:sy n="87" d="100"/>
        </p:scale>
        <p:origin x="-480" y="-86"/>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91" d="100"/>
          <a:sy n="91" d="100"/>
        </p:scale>
        <p:origin x="-1814" y="-72"/>
      </p:cViewPr>
      <p:guideLst>
        <p:guide orient="horz" pos="2093"/>
        <p:guide pos="307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xmlns=""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p14="http://schemas.microsoft.com/office/powerpoint/2010/main" xmlns=""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xmlns=""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 overriding scenarios are:</a:t>
            </a:r>
          </a:p>
          <a:p>
            <a:pPr marL="171450" lvl="0" indent="-171450">
              <a:buFont typeface="Arial" panose="020B0604020202020204" pitchFamily="34" charset="0"/>
              <a:buChar char="•"/>
            </a:pPr>
            <a:r>
              <a:rPr lang="en-GB" dirty="0"/>
              <a:t>Replace the virtual method’s code completely</a:t>
            </a:r>
          </a:p>
          <a:p>
            <a:pPr marL="171450" lvl="0" indent="-171450">
              <a:buFont typeface="Arial" panose="020B0604020202020204" pitchFamily="34" charset="0"/>
              <a:buChar char="•"/>
            </a:pPr>
            <a:r>
              <a:rPr lang="en-GB" dirty="0"/>
              <a:t>Call the base class‘s implementation first, then add extra code</a:t>
            </a:r>
          </a:p>
          <a:p>
            <a:pPr marL="171450" lvl="0" indent="-171450">
              <a:buFont typeface="Arial" panose="020B0604020202020204" pitchFamily="34" charset="0"/>
              <a:buChar char="•"/>
            </a:pPr>
            <a:r>
              <a:rPr lang="en-GB" dirty="0"/>
              <a:t>Perform some of your own code, then call the base class‘s code</a:t>
            </a:r>
          </a:p>
          <a:p>
            <a:r>
              <a:rPr lang="en-GB" dirty="0"/>
              <a:t>To do this, you use the </a:t>
            </a:r>
            <a:r>
              <a:rPr lang="en-GB" b="1" dirty="0"/>
              <a:t>base</a:t>
            </a:r>
            <a:r>
              <a:rPr lang="en-GB" dirty="0"/>
              <a:t> keyword and call the appropriate method or property. This will call the matching method in the base class, or in one of its base classes if the method is virtual and hasn't been overridden in the immediate base class.</a:t>
            </a:r>
          </a:p>
          <a:p>
            <a:r>
              <a:rPr lang="en-GB" dirty="0"/>
              <a:t>You cannot call “</a:t>
            </a:r>
            <a:r>
              <a:rPr lang="en-GB" i="1" dirty="0" err="1"/>
              <a:t>base.base</a:t>
            </a:r>
            <a:r>
              <a:rPr lang="en-GB" dirty="0"/>
              <a:t>”. The </a:t>
            </a:r>
            <a:r>
              <a:rPr lang="en-GB" b="1" dirty="0"/>
              <a:t>base</a:t>
            </a:r>
            <a:r>
              <a:rPr lang="en-GB" dirty="0"/>
              <a:t> keyword can only be used to refer to the immediate base class.</a:t>
            </a:r>
          </a:p>
          <a:p>
            <a:r>
              <a:rPr lang="en-GB" dirty="0"/>
              <a:t>If you omit the </a:t>
            </a:r>
            <a:r>
              <a:rPr lang="en-GB" b="1" dirty="0"/>
              <a:t>base</a:t>
            </a:r>
            <a:r>
              <a:rPr lang="en-GB" dirty="0"/>
              <a:t> keyword, you are effectively referring to </a:t>
            </a:r>
            <a:r>
              <a:rPr lang="en-GB" b="1" dirty="0"/>
              <a:t>this</a:t>
            </a:r>
            <a:r>
              <a:rPr lang="en-GB" dirty="0"/>
              <a:t>, which could lead to a stack overflow as your method repeatedly calls itself.</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xmlns="" val="3879024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practice in OO design is to factor out as much common data and behaviour as possible into a shared base class. If this base class becomes so general or abstract that it is used only as a framework by derived classes and is never instantiated, that class is known as an abstract class.</a:t>
            </a:r>
          </a:p>
          <a:p>
            <a:r>
              <a:rPr lang="en-GB" dirty="0"/>
              <a:t>For example, the author of the Shape class has no real idea of how a specific shape will be drawn, nor can they possibly know how to calculate the area of a specific shape. However, they can determine that all shapes can be drawn and have their area calculated. Therefore, they can add an abstract definition of this behaviour without actually providing any implementation at all.</a:t>
            </a:r>
          </a:p>
          <a:p>
            <a:r>
              <a:rPr lang="en-GB" dirty="0"/>
              <a:t>Derived classes must then replace (via overriding) the abstract member with a concrete implementation.</a:t>
            </a:r>
          </a:p>
          <a:p>
            <a:r>
              <a:rPr lang="en-GB" dirty="0"/>
              <a:t>An abstract class can contain anything a non-abstract class can contain, such as instance variables and instance methods. Abstract classes can also contain abstract members. Abstract members do not contain any implementation code.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xmlns="" val="199609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abstract method is a method that cannot meaningfully be implemented by a class. Any class that contains one or more abstract methods is an abstract class and must be marked with the abstract keyword. A concrete derived class must implement </a:t>
            </a:r>
            <a:r>
              <a:rPr lang="en-GB" u="sng" dirty="0"/>
              <a:t>all</a:t>
            </a:r>
            <a:r>
              <a:rPr lang="en-GB" dirty="0"/>
              <a:t> of the abstract methods of its base class. The declaration of an abstract method in an abstract base class forces all concrete descendants of that class to implement that method. Any derived class that does not implement all of the abstract methods of a base class is implicitly abstract and cannot be instantiated.</a:t>
            </a:r>
          </a:p>
          <a:p>
            <a:r>
              <a:rPr lang="en-GB" dirty="0"/>
              <a:t>An abstract method has no method body; just a signature that includes the keyword abstract. </a:t>
            </a:r>
          </a:p>
          <a:p>
            <a:r>
              <a:rPr lang="en-GB" dirty="0"/>
              <a:t>If </a:t>
            </a:r>
            <a:r>
              <a:rPr lang="en-GB" dirty="0" err="1"/>
              <a:t>ClassA</a:t>
            </a:r>
            <a:r>
              <a:rPr lang="en-GB" dirty="0"/>
              <a:t> is abstract and </a:t>
            </a:r>
            <a:r>
              <a:rPr lang="en-GB" dirty="0" err="1"/>
              <a:t>ClassB</a:t>
            </a:r>
            <a:r>
              <a:rPr lang="en-GB" dirty="0"/>
              <a:t> derives from </a:t>
            </a:r>
            <a:r>
              <a:rPr lang="en-GB" dirty="0" err="1"/>
              <a:t>ClassA</a:t>
            </a:r>
            <a:r>
              <a:rPr lang="en-GB" dirty="0"/>
              <a:t> and overrides all of </a:t>
            </a:r>
            <a:r>
              <a:rPr lang="en-GB" dirty="0" err="1"/>
              <a:t>ClassA's</a:t>
            </a:r>
            <a:r>
              <a:rPr lang="en-GB" dirty="0"/>
              <a:t> abstract members (making </a:t>
            </a:r>
            <a:r>
              <a:rPr lang="en-GB" dirty="0" err="1"/>
              <a:t>ClassB</a:t>
            </a:r>
            <a:r>
              <a:rPr lang="en-GB" dirty="0"/>
              <a:t> a concrete class), then any class that derives from </a:t>
            </a:r>
            <a:r>
              <a:rPr lang="en-GB" dirty="0" err="1"/>
              <a:t>ClassB</a:t>
            </a:r>
            <a:r>
              <a:rPr lang="en-GB" dirty="0"/>
              <a:t> does not need to provide its own implementation for </a:t>
            </a:r>
            <a:r>
              <a:rPr lang="en-GB" dirty="0" err="1"/>
              <a:t>ClassA's</a:t>
            </a:r>
            <a:r>
              <a:rPr lang="en-GB" dirty="0"/>
              <a:t> abstract methods. This is because </a:t>
            </a:r>
            <a:r>
              <a:rPr lang="en-GB" dirty="0" err="1"/>
              <a:t>ClassB</a:t>
            </a:r>
            <a:r>
              <a:rPr lang="en-GB" dirty="0"/>
              <a:t> has overridden all of the necessary members. Any further deriving classes can override these members if they require.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xmlns="" val="179870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Rectangle is a Polygon and every Polygon is a Shape. It is therefore safe to use a variable declared as a Shape and pass a Polygon or Rectangle instance. This is an up-cast and happens implicitly.</a:t>
            </a:r>
          </a:p>
          <a:p>
            <a:r>
              <a:rPr lang="en-GB" dirty="0"/>
              <a:t>The reverse is not true. Not every Shape is a Polygon. A Shape may be an Ellipse or a Heart shape. You must therefore perform a down-cast explicitly. If the type is incompatible, an exception will be thrown.</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xmlns="" val="279624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only invoke methods and properties of the base type when working with a base type reference. For example, in the code above the compiler will check to make sure that the method Draw is defined in the base </a:t>
            </a:r>
            <a:r>
              <a:rPr lang="en-GB" b="1" dirty="0"/>
              <a:t>Shape</a:t>
            </a:r>
            <a:r>
              <a:rPr lang="en-GB" dirty="0"/>
              <a:t> class. But what happens when we want to call a method or property that is defined in the derived class, such as the Circumference property defined in Ellipse?</a:t>
            </a:r>
          </a:p>
          <a:p>
            <a:r>
              <a:rPr lang="en-GB" dirty="0"/>
              <a:t>In this case, a down-cast must be performed explicitly. This is potentially unsafe. What happens if the Shape extracted from the collection is not an Ellipse? The cast to Ellipse would fail.</a:t>
            </a:r>
          </a:p>
          <a:p>
            <a:r>
              <a:rPr lang="en-GB" dirty="0"/>
              <a:t>To summarise, it is always possible to use a base reference to refer to a derived object (and to implicitly convert a derived reference to a base reference, which is known as an “up cast”). Conversions down the hierarchy (down-casts) require explicit casts which may throw an exception. Extra checking can be performed to prevent the exception being thrown.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xmlns="" val="66626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is</a:t>
            </a:r>
            <a:r>
              <a:rPr lang="en-GB" dirty="0"/>
              <a:t> operator checks if the run-time type of an expression result is compatible with a given type </a:t>
            </a:r>
            <a:r>
              <a:rPr lang="en-GB" b="1" dirty="0"/>
              <a:t>T</a:t>
            </a:r>
            <a:r>
              <a:rPr lang="en-GB" dirty="0"/>
              <a:t>. It returns true when an expression is not null and the run-time type matches the type </a:t>
            </a:r>
            <a:r>
              <a:rPr lang="en-GB" b="1" dirty="0"/>
              <a:t>T</a:t>
            </a:r>
            <a:r>
              <a:rPr lang="en-GB" dirty="0"/>
              <a:t> or is derived from type </a:t>
            </a:r>
            <a:r>
              <a:rPr lang="en-GB" b="1" dirty="0"/>
              <a:t>T</a:t>
            </a:r>
            <a:r>
              <a:rPr lang="en-GB" dirty="0"/>
              <a:t>. If an implicit reference conversion exists or a boxing or unboxing conversion exists, it also returns true.</a:t>
            </a:r>
          </a:p>
          <a:p>
            <a:endParaRPr lang="en-GB" dirty="0"/>
          </a:p>
          <a:p>
            <a:r>
              <a:rPr lang="en-GB" dirty="0"/>
              <a:t>From C# 7.0 onwards, you can also use the </a:t>
            </a:r>
            <a:r>
              <a:rPr lang="en-GB" b="1" dirty="0"/>
              <a:t>is</a:t>
            </a:r>
            <a:r>
              <a:rPr lang="en-GB" b="0" dirty="0"/>
              <a:t> operator to test an expression against a pattern. The example uses the </a:t>
            </a:r>
            <a:r>
              <a:rPr lang="en-GB" b="0" i="1" dirty="0"/>
              <a:t>declaration pattern </a:t>
            </a:r>
            <a:r>
              <a:rPr lang="en-GB" b="0" dirty="0"/>
              <a:t>whereby you declare a local variable to store the cast expression result if the type match succeeds.</a:t>
            </a:r>
          </a:p>
          <a:p>
            <a:endParaRPr lang="en-GB" b="0" dirty="0"/>
          </a:p>
          <a:p>
            <a:r>
              <a:rPr lang="en-GB" b="0" dirty="0"/>
              <a:t>From C# 9.0 onwards, you can use the </a:t>
            </a:r>
            <a:r>
              <a:rPr lang="en-GB" b="1" dirty="0"/>
              <a:t>not</a:t>
            </a:r>
            <a:r>
              <a:rPr lang="en-GB" b="0" dirty="0"/>
              <a:t>, </a:t>
            </a:r>
            <a:r>
              <a:rPr lang="en-GB" b="1" dirty="0"/>
              <a:t>and</a:t>
            </a:r>
            <a:r>
              <a:rPr lang="en-GB" b="0" dirty="0"/>
              <a:t>, and </a:t>
            </a:r>
            <a:r>
              <a:rPr lang="en-GB" b="1" dirty="0"/>
              <a:t>or</a:t>
            </a:r>
            <a:r>
              <a:rPr lang="en-GB" b="0" dirty="0"/>
              <a:t> pattern combinators to create </a:t>
            </a:r>
            <a:r>
              <a:rPr lang="en-GB" b="0" i="1" dirty="0"/>
              <a:t>logical patterns</a:t>
            </a:r>
            <a:r>
              <a:rPr lang="en-GB" b="0" dirty="0"/>
              <a:t>.</a:t>
            </a:r>
          </a:p>
          <a:p>
            <a:endParaRPr lang="en-GB" b="0" dirty="0"/>
          </a:p>
          <a:p>
            <a:r>
              <a:rPr lang="en-GB" b="0" dirty="0"/>
              <a:t>Best practice recommendation: use the pattern matching syntax whenever possible because it combines the test and the assignment in a single statement.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xmlns="" val="3884728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as</a:t>
            </a:r>
            <a:r>
              <a:rPr lang="en-GB" dirty="0"/>
              <a:t> operator prevents an exception being thrown. It returns the cast expression result or null if the conversion is not possible.</a:t>
            </a:r>
          </a:p>
          <a:p>
            <a:r>
              <a:rPr lang="en-GB" dirty="0"/>
              <a:t>The </a:t>
            </a:r>
            <a:r>
              <a:rPr lang="en-GB" b="1" dirty="0"/>
              <a:t>!=</a:t>
            </a:r>
            <a:r>
              <a:rPr lang="en-GB" dirty="0"/>
              <a:t> check uses any overloaded equality operators which may have been customized to return unexpected results when comparing to null.</a:t>
            </a:r>
          </a:p>
          <a:p>
            <a:r>
              <a:rPr lang="en-GB" dirty="0"/>
              <a:t>The </a:t>
            </a:r>
            <a:r>
              <a:rPr lang="en-GB" b="1" dirty="0"/>
              <a:t>is not null </a:t>
            </a:r>
            <a:r>
              <a:rPr lang="en-GB" dirty="0"/>
              <a:t>check uses reference equality and will always return the expected outcome of a null test.</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xmlns="" val="160942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Book</a:t>
            </a:r>
            <a:r>
              <a:rPr lang="en-GB" dirty="0"/>
              <a:t> class implicitly inherits from </a:t>
            </a:r>
            <a:r>
              <a:rPr lang="en-GB" b="1" dirty="0" err="1"/>
              <a:t>System.Object</a:t>
            </a:r>
            <a:endParaRPr lang="en-GB" b="1" dirty="0"/>
          </a:p>
          <a:p>
            <a:endParaRPr lang="en-GB" b="1" dirty="0"/>
          </a:p>
          <a:p>
            <a:r>
              <a:rPr lang="en-GB" b="0" dirty="0"/>
              <a:t>The </a:t>
            </a:r>
            <a:r>
              <a:rPr lang="en-GB" b="0" i="1" dirty="0"/>
              <a:t>virtual</a:t>
            </a:r>
            <a:r>
              <a:rPr lang="en-GB" b="0" dirty="0"/>
              <a:t> </a:t>
            </a:r>
            <a:r>
              <a:rPr lang="en-GB" b="1" dirty="0"/>
              <a:t>Equals</a:t>
            </a:r>
            <a:r>
              <a:rPr lang="en-GB" b="0" dirty="0"/>
              <a:t>, </a:t>
            </a:r>
            <a:r>
              <a:rPr lang="en-GB" b="1" dirty="0" err="1"/>
              <a:t>GetHashCode</a:t>
            </a:r>
            <a:r>
              <a:rPr lang="en-GB" b="0" dirty="0"/>
              <a:t> and </a:t>
            </a:r>
            <a:r>
              <a:rPr lang="en-GB" b="1" dirty="0" err="1"/>
              <a:t>ToString</a:t>
            </a:r>
            <a:r>
              <a:rPr lang="en-GB" b="0" dirty="0"/>
              <a:t> methods inherited from </a:t>
            </a:r>
            <a:r>
              <a:rPr lang="en-GB" b="1" dirty="0"/>
              <a:t>Object</a:t>
            </a:r>
            <a:r>
              <a:rPr lang="en-GB" b="0" dirty="0"/>
              <a:t> have all been </a:t>
            </a:r>
            <a:r>
              <a:rPr lang="en-GB" b="0" i="1" dirty="0"/>
              <a:t>overridden</a:t>
            </a:r>
            <a:r>
              <a:rPr lang="en-GB" b="0"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xmlns="" val="190877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overridden </a:t>
            </a:r>
            <a:r>
              <a:rPr lang="en-GB" b="1" dirty="0"/>
              <a:t>Equals</a:t>
            </a:r>
            <a:r>
              <a:rPr lang="en-GB" dirty="0"/>
              <a:t> method compares the Author and Title properties. If they match, it deems the two book objects to be equal.</a:t>
            </a:r>
          </a:p>
          <a:p>
            <a:r>
              <a:rPr lang="en-GB" dirty="0"/>
              <a:t>The </a:t>
            </a:r>
            <a:r>
              <a:rPr lang="en-GB" b="1" dirty="0"/>
              <a:t>==</a:t>
            </a:r>
            <a:r>
              <a:rPr lang="en-GB" dirty="0"/>
              <a:t> operator compares the object references. Book </a:t>
            </a:r>
            <a:r>
              <a:rPr lang="en-GB" b="1" dirty="0"/>
              <a:t>b1</a:t>
            </a:r>
            <a:r>
              <a:rPr lang="en-GB" dirty="0"/>
              <a:t> and Book </a:t>
            </a:r>
            <a:r>
              <a:rPr lang="en-GB" b="1" dirty="0"/>
              <a:t>b2</a:t>
            </a:r>
            <a:r>
              <a:rPr lang="en-GB" dirty="0"/>
              <a:t> are different objects in memory and therefore this evaluates as </a:t>
            </a:r>
            <a:r>
              <a:rPr lang="en-GB" i="1" dirty="0"/>
              <a:t>False</a:t>
            </a:r>
            <a:r>
              <a:rPr lang="en-GB" dirty="0"/>
              <a:t>.</a:t>
            </a:r>
          </a:p>
          <a:p>
            <a:r>
              <a:rPr lang="en-GB" dirty="0"/>
              <a:t>Book </a:t>
            </a:r>
            <a:r>
              <a:rPr lang="en-GB" b="1" dirty="0"/>
              <a:t>b1</a:t>
            </a:r>
            <a:r>
              <a:rPr lang="en-GB" dirty="0"/>
              <a:t> and Book </a:t>
            </a:r>
            <a:r>
              <a:rPr lang="en-GB" b="1" dirty="0"/>
              <a:t>b3</a:t>
            </a:r>
            <a:r>
              <a:rPr lang="en-GB" dirty="0"/>
              <a:t> point to the same object in memory and therefore this evaluates as </a:t>
            </a:r>
            <a:r>
              <a:rPr lang="en-GB" i="1" dirty="0"/>
              <a:t>True</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p14="http://schemas.microsoft.com/office/powerpoint/2010/main" xmlns="" val="15795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You cannot seal an abstract class.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xmlns="" val="143991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Examples of inheritance are ubiquitous in our model of the real world. Our definition of a cat inherits the features of our definition of a mammal, which in turn inherits the features of our definition of an animal. A chair and a table both inherit the features of furniture. A taxi is a kind of car. </a:t>
            </a:r>
          </a:p>
          <a:p>
            <a:r>
              <a:rPr lang="en-GB" dirty="0"/>
              <a:t>Notice that derived classes take on features of the base class and can add or modify features, but they cannot remove features.</a:t>
            </a:r>
          </a:p>
          <a:p>
            <a:endParaRPr lang="en-GB" dirty="0"/>
          </a:p>
          <a:p>
            <a:r>
              <a:rPr lang="en-GB" dirty="0"/>
              <a:t>Note: A finalizer is used to perform any necessary clean-up when an object instance is being garbage collected. </a:t>
            </a:r>
          </a:p>
          <a:p>
            <a:r>
              <a:rPr lang="en-GB" dirty="0"/>
              <a:t>Inheritance pertains to classes and not to structs.</a:t>
            </a:r>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xmlns="" val="4071275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a virtual member is sealed, it cannot be further overridden. You must use the sealed modifier with the override modifier for members.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xmlns="" val="89718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where inheritance might be a useful tool is a graphics application that needs to draw shapes. Such a program would allow us to create common shapes, such as ellipses, rectangles and triangles. Each of these is likely to be a class in the application's model. However, it quickly becomes apparent that these classes all share common behaviours and properties; shapes are filled with a colour, all need to be drawn, etc.</a:t>
            </a:r>
          </a:p>
          <a:p>
            <a:r>
              <a:rPr lang="en-GB" dirty="0"/>
              <a:t>Good OO practice would have us factor the common elements into a base class, </a:t>
            </a:r>
            <a:r>
              <a:rPr lang="en-GB" b="1" dirty="0"/>
              <a:t>Shape</a:t>
            </a:r>
            <a:r>
              <a:rPr lang="en-GB" dirty="0"/>
              <a:t>, from which all of the other classes would be derived. These derived classes would then gain the benefit of re-use of the code from the base class. However, the derived types would also need to be able to extend and modify the base class functionality; for example, each separate type would need to be able to provide its own algorithm to calculate the area of the shape, and many would need to add specific fields and constructors to support their different data requirements.</a:t>
            </a:r>
          </a:p>
          <a:p>
            <a:r>
              <a:rPr lang="en-GB" dirty="0"/>
              <a:t>One of the key things that we observe is that we can apply a test to see whether inheritance will work in our model: the "is a kind of" relationship test. A triangle is a kind of shape; an ellipse is a kind of shape; a circle is a kind of ellipse. This test confirms that we are introducing inheritance relationships that make logical sense.</a:t>
            </a:r>
          </a:p>
          <a:p>
            <a:endParaRPr lang="en-GB" dirty="0"/>
          </a:p>
          <a:p>
            <a:r>
              <a:rPr lang="en-GB" dirty="0"/>
              <a:t>Any class that does not explicitly extend another class implicitly extends the </a:t>
            </a:r>
            <a:r>
              <a:rPr lang="en-GB" b="1" dirty="0" err="1"/>
              <a:t>System.Object</a:t>
            </a:r>
            <a:r>
              <a:rPr lang="en-GB" b="1" dirty="0"/>
              <a:t> </a:t>
            </a:r>
            <a:r>
              <a:rPr lang="en-GB" dirty="0"/>
              <a:t>class. The Object class is the only class that does not have a base class and is the root class of all other classes.</a:t>
            </a:r>
          </a:p>
          <a:p>
            <a:r>
              <a:rPr lang="en-GB" dirty="0"/>
              <a:t>Single inheritance means that each class can only have one direct </a:t>
            </a:r>
            <a:r>
              <a:rPr lang="en-GB" i="1" dirty="0"/>
              <a:t>base</a:t>
            </a:r>
            <a:r>
              <a:rPr lang="en-GB" dirty="0"/>
              <a:t> class: the direct base class of Circle is Ellipse; the direct base class of Ellipse is Shape. This single chain of inheritance can go many levels deep. Multiple classes can be derived from a single </a:t>
            </a:r>
            <a:r>
              <a:rPr lang="en-GB" i="1" dirty="0"/>
              <a:t>base</a:t>
            </a:r>
            <a:r>
              <a:rPr lang="en-GB" dirty="0"/>
              <a:t> class, with Rectangle, Ellipse and Triangle all being </a:t>
            </a:r>
            <a:r>
              <a:rPr lang="en-GB" i="1" dirty="0"/>
              <a:t>derived</a:t>
            </a:r>
            <a:r>
              <a:rPr lang="en-GB" dirty="0"/>
              <a:t> from Shape.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xmlns="" val="84657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derived class, you only need to provide code for the things which are different to the base class. </a:t>
            </a:r>
          </a:p>
          <a:p>
            <a:r>
              <a:rPr lang="en-GB" dirty="0"/>
              <a:t>Use a colon after the derived class name followed by the base class you wish to inherit from.</a:t>
            </a:r>
          </a:p>
          <a:p>
            <a:r>
              <a:rPr lang="en-GB" dirty="0"/>
              <a:t>Note: if a base class is omitted, the compiler will implicitly inherit from the base class </a:t>
            </a:r>
            <a:r>
              <a:rPr lang="en-GB" b="1" dirty="0" err="1"/>
              <a:t>System.Object</a:t>
            </a:r>
            <a:r>
              <a:rPr lang="en-GB" b="0"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xmlns="" val="228433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the Shape class only has one constructor which takes two parameters: position and colour.</a:t>
            </a:r>
          </a:p>
          <a:p>
            <a:endParaRPr lang="en-GB" dirty="0"/>
          </a:p>
          <a:p>
            <a:r>
              <a:rPr lang="en-GB" dirty="0"/>
              <a:t>Constructors are not inherited. But the rules they encapsulate are. Any class derived from Shape, </a:t>
            </a:r>
            <a:r>
              <a:rPr lang="en-GB" i="1" dirty="0"/>
              <a:t>must have</a:t>
            </a:r>
            <a:r>
              <a:rPr lang="en-GB" dirty="0"/>
              <a:t> some way of telling its base class what position and colour it should have.</a:t>
            </a:r>
          </a:p>
          <a:p>
            <a:endParaRPr lang="en-GB" dirty="0"/>
          </a:p>
          <a:p>
            <a:r>
              <a:rPr lang="en-GB" dirty="0"/>
              <a:t>The Ellipse constructor takes four parameters, of which the first two (position and colour) are passed up to the base class constructor. To invoke a constructor in the base class, use the </a:t>
            </a:r>
            <a:r>
              <a:rPr lang="en-GB" i="1" dirty="0"/>
              <a:t>base</a:t>
            </a:r>
            <a:r>
              <a:rPr lang="en-GB" dirty="0"/>
              <a:t> keyword. To invoke a constructor within the same class, use the </a:t>
            </a:r>
            <a:r>
              <a:rPr lang="en-GB" i="1" dirty="0"/>
              <a:t>this</a:t>
            </a:r>
            <a:r>
              <a:rPr lang="en-GB" dirty="0"/>
              <a:t> keyword.</a:t>
            </a:r>
          </a:p>
          <a:p>
            <a:endParaRPr lang="en-GB" dirty="0"/>
          </a:p>
          <a:p>
            <a:r>
              <a:rPr lang="en-GB" dirty="0"/>
              <a:t>It isn't possible to use both </a:t>
            </a:r>
            <a:r>
              <a:rPr lang="en-GB" i="1" dirty="0"/>
              <a:t>this</a:t>
            </a:r>
            <a:r>
              <a:rPr lang="en-GB" dirty="0"/>
              <a:t> and </a:t>
            </a:r>
            <a:r>
              <a:rPr lang="en-GB" i="1" dirty="0"/>
              <a:t>base</a:t>
            </a:r>
            <a:r>
              <a:rPr lang="en-GB" dirty="0"/>
              <a:t> in the same constructor; it’s an either / or situation.</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xmlns="" val="665132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xmlns="" val="99200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our drawing program, it seems likely that a collection of all of the different shaped objects will be maintained in some kind of a drawing type.</a:t>
            </a:r>
          </a:p>
          <a:p>
            <a:r>
              <a:rPr lang="en-GB" dirty="0"/>
              <a:t>This collection would hold references to Rectangle, Ellipse and Triangle objects, but the code above treats them all as if they were mere Shape objects when it iterates through the collection to draw all the shapes. This generalised approach to working with objects is made even more powerful because of the fact that we can access behaviours of objects polymorphically.</a:t>
            </a:r>
          </a:p>
          <a:p>
            <a:r>
              <a:rPr lang="en-GB" dirty="0"/>
              <a:t>When you generalise a </a:t>
            </a:r>
            <a:r>
              <a:rPr lang="en-GB" b="1" dirty="0"/>
              <a:t>Rectangle</a:t>
            </a:r>
            <a:r>
              <a:rPr lang="en-GB" dirty="0"/>
              <a:t> as a </a:t>
            </a:r>
            <a:r>
              <a:rPr lang="en-GB" b="1" dirty="0"/>
              <a:t>Shape</a:t>
            </a:r>
            <a:r>
              <a:rPr lang="en-GB" dirty="0"/>
              <a:t>, polymorphism will call Rectangle-specific methods rather than general Shape methods, if they exist.</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xmlns="" val="117929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derived class inherits all of the instance methods and properties of its base class. However, it can also modify inherited behaviour by overriding it. This means that the derived class defines a method or property with exactly the same signature and return type as one in a base class (not necessarily its immediate base class).</a:t>
            </a:r>
          </a:p>
          <a:p>
            <a:r>
              <a:rPr lang="en-GB" dirty="0"/>
              <a:t>In C#, a class must explicitly allow a method to be overridden through the use of the “virtual” keyword. Otherwise, an attempt to override will generate a compiler warning.</a:t>
            </a:r>
          </a:p>
          <a:p>
            <a:r>
              <a:rPr lang="en-GB" dirty="0"/>
              <a:t>C# will call the runtime’s specialized member rather than the declared type’s generalized member. This is polymorphism: treating objects generally but having them act specifically.</a:t>
            </a:r>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xmlns="" val="2523004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“public” member: access is not restricted. Many classes are marked with the public keyword, as are methods and properties that represent the publicly accessible façade of a type.</a:t>
            </a:r>
          </a:p>
          <a:p>
            <a:r>
              <a:rPr lang="en-GB" dirty="0"/>
              <a:t>A “private” member: access is limited to the containing type. This modifier is very commonly applied to fields and occasionally to some methods and properties.</a:t>
            </a:r>
          </a:p>
          <a:p>
            <a:r>
              <a:rPr lang="en-GB" dirty="0"/>
              <a:t>A “protected” member: access is limited to the containing class or types derived from the containing class. </a:t>
            </a:r>
          </a:p>
          <a:p>
            <a:r>
              <a:rPr lang="en-GB" dirty="0"/>
              <a:t>An “internal” member: access is limited to the current assembly. Certain classes, known as helper classes, and some methods and properties will be specified with internal access.</a:t>
            </a:r>
          </a:p>
          <a:p>
            <a:r>
              <a:rPr lang="en-GB" dirty="0"/>
              <a:t>A “protected internal” member: access is limited to the current assembly or types derived from the containing class.</a:t>
            </a:r>
          </a:p>
          <a:p>
            <a:r>
              <a:rPr lang="en-GB" dirty="0"/>
              <a:t>A “private protected” member is accessible by types deriving from the containing class, but only within its containing assembly.</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xmlns="" val="93906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3451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1196016768"/>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xmlns=""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4747046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69861294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xmlns=""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xmlns=""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xmlns=""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4892659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1198190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xmlns=""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xmlns=""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379761529"/>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xmlns=""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xmlns=""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xmlns=""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xmlns=""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39666851"/>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D69E953-4DB2-B941-B4AE-DF2DF1970A5A}"/>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3283552690"/>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28" Type="http://schemas.openxmlformats.org/officeDocument/2006/relationships/image" Target="../media/image2.sv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xmlns="" id="{E04B9394-820E-45B1-AED1-10AA3CC584A2}"/>
              </a:ext>
            </a:extLst>
          </p:cNvPr>
          <p:cNvPicPr>
            <a:picLocks noChangeAspect="1"/>
          </p:cNvPicPr>
          <p:nvPr userDrawn="1"/>
        </p:nvPicPr>
        <p:blipFill>
          <a:blip r:embed="rId11">
            <a:extLst>
              <a:ext uri="{96DAC541-7B7A-43D3-8B79-37D633B846F1}">
                <asvg:svgBlip xmlns:asvg="http://schemas.microsoft.com/office/drawing/2016/SVG/main" xmlns="" r:embed="rId28"/>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xmlns=""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300464794"/>
      </p:ext>
    </p:extLst>
  </p:cSld>
  <p:clrMap bg1="lt1" tx1="dk1" bg2="lt2" tx2="dk2" accent1="accent1" accent2="accent2" accent3="accent3" accent4="accent4" accent5="accent5" accent6="accent6" hlink="hlink" folHlink="folHlink"/>
  <p:sldLayoutIdLst>
    <p:sldLayoutId id="2147483713" r:id="rId1"/>
    <p:sldLayoutId id="2147483822" r:id="rId2"/>
    <p:sldLayoutId id="2147483923" r:id="rId3"/>
    <p:sldLayoutId id="2147483924" r:id="rId4"/>
    <p:sldLayoutId id="2147483925" r:id="rId5"/>
    <p:sldLayoutId id="2147483926" r:id="rId6"/>
    <p:sldLayoutId id="2147483927" r:id="rId7"/>
    <p:sldLayoutId id="2147483928" r:id="rId8"/>
    <p:sldLayoutId id="2147483929" r:id="rId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9"/>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9"/>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9"/>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9"/>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9"/>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Inheritance and Abstract Classes</a:t>
            </a:r>
            <a:br>
              <a:rPr lang="en-US" dirty="0"/>
            </a:br>
            <a:endParaRPr lang="en-US" dirty="0"/>
          </a:p>
        </p:txBody>
      </p:sp>
    </p:spTree>
    <p:extLst>
      <p:ext uri="{BB962C8B-B14F-4D97-AF65-F5344CB8AC3E}">
        <p14:creationId xmlns:p14="http://schemas.microsoft.com/office/powerpoint/2010/main" xmlns=""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FF6673C-6F8A-BF3A-972E-0549889C3E30}"/>
              </a:ext>
            </a:extLst>
          </p:cNvPr>
          <p:cNvSpPr>
            <a:spLocks noGrp="1"/>
          </p:cNvSpPr>
          <p:nvPr>
            <p:ph type="body" sz="quarter" idx="10"/>
          </p:nvPr>
        </p:nvSpPr>
        <p:spPr/>
        <p:txBody>
          <a:bodyPr/>
          <a:lstStyle/>
          <a:p>
            <a:r>
              <a:rPr lang="en-GB" sz="2800" dirty="0"/>
              <a:t>Polymorphism with virtual methods or properties</a:t>
            </a:r>
          </a:p>
        </p:txBody>
      </p:sp>
      <p:sp>
        <p:nvSpPr>
          <p:cNvPr id="3" name="Slide Number Placeholder 2">
            <a:extLst>
              <a:ext uri="{FF2B5EF4-FFF2-40B4-BE49-F238E27FC236}">
                <a16:creationId xmlns:a16="http://schemas.microsoft.com/office/drawing/2014/main" xmlns="" id="{4AFDFEF6-AF4F-35FB-FE2B-62FE72BB8A8A}"/>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6" name="Text Placeholder 5">
            <a:extLst>
              <a:ext uri="{FF2B5EF4-FFF2-40B4-BE49-F238E27FC236}">
                <a16:creationId xmlns:a16="http://schemas.microsoft.com/office/drawing/2014/main" xmlns="" id="{27D733B0-E460-2ADA-8AC4-9BEF746A06F6}"/>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Inherited methods and properties can be defined as </a:t>
            </a:r>
            <a:r>
              <a:rPr lang="en-GB" b="1" dirty="0"/>
              <a:t>virtual</a:t>
            </a:r>
          </a:p>
          <a:p>
            <a:pPr marL="285750" indent="-285750">
              <a:buFont typeface="Arial" panose="020B0604020202020204" pitchFamily="34" charset="0"/>
              <a:buChar char="•"/>
            </a:pPr>
            <a:r>
              <a:rPr lang="en-GB" b="1" dirty="0"/>
              <a:t>Virtual</a:t>
            </a:r>
            <a:r>
              <a:rPr lang="en-GB" dirty="0"/>
              <a:t> members can be </a:t>
            </a:r>
            <a:r>
              <a:rPr lang="en-GB" b="1" dirty="0"/>
              <a:t>overridden</a:t>
            </a:r>
            <a:r>
              <a:rPr lang="en-GB" dirty="0"/>
              <a:t> in the derived class</a:t>
            </a:r>
          </a:p>
          <a:p>
            <a:pPr marL="285750" indent="-285750">
              <a:buFont typeface="Arial" panose="020B0604020202020204" pitchFamily="34" charset="0"/>
              <a:buChar char="•"/>
            </a:pPr>
            <a:r>
              <a:rPr lang="en-GB" dirty="0"/>
              <a:t>This enables you to </a:t>
            </a:r>
            <a:r>
              <a:rPr lang="en-GB" i="1" dirty="0"/>
              <a:t>generalise</a:t>
            </a:r>
            <a:r>
              <a:rPr lang="en-GB" dirty="0"/>
              <a:t> the type of an object to its base class type, but have the compiler call the more </a:t>
            </a:r>
            <a:r>
              <a:rPr lang="en-GB" i="1" dirty="0"/>
              <a:t>specialised</a:t>
            </a:r>
            <a:r>
              <a:rPr lang="en-GB" dirty="0"/>
              <a:t> derived version of the member</a:t>
            </a:r>
          </a:p>
        </p:txBody>
      </p:sp>
      <p:pic>
        <p:nvPicPr>
          <p:cNvPr id="8" name="Picture 7">
            <a:extLst>
              <a:ext uri="{FF2B5EF4-FFF2-40B4-BE49-F238E27FC236}">
                <a16:creationId xmlns:a16="http://schemas.microsoft.com/office/drawing/2014/main" xmlns="" id="{7A1983D8-A700-7440-44D8-D4063F54614F}"/>
              </a:ext>
            </a:extLst>
          </p:cNvPr>
          <p:cNvPicPr>
            <a:picLocks noChangeAspect="1"/>
          </p:cNvPicPr>
          <p:nvPr/>
        </p:nvPicPr>
        <p:blipFill>
          <a:blip r:embed="rId3"/>
          <a:stretch>
            <a:fillRect/>
          </a:stretch>
        </p:blipFill>
        <p:spPr>
          <a:xfrm>
            <a:off x="5345122" y="5594578"/>
            <a:ext cx="5877745" cy="695422"/>
          </a:xfrm>
          <a:prstGeom prst="rect">
            <a:avLst/>
          </a:prstGeom>
          <a:ln>
            <a:solidFill>
              <a:schemeClr val="accent1"/>
            </a:solidFill>
          </a:ln>
        </p:spPr>
      </p:pic>
      <p:pic>
        <p:nvPicPr>
          <p:cNvPr id="10" name="Picture 9">
            <a:extLst>
              <a:ext uri="{FF2B5EF4-FFF2-40B4-BE49-F238E27FC236}">
                <a16:creationId xmlns:a16="http://schemas.microsoft.com/office/drawing/2014/main" xmlns="" id="{575E1CA5-3EEC-D64E-0938-EAE15C92B73F}"/>
              </a:ext>
            </a:extLst>
          </p:cNvPr>
          <p:cNvPicPr>
            <a:picLocks noChangeAspect="1"/>
          </p:cNvPicPr>
          <p:nvPr/>
        </p:nvPicPr>
        <p:blipFill>
          <a:blip r:embed="rId4"/>
          <a:stretch>
            <a:fillRect/>
          </a:stretch>
        </p:blipFill>
        <p:spPr>
          <a:xfrm>
            <a:off x="5345122" y="3785883"/>
            <a:ext cx="2648917" cy="1135251"/>
          </a:xfrm>
          <a:prstGeom prst="rect">
            <a:avLst/>
          </a:prstGeom>
          <a:ln>
            <a:solidFill>
              <a:schemeClr val="accent1"/>
            </a:solidFill>
          </a:ln>
        </p:spPr>
      </p:pic>
      <p:pic>
        <p:nvPicPr>
          <p:cNvPr id="12" name="Picture 11">
            <a:extLst>
              <a:ext uri="{FF2B5EF4-FFF2-40B4-BE49-F238E27FC236}">
                <a16:creationId xmlns:a16="http://schemas.microsoft.com/office/drawing/2014/main" xmlns="" id="{3CD94EBA-6640-25AB-FAF4-38416982F594}"/>
              </a:ext>
            </a:extLst>
          </p:cNvPr>
          <p:cNvPicPr>
            <a:picLocks noChangeAspect="1"/>
          </p:cNvPicPr>
          <p:nvPr/>
        </p:nvPicPr>
        <p:blipFill>
          <a:blip r:embed="rId5"/>
          <a:stretch>
            <a:fillRect/>
          </a:stretch>
        </p:blipFill>
        <p:spPr>
          <a:xfrm>
            <a:off x="8628563" y="3778315"/>
            <a:ext cx="2554623" cy="1447620"/>
          </a:xfrm>
          <a:prstGeom prst="rect">
            <a:avLst/>
          </a:prstGeom>
          <a:ln>
            <a:solidFill>
              <a:schemeClr val="accent1"/>
            </a:solidFill>
          </a:ln>
        </p:spPr>
      </p:pic>
    </p:spTree>
    <p:extLst>
      <p:ext uri="{BB962C8B-B14F-4D97-AF65-F5344CB8AC3E}">
        <p14:creationId xmlns:p14="http://schemas.microsoft.com/office/powerpoint/2010/main" xmlns="" val="244710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5EFFDF86-8F4F-B59A-D4F0-42C90656396E}"/>
              </a:ext>
            </a:extLst>
          </p:cNvPr>
          <p:cNvSpPr>
            <a:spLocks noGrp="1"/>
          </p:cNvSpPr>
          <p:nvPr>
            <p:ph type="body" sz="quarter" idx="10"/>
          </p:nvPr>
        </p:nvSpPr>
        <p:spPr/>
        <p:txBody>
          <a:bodyPr/>
          <a:lstStyle/>
          <a:p>
            <a:r>
              <a:rPr lang="en-GB" sz="3000" dirty="0"/>
              <a:t>Member access modifiers</a:t>
            </a:r>
          </a:p>
        </p:txBody>
      </p:sp>
      <p:sp>
        <p:nvSpPr>
          <p:cNvPr id="3" name="Slide Number Placeholder 2">
            <a:extLst>
              <a:ext uri="{FF2B5EF4-FFF2-40B4-BE49-F238E27FC236}">
                <a16:creationId xmlns:a16="http://schemas.microsoft.com/office/drawing/2014/main" xmlns="" id="{FB57A99A-233C-7A23-7E9C-12E84709DFF9}"/>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5" name="Text Placeholder 4">
            <a:extLst>
              <a:ext uri="{FF2B5EF4-FFF2-40B4-BE49-F238E27FC236}">
                <a16:creationId xmlns:a16="http://schemas.microsoft.com/office/drawing/2014/main" xmlns="" id="{E31FD554-384C-631B-F9DE-8932E281FAD8}"/>
              </a:ext>
            </a:extLst>
          </p:cNvPr>
          <p:cNvSpPr>
            <a:spLocks noGrp="1"/>
          </p:cNvSpPr>
          <p:nvPr>
            <p:ph type="body" sz="quarter" idx="15"/>
          </p:nvPr>
        </p:nvSpPr>
        <p:spPr/>
        <p:txBody>
          <a:bodyPr/>
          <a:lstStyle/>
          <a:p>
            <a:r>
              <a:rPr lang="en-GB" dirty="0"/>
              <a:t>Members (methods and properties) can be marked as: </a:t>
            </a:r>
          </a:p>
          <a:p>
            <a:pPr marL="285750" indent="-285750">
              <a:buFont typeface="Arial" panose="020B0604020202020204" pitchFamily="34" charset="0"/>
              <a:buChar char="•"/>
            </a:pPr>
            <a:r>
              <a:rPr lang="en-GB" dirty="0"/>
              <a:t>public </a:t>
            </a:r>
          </a:p>
          <a:p>
            <a:pPr marL="285750" indent="-285750">
              <a:buFont typeface="Arial" panose="020B0604020202020204" pitchFamily="34" charset="0"/>
              <a:buChar char="•"/>
            </a:pPr>
            <a:r>
              <a:rPr lang="en-GB" dirty="0"/>
              <a:t>private </a:t>
            </a:r>
          </a:p>
          <a:p>
            <a:pPr marL="285750" indent="-285750">
              <a:buFont typeface="Arial" panose="020B0604020202020204" pitchFamily="34" charset="0"/>
              <a:buChar char="•"/>
            </a:pPr>
            <a:r>
              <a:rPr lang="en-GB" dirty="0"/>
              <a:t>protected</a:t>
            </a:r>
          </a:p>
          <a:p>
            <a:pPr marL="285750" indent="-285750">
              <a:buFont typeface="Arial" panose="020B0604020202020204" pitchFamily="34" charset="0"/>
              <a:buChar char="•"/>
            </a:pPr>
            <a:r>
              <a:rPr lang="en-GB" dirty="0"/>
              <a:t>internal </a:t>
            </a:r>
          </a:p>
          <a:p>
            <a:pPr marL="285750" indent="-285750">
              <a:buFont typeface="Arial" panose="020B0604020202020204" pitchFamily="34" charset="0"/>
              <a:buChar char="•"/>
            </a:pPr>
            <a:r>
              <a:rPr lang="en-GB" dirty="0"/>
              <a:t>protected internal </a:t>
            </a:r>
          </a:p>
          <a:p>
            <a:pPr marL="285750" indent="-285750">
              <a:buFont typeface="Arial" panose="020B0604020202020204" pitchFamily="34" charset="0"/>
              <a:buChar char="•"/>
            </a:pPr>
            <a:r>
              <a:rPr lang="en-GB" dirty="0"/>
              <a:t>private protected</a:t>
            </a:r>
          </a:p>
          <a:p>
            <a:pPr marL="285750" indent="-285750">
              <a:buFont typeface="Arial" panose="020B0604020202020204" pitchFamily="34" charset="0"/>
              <a:buChar char="•"/>
            </a:pPr>
            <a:endParaRPr lang="en-GB" dirty="0"/>
          </a:p>
          <a:p>
            <a:r>
              <a:rPr lang="en-GB" dirty="0"/>
              <a:t>These define how users of the class or a derived class can access the members of that class.</a:t>
            </a:r>
          </a:p>
        </p:txBody>
      </p:sp>
    </p:spTree>
    <p:extLst>
      <p:ext uri="{BB962C8B-B14F-4D97-AF65-F5344CB8AC3E}">
        <p14:creationId xmlns:p14="http://schemas.microsoft.com/office/powerpoint/2010/main" xmlns="" val="33288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7523D42-DBAF-7BA4-50A2-C27906161364}"/>
              </a:ext>
            </a:extLst>
          </p:cNvPr>
          <p:cNvSpPr>
            <a:spLocks noGrp="1"/>
          </p:cNvSpPr>
          <p:nvPr>
            <p:ph type="body" sz="quarter" idx="10"/>
          </p:nvPr>
        </p:nvSpPr>
        <p:spPr/>
        <p:txBody>
          <a:bodyPr/>
          <a:lstStyle/>
          <a:p>
            <a:r>
              <a:rPr lang="en-GB" sz="2800" dirty="0"/>
              <a:t>Invoking base class functionality</a:t>
            </a:r>
          </a:p>
        </p:txBody>
      </p:sp>
      <p:sp>
        <p:nvSpPr>
          <p:cNvPr id="3" name="Slide Number Placeholder 2">
            <a:extLst>
              <a:ext uri="{FF2B5EF4-FFF2-40B4-BE49-F238E27FC236}">
                <a16:creationId xmlns:a16="http://schemas.microsoft.com/office/drawing/2014/main" xmlns="" id="{857F1652-6F7F-D73D-9BB9-D9DA2F4C2416}"/>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6" name="Text Placeholder 5">
            <a:extLst>
              <a:ext uri="{FF2B5EF4-FFF2-40B4-BE49-F238E27FC236}">
                <a16:creationId xmlns:a16="http://schemas.microsoft.com/office/drawing/2014/main" xmlns="" id="{8A42CFDB-CE8F-F0F9-E7B8-8A7C2422C424}"/>
              </a:ext>
            </a:extLst>
          </p:cNvPr>
          <p:cNvSpPr>
            <a:spLocks noGrp="1"/>
          </p:cNvSpPr>
          <p:nvPr>
            <p:ph type="body" sz="quarter" idx="15"/>
          </p:nvPr>
        </p:nvSpPr>
        <p:spPr>
          <a:xfrm>
            <a:off x="4745014" y="436852"/>
            <a:ext cx="7201905" cy="6032541"/>
          </a:xfrm>
        </p:spPr>
        <p:txBody>
          <a:bodyPr/>
          <a:lstStyle/>
          <a:p>
            <a:pPr marL="285750" indent="-285750">
              <a:buFont typeface="Arial" panose="020B0604020202020204" pitchFamily="34" charset="0"/>
              <a:buChar char="•"/>
            </a:pPr>
            <a:r>
              <a:rPr lang="en-GB" dirty="0"/>
              <a:t>A </a:t>
            </a:r>
            <a:r>
              <a:rPr lang="en-GB" b="1" dirty="0"/>
              <a:t>derived</a:t>
            </a:r>
            <a:r>
              <a:rPr lang="en-GB" dirty="0"/>
              <a:t> class can access </a:t>
            </a:r>
            <a:r>
              <a:rPr lang="en-GB" b="1" dirty="0"/>
              <a:t>base</a:t>
            </a:r>
            <a:r>
              <a:rPr lang="en-GB" dirty="0"/>
              <a:t> class members</a:t>
            </a:r>
          </a:p>
          <a:p>
            <a:pPr marL="285750" indent="-285750">
              <a:buFont typeface="Arial" panose="020B0604020202020204" pitchFamily="34" charset="0"/>
              <a:buChar char="•"/>
            </a:pPr>
            <a:r>
              <a:rPr lang="en-GB" dirty="0"/>
              <a:t>This avoids code duplication and having to have access to private fields</a:t>
            </a:r>
          </a:p>
          <a:p>
            <a:pPr marL="285750" indent="-285750">
              <a:buFont typeface="Arial" panose="020B0604020202020204" pitchFamily="34" charset="0"/>
              <a:buChar char="•"/>
            </a:pPr>
            <a:r>
              <a:rPr lang="en-GB" dirty="0"/>
              <a:t>To call a </a:t>
            </a:r>
            <a:r>
              <a:rPr lang="en-GB" b="1" dirty="0"/>
              <a:t>base</a:t>
            </a:r>
            <a:r>
              <a:rPr lang="en-GB" dirty="0"/>
              <a:t> class member, use the </a:t>
            </a:r>
            <a:r>
              <a:rPr lang="en-GB" b="1" dirty="0"/>
              <a:t>base</a:t>
            </a:r>
            <a:r>
              <a:rPr lang="en-GB" dirty="0"/>
              <a:t> keyword</a:t>
            </a:r>
          </a:p>
          <a:p>
            <a:pPr marL="285750" indent="-285750">
              <a:buFont typeface="Arial" panose="020B0604020202020204" pitchFamily="34" charset="0"/>
              <a:buChar char="•"/>
            </a:pPr>
            <a:r>
              <a:rPr lang="en-GB" dirty="0"/>
              <a:t>This calls the first matching member in the inheritance hierarchy</a:t>
            </a:r>
          </a:p>
        </p:txBody>
      </p:sp>
      <p:pic>
        <p:nvPicPr>
          <p:cNvPr id="8" name="Picture 7">
            <a:extLst>
              <a:ext uri="{FF2B5EF4-FFF2-40B4-BE49-F238E27FC236}">
                <a16:creationId xmlns:a16="http://schemas.microsoft.com/office/drawing/2014/main" xmlns="" id="{8C017A90-809A-C408-E098-6658A92E8F87}"/>
              </a:ext>
            </a:extLst>
          </p:cNvPr>
          <p:cNvPicPr>
            <a:picLocks noChangeAspect="1"/>
          </p:cNvPicPr>
          <p:nvPr/>
        </p:nvPicPr>
        <p:blipFill>
          <a:blip r:embed="rId3"/>
          <a:stretch>
            <a:fillRect/>
          </a:stretch>
        </p:blipFill>
        <p:spPr>
          <a:xfrm>
            <a:off x="4745014" y="2615236"/>
            <a:ext cx="3734321" cy="1867161"/>
          </a:xfrm>
          <a:prstGeom prst="rect">
            <a:avLst/>
          </a:prstGeom>
          <a:ln>
            <a:solidFill>
              <a:schemeClr val="accent1"/>
            </a:solidFill>
          </a:ln>
        </p:spPr>
      </p:pic>
      <p:pic>
        <p:nvPicPr>
          <p:cNvPr id="10" name="Picture 9">
            <a:extLst>
              <a:ext uri="{FF2B5EF4-FFF2-40B4-BE49-F238E27FC236}">
                <a16:creationId xmlns:a16="http://schemas.microsoft.com/office/drawing/2014/main" xmlns="" id="{0FD6AD85-9B10-5762-B3A9-12E0C35053FC}"/>
              </a:ext>
            </a:extLst>
          </p:cNvPr>
          <p:cNvPicPr>
            <a:picLocks noChangeAspect="1"/>
          </p:cNvPicPr>
          <p:nvPr/>
        </p:nvPicPr>
        <p:blipFill>
          <a:blip r:embed="rId4"/>
          <a:srcRect/>
          <a:stretch/>
        </p:blipFill>
        <p:spPr>
          <a:xfrm>
            <a:off x="4745014" y="4652820"/>
            <a:ext cx="7201905" cy="1646149"/>
          </a:xfrm>
          <a:prstGeom prst="rect">
            <a:avLst/>
          </a:prstGeom>
          <a:ln>
            <a:solidFill>
              <a:schemeClr val="accent1"/>
            </a:solidFill>
          </a:ln>
        </p:spPr>
      </p:pic>
    </p:spTree>
    <p:extLst>
      <p:ext uri="{BB962C8B-B14F-4D97-AF65-F5344CB8AC3E}">
        <p14:creationId xmlns:p14="http://schemas.microsoft.com/office/powerpoint/2010/main" xmlns="" val="349960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EFB6295-594B-8125-9473-D134EB3BAC8E}"/>
              </a:ext>
            </a:extLst>
          </p:cNvPr>
          <p:cNvSpPr>
            <a:spLocks noGrp="1"/>
          </p:cNvSpPr>
          <p:nvPr>
            <p:ph type="body" sz="quarter" idx="10"/>
          </p:nvPr>
        </p:nvSpPr>
        <p:spPr/>
        <p:txBody>
          <a:bodyPr/>
          <a:lstStyle/>
          <a:p>
            <a:r>
              <a:rPr lang="en-GB" dirty="0"/>
              <a:t>Abstract Classes</a:t>
            </a:r>
          </a:p>
        </p:txBody>
      </p:sp>
      <p:sp>
        <p:nvSpPr>
          <p:cNvPr id="3" name="Slide Number Placeholder 2">
            <a:extLst>
              <a:ext uri="{FF2B5EF4-FFF2-40B4-BE49-F238E27FC236}">
                <a16:creationId xmlns:a16="http://schemas.microsoft.com/office/drawing/2014/main" xmlns="" id="{FE56F06F-B0CD-D6A7-AF05-4BE636BB5F54}"/>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6" name="Text Placeholder 5">
            <a:extLst>
              <a:ext uri="{FF2B5EF4-FFF2-40B4-BE49-F238E27FC236}">
                <a16:creationId xmlns:a16="http://schemas.microsoft.com/office/drawing/2014/main" xmlns="" id="{74D67074-0EC2-C293-EBC8-2AB486390475}"/>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dirty="0"/>
              <a:t>The </a:t>
            </a:r>
            <a:r>
              <a:rPr lang="en-GB" b="1" dirty="0"/>
              <a:t>abstract</a:t>
            </a:r>
            <a:r>
              <a:rPr lang="en-GB" dirty="0"/>
              <a:t> modifier indicates that an item has missing or incomplete implementation </a:t>
            </a:r>
          </a:p>
          <a:p>
            <a:pPr marL="285750" indent="-285750">
              <a:lnSpc>
                <a:spcPct val="100000"/>
              </a:lnSpc>
              <a:buFont typeface="Arial" panose="020B0604020202020204" pitchFamily="34" charset="0"/>
              <a:buChar char="•"/>
            </a:pPr>
            <a:r>
              <a:rPr lang="en-GB" dirty="0"/>
              <a:t>Use the </a:t>
            </a:r>
            <a:r>
              <a:rPr lang="en-GB" b="1" dirty="0"/>
              <a:t>abstract</a:t>
            </a:r>
            <a:r>
              <a:rPr lang="en-GB" dirty="0"/>
              <a:t> modifier in a </a:t>
            </a:r>
            <a:r>
              <a:rPr lang="en-GB" b="1" dirty="0"/>
              <a:t>class</a:t>
            </a:r>
            <a:r>
              <a:rPr lang="en-GB" dirty="0"/>
              <a:t> declaration to indicate that a class is intended to be </a:t>
            </a:r>
            <a:r>
              <a:rPr lang="en-GB" i="1" dirty="0"/>
              <a:t>used only as a base class </a:t>
            </a:r>
            <a:r>
              <a:rPr lang="en-GB" dirty="0"/>
              <a:t>for other classes</a:t>
            </a:r>
          </a:p>
          <a:p>
            <a:pPr marL="285750" indent="-285750">
              <a:lnSpc>
                <a:spcPct val="100000"/>
              </a:lnSpc>
              <a:buFont typeface="Arial" panose="020B0604020202020204" pitchFamily="34" charset="0"/>
              <a:buChar char="•"/>
            </a:pPr>
            <a:r>
              <a:rPr lang="en-GB" b="1" dirty="0"/>
              <a:t>Abstract</a:t>
            </a:r>
            <a:r>
              <a:rPr lang="en-GB" dirty="0"/>
              <a:t> classes can’t be instantiated</a:t>
            </a:r>
          </a:p>
          <a:p>
            <a:pPr marL="285750" indent="-285750">
              <a:lnSpc>
                <a:spcPct val="100000"/>
              </a:lnSpc>
              <a:buFont typeface="Arial" panose="020B0604020202020204" pitchFamily="34" charset="0"/>
              <a:buChar char="•"/>
            </a:pPr>
            <a:r>
              <a:rPr lang="en-GB" i="1" dirty="0"/>
              <a:t>Abstract</a:t>
            </a:r>
            <a:r>
              <a:rPr lang="en-GB" dirty="0"/>
              <a:t> </a:t>
            </a:r>
            <a:r>
              <a:rPr lang="en-GB" i="1" dirty="0"/>
              <a:t>members</a:t>
            </a:r>
            <a:r>
              <a:rPr lang="en-GB" dirty="0"/>
              <a:t> within an </a:t>
            </a:r>
            <a:r>
              <a:rPr lang="en-GB" i="1" dirty="0"/>
              <a:t>abstract</a:t>
            </a:r>
            <a:r>
              <a:rPr lang="en-GB" dirty="0"/>
              <a:t> class must be implemented by non-abstract derived classes</a:t>
            </a:r>
          </a:p>
          <a:p>
            <a:pPr marL="285750" indent="-285750">
              <a:lnSpc>
                <a:spcPct val="100000"/>
              </a:lnSpc>
              <a:buFont typeface="Arial" panose="020B0604020202020204" pitchFamily="34" charset="0"/>
              <a:buChar char="•"/>
            </a:pPr>
            <a:r>
              <a:rPr lang="en-GB" dirty="0"/>
              <a:t>Derived classes receive:</a:t>
            </a:r>
          </a:p>
          <a:p>
            <a:pPr marL="465750" lvl="1" indent="-285750">
              <a:lnSpc>
                <a:spcPct val="100000"/>
              </a:lnSpc>
              <a:buFont typeface="Arial" panose="020B0604020202020204" pitchFamily="34" charset="0"/>
              <a:buChar char="•"/>
            </a:pPr>
            <a:r>
              <a:rPr lang="en-GB" sz="1800" dirty="0"/>
              <a:t>Zero or more </a:t>
            </a:r>
            <a:r>
              <a:rPr lang="en-GB" sz="1800" i="1" dirty="0"/>
              <a:t>concrete</a:t>
            </a:r>
            <a:r>
              <a:rPr lang="en-GB" sz="1800" dirty="0"/>
              <a:t> methods/properties that they inherit</a:t>
            </a:r>
          </a:p>
          <a:p>
            <a:pPr marL="465750" lvl="1" indent="-285750">
              <a:lnSpc>
                <a:spcPct val="100000"/>
              </a:lnSpc>
              <a:buFont typeface="Arial" panose="020B0604020202020204" pitchFamily="34" charset="0"/>
              <a:buChar char="•"/>
            </a:pPr>
            <a:r>
              <a:rPr lang="en-GB" sz="1800" dirty="0"/>
              <a:t>Zero or more </a:t>
            </a:r>
            <a:r>
              <a:rPr lang="en-GB" sz="1800" i="1" dirty="0"/>
              <a:t>abstract</a:t>
            </a:r>
            <a:r>
              <a:rPr lang="en-GB" sz="1800" dirty="0"/>
              <a:t> methods/properties that they inherit and must implement if they are a non-abstract class</a:t>
            </a:r>
          </a:p>
          <a:p>
            <a:pPr marL="285750" indent="-285750">
              <a:lnSpc>
                <a:spcPct val="100000"/>
              </a:lnSpc>
              <a:buFont typeface="Arial" panose="020B0604020202020204" pitchFamily="34" charset="0"/>
              <a:buChar char="•"/>
            </a:pPr>
            <a:endParaRPr lang="en-GB" dirty="0"/>
          </a:p>
          <a:p>
            <a:pPr marL="285750" indent="-285750">
              <a:lnSpc>
                <a:spcPct val="100000"/>
              </a:lnSpc>
              <a:buFont typeface="Arial" panose="020B0604020202020204" pitchFamily="34" charset="0"/>
              <a:buChar char="•"/>
            </a:pPr>
            <a:endParaRPr lang="en-GB" dirty="0"/>
          </a:p>
        </p:txBody>
      </p:sp>
    </p:spTree>
    <p:extLst>
      <p:ext uri="{BB962C8B-B14F-4D97-AF65-F5344CB8AC3E}">
        <p14:creationId xmlns:p14="http://schemas.microsoft.com/office/powerpoint/2010/main" xmlns="" val="12061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7393142-B62F-CBA3-212F-86C6A37568AA}"/>
              </a:ext>
            </a:extLst>
          </p:cNvPr>
          <p:cNvSpPr>
            <a:spLocks noGrp="1"/>
          </p:cNvSpPr>
          <p:nvPr>
            <p:ph type="body" sz="quarter" idx="10"/>
          </p:nvPr>
        </p:nvSpPr>
        <p:spPr/>
        <p:txBody>
          <a:bodyPr/>
          <a:lstStyle/>
          <a:p>
            <a:r>
              <a:rPr lang="en-GB" dirty="0"/>
              <a:t>Abstract classes example</a:t>
            </a:r>
          </a:p>
        </p:txBody>
      </p:sp>
      <p:sp>
        <p:nvSpPr>
          <p:cNvPr id="3" name="Slide Number Placeholder 2">
            <a:extLst>
              <a:ext uri="{FF2B5EF4-FFF2-40B4-BE49-F238E27FC236}">
                <a16:creationId xmlns:a16="http://schemas.microsoft.com/office/drawing/2014/main" xmlns="" id="{2A2D6F59-5D78-1EC1-5398-5ABF96A357EB}"/>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6" name="Text Placeholder 5">
            <a:extLst>
              <a:ext uri="{FF2B5EF4-FFF2-40B4-BE49-F238E27FC236}">
                <a16:creationId xmlns:a16="http://schemas.microsoft.com/office/drawing/2014/main" xmlns="" id="{E406900E-3E3C-406A-6255-64C846A3334B}"/>
              </a:ext>
            </a:extLst>
          </p:cNvPr>
          <p:cNvSpPr>
            <a:spLocks noGrp="1"/>
          </p:cNvSpPr>
          <p:nvPr>
            <p:ph type="body" sz="quarter" idx="15"/>
          </p:nvPr>
        </p:nvSpPr>
        <p:spPr>
          <a:xfrm>
            <a:off x="5037137" y="731520"/>
            <a:ext cx="6770688" cy="5737873"/>
          </a:xfrm>
        </p:spPr>
        <p:txBody>
          <a:bodyPr/>
          <a:lstStyle/>
          <a:p>
            <a:r>
              <a:rPr lang="en-GB" dirty="0"/>
              <a:t>An abstract class can contain abstract members:</a:t>
            </a:r>
          </a:p>
          <a:p>
            <a:endParaRPr lang="en-GB" dirty="0"/>
          </a:p>
          <a:p>
            <a:endParaRPr lang="en-GB" dirty="0"/>
          </a:p>
          <a:p>
            <a:endParaRPr lang="en-GB" dirty="0"/>
          </a:p>
          <a:p>
            <a:endParaRPr lang="en-GB" dirty="0"/>
          </a:p>
          <a:p>
            <a:endParaRPr lang="en-GB" dirty="0"/>
          </a:p>
          <a:p>
            <a:r>
              <a:rPr lang="en-GB" dirty="0"/>
              <a:t>The abstract member must be implemented in a non-abstract derived class.</a:t>
            </a:r>
          </a:p>
          <a:p>
            <a:endParaRPr lang="en-GB" dirty="0"/>
          </a:p>
          <a:p>
            <a:endParaRPr lang="en-GB" dirty="0"/>
          </a:p>
          <a:p>
            <a:endParaRPr lang="en-GB" dirty="0"/>
          </a:p>
          <a:p>
            <a:r>
              <a:rPr lang="en-GB" dirty="0"/>
              <a:t>Use the override keyword to implement the member:</a:t>
            </a:r>
          </a:p>
          <a:p>
            <a:endParaRPr lang="en-GB" dirty="0"/>
          </a:p>
          <a:p>
            <a:endParaRPr lang="en-GB" dirty="0"/>
          </a:p>
        </p:txBody>
      </p:sp>
      <p:pic>
        <p:nvPicPr>
          <p:cNvPr id="8" name="Picture 7">
            <a:extLst>
              <a:ext uri="{FF2B5EF4-FFF2-40B4-BE49-F238E27FC236}">
                <a16:creationId xmlns:a16="http://schemas.microsoft.com/office/drawing/2014/main" xmlns="" id="{7BD9F84E-F79E-A426-DCB2-852C3C906D6D}"/>
              </a:ext>
            </a:extLst>
          </p:cNvPr>
          <p:cNvPicPr>
            <a:picLocks noChangeAspect="1"/>
          </p:cNvPicPr>
          <p:nvPr/>
        </p:nvPicPr>
        <p:blipFill>
          <a:blip r:embed="rId3"/>
          <a:stretch>
            <a:fillRect/>
          </a:stretch>
        </p:blipFill>
        <p:spPr>
          <a:xfrm>
            <a:off x="5147457" y="3694269"/>
            <a:ext cx="2419688" cy="533474"/>
          </a:xfrm>
          <a:prstGeom prst="rect">
            <a:avLst/>
          </a:prstGeom>
          <a:ln>
            <a:solidFill>
              <a:schemeClr val="accent1"/>
            </a:solidFill>
          </a:ln>
        </p:spPr>
      </p:pic>
      <p:pic>
        <p:nvPicPr>
          <p:cNvPr id="10" name="Picture 9">
            <a:extLst>
              <a:ext uri="{FF2B5EF4-FFF2-40B4-BE49-F238E27FC236}">
                <a16:creationId xmlns:a16="http://schemas.microsoft.com/office/drawing/2014/main" xmlns="" id="{0AFD380B-B1AE-DD17-6BE5-726A118C4051}"/>
              </a:ext>
            </a:extLst>
          </p:cNvPr>
          <p:cNvPicPr>
            <a:picLocks noChangeAspect="1"/>
          </p:cNvPicPr>
          <p:nvPr/>
        </p:nvPicPr>
        <p:blipFill>
          <a:blip r:embed="rId4"/>
          <a:stretch>
            <a:fillRect/>
          </a:stretch>
        </p:blipFill>
        <p:spPr>
          <a:xfrm>
            <a:off x="5147457" y="4409851"/>
            <a:ext cx="4553585" cy="238158"/>
          </a:xfrm>
          <a:prstGeom prst="rect">
            <a:avLst/>
          </a:prstGeom>
          <a:ln>
            <a:solidFill>
              <a:schemeClr val="accent1"/>
            </a:solidFill>
          </a:ln>
        </p:spPr>
      </p:pic>
      <p:pic>
        <p:nvPicPr>
          <p:cNvPr id="12" name="Picture 11">
            <a:extLst>
              <a:ext uri="{FF2B5EF4-FFF2-40B4-BE49-F238E27FC236}">
                <a16:creationId xmlns:a16="http://schemas.microsoft.com/office/drawing/2014/main" xmlns="" id="{AA4E370B-E25E-5315-1E89-32B731CC7B15}"/>
              </a:ext>
            </a:extLst>
          </p:cNvPr>
          <p:cNvPicPr>
            <a:picLocks noChangeAspect="1"/>
          </p:cNvPicPr>
          <p:nvPr/>
        </p:nvPicPr>
        <p:blipFill>
          <a:blip r:embed="rId5"/>
          <a:stretch>
            <a:fillRect/>
          </a:stretch>
        </p:blipFill>
        <p:spPr>
          <a:xfrm>
            <a:off x="5137456" y="1159517"/>
            <a:ext cx="3467584" cy="1667108"/>
          </a:xfrm>
          <a:prstGeom prst="rect">
            <a:avLst/>
          </a:prstGeom>
          <a:ln>
            <a:solidFill>
              <a:schemeClr val="accent1"/>
            </a:solidFill>
          </a:ln>
        </p:spPr>
      </p:pic>
      <p:pic>
        <p:nvPicPr>
          <p:cNvPr id="14" name="Picture 13">
            <a:extLst>
              <a:ext uri="{FF2B5EF4-FFF2-40B4-BE49-F238E27FC236}">
                <a16:creationId xmlns:a16="http://schemas.microsoft.com/office/drawing/2014/main" xmlns="" id="{AEF4FC53-6706-DC3E-E8CC-8347391FD821}"/>
              </a:ext>
            </a:extLst>
          </p:cNvPr>
          <p:cNvPicPr>
            <a:picLocks noChangeAspect="1"/>
          </p:cNvPicPr>
          <p:nvPr/>
        </p:nvPicPr>
        <p:blipFill>
          <a:blip r:embed="rId6"/>
          <a:stretch>
            <a:fillRect/>
          </a:stretch>
        </p:blipFill>
        <p:spPr>
          <a:xfrm>
            <a:off x="5137456" y="5167942"/>
            <a:ext cx="3143689" cy="1286054"/>
          </a:xfrm>
          <a:prstGeom prst="rect">
            <a:avLst/>
          </a:prstGeom>
          <a:ln>
            <a:solidFill>
              <a:schemeClr val="accent1"/>
            </a:solidFill>
          </a:ln>
        </p:spPr>
      </p:pic>
    </p:spTree>
    <p:extLst>
      <p:ext uri="{BB962C8B-B14F-4D97-AF65-F5344CB8AC3E}">
        <p14:creationId xmlns:p14="http://schemas.microsoft.com/office/powerpoint/2010/main" xmlns="" val="326562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7B828F3-BE78-ACD1-18B5-EEAE1CD5C55E}"/>
              </a:ext>
            </a:extLst>
          </p:cNvPr>
          <p:cNvSpPr>
            <a:spLocks noGrp="1"/>
          </p:cNvSpPr>
          <p:nvPr>
            <p:ph type="body" sz="quarter" idx="10"/>
          </p:nvPr>
        </p:nvSpPr>
        <p:spPr/>
        <p:txBody>
          <a:bodyPr/>
          <a:lstStyle/>
          <a:p>
            <a:r>
              <a:rPr lang="en-GB" dirty="0"/>
              <a:t>Abstract members</a:t>
            </a:r>
          </a:p>
        </p:txBody>
      </p:sp>
      <p:sp>
        <p:nvSpPr>
          <p:cNvPr id="3" name="Slide Number Placeholder 2">
            <a:extLst>
              <a:ext uri="{FF2B5EF4-FFF2-40B4-BE49-F238E27FC236}">
                <a16:creationId xmlns:a16="http://schemas.microsoft.com/office/drawing/2014/main" xmlns="" id="{A8A15CC2-4599-F1F7-DA52-708CE1DD2AC6}"/>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6" name="Text Placeholder 5">
            <a:extLst>
              <a:ext uri="{FF2B5EF4-FFF2-40B4-BE49-F238E27FC236}">
                <a16:creationId xmlns:a16="http://schemas.microsoft.com/office/drawing/2014/main" xmlns="" id="{6A99128C-D7AD-E9B3-5D6A-E205AE0ABC3B}"/>
              </a:ext>
            </a:extLst>
          </p:cNvPr>
          <p:cNvSpPr>
            <a:spLocks noGrp="1"/>
          </p:cNvSpPr>
          <p:nvPr>
            <p:ph type="body" sz="quarter" idx="15"/>
          </p:nvPr>
        </p:nvSpPr>
        <p:spPr>
          <a:xfrm>
            <a:off x="5037137" y="472966"/>
            <a:ext cx="6770688" cy="5996427"/>
          </a:xfrm>
        </p:spPr>
        <p:txBody>
          <a:bodyPr/>
          <a:lstStyle/>
          <a:p>
            <a:pPr marL="285750" indent="-285750">
              <a:buFont typeface="Arial" panose="020B0604020202020204" pitchFamily="34" charset="0"/>
              <a:buChar char="•"/>
            </a:pPr>
            <a:r>
              <a:rPr lang="en-GB" dirty="0"/>
              <a:t>Abstract </a:t>
            </a:r>
            <a:r>
              <a:rPr lang="en-GB" i="1" dirty="0"/>
              <a:t>members</a:t>
            </a:r>
            <a:r>
              <a:rPr lang="en-GB" dirty="0"/>
              <a:t> are declared using the </a:t>
            </a:r>
            <a:r>
              <a:rPr lang="en-GB" b="1" dirty="0"/>
              <a:t>abstract</a:t>
            </a:r>
            <a:r>
              <a:rPr lang="en-GB" dirty="0"/>
              <a:t> modifier and a </a:t>
            </a:r>
            <a:r>
              <a:rPr lang="en-GB" i="1" dirty="0"/>
              <a:t>signature only</a:t>
            </a:r>
          </a:p>
          <a:p>
            <a:pPr marL="285750" indent="-285750">
              <a:buFont typeface="Arial" panose="020B0604020202020204" pitchFamily="34" charset="0"/>
              <a:buChar char="•"/>
            </a:pPr>
            <a:r>
              <a:rPr lang="en-GB" dirty="0"/>
              <a:t>They do not contain any implementation code</a:t>
            </a:r>
          </a:p>
          <a:p>
            <a:pPr marL="285750" indent="-285750">
              <a:buFont typeface="Arial" panose="020B0604020202020204" pitchFamily="34" charset="0"/>
              <a:buChar char="•"/>
            </a:pPr>
            <a:r>
              <a:rPr lang="en-GB" dirty="0"/>
              <a:t>A class with even a single abstract member must be declared as abstract and cannot be instantiated</a:t>
            </a:r>
          </a:p>
          <a:p>
            <a:pPr marL="285750" indent="-285750">
              <a:buFont typeface="Arial" panose="020B0604020202020204" pitchFamily="34" charset="0"/>
              <a:buChar char="•"/>
            </a:pPr>
            <a:r>
              <a:rPr lang="en-GB" dirty="0"/>
              <a:t>Each derived class provides its own implementation for the abstract member or declares the inherited member as abstract and itself as an abstract class</a:t>
            </a:r>
          </a:p>
          <a:p>
            <a:endParaRPr lang="en-GB" dirty="0"/>
          </a:p>
        </p:txBody>
      </p:sp>
      <p:pic>
        <p:nvPicPr>
          <p:cNvPr id="8" name="Picture 7">
            <a:extLst>
              <a:ext uri="{FF2B5EF4-FFF2-40B4-BE49-F238E27FC236}">
                <a16:creationId xmlns:a16="http://schemas.microsoft.com/office/drawing/2014/main" xmlns="" id="{62D5ACAE-7367-A406-02CC-A963BD3C14BC}"/>
              </a:ext>
            </a:extLst>
          </p:cNvPr>
          <p:cNvPicPr>
            <a:picLocks noChangeAspect="1"/>
          </p:cNvPicPr>
          <p:nvPr/>
        </p:nvPicPr>
        <p:blipFill>
          <a:blip r:embed="rId3"/>
          <a:stretch>
            <a:fillRect/>
          </a:stretch>
        </p:blipFill>
        <p:spPr>
          <a:xfrm>
            <a:off x="5286576" y="3225816"/>
            <a:ext cx="3699769" cy="3136987"/>
          </a:xfrm>
          <a:prstGeom prst="rect">
            <a:avLst/>
          </a:prstGeom>
          <a:ln>
            <a:solidFill>
              <a:schemeClr val="accent1"/>
            </a:solidFill>
          </a:ln>
        </p:spPr>
      </p:pic>
    </p:spTree>
    <p:extLst>
      <p:ext uri="{BB962C8B-B14F-4D97-AF65-F5344CB8AC3E}">
        <p14:creationId xmlns:p14="http://schemas.microsoft.com/office/powerpoint/2010/main" xmlns="" val="30796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D9BF653-B600-8429-6295-4A468819F046}"/>
              </a:ext>
            </a:extLst>
          </p:cNvPr>
          <p:cNvSpPr>
            <a:spLocks noGrp="1"/>
          </p:cNvSpPr>
          <p:nvPr>
            <p:ph type="body" sz="quarter" idx="10"/>
          </p:nvPr>
        </p:nvSpPr>
        <p:spPr/>
        <p:txBody>
          <a:bodyPr/>
          <a:lstStyle/>
          <a:p>
            <a:r>
              <a:rPr lang="en-GB" dirty="0"/>
              <a:t>Casting derived and base classes</a:t>
            </a:r>
          </a:p>
        </p:txBody>
      </p:sp>
      <p:sp>
        <p:nvSpPr>
          <p:cNvPr id="3" name="Slide Number Placeholder 2">
            <a:extLst>
              <a:ext uri="{FF2B5EF4-FFF2-40B4-BE49-F238E27FC236}">
                <a16:creationId xmlns:a16="http://schemas.microsoft.com/office/drawing/2014/main" xmlns="" id="{714E0FFF-B5CF-255B-24C4-7AE2D2711D3F}"/>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4" name="Text Placeholder 3">
            <a:extLst>
              <a:ext uri="{FF2B5EF4-FFF2-40B4-BE49-F238E27FC236}">
                <a16:creationId xmlns:a16="http://schemas.microsoft.com/office/drawing/2014/main" xmlns="" id="{9985FA27-1720-F234-FBBD-59C55F92E93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An object of a </a:t>
            </a:r>
            <a:r>
              <a:rPr lang="en-GB" b="1" dirty="0"/>
              <a:t>derived</a:t>
            </a:r>
            <a:r>
              <a:rPr lang="en-GB" dirty="0"/>
              <a:t> class can be treated as an object of a </a:t>
            </a:r>
            <a:r>
              <a:rPr lang="en-GB" b="1" dirty="0"/>
              <a:t>base</a:t>
            </a:r>
            <a:r>
              <a:rPr lang="en-GB" dirty="0"/>
              <a:t> class without explicit casting. This is known as an </a:t>
            </a:r>
            <a:r>
              <a:rPr lang="en-GB" b="1" dirty="0">
                <a:solidFill>
                  <a:schemeClr val="tx2">
                    <a:lumMod val="50000"/>
                  </a:schemeClr>
                </a:solidFill>
              </a:rPr>
              <a:t>up-cast</a:t>
            </a:r>
            <a:r>
              <a:rPr lang="en-GB" dirty="0"/>
              <a:t> and is safe</a:t>
            </a:r>
          </a:p>
          <a:p>
            <a:pPr marL="285750" indent="-285750">
              <a:buFont typeface="Arial" panose="020B0604020202020204" pitchFamily="34" charset="0"/>
              <a:buChar char="•"/>
            </a:pPr>
            <a:r>
              <a:rPr lang="en-GB" dirty="0"/>
              <a:t>An object of a </a:t>
            </a:r>
            <a:r>
              <a:rPr lang="en-GB" b="1" dirty="0"/>
              <a:t>base</a:t>
            </a:r>
            <a:r>
              <a:rPr lang="en-GB" dirty="0"/>
              <a:t> type needs to be explicitly cast to be used as a </a:t>
            </a:r>
            <a:r>
              <a:rPr lang="en-GB" b="1" dirty="0"/>
              <a:t>derived</a:t>
            </a:r>
            <a:r>
              <a:rPr lang="en-GB" dirty="0"/>
              <a:t> type. This is known as a </a:t>
            </a:r>
            <a:r>
              <a:rPr lang="en-GB" b="1" dirty="0">
                <a:solidFill>
                  <a:schemeClr val="accent4"/>
                </a:solidFill>
              </a:rPr>
              <a:t>down-cast </a:t>
            </a:r>
            <a:r>
              <a:rPr lang="en-GB" dirty="0"/>
              <a:t>and is potentially unsafe</a:t>
            </a:r>
          </a:p>
          <a:p>
            <a:endParaRPr lang="en-GB" dirty="0"/>
          </a:p>
          <a:p>
            <a:endParaRPr lang="en-GB" dirty="0"/>
          </a:p>
        </p:txBody>
      </p:sp>
      <p:grpSp>
        <p:nvGrpSpPr>
          <p:cNvPr id="5" name="Group 4">
            <a:extLst>
              <a:ext uri="{FF2B5EF4-FFF2-40B4-BE49-F238E27FC236}">
                <a16:creationId xmlns:a16="http://schemas.microsoft.com/office/drawing/2014/main" xmlns="" id="{E278AA1C-1D24-863D-C040-2B8668A5DD9B}"/>
              </a:ext>
            </a:extLst>
          </p:cNvPr>
          <p:cNvGrpSpPr/>
          <p:nvPr/>
        </p:nvGrpSpPr>
        <p:grpSpPr>
          <a:xfrm>
            <a:off x="6436733" y="3357076"/>
            <a:ext cx="4357590" cy="3197248"/>
            <a:chOff x="2297674" y="1324435"/>
            <a:chExt cx="7497092" cy="4887913"/>
          </a:xfrm>
        </p:grpSpPr>
        <p:sp>
          <p:nvSpPr>
            <p:cNvPr id="6" name="Rectangle 2">
              <a:extLst>
                <a:ext uri="{FF2B5EF4-FFF2-40B4-BE49-F238E27FC236}">
                  <a16:creationId xmlns:a16="http://schemas.microsoft.com/office/drawing/2014/main" xmlns="" id="{4F2D8E73-34B1-0E24-2487-7EDA0350EC99}"/>
                </a:ext>
              </a:extLst>
            </p:cNvPr>
            <p:cNvSpPr>
              <a:spLocks noChangeArrowheads="1"/>
            </p:cNvSpPr>
            <p:nvPr/>
          </p:nvSpPr>
          <p:spPr bwMode="auto">
            <a:xfrm>
              <a:off x="2297674" y="1324435"/>
              <a:ext cx="7497092" cy="4887913"/>
            </a:xfrm>
            <a:prstGeom prst="rect">
              <a:avLst/>
            </a:prstGeom>
            <a:solidFill>
              <a:schemeClr val="accent2"/>
            </a:solidFill>
            <a:ln w="9525">
              <a:solidFill>
                <a:schemeClr val="tx1"/>
              </a:solidFill>
              <a:prstDash val="dash"/>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Segoe UI" charset="0"/>
                <a:ea typeface="+mn-ea"/>
                <a:cs typeface="+mn-cs"/>
              </a:endParaRPr>
            </a:p>
          </p:txBody>
        </p:sp>
        <p:cxnSp>
          <p:nvCxnSpPr>
            <p:cNvPr id="7" name="AutoShape 4">
              <a:extLst>
                <a:ext uri="{FF2B5EF4-FFF2-40B4-BE49-F238E27FC236}">
                  <a16:creationId xmlns:a16="http://schemas.microsoft.com/office/drawing/2014/main" xmlns="" id="{4A90CCDB-9EB1-566D-782E-85012E972F2E}"/>
                </a:ext>
              </a:extLst>
            </p:cNvPr>
            <p:cNvCxnSpPr>
              <a:cxnSpLocks noChangeShapeType="1"/>
              <a:stCxn id="20" idx="0"/>
              <a:endCxn id="22" idx="3"/>
            </p:cNvCxnSpPr>
            <p:nvPr/>
          </p:nvCxnSpPr>
          <p:spPr bwMode="auto">
            <a:xfrm rot="16200000">
              <a:off x="5644886" y="3793791"/>
              <a:ext cx="576263"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8" name="AutoShape 5">
              <a:extLst>
                <a:ext uri="{FF2B5EF4-FFF2-40B4-BE49-F238E27FC236}">
                  <a16:creationId xmlns:a16="http://schemas.microsoft.com/office/drawing/2014/main" xmlns="" id="{DB7A9072-F55C-C998-0599-4F0CECA707E3}"/>
                </a:ext>
              </a:extLst>
            </p:cNvPr>
            <p:cNvCxnSpPr>
              <a:cxnSpLocks noChangeShapeType="1"/>
              <a:stCxn id="11" idx="0"/>
              <a:endCxn id="22" idx="3"/>
            </p:cNvCxnSpPr>
            <p:nvPr/>
          </p:nvCxnSpPr>
          <p:spPr bwMode="auto">
            <a:xfrm rot="16200000">
              <a:off x="4387586" y="2536491"/>
              <a:ext cx="576263" cy="251460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cxnSp>
          <p:nvCxnSpPr>
            <p:cNvPr id="9" name="AutoShape 6">
              <a:extLst>
                <a:ext uri="{FF2B5EF4-FFF2-40B4-BE49-F238E27FC236}">
                  <a16:creationId xmlns:a16="http://schemas.microsoft.com/office/drawing/2014/main" xmlns="" id="{C5D9F387-A713-FD3F-96D8-20C54E4C9D1A}"/>
                </a:ext>
              </a:extLst>
            </p:cNvPr>
            <p:cNvCxnSpPr>
              <a:cxnSpLocks noChangeShapeType="1"/>
              <a:stCxn id="12" idx="0"/>
              <a:endCxn id="22" idx="3"/>
            </p:cNvCxnSpPr>
            <p:nvPr/>
          </p:nvCxnSpPr>
          <p:spPr bwMode="auto">
            <a:xfrm rot="5400000" flipH="1">
              <a:off x="6902186" y="2536491"/>
              <a:ext cx="576263" cy="251460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grpSp>
          <p:nvGrpSpPr>
            <p:cNvPr id="10" name="Group 7">
              <a:extLst>
                <a:ext uri="{FF2B5EF4-FFF2-40B4-BE49-F238E27FC236}">
                  <a16:creationId xmlns:a16="http://schemas.microsoft.com/office/drawing/2014/main" xmlns="" id="{D074776F-6C00-88AE-6EE1-7D1C433B5B7E}"/>
                </a:ext>
              </a:extLst>
            </p:cNvPr>
            <p:cNvGrpSpPr>
              <a:grpSpLocks/>
            </p:cNvGrpSpPr>
            <p:nvPr/>
          </p:nvGrpSpPr>
          <p:grpSpPr bwMode="auto">
            <a:xfrm>
              <a:off x="4925484" y="2705560"/>
              <a:ext cx="2015067" cy="790575"/>
              <a:chOff x="2327" y="1976"/>
              <a:chExt cx="952" cy="498"/>
            </a:xfrm>
          </p:grpSpPr>
          <p:sp>
            <p:nvSpPr>
              <p:cNvPr id="22" name="AutoShape 8">
                <a:extLst>
                  <a:ext uri="{FF2B5EF4-FFF2-40B4-BE49-F238E27FC236}">
                    <a16:creationId xmlns:a16="http://schemas.microsoft.com/office/drawing/2014/main" xmlns="" id="{8A06AD9F-93E2-92C9-84B3-197EA5D4AC02}"/>
                  </a:ext>
                </a:extLst>
              </p:cNvPr>
              <p:cNvSpPr>
                <a:spLocks noChangeArrowheads="1"/>
              </p:cNvSpPr>
              <p:nvPr/>
            </p:nvSpPr>
            <p:spPr bwMode="auto">
              <a:xfrm>
                <a:off x="2736" y="233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Segoe UI" charset="0"/>
                  <a:ea typeface="+mn-ea"/>
                  <a:cs typeface="+mn-cs"/>
                </a:endParaRPr>
              </a:p>
            </p:txBody>
          </p:sp>
          <p:sp>
            <p:nvSpPr>
              <p:cNvPr id="23" name="AutoShape 9">
                <a:extLst>
                  <a:ext uri="{FF2B5EF4-FFF2-40B4-BE49-F238E27FC236}">
                    <a16:creationId xmlns:a16="http://schemas.microsoft.com/office/drawing/2014/main" xmlns="" id="{0DB34126-2D29-C778-DEE8-97DBC69C935D}"/>
                  </a:ext>
                </a:extLst>
              </p:cNvPr>
              <p:cNvSpPr>
                <a:spLocks noChangeArrowheads="1"/>
              </p:cNvSpPr>
              <p:nvPr/>
            </p:nvSpPr>
            <p:spPr bwMode="auto">
              <a:xfrm>
                <a:off x="2327" y="1976"/>
                <a:ext cx="952" cy="348"/>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srgbClr val="000046"/>
                    </a:solidFill>
                    <a:effectLst/>
                    <a:uLnTx/>
                    <a:uFillTx/>
                    <a:latin typeface="Lucida Console" pitchFamily="49" charset="0"/>
                    <a:ea typeface="+mn-ea"/>
                    <a:cs typeface="+mn-cs"/>
                  </a:rPr>
                  <a:t>Shape</a:t>
                </a:r>
              </a:p>
            </p:txBody>
          </p:sp>
        </p:grpSp>
        <p:sp>
          <p:nvSpPr>
            <p:cNvPr id="11" name="AutoShape 10">
              <a:extLst>
                <a:ext uri="{FF2B5EF4-FFF2-40B4-BE49-F238E27FC236}">
                  <a16:creationId xmlns:a16="http://schemas.microsoft.com/office/drawing/2014/main" xmlns="" id="{40064600-5681-597B-BC40-D20B2A99E2A1}"/>
                </a:ext>
              </a:extLst>
            </p:cNvPr>
            <p:cNvSpPr>
              <a:spLocks noChangeArrowheads="1"/>
            </p:cNvSpPr>
            <p:nvPr/>
          </p:nvSpPr>
          <p:spPr bwMode="auto">
            <a:xfrm>
              <a:off x="2410884" y="4091447"/>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46"/>
                  </a:solidFill>
                  <a:effectLst/>
                  <a:uLnTx/>
                  <a:uFillTx/>
                  <a:latin typeface="Lucida Console" pitchFamily="49" charset="0"/>
                  <a:ea typeface="+mn-ea"/>
                  <a:cs typeface="+mn-cs"/>
                </a:rPr>
                <a:t>Ellipse</a:t>
              </a:r>
            </a:p>
          </p:txBody>
        </p:sp>
        <p:sp>
          <p:nvSpPr>
            <p:cNvPr id="12" name="AutoShape 11">
              <a:extLst>
                <a:ext uri="{FF2B5EF4-FFF2-40B4-BE49-F238E27FC236}">
                  <a16:creationId xmlns:a16="http://schemas.microsoft.com/office/drawing/2014/main" xmlns="" id="{F05980A1-A2F4-5D74-0C09-EDD283E631C6}"/>
                </a:ext>
              </a:extLst>
            </p:cNvPr>
            <p:cNvSpPr>
              <a:spLocks noChangeArrowheads="1"/>
            </p:cNvSpPr>
            <p:nvPr/>
          </p:nvSpPr>
          <p:spPr bwMode="auto">
            <a:xfrm>
              <a:off x="7440084" y="4091447"/>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46"/>
                  </a:solidFill>
                  <a:effectLst/>
                  <a:uLnTx/>
                  <a:uFillTx/>
                  <a:latin typeface="Lucida Console" pitchFamily="49" charset="0"/>
                  <a:ea typeface="+mn-ea"/>
                  <a:cs typeface="+mn-cs"/>
                </a:rPr>
                <a:t>Heart</a:t>
              </a:r>
            </a:p>
          </p:txBody>
        </p:sp>
        <p:sp>
          <p:nvSpPr>
            <p:cNvPr id="13" name="AutoShape 12">
              <a:extLst>
                <a:ext uri="{FF2B5EF4-FFF2-40B4-BE49-F238E27FC236}">
                  <a16:creationId xmlns:a16="http://schemas.microsoft.com/office/drawing/2014/main" xmlns="" id="{C7A35C79-5F70-C5BB-3A32-583364052C25}"/>
                </a:ext>
              </a:extLst>
            </p:cNvPr>
            <p:cNvSpPr>
              <a:spLocks noChangeArrowheads="1"/>
            </p:cNvSpPr>
            <p:nvPr/>
          </p:nvSpPr>
          <p:spPr bwMode="auto">
            <a:xfrm>
              <a:off x="4925484" y="5339222"/>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46"/>
                  </a:solidFill>
                  <a:effectLst/>
                  <a:uLnTx/>
                  <a:uFillTx/>
                  <a:latin typeface="Lucida Console" pitchFamily="49" charset="0"/>
                  <a:ea typeface="+mn-ea"/>
                  <a:cs typeface="+mn-cs"/>
                </a:rPr>
                <a:t>Rectangle</a:t>
              </a:r>
            </a:p>
          </p:txBody>
        </p:sp>
        <p:grpSp>
          <p:nvGrpSpPr>
            <p:cNvPr id="14" name="Group 13">
              <a:extLst>
                <a:ext uri="{FF2B5EF4-FFF2-40B4-BE49-F238E27FC236}">
                  <a16:creationId xmlns:a16="http://schemas.microsoft.com/office/drawing/2014/main" xmlns="" id="{D248B1B0-F2EE-B247-9384-675C3BD4C271}"/>
                </a:ext>
              </a:extLst>
            </p:cNvPr>
            <p:cNvGrpSpPr>
              <a:grpSpLocks/>
            </p:cNvGrpSpPr>
            <p:nvPr/>
          </p:nvGrpSpPr>
          <p:grpSpPr bwMode="auto">
            <a:xfrm>
              <a:off x="4925484" y="4091447"/>
              <a:ext cx="2015067" cy="825500"/>
              <a:chOff x="2327" y="2751"/>
              <a:chExt cx="952" cy="520"/>
            </a:xfrm>
          </p:grpSpPr>
          <p:sp>
            <p:nvSpPr>
              <p:cNvPr id="20" name="AutoShape 14">
                <a:extLst>
                  <a:ext uri="{FF2B5EF4-FFF2-40B4-BE49-F238E27FC236}">
                    <a16:creationId xmlns:a16="http://schemas.microsoft.com/office/drawing/2014/main" xmlns="" id="{B3E9F25D-7929-2124-31F0-4C78858E82F3}"/>
                  </a:ext>
                </a:extLst>
              </p:cNvPr>
              <p:cNvSpPr>
                <a:spLocks noChangeArrowheads="1"/>
              </p:cNvSpPr>
              <p:nvPr/>
            </p:nvSpPr>
            <p:spPr bwMode="auto">
              <a:xfrm>
                <a:off x="2327" y="2751"/>
                <a:ext cx="952" cy="348"/>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46"/>
                    </a:solidFill>
                    <a:effectLst/>
                    <a:uLnTx/>
                    <a:uFillTx/>
                    <a:latin typeface="Lucida Console" pitchFamily="49" charset="0"/>
                    <a:ea typeface="+mn-ea"/>
                    <a:cs typeface="+mn-cs"/>
                  </a:rPr>
                  <a:t>Polygon</a:t>
                </a:r>
              </a:p>
            </p:txBody>
          </p:sp>
          <p:sp>
            <p:nvSpPr>
              <p:cNvPr id="21" name="AutoShape 15">
                <a:extLst>
                  <a:ext uri="{FF2B5EF4-FFF2-40B4-BE49-F238E27FC236}">
                    <a16:creationId xmlns:a16="http://schemas.microsoft.com/office/drawing/2014/main" xmlns="" id="{96CF98A4-DF36-F23D-A03D-BF0030F57E77}"/>
                  </a:ext>
                </a:extLst>
              </p:cNvPr>
              <p:cNvSpPr>
                <a:spLocks noChangeArrowheads="1"/>
              </p:cNvSpPr>
              <p:nvPr/>
            </p:nvSpPr>
            <p:spPr bwMode="auto">
              <a:xfrm>
                <a:off x="2736" y="3127"/>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Segoe UI" charset="0"/>
                  <a:ea typeface="+mn-ea"/>
                  <a:cs typeface="+mn-cs"/>
                </a:endParaRPr>
              </a:p>
            </p:txBody>
          </p:sp>
        </p:grpSp>
        <p:cxnSp>
          <p:nvCxnSpPr>
            <p:cNvPr id="15" name="AutoShape 16">
              <a:extLst>
                <a:ext uri="{FF2B5EF4-FFF2-40B4-BE49-F238E27FC236}">
                  <a16:creationId xmlns:a16="http://schemas.microsoft.com/office/drawing/2014/main" xmlns="" id="{5D430D04-6F45-A803-5D90-66B0C4CA5A34}"/>
                </a:ext>
              </a:extLst>
            </p:cNvPr>
            <p:cNvCxnSpPr>
              <a:cxnSpLocks noChangeShapeType="1"/>
              <a:stCxn id="13" idx="0"/>
              <a:endCxn id="21" idx="3"/>
            </p:cNvCxnSpPr>
            <p:nvPr/>
          </p:nvCxnSpPr>
          <p:spPr bwMode="auto">
            <a:xfrm rot="16200000">
              <a:off x="5731405" y="5128085"/>
              <a:ext cx="40322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16" name="AutoShape 17">
              <a:extLst>
                <a:ext uri="{FF2B5EF4-FFF2-40B4-BE49-F238E27FC236}">
                  <a16:creationId xmlns:a16="http://schemas.microsoft.com/office/drawing/2014/main" xmlns="" id="{BD71372F-D5EC-CD96-9098-C014495E0ABF}"/>
                </a:ext>
              </a:extLst>
            </p:cNvPr>
            <p:cNvCxnSpPr>
              <a:cxnSpLocks noChangeShapeType="1"/>
              <a:stCxn id="23" idx="0"/>
              <a:endCxn id="18" idx="3"/>
            </p:cNvCxnSpPr>
            <p:nvPr/>
          </p:nvCxnSpPr>
          <p:spPr bwMode="auto">
            <a:xfrm rot="16200000">
              <a:off x="5740930" y="2503947"/>
              <a:ext cx="38417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grpSp>
          <p:nvGrpSpPr>
            <p:cNvPr id="17" name="Group 18">
              <a:extLst>
                <a:ext uri="{FF2B5EF4-FFF2-40B4-BE49-F238E27FC236}">
                  <a16:creationId xmlns:a16="http://schemas.microsoft.com/office/drawing/2014/main" xmlns="" id="{75BB1962-F11A-76C8-8F6A-17A1BA3DF918}"/>
                </a:ext>
              </a:extLst>
            </p:cNvPr>
            <p:cNvGrpSpPr>
              <a:grpSpLocks/>
            </p:cNvGrpSpPr>
            <p:nvPr/>
          </p:nvGrpSpPr>
          <p:grpSpPr bwMode="auto">
            <a:xfrm>
              <a:off x="4692651" y="1521284"/>
              <a:ext cx="2480733" cy="781050"/>
              <a:chOff x="4450" y="1802"/>
              <a:chExt cx="1172" cy="492"/>
            </a:xfrm>
          </p:grpSpPr>
          <p:sp>
            <p:nvSpPr>
              <p:cNvPr id="18" name="AutoShape 19">
                <a:extLst>
                  <a:ext uri="{FF2B5EF4-FFF2-40B4-BE49-F238E27FC236}">
                    <a16:creationId xmlns:a16="http://schemas.microsoft.com/office/drawing/2014/main" xmlns="" id="{A3D973C2-00A2-B2DA-5876-613A057841C4}"/>
                  </a:ext>
                </a:extLst>
              </p:cNvPr>
              <p:cNvSpPr>
                <a:spLocks noChangeArrowheads="1"/>
              </p:cNvSpPr>
              <p:nvPr/>
            </p:nvSpPr>
            <p:spPr bwMode="auto">
              <a:xfrm>
                <a:off x="4969" y="215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Segoe UI" charset="0"/>
                  <a:ea typeface="+mn-ea"/>
                  <a:cs typeface="+mn-cs"/>
                </a:endParaRPr>
              </a:p>
            </p:txBody>
          </p:sp>
          <p:sp>
            <p:nvSpPr>
              <p:cNvPr id="19" name="AutoShape 20">
                <a:extLst>
                  <a:ext uri="{FF2B5EF4-FFF2-40B4-BE49-F238E27FC236}">
                    <a16:creationId xmlns:a16="http://schemas.microsoft.com/office/drawing/2014/main" xmlns="" id="{171B42EB-930E-7714-AB4A-4050B6B257C6}"/>
                  </a:ext>
                </a:extLst>
              </p:cNvPr>
              <p:cNvSpPr>
                <a:spLocks noChangeArrowheads="1"/>
              </p:cNvSpPr>
              <p:nvPr/>
            </p:nvSpPr>
            <p:spPr bwMode="auto">
              <a:xfrm>
                <a:off x="4450" y="1802"/>
                <a:ext cx="1172" cy="348"/>
              </a:xfrm>
              <a:prstGeom prst="roundRect">
                <a:avLst>
                  <a:gd name="adj" fmla="val 16667"/>
                </a:avLst>
              </a:prstGeom>
              <a:gradFill rotWithShape="1">
                <a:gsLst>
                  <a:gs pos="0">
                    <a:schemeClr val="fo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err="1">
                    <a:ln>
                      <a:noFill/>
                    </a:ln>
                    <a:solidFill>
                      <a:srgbClr val="000046"/>
                    </a:solidFill>
                    <a:effectLst/>
                    <a:uLnTx/>
                    <a:uFillTx/>
                    <a:latin typeface="Lucida Console" pitchFamily="49" charset="0"/>
                    <a:ea typeface="+mn-ea"/>
                    <a:cs typeface="+mn-cs"/>
                  </a:rPr>
                  <a:t>System.Object</a:t>
                </a:r>
                <a:endParaRPr kumimoji="0" lang="en-GB" sz="1400" b="0" i="0" u="none" strike="noStrike" kern="1200" cap="none" spc="0" normalizeH="0" baseline="0" noProof="0" dirty="0">
                  <a:ln>
                    <a:noFill/>
                  </a:ln>
                  <a:solidFill>
                    <a:srgbClr val="000046"/>
                  </a:solidFill>
                  <a:effectLst/>
                  <a:uLnTx/>
                  <a:uFillTx/>
                  <a:latin typeface="Lucida Console" pitchFamily="49" charset="0"/>
                  <a:ea typeface="+mn-ea"/>
                  <a:cs typeface="+mn-cs"/>
                </a:endParaRPr>
              </a:p>
            </p:txBody>
          </p:sp>
        </p:grpSp>
      </p:grpSp>
      <p:sp>
        <p:nvSpPr>
          <p:cNvPr id="24" name="Arrow: Up 23">
            <a:extLst>
              <a:ext uri="{FF2B5EF4-FFF2-40B4-BE49-F238E27FC236}">
                <a16:creationId xmlns:a16="http://schemas.microsoft.com/office/drawing/2014/main" xmlns="" id="{A7707EC7-1750-6404-4227-DDD7515AC9D5}"/>
              </a:ext>
            </a:extLst>
          </p:cNvPr>
          <p:cNvSpPr/>
          <p:nvPr/>
        </p:nvSpPr>
        <p:spPr>
          <a:xfrm>
            <a:off x="5404959" y="3470777"/>
            <a:ext cx="753258" cy="2978106"/>
          </a:xfrm>
          <a:prstGeom prst="up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Up 24">
            <a:extLst>
              <a:ext uri="{FF2B5EF4-FFF2-40B4-BE49-F238E27FC236}">
                <a16:creationId xmlns:a16="http://schemas.microsoft.com/office/drawing/2014/main" xmlns="" id="{81C682FD-CEA0-C3E2-1335-F7A4FEEFECA0}"/>
              </a:ext>
            </a:extLst>
          </p:cNvPr>
          <p:cNvSpPr/>
          <p:nvPr/>
        </p:nvSpPr>
        <p:spPr>
          <a:xfrm rot="10800000">
            <a:off x="11054568" y="3512427"/>
            <a:ext cx="753258" cy="2978106"/>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xmlns="" val="4181332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D9BF653-B600-8429-6295-4A468819F046}"/>
              </a:ext>
            </a:extLst>
          </p:cNvPr>
          <p:cNvSpPr>
            <a:spLocks noGrp="1"/>
          </p:cNvSpPr>
          <p:nvPr>
            <p:ph type="body" sz="quarter" idx="10"/>
          </p:nvPr>
        </p:nvSpPr>
        <p:spPr/>
        <p:txBody>
          <a:bodyPr/>
          <a:lstStyle/>
          <a:p>
            <a:r>
              <a:rPr lang="en-GB" dirty="0"/>
              <a:t>UP-Casting and</a:t>
            </a:r>
          </a:p>
          <a:p>
            <a:r>
              <a:rPr lang="en-GB" dirty="0"/>
              <a:t>Down-Casting</a:t>
            </a:r>
          </a:p>
        </p:txBody>
      </p:sp>
      <p:sp>
        <p:nvSpPr>
          <p:cNvPr id="3" name="Slide Number Placeholder 2">
            <a:extLst>
              <a:ext uri="{FF2B5EF4-FFF2-40B4-BE49-F238E27FC236}">
                <a16:creationId xmlns:a16="http://schemas.microsoft.com/office/drawing/2014/main" xmlns="" id="{714E0FFF-B5CF-255B-24C4-7AE2D2711D3F}"/>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4" name="Text Placeholder 3">
            <a:extLst>
              <a:ext uri="{FF2B5EF4-FFF2-40B4-BE49-F238E27FC236}">
                <a16:creationId xmlns:a16="http://schemas.microsoft.com/office/drawing/2014/main" xmlns="" id="{9985FA27-1720-F234-FBBD-59C55F92E93D}"/>
              </a:ext>
            </a:extLst>
          </p:cNvPr>
          <p:cNvSpPr>
            <a:spLocks noGrp="1"/>
          </p:cNvSpPr>
          <p:nvPr>
            <p:ph type="body" sz="quarter" idx="15"/>
          </p:nvPr>
        </p:nvSpPr>
        <p:spPr/>
        <p:txBody>
          <a:bodyPr/>
          <a:lstStyle/>
          <a:p>
            <a:endParaRPr lang="en-GB" dirty="0"/>
          </a:p>
          <a:p>
            <a:endParaRPr lang="en-GB" dirty="0"/>
          </a:p>
        </p:txBody>
      </p:sp>
      <p:sp>
        <p:nvSpPr>
          <p:cNvPr id="24" name="Arrow: Up 23">
            <a:extLst>
              <a:ext uri="{FF2B5EF4-FFF2-40B4-BE49-F238E27FC236}">
                <a16:creationId xmlns:a16="http://schemas.microsoft.com/office/drawing/2014/main" xmlns="" id="{A7707EC7-1750-6404-4227-DDD7515AC9D5}"/>
              </a:ext>
            </a:extLst>
          </p:cNvPr>
          <p:cNvSpPr/>
          <p:nvPr/>
        </p:nvSpPr>
        <p:spPr>
          <a:xfrm>
            <a:off x="8512496" y="1475651"/>
            <a:ext cx="230383" cy="647173"/>
          </a:xfrm>
          <a:prstGeom prst="up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Up 24">
            <a:extLst>
              <a:ext uri="{FF2B5EF4-FFF2-40B4-BE49-F238E27FC236}">
                <a16:creationId xmlns:a16="http://schemas.microsoft.com/office/drawing/2014/main" xmlns="" id="{81C682FD-CEA0-C3E2-1335-F7A4FEEFECA0}"/>
              </a:ext>
            </a:extLst>
          </p:cNvPr>
          <p:cNvSpPr/>
          <p:nvPr/>
        </p:nvSpPr>
        <p:spPr>
          <a:xfrm rot="10800000">
            <a:off x="8512496" y="2447377"/>
            <a:ext cx="230384" cy="647174"/>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Picture 26">
            <a:extLst>
              <a:ext uri="{FF2B5EF4-FFF2-40B4-BE49-F238E27FC236}">
                <a16:creationId xmlns:a16="http://schemas.microsoft.com/office/drawing/2014/main" xmlns="" id="{915394E3-1F27-58EA-6547-D35EDFFC093F}"/>
              </a:ext>
            </a:extLst>
          </p:cNvPr>
          <p:cNvPicPr>
            <a:picLocks noChangeAspect="1"/>
          </p:cNvPicPr>
          <p:nvPr/>
        </p:nvPicPr>
        <p:blipFill>
          <a:blip r:embed="rId3"/>
          <a:stretch>
            <a:fillRect/>
          </a:stretch>
        </p:blipFill>
        <p:spPr>
          <a:xfrm>
            <a:off x="4716739" y="672219"/>
            <a:ext cx="3705742" cy="2715004"/>
          </a:xfrm>
          <a:prstGeom prst="rect">
            <a:avLst/>
          </a:prstGeom>
          <a:ln>
            <a:solidFill>
              <a:schemeClr val="accent1"/>
            </a:solidFill>
          </a:ln>
        </p:spPr>
      </p:pic>
      <p:pic>
        <p:nvPicPr>
          <p:cNvPr id="29" name="Picture 28">
            <a:extLst>
              <a:ext uri="{FF2B5EF4-FFF2-40B4-BE49-F238E27FC236}">
                <a16:creationId xmlns:a16="http://schemas.microsoft.com/office/drawing/2014/main" xmlns="" id="{614FF92C-C28F-965D-14AF-427D1CA7922F}"/>
              </a:ext>
            </a:extLst>
          </p:cNvPr>
          <p:cNvPicPr>
            <a:picLocks noChangeAspect="1"/>
          </p:cNvPicPr>
          <p:nvPr/>
        </p:nvPicPr>
        <p:blipFill>
          <a:blip r:embed="rId4"/>
          <a:stretch>
            <a:fillRect/>
          </a:stretch>
        </p:blipFill>
        <p:spPr>
          <a:xfrm>
            <a:off x="4716739" y="3752138"/>
            <a:ext cx="7119116" cy="2645011"/>
          </a:xfrm>
          <a:prstGeom prst="rect">
            <a:avLst/>
          </a:prstGeom>
          <a:ln>
            <a:solidFill>
              <a:schemeClr val="accent1"/>
            </a:solidFill>
          </a:ln>
        </p:spPr>
      </p:pic>
    </p:spTree>
    <p:extLst>
      <p:ext uri="{BB962C8B-B14F-4D97-AF65-F5344CB8AC3E}">
        <p14:creationId xmlns:p14="http://schemas.microsoft.com/office/powerpoint/2010/main" xmlns="" val="184638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0DA414-763A-9DD7-9740-A0BAEC37D22F}"/>
              </a:ext>
            </a:extLst>
          </p:cNvPr>
          <p:cNvSpPr>
            <a:spLocks noGrp="1"/>
          </p:cNvSpPr>
          <p:nvPr>
            <p:ph type="body" sz="quarter" idx="10"/>
          </p:nvPr>
        </p:nvSpPr>
        <p:spPr/>
        <p:txBody>
          <a:bodyPr/>
          <a:lstStyle/>
          <a:p>
            <a:r>
              <a:rPr lang="en-GB" sz="3000" dirty="0"/>
              <a:t>Safe </a:t>
            </a:r>
            <a:r>
              <a:rPr lang="en-GB" sz="3000" dirty="0" err="1"/>
              <a:t>Downcasting</a:t>
            </a:r>
            <a:endParaRPr lang="en-GB" sz="3000" dirty="0"/>
          </a:p>
        </p:txBody>
      </p:sp>
      <p:sp>
        <p:nvSpPr>
          <p:cNvPr id="3" name="Slide Number Placeholder 2">
            <a:extLst>
              <a:ext uri="{FF2B5EF4-FFF2-40B4-BE49-F238E27FC236}">
                <a16:creationId xmlns:a16="http://schemas.microsoft.com/office/drawing/2014/main" xmlns="" id="{02AD36CE-245C-5EBB-CBB6-7FE5C1F4ED3B}"/>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6" name="Text Placeholder 5">
            <a:extLst>
              <a:ext uri="{FF2B5EF4-FFF2-40B4-BE49-F238E27FC236}">
                <a16:creationId xmlns:a16="http://schemas.microsoft.com/office/drawing/2014/main" xmlns="" id="{7EEB284C-1B28-4E41-3712-98E463177A7E}"/>
              </a:ext>
            </a:extLst>
          </p:cNvPr>
          <p:cNvSpPr>
            <a:spLocks noGrp="1"/>
          </p:cNvSpPr>
          <p:nvPr>
            <p:ph type="body" sz="quarter" idx="15"/>
          </p:nvPr>
        </p:nvSpPr>
        <p:spPr/>
        <p:txBody>
          <a:bodyPr/>
          <a:lstStyle/>
          <a:p>
            <a:r>
              <a:rPr lang="en-GB" dirty="0"/>
              <a:t>To prevent an </a:t>
            </a:r>
            <a:r>
              <a:rPr lang="en-GB" b="1" dirty="0" err="1"/>
              <a:t>InvalidCastException</a:t>
            </a:r>
            <a:r>
              <a:rPr lang="en-GB" dirty="0"/>
              <a:t> being thrown, you can use the following operators:</a:t>
            </a:r>
          </a:p>
          <a:p>
            <a:pPr marL="285750" indent="-285750">
              <a:buFont typeface="Arial" panose="020B0604020202020204" pitchFamily="34" charset="0"/>
              <a:buChar char="•"/>
            </a:pPr>
            <a:r>
              <a:rPr lang="en-GB" dirty="0"/>
              <a:t>is</a:t>
            </a:r>
          </a:p>
          <a:p>
            <a:pPr marL="285750" indent="-285750">
              <a:buFont typeface="Arial" panose="020B0604020202020204" pitchFamily="34" charset="0"/>
              <a:buChar char="•"/>
            </a:pPr>
            <a:r>
              <a:rPr lang="en-GB" dirty="0"/>
              <a:t>as</a:t>
            </a:r>
          </a:p>
          <a:p>
            <a:endParaRPr lang="en-GB" dirty="0"/>
          </a:p>
        </p:txBody>
      </p:sp>
    </p:spTree>
    <p:extLst>
      <p:ext uri="{BB962C8B-B14F-4D97-AF65-F5344CB8AC3E}">
        <p14:creationId xmlns:p14="http://schemas.microsoft.com/office/powerpoint/2010/main" xmlns="" val="143460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E967C4A3-8EDE-68B7-5292-060D8CD77DFD}"/>
              </a:ext>
            </a:extLst>
          </p:cNvPr>
          <p:cNvSpPr>
            <a:spLocks noGrp="1"/>
          </p:cNvSpPr>
          <p:nvPr>
            <p:ph type="body" sz="quarter" idx="10"/>
          </p:nvPr>
        </p:nvSpPr>
        <p:spPr/>
        <p:txBody>
          <a:bodyPr/>
          <a:lstStyle/>
          <a:p>
            <a:r>
              <a:rPr lang="en-GB" dirty="0"/>
              <a:t>The ‘is’ operator</a:t>
            </a:r>
          </a:p>
        </p:txBody>
      </p:sp>
      <p:sp>
        <p:nvSpPr>
          <p:cNvPr id="3" name="Slide Number Placeholder 2">
            <a:extLst>
              <a:ext uri="{FF2B5EF4-FFF2-40B4-BE49-F238E27FC236}">
                <a16:creationId xmlns:a16="http://schemas.microsoft.com/office/drawing/2014/main" xmlns="" id="{C27DF333-6A93-E19E-378C-9DC4384C02D2}"/>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6" name="Text Placeholder 5">
            <a:extLst>
              <a:ext uri="{FF2B5EF4-FFF2-40B4-BE49-F238E27FC236}">
                <a16:creationId xmlns:a16="http://schemas.microsoft.com/office/drawing/2014/main" xmlns="" id="{97135792-B47E-93FF-5AA4-B3B4E326EC5C}"/>
              </a:ext>
            </a:extLst>
          </p:cNvPr>
          <p:cNvSpPr>
            <a:spLocks noGrp="1"/>
          </p:cNvSpPr>
          <p:nvPr>
            <p:ph type="body" sz="quarter" idx="15"/>
          </p:nvPr>
        </p:nvSpPr>
        <p:spPr/>
        <p:txBody>
          <a:bodyPr/>
          <a:lstStyle/>
          <a:p>
            <a:r>
              <a:rPr lang="en-GB" dirty="0"/>
              <a:t>The </a:t>
            </a:r>
            <a:r>
              <a:rPr lang="en-GB" b="1" dirty="0"/>
              <a:t>is</a:t>
            </a:r>
            <a:r>
              <a:rPr lang="en-GB" dirty="0"/>
              <a:t> operator checks if the result of an expression is compatible with a given type or matches a pattern:</a:t>
            </a:r>
          </a:p>
          <a:p>
            <a:endParaRPr lang="en-GB" dirty="0"/>
          </a:p>
          <a:p>
            <a:endParaRPr lang="en-GB" dirty="0"/>
          </a:p>
        </p:txBody>
      </p:sp>
      <p:pic>
        <p:nvPicPr>
          <p:cNvPr id="8" name="Picture 7">
            <a:extLst>
              <a:ext uri="{FF2B5EF4-FFF2-40B4-BE49-F238E27FC236}">
                <a16:creationId xmlns:a16="http://schemas.microsoft.com/office/drawing/2014/main" xmlns="" id="{10EDB145-CD8D-B15D-B3F3-C327E04D2016}"/>
              </a:ext>
            </a:extLst>
          </p:cNvPr>
          <p:cNvPicPr>
            <a:picLocks noChangeAspect="1"/>
          </p:cNvPicPr>
          <p:nvPr/>
        </p:nvPicPr>
        <p:blipFill>
          <a:blip r:embed="rId3"/>
          <a:stretch>
            <a:fillRect/>
          </a:stretch>
        </p:blipFill>
        <p:spPr>
          <a:xfrm>
            <a:off x="5154242" y="2407317"/>
            <a:ext cx="5692012" cy="1694667"/>
          </a:xfrm>
          <a:prstGeom prst="rect">
            <a:avLst/>
          </a:prstGeom>
          <a:ln>
            <a:solidFill>
              <a:schemeClr val="accent1"/>
            </a:solidFill>
          </a:ln>
        </p:spPr>
      </p:pic>
      <p:pic>
        <p:nvPicPr>
          <p:cNvPr id="10" name="Picture 9">
            <a:extLst>
              <a:ext uri="{FF2B5EF4-FFF2-40B4-BE49-F238E27FC236}">
                <a16:creationId xmlns:a16="http://schemas.microsoft.com/office/drawing/2014/main" xmlns="" id="{715D1E70-AD72-81A9-6E27-E3512F7E9A6E}"/>
              </a:ext>
            </a:extLst>
          </p:cNvPr>
          <p:cNvPicPr>
            <a:picLocks noChangeAspect="1"/>
          </p:cNvPicPr>
          <p:nvPr/>
        </p:nvPicPr>
        <p:blipFill>
          <a:blip r:embed="rId4"/>
          <a:stretch>
            <a:fillRect/>
          </a:stretch>
        </p:blipFill>
        <p:spPr>
          <a:xfrm>
            <a:off x="5154241" y="4596186"/>
            <a:ext cx="5710279" cy="1060481"/>
          </a:xfrm>
          <a:prstGeom prst="rect">
            <a:avLst/>
          </a:prstGeom>
          <a:ln>
            <a:solidFill>
              <a:schemeClr val="accent1"/>
            </a:solidFill>
          </a:ln>
        </p:spPr>
      </p:pic>
    </p:spTree>
    <p:extLst>
      <p:ext uri="{BB962C8B-B14F-4D97-AF65-F5344CB8AC3E}">
        <p14:creationId xmlns:p14="http://schemas.microsoft.com/office/powerpoint/2010/main" xmlns="" val="4105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261C809-E3A2-0C4C-EEFB-274F9E0BC753}"/>
              </a:ext>
            </a:extLst>
          </p:cNvPr>
          <p:cNvSpPr>
            <a:spLocks noGrp="1"/>
          </p:cNvSpPr>
          <p:nvPr>
            <p:ph type="body" sz="quarter" idx="10"/>
          </p:nvPr>
        </p:nvSpPr>
        <p:spPr/>
        <p:txBody>
          <a:bodyPr/>
          <a:lstStyle/>
          <a:p>
            <a:r>
              <a:rPr lang="en-GB" dirty="0"/>
              <a:t>Outline</a:t>
            </a:r>
          </a:p>
          <a:p>
            <a:endParaRPr lang="en-GB" dirty="0"/>
          </a:p>
        </p:txBody>
      </p:sp>
      <p:sp>
        <p:nvSpPr>
          <p:cNvPr id="5" name="Slide Number Placeholder 5">
            <a:extLst>
              <a:ext uri="{FF2B5EF4-FFF2-40B4-BE49-F238E27FC236}">
                <a16:creationId xmlns:a16="http://schemas.microsoft.com/office/drawing/2014/main" xmlns="" id="{A3C2AFC4-DB4D-4D36-8574-401EE09EFD91}"/>
              </a:ext>
            </a:extLst>
          </p:cNvPr>
          <p:cNvSpPr>
            <a:spLocks noGrp="1"/>
          </p:cNvSpPr>
          <p:nvPr>
            <p:ph type="sldNum" sz="quarter" idx="4"/>
          </p:nvPr>
        </p:nvSpPr>
        <p:spPr>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2</a:t>
            </a:fld>
            <a:endParaRPr lang="en-GB" dirty="0"/>
          </a:p>
        </p:txBody>
      </p:sp>
      <p:sp>
        <p:nvSpPr>
          <p:cNvPr id="4" name="Text Placeholder 3">
            <a:extLst>
              <a:ext uri="{FF2B5EF4-FFF2-40B4-BE49-F238E27FC236}">
                <a16:creationId xmlns:a16="http://schemas.microsoft.com/office/drawing/2014/main" xmlns="" id="{1EB78A12-F499-7296-C5F1-A064B5379393}"/>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Inheritance</a:t>
            </a:r>
          </a:p>
          <a:p>
            <a:pPr marL="285750" indent="-285750">
              <a:buFont typeface="Arial" panose="020B0604020202020204" pitchFamily="34" charset="0"/>
              <a:buChar char="•"/>
            </a:pPr>
            <a:r>
              <a:rPr lang="en-GB" dirty="0"/>
              <a:t>Derived constructors</a:t>
            </a:r>
          </a:p>
          <a:p>
            <a:pPr marL="285750" indent="-285750">
              <a:buFont typeface="Arial" panose="020B0604020202020204" pitchFamily="34" charset="0"/>
              <a:buChar char="•"/>
            </a:pPr>
            <a:r>
              <a:rPr lang="en-GB" dirty="0"/>
              <a:t>Polymorphism</a:t>
            </a:r>
          </a:p>
          <a:p>
            <a:pPr marL="285750" indent="-285750">
              <a:buFont typeface="Arial" panose="020B0604020202020204" pitchFamily="34" charset="0"/>
              <a:buChar char="•"/>
            </a:pPr>
            <a:r>
              <a:rPr lang="en-GB" dirty="0"/>
              <a:t>Virtual members and overriding</a:t>
            </a:r>
          </a:p>
          <a:p>
            <a:pPr marL="285750" indent="-285750">
              <a:buFont typeface="Arial" panose="020B0604020202020204" pitchFamily="34" charset="0"/>
              <a:buChar char="•"/>
            </a:pPr>
            <a:r>
              <a:rPr lang="en-GB" dirty="0"/>
              <a:t>Invoking base class functionality</a:t>
            </a:r>
          </a:p>
          <a:p>
            <a:pPr marL="285750" indent="-285750">
              <a:buFont typeface="Arial" panose="020B0604020202020204" pitchFamily="34" charset="0"/>
              <a:buChar char="•"/>
            </a:pPr>
            <a:r>
              <a:rPr lang="en-GB" dirty="0"/>
              <a:t>Abstract classes</a:t>
            </a:r>
          </a:p>
          <a:p>
            <a:pPr marL="285750" indent="-285750">
              <a:buFont typeface="Arial" panose="020B0604020202020204" pitchFamily="34" charset="0"/>
              <a:buChar char="•"/>
            </a:pPr>
            <a:r>
              <a:rPr lang="en-GB" dirty="0"/>
              <a:t>Casting types: Up-casting, down-casting, is and as operators</a:t>
            </a:r>
          </a:p>
          <a:p>
            <a:pPr marL="285750" indent="-285750">
              <a:buFont typeface="Arial" panose="020B0604020202020204" pitchFamily="34" charset="0"/>
              <a:buChar char="•"/>
            </a:pPr>
            <a:r>
              <a:rPr lang="en-GB" dirty="0"/>
              <a:t>Overriding </a:t>
            </a:r>
            <a:r>
              <a:rPr lang="en-GB" dirty="0" err="1"/>
              <a:t>System.Object</a:t>
            </a:r>
            <a:r>
              <a:rPr lang="en-GB" dirty="0"/>
              <a:t> methods</a:t>
            </a:r>
          </a:p>
          <a:p>
            <a:pPr marL="285750" indent="-285750">
              <a:buFont typeface="Arial" panose="020B0604020202020204" pitchFamily="34" charset="0"/>
              <a:buChar char="•"/>
            </a:pPr>
            <a:r>
              <a:rPr lang="en-GB" dirty="0"/>
              <a:t>Sealed classes and members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xmlns="" val="1589223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9631752-E3F9-491A-7CC0-E6D7DD4A30E9}"/>
              </a:ext>
            </a:extLst>
          </p:cNvPr>
          <p:cNvSpPr>
            <a:spLocks noGrp="1"/>
          </p:cNvSpPr>
          <p:nvPr>
            <p:ph type="body" sz="quarter" idx="10"/>
          </p:nvPr>
        </p:nvSpPr>
        <p:spPr/>
        <p:txBody>
          <a:bodyPr/>
          <a:lstStyle/>
          <a:p>
            <a:r>
              <a:rPr lang="en-GB" dirty="0"/>
              <a:t>The ‘AS’ Operator</a:t>
            </a:r>
          </a:p>
        </p:txBody>
      </p:sp>
      <p:sp>
        <p:nvSpPr>
          <p:cNvPr id="3" name="Slide Number Placeholder 2">
            <a:extLst>
              <a:ext uri="{FF2B5EF4-FFF2-40B4-BE49-F238E27FC236}">
                <a16:creationId xmlns:a16="http://schemas.microsoft.com/office/drawing/2014/main" xmlns="" id="{DC7DAE05-D197-C7FD-8608-E30B7ECCCB81}"/>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6" name="Text Placeholder 5">
            <a:extLst>
              <a:ext uri="{FF2B5EF4-FFF2-40B4-BE49-F238E27FC236}">
                <a16:creationId xmlns:a16="http://schemas.microsoft.com/office/drawing/2014/main" xmlns="" id="{126E56B2-337C-FCDE-DB6C-F550F52F38E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The </a:t>
            </a:r>
            <a:r>
              <a:rPr lang="en-GB" b="1" dirty="0"/>
              <a:t>as</a:t>
            </a:r>
            <a:r>
              <a:rPr lang="en-GB" dirty="0"/>
              <a:t> operator explicitly converts the result of an expression to a given type</a:t>
            </a:r>
          </a:p>
          <a:p>
            <a:pPr marL="285750" indent="-285750">
              <a:buFont typeface="Arial" panose="020B0604020202020204" pitchFamily="34" charset="0"/>
              <a:buChar char="•"/>
            </a:pPr>
            <a:r>
              <a:rPr lang="en-GB" dirty="0"/>
              <a:t>If the conversion isn’t possible, the </a:t>
            </a:r>
            <a:r>
              <a:rPr lang="en-GB" b="1" dirty="0"/>
              <a:t>as</a:t>
            </a:r>
            <a:r>
              <a:rPr lang="en-GB" dirty="0"/>
              <a:t> operator returns </a:t>
            </a:r>
            <a:r>
              <a:rPr lang="en-GB" b="1" dirty="0"/>
              <a:t>null</a:t>
            </a:r>
          </a:p>
        </p:txBody>
      </p:sp>
      <p:pic>
        <p:nvPicPr>
          <p:cNvPr id="8" name="Picture 7">
            <a:extLst>
              <a:ext uri="{FF2B5EF4-FFF2-40B4-BE49-F238E27FC236}">
                <a16:creationId xmlns:a16="http://schemas.microsoft.com/office/drawing/2014/main" xmlns="" id="{4B530847-F865-DFCE-7963-A1FF53158595}"/>
              </a:ext>
            </a:extLst>
          </p:cNvPr>
          <p:cNvPicPr>
            <a:picLocks noChangeAspect="1"/>
          </p:cNvPicPr>
          <p:nvPr/>
        </p:nvPicPr>
        <p:blipFill>
          <a:blip r:embed="rId3"/>
          <a:srcRect/>
          <a:stretch/>
        </p:blipFill>
        <p:spPr>
          <a:xfrm>
            <a:off x="5438478" y="3077510"/>
            <a:ext cx="5359133" cy="2850323"/>
          </a:xfrm>
          <a:prstGeom prst="rect">
            <a:avLst/>
          </a:prstGeom>
          <a:ln>
            <a:solidFill>
              <a:schemeClr val="accent1"/>
            </a:solidFill>
          </a:ln>
        </p:spPr>
      </p:pic>
    </p:spTree>
    <p:extLst>
      <p:ext uri="{BB962C8B-B14F-4D97-AF65-F5344CB8AC3E}">
        <p14:creationId xmlns:p14="http://schemas.microsoft.com/office/powerpoint/2010/main" xmlns="" val="248661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4147323-BF08-16DC-01D5-50821BE3FAB6}"/>
              </a:ext>
            </a:extLst>
          </p:cNvPr>
          <p:cNvSpPr>
            <a:spLocks noGrp="1"/>
          </p:cNvSpPr>
          <p:nvPr>
            <p:ph type="body" sz="quarter" idx="10"/>
          </p:nvPr>
        </p:nvSpPr>
        <p:spPr/>
        <p:txBody>
          <a:bodyPr/>
          <a:lstStyle/>
          <a:p>
            <a:r>
              <a:rPr lang="en-GB" dirty="0"/>
              <a:t>The Object Class</a:t>
            </a:r>
          </a:p>
        </p:txBody>
      </p:sp>
      <p:sp>
        <p:nvSpPr>
          <p:cNvPr id="3" name="Slide Number Placeholder 2">
            <a:extLst>
              <a:ext uri="{FF2B5EF4-FFF2-40B4-BE49-F238E27FC236}">
                <a16:creationId xmlns:a16="http://schemas.microsoft.com/office/drawing/2014/main" xmlns="" id="{F959D22A-15D6-7EFF-9530-6DB31B8CFC9D}"/>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6" name="Text Placeholder 5">
            <a:extLst>
              <a:ext uri="{FF2B5EF4-FFF2-40B4-BE49-F238E27FC236}">
                <a16:creationId xmlns:a16="http://schemas.microsoft.com/office/drawing/2014/main" xmlns="" id="{630CF0EC-CE38-CA83-4223-7540522B6C95}"/>
              </a:ext>
            </a:extLst>
          </p:cNvPr>
          <p:cNvSpPr>
            <a:spLocks noGrp="1"/>
          </p:cNvSpPr>
          <p:nvPr>
            <p:ph type="body" sz="quarter" idx="15"/>
          </p:nvPr>
        </p:nvSpPr>
        <p:spPr/>
        <p:txBody>
          <a:bodyPr/>
          <a:lstStyle/>
          <a:p>
            <a:r>
              <a:rPr lang="en-GB" dirty="0"/>
              <a:t>The ultimate base class of all .NET classes is </a:t>
            </a:r>
            <a:r>
              <a:rPr lang="en-GB" b="1" dirty="0" err="1"/>
              <a:t>System.Object</a:t>
            </a:r>
            <a:r>
              <a:rPr lang="en-GB" dirty="0"/>
              <a:t>.</a:t>
            </a:r>
            <a:endParaRPr lang="en-GB" b="1" dirty="0"/>
          </a:p>
          <a:p>
            <a:r>
              <a:rPr lang="en-GB" dirty="0"/>
              <a:t>A class implicitly inherits from </a:t>
            </a:r>
            <a:r>
              <a:rPr lang="en-GB" b="1" dirty="0"/>
              <a:t>Object</a:t>
            </a:r>
            <a:r>
              <a:rPr lang="en-GB" dirty="0"/>
              <a:t> if no base class is explicitly specified.</a:t>
            </a:r>
          </a:p>
          <a:p>
            <a:r>
              <a:rPr lang="en-GB" b="1" dirty="0"/>
              <a:t>Object</a:t>
            </a:r>
            <a:r>
              <a:rPr lang="en-GB" dirty="0"/>
              <a:t> contains </a:t>
            </a:r>
            <a:r>
              <a:rPr lang="en-GB" i="1" dirty="0"/>
              <a:t>virtual</a:t>
            </a:r>
            <a:r>
              <a:rPr lang="en-GB" dirty="0"/>
              <a:t> methods that are commonly </a:t>
            </a:r>
            <a:r>
              <a:rPr lang="en-GB" i="1" dirty="0"/>
              <a:t>overridden</a:t>
            </a:r>
            <a:r>
              <a:rPr lang="en-GB" dirty="0"/>
              <a:t> in derived classes:</a:t>
            </a:r>
          </a:p>
          <a:p>
            <a:pPr marL="285750" indent="-285750">
              <a:buFont typeface="Arial" panose="020B0604020202020204" pitchFamily="34" charset="0"/>
              <a:buChar char="•"/>
            </a:pPr>
            <a:r>
              <a:rPr lang="en-GB" dirty="0">
                <a:solidFill>
                  <a:schemeClr val="accent3"/>
                </a:solidFill>
              </a:rPr>
              <a:t>Equals</a:t>
            </a:r>
            <a:r>
              <a:rPr lang="en-GB" dirty="0"/>
              <a:t>: Supports object comparisons</a:t>
            </a:r>
          </a:p>
          <a:p>
            <a:pPr marL="285750" indent="-285750">
              <a:buFont typeface="Arial" panose="020B0604020202020204" pitchFamily="34" charset="0"/>
              <a:buChar char="•"/>
            </a:pPr>
            <a:r>
              <a:rPr lang="en-GB" dirty="0">
                <a:solidFill>
                  <a:schemeClr val="accent3"/>
                </a:solidFill>
              </a:rPr>
              <a:t>Finalize</a:t>
            </a:r>
            <a:r>
              <a:rPr lang="en-GB" dirty="0"/>
              <a:t>: Performs clean-up before garbage collection</a:t>
            </a:r>
          </a:p>
          <a:p>
            <a:pPr marL="285750" indent="-285750">
              <a:buFont typeface="Arial" panose="020B0604020202020204" pitchFamily="34" charset="0"/>
              <a:buChar char="•"/>
            </a:pPr>
            <a:r>
              <a:rPr lang="en-GB" dirty="0" err="1">
                <a:solidFill>
                  <a:schemeClr val="accent3"/>
                </a:solidFill>
              </a:rPr>
              <a:t>GetHashCode</a:t>
            </a:r>
            <a:r>
              <a:rPr lang="en-GB" dirty="0"/>
              <a:t>: Generates a number to support the use of a hash table</a:t>
            </a:r>
          </a:p>
          <a:p>
            <a:pPr marL="285750" indent="-285750">
              <a:buFont typeface="Arial" panose="020B0604020202020204" pitchFamily="34" charset="0"/>
              <a:buChar char="•"/>
            </a:pPr>
            <a:r>
              <a:rPr lang="en-GB" dirty="0" err="1">
                <a:solidFill>
                  <a:schemeClr val="accent3"/>
                </a:solidFill>
              </a:rPr>
              <a:t>ToString</a:t>
            </a:r>
            <a:r>
              <a:rPr lang="en-GB" dirty="0"/>
              <a:t>: Provides a human-readable text string</a:t>
            </a:r>
          </a:p>
        </p:txBody>
      </p:sp>
    </p:spTree>
    <p:extLst>
      <p:ext uri="{BB962C8B-B14F-4D97-AF65-F5344CB8AC3E}">
        <p14:creationId xmlns:p14="http://schemas.microsoft.com/office/powerpoint/2010/main" xmlns="" val="3280923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ECA72BB-0B7A-96D3-FC51-BC779EB81ECA}"/>
              </a:ext>
            </a:extLst>
          </p:cNvPr>
          <p:cNvSpPr>
            <a:spLocks noGrp="1"/>
          </p:cNvSpPr>
          <p:nvPr>
            <p:ph type="body" sz="quarter" idx="10"/>
          </p:nvPr>
        </p:nvSpPr>
        <p:spPr/>
        <p:txBody>
          <a:bodyPr/>
          <a:lstStyle/>
          <a:p>
            <a:r>
              <a:rPr lang="en-GB" dirty="0"/>
              <a:t>Overriding Object methods example</a:t>
            </a:r>
          </a:p>
        </p:txBody>
      </p:sp>
      <p:sp>
        <p:nvSpPr>
          <p:cNvPr id="3" name="Slide Number Placeholder 2">
            <a:extLst>
              <a:ext uri="{FF2B5EF4-FFF2-40B4-BE49-F238E27FC236}">
                <a16:creationId xmlns:a16="http://schemas.microsoft.com/office/drawing/2014/main" xmlns="" id="{9F35EB51-F89F-D886-E822-B32E738F7106}"/>
              </a:ext>
            </a:extLst>
          </p:cNvPr>
          <p:cNvSpPr>
            <a:spLocks noGrp="1"/>
          </p:cNvSpPr>
          <p:nvPr>
            <p:ph type="sldNum" sz="quarter" idx="4"/>
          </p:nvPr>
        </p:nvSpPr>
        <p:spPr/>
        <p:txBody>
          <a:bodyPr/>
          <a:lstStyle/>
          <a:p>
            <a:fld id="{EF892D59-8F09-EF4B-AD6D-DA609442F868}" type="slidenum">
              <a:rPr lang="en-GB" smtClean="0"/>
              <a:pPr/>
              <a:t>22</a:t>
            </a:fld>
            <a:endParaRPr lang="en-GB" dirty="0"/>
          </a:p>
        </p:txBody>
      </p:sp>
      <p:pic>
        <p:nvPicPr>
          <p:cNvPr id="6" name="Picture 5">
            <a:extLst>
              <a:ext uri="{FF2B5EF4-FFF2-40B4-BE49-F238E27FC236}">
                <a16:creationId xmlns:a16="http://schemas.microsoft.com/office/drawing/2014/main" xmlns="" id="{204F2A81-C806-768A-9FF6-B3EE15DAC7ED}"/>
              </a:ext>
            </a:extLst>
          </p:cNvPr>
          <p:cNvPicPr>
            <a:picLocks noChangeAspect="1"/>
          </p:cNvPicPr>
          <p:nvPr/>
        </p:nvPicPr>
        <p:blipFill>
          <a:blip r:embed="rId3"/>
          <a:stretch>
            <a:fillRect/>
          </a:stretch>
        </p:blipFill>
        <p:spPr>
          <a:xfrm>
            <a:off x="4849606" y="746707"/>
            <a:ext cx="6788060" cy="5364585"/>
          </a:xfrm>
          <a:prstGeom prst="rect">
            <a:avLst/>
          </a:prstGeom>
          <a:ln>
            <a:solidFill>
              <a:schemeClr val="accent1"/>
            </a:solidFill>
          </a:ln>
        </p:spPr>
      </p:pic>
    </p:spTree>
    <p:extLst>
      <p:ext uri="{BB962C8B-B14F-4D97-AF65-F5344CB8AC3E}">
        <p14:creationId xmlns:p14="http://schemas.microsoft.com/office/powerpoint/2010/main" xmlns="" val="1115260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4D7FB-4F24-7AD5-A00F-64A82B3CBCC9}"/>
              </a:ext>
            </a:extLst>
          </p:cNvPr>
          <p:cNvSpPr>
            <a:spLocks noGrp="1"/>
          </p:cNvSpPr>
          <p:nvPr>
            <p:ph type="body" sz="quarter" idx="10"/>
          </p:nvPr>
        </p:nvSpPr>
        <p:spPr/>
        <p:txBody>
          <a:bodyPr/>
          <a:lstStyle/>
          <a:p>
            <a:r>
              <a:rPr lang="en-GB" dirty="0"/>
              <a:t>Overriding Object methods example</a:t>
            </a:r>
          </a:p>
          <a:p>
            <a:endParaRPr lang="en-GB" dirty="0"/>
          </a:p>
        </p:txBody>
      </p:sp>
      <p:sp>
        <p:nvSpPr>
          <p:cNvPr id="3" name="Slide Number Placeholder 2">
            <a:extLst>
              <a:ext uri="{FF2B5EF4-FFF2-40B4-BE49-F238E27FC236}">
                <a16:creationId xmlns:a16="http://schemas.microsoft.com/office/drawing/2014/main" xmlns="" id="{A1C4CDED-1FDC-181B-F271-D6E68464D48C}"/>
              </a:ext>
            </a:extLst>
          </p:cNvPr>
          <p:cNvSpPr>
            <a:spLocks noGrp="1"/>
          </p:cNvSpPr>
          <p:nvPr>
            <p:ph type="sldNum" sz="quarter" idx="4"/>
          </p:nvPr>
        </p:nvSpPr>
        <p:spPr/>
        <p:txBody>
          <a:bodyPr/>
          <a:lstStyle/>
          <a:p>
            <a:fld id="{EF892D59-8F09-EF4B-AD6D-DA609442F868}" type="slidenum">
              <a:rPr lang="en-GB" smtClean="0"/>
              <a:pPr/>
              <a:t>23</a:t>
            </a:fld>
            <a:endParaRPr lang="en-GB" dirty="0"/>
          </a:p>
        </p:txBody>
      </p:sp>
      <p:pic>
        <p:nvPicPr>
          <p:cNvPr id="8" name="Picture 7">
            <a:extLst>
              <a:ext uri="{FF2B5EF4-FFF2-40B4-BE49-F238E27FC236}">
                <a16:creationId xmlns:a16="http://schemas.microsoft.com/office/drawing/2014/main" xmlns="" id="{AD1B121C-E9E8-1F21-18D5-68A3D32E793E}"/>
              </a:ext>
            </a:extLst>
          </p:cNvPr>
          <p:cNvPicPr>
            <a:picLocks noChangeAspect="1"/>
          </p:cNvPicPr>
          <p:nvPr/>
        </p:nvPicPr>
        <p:blipFill>
          <a:blip r:embed="rId3"/>
          <a:srcRect/>
          <a:stretch/>
        </p:blipFill>
        <p:spPr>
          <a:xfrm>
            <a:off x="4334603" y="1417052"/>
            <a:ext cx="7557846" cy="3129723"/>
          </a:xfrm>
          <a:prstGeom prst="rect">
            <a:avLst/>
          </a:prstGeom>
          <a:ln>
            <a:solidFill>
              <a:schemeClr val="accent1"/>
            </a:solidFill>
          </a:ln>
        </p:spPr>
      </p:pic>
    </p:spTree>
    <p:extLst>
      <p:ext uri="{BB962C8B-B14F-4D97-AF65-F5344CB8AC3E}">
        <p14:creationId xmlns:p14="http://schemas.microsoft.com/office/powerpoint/2010/main" xmlns="" val="697161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4002C7B-D256-3641-A132-E3581A19EAB3}"/>
              </a:ext>
            </a:extLst>
          </p:cNvPr>
          <p:cNvSpPr>
            <a:spLocks noGrp="1"/>
          </p:cNvSpPr>
          <p:nvPr>
            <p:ph type="body" sz="quarter" idx="10"/>
          </p:nvPr>
        </p:nvSpPr>
        <p:spPr/>
        <p:txBody>
          <a:bodyPr/>
          <a:lstStyle/>
          <a:p>
            <a:r>
              <a:rPr lang="en-GB" dirty="0"/>
              <a:t>Sealed classes and members</a:t>
            </a:r>
          </a:p>
        </p:txBody>
      </p:sp>
      <p:sp>
        <p:nvSpPr>
          <p:cNvPr id="3" name="Slide Number Placeholder 2">
            <a:extLst>
              <a:ext uri="{FF2B5EF4-FFF2-40B4-BE49-F238E27FC236}">
                <a16:creationId xmlns:a16="http://schemas.microsoft.com/office/drawing/2014/main" xmlns="" id="{EEDAAB9B-3DFB-2CB5-3C1E-C72A54DDD652}"/>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6" name="Text Placeholder 5">
            <a:extLst>
              <a:ext uri="{FF2B5EF4-FFF2-40B4-BE49-F238E27FC236}">
                <a16:creationId xmlns:a16="http://schemas.microsoft.com/office/drawing/2014/main" xmlns="" id="{AE4BCEFF-C034-1E88-DC13-F8FC0598A2B2}"/>
              </a:ext>
            </a:extLst>
          </p:cNvPr>
          <p:cNvSpPr>
            <a:spLocks noGrp="1"/>
          </p:cNvSpPr>
          <p:nvPr>
            <p:ph type="body" sz="quarter" idx="15"/>
          </p:nvPr>
        </p:nvSpPr>
        <p:spPr>
          <a:xfrm>
            <a:off x="5037137" y="1482265"/>
            <a:ext cx="6770688" cy="5119407"/>
          </a:xfrm>
        </p:spPr>
        <p:txBody>
          <a:bodyPr/>
          <a:lstStyle/>
          <a:p>
            <a:pPr marL="285750" indent="-285750">
              <a:buFont typeface="Arial" panose="020B0604020202020204" pitchFamily="34" charset="0"/>
              <a:buChar char="•"/>
            </a:pPr>
            <a:r>
              <a:rPr lang="en-GB" dirty="0"/>
              <a:t>All classes can be inherited from unless the </a:t>
            </a:r>
            <a:r>
              <a:rPr lang="en-GB" b="1" dirty="0"/>
              <a:t>sealed</a:t>
            </a:r>
            <a:r>
              <a:rPr lang="en-GB" dirty="0"/>
              <a:t> modifier is applied</a:t>
            </a:r>
          </a:p>
          <a:p>
            <a:pPr marL="285750" indent="-285750">
              <a:buFont typeface="Arial" panose="020B0604020202020204" pitchFamily="34" charset="0"/>
              <a:buChar char="•"/>
            </a:pPr>
            <a:r>
              <a:rPr lang="en-GB" dirty="0"/>
              <a:t>All virtual members can be overridden anywhere within the inheritance hierarchy unless the sealed modifier is applied</a:t>
            </a:r>
          </a:p>
          <a:p>
            <a:pPr marL="285750" indent="-285750">
              <a:buFont typeface="Arial" panose="020B0604020202020204" pitchFamily="34" charset="0"/>
              <a:buChar char="•"/>
            </a:pPr>
            <a:r>
              <a:rPr lang="en-GB" dirty="0"/>
              <a:t>Structs are implicitly sealed and so cannot be inherited</a:t>
            </a:r>
          </a:p>
        </p:txBody>
      </p:sp>
    </p:spTree>
    <p:extLst>
      <p:ext uri="{BB962C8B-B14F-4D97-AF65-F5344CB8AC3E}">
        <p14:creationId xmlns:p14="http://schemas.microsoft.com/office/powerpoint/2010/main" xmlns="" val="47852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E6986AE-6E93-E42C-F343-C526A5097AC8}"/>
              </a:ext>
            </a:extLst>
          </p:cNvPr>
          <p:cNvSpPr>
            <a:spLocks noGrp="1"/>
          </p:cNvSpPr>
          <p:nvPr>
            <p:ph type="body" sz="quarter" idx="10"/>
          </p:nvPr>
        </p:nvSpPr>
        <p:spPr/>
        <p:txBody>
          <a:bodyPr/>
          <a:lstStyle/>
          <a:p>
            <a:r>
              <a:rPr lang="en-GB" dirty="0"/>
              <a:t>Sealed Classes</a:t>
            </a:r>
          </a:p>
        </p:txBody>
      </p:sp>
      <p:sp>
        <p:nvSpPr>
          <p:cNvPr id="3" name="Slide Number Placeholder 2">
            <a:extLst>
              <a:ext uri="{FF2B5EF4-FFF2-40B4-BE49-F238E27FC236}">
                <a16:creationId xmlns:a16="http://schemas.microsoft.com/office/drawing/2014/main" xmlns="" id="{544381F3-A035-D408-F4EC-0BD1BF692138}"/>
              </a:ext>
            </a:extLst>
          </p:cNvPr>
          <p:cNvSpPr>
            <a:spLocks noGrp="1"/>
          </p:cNvSpPr>
          <p:nvPr>
            <p:ph type="sldNum" sz="quarter" idx="4"/>
          </p:nvPr>
        </p:nvSpPr>
        <p:spPr/>
        <p:txBody>
          <a:bodyPr/>
          <a:lstStyle/>
          <a:p>
            <a:fld id="{EF892D59-8F09-EF4B-AD6D-DA609442F868}" type="slidenum">
              <a:rPr lang="en-GB" smtClean="0"/>
              <a:pPr/>
              <a:t>25</a:t>
            </a:fld>
            <a:endParaRPr lang="en-GB" dirty="0"/>
          </a:p>
        </p:txBody>
      </p:sp>
      <p:sp>
        <p:nvSpPr>
          <p:cNvPr id="6" name="Text Placeholder 5">
            <a:extLst>
              <a:ext uri="{FF2B5EF4-FFF2-40B4-BE49-F238E27FC236}">
                <a16:creationId xmlns:a16="http://schemas.microsoft.com/office/drawing/2014/main" xmlns="" id="{E14FA573-4047-B648-4EF7-A2A784FA3F4C}"/>
              </a:ext>
            </a:extLst>
          </p:cNvPr>
          <p:cNvSpPr>
            <a:spLocks noGrp="1"/>
          </p:cNvSpPr>
          <p:nvPr>
            <p:ph type="body" sz="quarter" idx="15"/>
          </p:nvPr>
        </p:nvSpPr>
        <p:spPr/>
        <p:txBody>
          <a:bodyPr/>
          <a:lstStyle/>
          <a:p>
            <a:r>
              <a:rPr lang="en-GB" dirty="0" err="1"/>
              <a:t>ClassA</a:t>
            </a:r>
            <a:r>
              <a:rPr lang="en-GB" dirty="0"/>
              <a:t> is not sealed so can be used as a base class:</a:t>
            </a:r>
          </a:p>
          <a:p>
            <a:endParaRPr lang="en-GB" dirty="0"/>
          </a:p>
          <a:p>
            <a:endParaRPr lang="en-GB" dirty="0"/>
          </a:p>
          <a:p>
            <a:endParaRPr lang="en-GB" dirty="0"/>
          </a:p>
          <a:p>
            <a:r>
              <a:rPr lang="en-GB" dirty="0" err="1"/>
              <a:t>ClassB</a:t>
            </a:r>
            <a:r>
              <a:rPr lang="en-GB" dirty="0"/>
              <a:t> inherits from </a:t>
            </a:r>
            <a:r>
              <a:rPr lang="en-GB" dirty="0" err="1"/>
              <a:t>ClassA</a:t>
            </a:r>
            <a:r>
              <a:rPr lang="en-GB" dirty="0"/>
              <a:t> but is marked as </a:t>
            </a:r>
            <a:r>
              <a:rPr lang="en-GB" b="1" dirty="0"/>
              <a:t>sealed</a:t>
            </a:r>
            <a:r>
              <a:rPr lang="en-GB" dirty="0"/>
              <a:t>:</a:t>
            </a:r>
          </a:p>
          <a:p>
            <a:endParaRPr lang="en-GB" dirty="0"/>
          </a:p>
          <a:p>
            <a:endParaRPr lang="en-GB" dirty="0"/>
          </a:p>
          <a:p>
            <a:endParaRPr lang="en-GB" dirty="0"/>
          </a:p>
          <a:p>
            <a:r>
              <a:rPr lang="en-GB" dirty="0"/>
              <a:t>No classes are allowed to inherit from a sealed class:</a:t>
            </a:r>
          </a:p>
        </p:txBody>
      </p:sp>
      <p:pic>
        <p:nvPicPr>
          <p:cNvPr id="8" name="Picture 7">
            <a:extLst>
              <a:ext uri="{FF2B5EF4-FFF2-40B4-BE49-F238E27FC236}">
                <a16:creationId xmlns:a16="http://schemas.microsoft.com/office/drawing/2014/main" xmlns="" id="{87825309-CA85-F20B-A79F-F6C35029F073}"/>
              </a:ext>
            </a:extLst>
          </p:cNvPr>
          <p:cNvPicPr>
            <a:picLocks noChangeAspect="1"/>
          </p:cNvPicPr>
          <p:nvPr/>
        </p:nvPicPr>
        <p:blipFill>
          <a:blip r:embed="rId3"/>
          <a:stretch>
            <a:fillRect/>
          </a:stretch>
        </p:blipFill>
        <p:spPr>
          <a:xfrm>
            <a:off x="5162682" y="1738505"/>
            <a:ext cx="1676634" cy="638264"/>
          </a:xfrm>
          <a:prstGeom prst="rect">
            <a:avLst/>
          </a:prstGeom>
          <a:ln>
            <a:solidFill>
              <a:schemeClr val="accent1"/>
            </a:solidFill>
          </a:ln>
        </p:spPr>
      </p:pic>
      <p:pic>
        <p:nvPicPr>
          <p:cNvPr id="10" name="Picture 9">
            <a:extLst>
              <a:ext uri="{FF2B5EF4-FFF2-40B4-BE49-F238E27FC236}">
                <a16:creationId xmlns:a16="http://schemas.microsoft.com/office/drawing/2014/main" xmlns="" id="{7D8696A9-4232-25CC-334A-B2AC9C750F53}"/>
              </a:ext>
            </a:extLst>
          </p:cNvPr>
          <p:cNvPicPr>
            <a:picLocks noChangeAspect="1"/>
          </p:cNvPicPr>
          <p:nvPr/>
        </p:nvPicPr>
        <p:blipFill>
          <a:blip r:embed="rId4"/>
          <a:stretch>
            <a:fillRect/>
          </a:stretch>
        </p:blipFill>
        <p:spPr>
          <a:xfrm>
            <a:off x="5162682" y="3206933"/>
            <a:ext cx="2772162" cy="628738"/>
          </a:xfrm>
          <a:prstGeom prst="rect">
            <a:avLst/>
          </a:prstGeom>
          <a:ln>
            <a:solidFill>
              <a:schemeClr val="accent1"/>
            </a:solidFill>
          </a:ln>
        </p:spPr>
      </p:pic>
      <p:pic>
        <p:nvPicPr>
          <p:cNvPr id="12" name="Picture 11">
            <a:extLst>
              <a:ext uri="{FF2B5EF4-FFF2-40B4-BE49-F238E27FC236}">
                <a16:creationId xmlns:a16="http://schemas.microsoft.com/office/drawing/2014/main" xmlns="" id="{8D9F284E-391C-D5D9-ED01-57D060038BC0}"/>
              </a:ext>
            </a:extLst>
          </p:cNvPr>
          <p:cNvPicPr>
            <a:picLocks noChangeAspect="1"/>
          </p:cNvPicPr>
          <p:nvPr/>
        </p:nvPicPr>
        <p:blipFill>
          <a:blip r:embed="rId5"/>
          <a:stretch>
            <a:fillRect/>
          </a:stretch>
        </p:blipFill>
        <p:spPr>
          <a:xfrm>
            <a:off x="5162682" y="4665835"/>
            <a:ext cx="4972744" cy="1247949"/>
          </a:xfrm>
          <a:prstGeom prst="rect">
            <a:avLst/>
          </a:prstGeom>
          <a:ln>
            <a:solidFill>
              <a:schemeClr val="accent1"/>
            </a:solidFill>
          </a:ln>
        </p:spPr>
      </p:pic>
    </p:spTree>
    <p:extLst>
      <p:ext uri="{BB962C8B-B14F-4D97-AF65-F5344CB8AC3E}">
        <p14:creationId xmlns:p14="http://schemas.microsoft.com/office/powerpoint/2010/main" xmlns="" val="2056953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15AEBE69-DE27-8AB5-A727-97394A2C0F38}"/>
              </a:ext>
            </a:extLst>
          </p:cNvPr>
          <p:cNvSpPr>
            <a:spLocks noGrp="1"/>
          </p:cNvSpPr>
          <p:nvPr>
            <p:ph type="body" sz="quarter" idx="10"/>
          </p:nvPr>
        </p:nvSpPr>
        <p:spPr/>
        <p:txBody>
          <a:bodyPr/>
          <a:lstStyle/>
          <a:p>
            <a:r>
              <a:rPr lang="en-GB" dirty="0"/>
              <a:t>Sealed methods</a:t>
            </a:r>
          </a:p>
        </p:txBody>
      </p:sp>
      <p:sp>
        <p:nvSpPr>
          <p:cNvPr id="3" name="Slide Number Placeholder 2">
            <a:extLst>
              <a:ext uri="{FF2B5EF4-FFF2-40B4-BE49-F238E27FC236}">
                <a16:creationId xmlns:a16="http://schemas.microsoft.com/office/drawing/2014/main" xmlns="" id="{B6BE53D4-5CF4-8E7C-2B8F-8B0B367B1CE0}"/>
              </a:ext>
            </a:extLst>
          </p:cNvPr>
          <p:cNvSpPr>
            <a:spLocks noGrp="1"/>
          </p:cNvSpPr>
          <p:nvPr>
            <p:ph type="sldNum" sz="quarter" idx="4"/>
          </p:nvPr>
        </p:nvSpPr>
        <p:spPr/>
        <p:txBody>
          <a:bodyPr/>
          <a:lstStyle/>
          <a:p>
            <a:fld id="{EF892D59-8F09-EF4B-AD6D-DA609442F868}" type="slidenum">
              <a:rPr lang="en-GB" smtClean="0"/>
              <a:pPr/>
              <a:t>26</a:t>
            </a:fld>
            <a:endParaRPr lang="en-GB" dirty="0"/>
          </a:p>
        </p:txBody>
      </p:sp>
      <p:pic>
        <p:nvPicPr>
          <p:cNvPr id="8" name="Picture 7">
            <a:extLst>
              <a:ext uri="{FF2B5EF4-FFF2-40B4-BE49-F238E27FC236}">
                <a16:creationId xmlns:a16="http://schemas.microsoft.com/office/drawing/2014/main" xmlns="" id="{AD7A6016-FB9F-FA5A-6655-3177635691DD}"/>
              </a:ext>
            </a:extLst>
          </p:cNvPr>
          <p:cNvPicPr>
            <a:picLocks noChangeAspect="1"/>
          </p:cNvPicPr>
          <p:nvPr/>
        </p:nvPicPr>
        <p:blipFill>
          <a:blip r:embed="rId3"/>
          <a:stretch>
            <a:fillRect/>
          </a:stretch>
        </p:blipFill>
        <p:spPr>
          <a:xfrm>
            <a:off x="4764193" y="319634"/>
            <a:ext cx="6574366" cy="5423852"/>
          </a:xfrm>
          <a:prstGeom prst="rect">
            <a:avLst/>
          </a:prstGeom>
          <a:ln>
            <a:solidFill>
              <a:schemeClr val="accent1"/>
            </a:solidFill>
          </a:ln>
        </p:spPr>
      </p:pic>
      <p:pic>
        <p:nvPicPr>
          <p:cNvPr id="10" name="Picture 9">
            <a:extLst>
              <a:ext uri="{FF2B5EF4-FFF2-40B4-BE49-F238E27FC236}">
                <a16:creationId xmlns:a16="http://schemas.microsoft.com/office/drawing/2014/main" xmlns="" id="{412DF51F-665F-AD02-55B1-F8FC166DE83D}"/>
              </a:ext>
            </a:extLst>
          </p:cNvPr>
          <p:cNvPicPr>
            <a:picLocks noChangeAspect="1"/>
          </p:cNvPicPr>
          <p:nvPr/>
        </p:nvPicPr>
        <p:blipFill>
          <a:blip r:embed="rId4"/>
          <a:stretch>
            <a:fillRect/>
          </a:stretch>
        </p:blipFill>
        <p:spPr>
          <a:xfrm>
            <a:off x="4764193" y="5993594"/>
            <a:ext cx="7169355" cy="331531"/>
          </a:xfrm>
          <a:prstGeom prst="rect">
            <a:avLst/>
          </a:prstGeom>
          <a:ln>
            <a:solidFill>
              <a:schemeClr val="accent1"/>
            </a:solidFill>
          </a:ln>
        </p:spPr>
      </p:pic>
    </p:spTree>
    <p:extLst>
      <p:ext uri="{BB962C8B-B14F-4D97-AF65-F5344CB8AC3E}">
        <p14:creationId xmlns:p14="http://schemas.microsoft.com/office/powerpoint/2010/main" xmlns="" val="2658903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261C809-E3A2-0C4C-EEFB-274F9E0BC753}"/>
              </a:ext>
            </a:extLst>
          </p:cNvPr>
          <p:cNvSpPr>
            <a:spLocks noGrp="1"/>
          </p:cNvSpPr>
          <p:nvPr>
            <p:ph type="body" sz="quarter" idx="10"/>
          </p:nvPr>
        </p:nvSpPr>
        <p:spPr/>
        <p:txBody>
          <a:bodyPr/>
          <a:lstStyle/>
          <a:p>
            <a:r>
              <a:rPr lang="en-GB" dirty="0"/>
              <a:t>Summary</a:t>
            </a:r>
          </a:p>
          <a:p>
            <a:endParaRPr lang="en-GB" dirty="0"/>
          </a:p>
        </p:txBody>
      </p:sp>
      <p:sp>
        <p:nvSpPr>
          <p:cNvPr id="4" name="Text Placeholder 3">
            <a:extLst>
              <a:ext uri="{FF2B5EF4-FFF2-40B4-BE49-F238E27FC236}">
                <a16:creationId xmlns:a16="http://schemas.microsoft.com/office/drawing/2014/main" xmlns="" id="{1EB78A12-F499-7296-C5F1-A064B5379393}"/>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Inheritance</a:t>
            </a:r>
          </a:p>
          <a:p>
            <a:pPr marL="285750" indent="-285750">
              <a:buFont typeface="Arial" panose="020B0604020202020204" pitchFamily="34" charset="0"/>
              <a:buChar char="•"/>
            </a:pPr>
            <a:r>
              <a:rPr lang="en-GB" dirty="0"/>
              <a:t>Derived constructors</a:t>
            </a:r>
          </a:p>
          <a:p>
            <a:pPr marL="285750" indent="-285750">
              <a:buFont typeface="Arial" panose="020B0604020202020204" pitchFamily="34" charset="0"/>
              <a:buChar char="•"/>
            </a:pPr>
            <a:r>
              <a:rPr lang="en-GB" dirty="0"/>
              <a:t>Polymorphism</a:t>
            </a:r>
          </a:p>
          <a:p>
            <a:pPr marL="285750" indent="-285750">
              <a:buFont typeface="Arial" panose="020B0604020202020204" pitchFamily="34" charset="0"/>
              <a:buChar char="•"/>
            </a:pPr>
            <a:r>
              <a:rPr lang="en-GB" dirty="0"/>
              <a:t>Virtual members and overriding</a:t>
            </a:r>
          </a:p>
          <a:p>
            <a:pPr marL="285750" indent="-285750">
              <a:buFont typeface="Arial" panose="020B0604020202020204" pitchFamily="34" charset="0"/>
              <a:buChar char="•"/>
            </a:pPr>
            <a:r>
              <a:rPr lang="en-GB" dirty="0"/>
              <a:t>Invoking base class functionality</a:t>
            </a:r>
          </a:p>
          <a:p>
            <a:pPr marL="285750" indent="-285750">
              <a:buFont typeface="Arial" panose="020B0604020202020204" pitchFamily="34" charset="0"/>
              <a:buChar char="•"/>
            </a:pPr>
            <a:r>
              <a:rPr lang="en-GB" dirty="0"/>
              <a:t>Abstract classes</a:t>
            </a:r>
          </a:p>
          <a:p>
            <a:pPr marL="285750" indent="-285750">
              <a:buFont typeface="Arial" panose="020B0604020202020204" pitchFamily="34" charset="0"/>
              <a:buChar char="•"/>
            </a:pPr>
            <a:r>
              <a:rPr lang="en-GB" dirty="0"/>
              <a:t>Casting types: Up-casting, down-casting, is and as operators</a:t>
            </a:r>
          </a:p>
          <a:p>
            <a:pPr marL="285750" indent="-285750">
              <a:buFont typeface="Arial" panose="020B0604020202020204" pitchFamily="34" charset="0"/>
              <a:buChar char="•"/>
            </a:pPr>
            <a:r>
              <a:rPr lang="en-GB" dirty="0"/>
              <a:t>Overriding </a:t>
            </a:r>
            <a:r>
              <a:rPr lang="en-GB" dirty="0" err="1"/>
              <a:t>System.Object</a:t>
            </a:r>
            <a:r>
              <a:rPr lang="en-GB" dirty="0"/>
              <a:t> methods</a:t>
            </a:r>
          </a:p>
          <a:p>
            <a:pPr marL="285750" indent="-285750">
              <a:buFont typeface="Arial" panose="020B0604020202020204" pitchFamily="34" charset="0"/>
              <a:buChar char="•"/>
            </a:pPr>
            <a:r>
              <a:rPr lang="en-GB" dirty="0"/>
              <a:t>Sealed classes and members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xmlns="" val="15315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CF8B97B-845F-D428-F3EE-A8598B73A786}"/>
              </a:ext>
            </a:extLst>
          </p:cNvPr>
          <p:cNvSpPr>
            <a:spLocks noGrp="1"/>
          </p:cNvSpPr>
          <p:nvPr>
            <p:ph type="ctrTitle"/>
          </p:nvPr>
        </p:nvSpPr>
        <p:spPr/>
        <p:txBody>
          <a:bodyPr/>
          <a:lstStyle/>
          <a:p>
            <a:r>
              <a:rPr lang="en-GB" dirty="0"/>
              <a:t>Activity:</a:t>
            </a:r>
            <a:br>
              <a:rPr lang="en-GB" dirty="0"/>
            </a:br>
            <a:r>
              <a:rPr lang="en-GB" dirty="0"/>
              <a:t>Exercise </a:t>
            </a:r>
            <a:r>
              <a:rPr lang="en-GB" dirty="0" smtClean="0"/>
              <a:t>8</a:t>
            </a:r>
            <a:endParaRPr lang="en-GB" dirty="0"/>
          </a:p>
        </p:txBody>
      </p:sp>
      <p:sp>
        <p:nvSpPr>
          <p:cNvPr id="4" name="Text Placeholder 3">
            <a:extLst>
              <a:ext uri="{FF2B5EF4-FFF2-40B4-BE49-F238E27FC236}">
                <a16:creationId xmlns:a16="http://schemas.microsoft.com/office/drawing/2014/main" xmlns="" id="{96238638-499B-3849-7B2A-1250BF15D381}"/>
              </a:ext>
            </a:extLst>
          </p:cNvPr>
          <p:cNvSpPr>
            <a:spLocks noGrp="1"/>
          </p:cNvSpPr>
          <p:nvPr>
            <p:ph type="body" sz="quarter" idx="10"/>
          </p:nvPr>
        </p:nvSpPr>
        <p:spPr/>
        <p:txBody>
          <a:bodyPr/>
          <a:lstStyle/>
          <a:p>
            <a:endParaRPr lang="en-GB"/>
          </a:p>
        </p:txBody>
      </p:sp>
      <p:sp>
        <p:nvSpPr>
          <p:cNvPr id="2" name="Slide Number Placeholder 1">
            <a:extLst>
              <a:ext uri="{FF2B5EF4-FFF2-40B4-BE49-F238E27FC236}">
                <a16:creationId xmlns:a16="http://schemas.microsoft.com/office/drawing/2014/main" xmlns="" id="{22098220-EF84-4734-88AF-30630EFC7A5B}"/>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Tree>
    <p:extLst>
      <p:ext uri="{BB962C8B-B14F-4D97-AF65-F5344CB8AC3E}">
        <p14:creationId xmlns:p14="http://schemas.microsoft.com/office/powerpoint/2010/main" xmlns="" val="151531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1DBF252D-8857-B5AD-EDC7-4E04934FF7F3}"/>
              </a:ext>
            </a:extLst>
          </p:cNvPr>
          <p:cNvSpPr>
            <a:spLocks noGrp="1"/>
          </p:cNvSpPr>
          <p:nvPr>
            <p:ph type="body" sz="quarter" idx="10"/>
          </p:nvPr>
        </p:nvSpPr>
        <p:spPr/>
        <p:txBody>
          <a:bodyPr/>
          <a:lstStyle/>
          <a:p>
            <a:r>
              <a:rPr lang="en-GB" sz="3200" dirty="0"/>
              <a:t>Inheritance</a:t>
            </a:r>
          </a:p>
        </p:txBody>
      </p:sp>
      <p:sp>
        <p:nvSpPr>
          <p:cNvPr id="6" name="Slide Number Placeholder 5">
            <a:extLst>
              <a:ext uri="{FF2B5EF4-FFF2-40B4-BE49-F238E27FC236}">
                <a16:creationId xmlns:a16="http://schemas.microsoft.com/office/drawing/2014/main" xmlns="" id="{AD125F37-C8A0-442B-84D1-2510EB96F81F}"/>
              </a:ext>
            </a:extLst>
          </p:cNvPr>
          <p:cNvSpPr>
            <a:spLocks noGrp="1"/>
          </p:cNvSpPr>
          <p:nvPr>
            <p:ph type="sldNum" sz="quarter" idx="4"/>
          </p:nvPr>
        </p:nvSpPr>
        <p:spPr>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3</a:t>
            </a:fld>
            <a:endParaRPr lang="en-GB" dirty="0"/>
          </a:p>
        </p:txBody>
      </p:sp>
      <p:sp>
        <p:nvSpPr>
          <p:cNvPr id="5" name="Text Placeholder 4">
            <a:extLst>
              <a:ext uri="{FF2B5EF4-FFF2-40B4-BE49-F238E27FC236}">
                <a16:creationId xmlns:a16="http://schemas.microsoft.com/office/drawing/2014/main" xmlns="" id="{2046F2E2-6028-B83D-9975-A8EE739964E9}"/>
              </a:ext>
            </a:extLst>
          </p:cNvPr>
          <p:cNvSpPr>
            <a:spLocks noGrp="1"/>
          </p:cNvSpPr>
          <p:nvPr>
            <p:ph type="body" sz="quarter" idx="15"/>
          </p:nvPr>
        </p:nvSpPr>
        <p:spPr>
          <a:xfrm>
            <a:off x="5037137" y="1364273"/>
            <a:ext cx="6770688" cy="6043612"/>
          </a:xfrm>
        </p:spPr>
        <p:txBody>
          <a:bodyPr/>
          <a:lstStyle/>
          <a:p>
            <a:pPr marL="285750" indent="-285750">
              <a:lnSpc>
                <a:spcPct val="100000"/>
              </a:lnSpc>
              <a:buFont typeface="Arial" panose="020B0604020202020204" pitchFamily="34" charset="0"/>
              <a:buChar char="•"/>
            </a:pPr>
            <a:r>
              <a:rPr lang="en-GB" sz="1600" b="1" dirty="0"/>
              <a:t>Inheritance</a:t>
            </a:r>
            <a:r>
              <a:rPr lang="en-GB" sz="1600" dirty="0"/>
              <a:t> enables you to create new classes that reuse, extend, and modify the behaviour of other classes</a:t>
            </a:r>
          </a:p>
          <a:p>
            <a:pPr marL="285750" indent="-285750">
              <a:lnSpc>
                <a:spcPct val="100000"/>
              </a:lnSpc>
              <a:buFont typeface="Arial" panose="020B0604020202020204" pitchFamily="34" charset="0"/>
              <a:buChar char="•"/>
            </a:pPr>
            <a:r>
              <a:rPr lang="en-GB" sz="1600" dirty="0"/>
              <a:t>The class you inherit from is called the </a:t>
            </a:r>
            <a:r>
              <a:rPr lang="en-GB" sz="1600" i="1" dirty="0"/>
              <a:t>base</a:t>
            </a:r>
            <a:r>
              <a:rPr lang="en-GB" sz="1600" dirty="0"/>
              <a:t> class or </a:t>
            </a:r>
            <a:r>
              <a:rPr lang="en-GB" sz="1600" i="1" dirty="0"/>
              <a:t>super</a:t>
            </a:r>
            <a:r>
              <a:rPr lang="en-GB" sz="1600" dirty="0"/>
              <a:t> class</a:t>
            </a:r>
          </a:p>
          <a:p>
            <a:pPr marL="285750" indent="-285750">
              <a:lnSpc>
                <a:spcPct val="100000"/>
              </a:lnSpc>
              <a:buFont typeface="Arial" panose="020B0604020202020204" pitchFamily="34" charset="0"/>
              <a:buChar char="•"/>
            </a:pPr>
            <a:r>
              <a:rPr lang="en-GB" sz="1600" dirty="0"/>
              <a:t>The class that is being derived is called a </a:t>
            </a:r>
            <a:r>
              <a:rPr lang="en-GB" sz="1600" i="1" dirty="0"/>
              <a:t>derived</a:t>
            </a:r>
            <a:r>
              <a:rPr lang="en-GB" sz="1600" dirty="0"/>
              <a:t> or </a:t>
            </a:r>
            <a:r>
              <a:rPr lang="en-GB" sz="1600" i="1" dirty="0"/>
              <a:t>sub</a:t>
            </a:r>
            <a:r>
              <a:rPr lang="en-GB" sz="1600" dirty="0"/>
              <a:t> class</a:t>
            </a:r>
          </a:p>
          <a:p>
            <a:pPr marL="285750" indent="-285750">
              <a:lnSpc>
                <a:spcPct val="100000"/>
              </a:lnSpc>
              <a:buFont typeface="Arial" panose="020B0604020202020204" pitchFamily="34" charset="0"/>
              <a:buChar char="•"/>
            </a:pPr>
            <a:r>
              <a:rPr lang="en-GB" sz="1600" dirty="0"/>
              <a:t>Inheritance defines an </a:t>
            </a:r>
            <a:r>
              <a:rPr lang="en-GB" sz="1600" dirty="0">
                <a:solidFill>
                  <a:schemeClr val="accent3">
                    <a:lumMod val="60000"/>
                    <a:lumOff val="40000"/>
                  </a:schemeClr>
                </a:solidFill>
              </a:rPr>
              <a:t>‘is a kind of’ </a:t>
            </a:r>
            <a:r>
              <a:rPr lang="en-GB" sz="1600" dirty="0"/>
              <a:t>relationship </a:t>
            </a:r>
          </a:p>
          <a:p>
            <a:pPr marL="285750" indent="-285750">
              <a:lnSpc>
                <a:spcPct val="100000"/>
              </a:lnSpc>
              <a:buFont typeface="Arial" panose="020B0604020202020204" pitchFamily="34" charset="0"/>
              <a:buChar char="•"/>
            </a:pPr>
            <a:r>
              <a:rPr lang="en-GB" sz="1600" dirty="0"/>
              <a:t>In C#, you can only inherit from one base class</a:t>
            </a:r>
          </a:p>
          <a:p>
            <a:pPr marL="285750" indent="-285750">
              <a:lnSpc>
                <a:spcPct val="100000"/>
              </a:lnSpc>
              <a:buFont typeface="Arial" panose="020B0604020202020204" pitchFamily="34" charset="0"/>
              <a:buChar char="•"/>
            </a:pPr>
            <a:r>
              <a:rPr lang="en-GB" sz="1600" dirty="0"/>
              <a:t>A derived class can be a base class for another class that forms a transitive relationship</a:t>
            </a:r>
          </a:p>
          <a:p>
            <a:pPr marL="465750" lvl="1" indent="-285750">
              <a:lnSpc>
                <a:spcPct val="100000"/>
              </a:lnSpc>
              <a:buFont typeface="Arial" panose="020B0604020202020204" pitchFamily="34" charset="0"/>
              <a:buChar char="•"/>
            </a:pPr>
            <a:r>
              <a:rPr lang="en-GB" sz="1600" dirty="0"/>
              <a:t>If </a:t>
            </a:r>
            <a:r>
              <a:rPr lang="en-GB" sz="1600" dirty="0" err="1"/>
              <a:t>ClassA</a:t>
            </a:r>
            <a:r>
              <a:rPr lang="en-GB" sz="1600" dirty="0"/>
              <a:t> is a base class and </a:t>
            </a:r>
            <a:r>
              <a:rPr lang="en-GB" sz="1600" dirty="0" err="1"/>
              <a:t>ClassB</a:t>
            </a:r>
            <a:r>
              <a:rPr lang="en-GB" sz="1600" dirty="0"/>
              <a:t> inherits from </a:t>
            </a:r>
            <a:r>
              <a:rPr lang="en-GB" sz="1600" dirty="0" err="1"/>
              <a:t>ClassA</a:t>
            </a:r>
            <a:r>
              <a:rPr lang="en-GB" sz="1600" dirty="0"/>
              <a:t>, </a:t>
            </a:r>
            <a:r>
              <a:rPr lang="en-GB" sz="1600" dirty="0" err="1"/>
              <a:t>ClassB</a:t>
            </a:r>
            <a:r>
              <a:rPr lang="en-GB" sz="1600" dirty="0"/>
              <a:t> is the derived class and inherits the members of </a:t>
            </a:r>
            <a:r>
              <a:rPr lang="en-GB" sz="1600" dirty="0" err="1"/>
              <a:t>ClassA</a:t>
            </a:r>
            <a:endParaRPr lang="en-GB" sz="1600" dirty="0"/>
          </a:p>
          <a:p>
            <a:pPr marL="465750" lvl="1" indent="-285750">
              <a:lnSpc>
                <a:spcPct val="100000"/>
              </a:lnSpc>
              <a:buFont typeface="Arial" panose="020B0604020202020204" pitchFamily="34" charset="0"/>
              <a:buChar char="•"/>
            </a:pPr>
            <a:r>
              <a:rPr lang="en-GB" sz="1600" dirty="0"/>
              <a:t>If </a:t>
            </a:r>
            <a:r>
              <a:rPr lang="en-GB" sz="1600" dirty="0" err="1"/>
              <a:t>ClassC</a:t>
            </a:r>
            <a:r>
              <a:rPr lang="en-GB" sz="1600" dirty="0"/>
              <a:t> inherits from </a:t>
            </a:r>
            <a:r>
              <a:rPr lang="en-GB" sz="1600" dirty="0" err="1"/>
              <a:t>ClassB</a:t>
            </a:r>
            <a:r>
              <a:rPr lang="en-GB" sz="1600" dirty="0"/>
              <a:t> , then </a:t>
            </a:r>
            <a:r>
              <a:rPr lang="en-GB" sz="1600" dirty="0" err="1"/>
              <a:t>ClassC</a:t>
            </a:r>
            <a:r>
              <a:rPr lang="en-GB" sz="1600" dirty="0"/>
              <a:t> inherits the members of </a:t>
            </a:r>
            <a:r>
              <a:rPr lang="en-GB" sz="1600" dirty="0" err="1"/>
              <a:t>ClassB</a:t>
            </a:r>
            <a:r>
              <a:rPr lang="en-GB" sz="1600" dirty="0"/>
              <a:t> and </a:t>
            </a:r>
            <a:r>
              <a:rPr lang="en-GB" sz="1600" dirty="0" err="1"/>
              <a:t>ClassA</a:t>
            </a:r>
            <a:endParaRPr lang="en-GB" sz="1600" dirty="0"/>
          </a:p>
          <a:p>
            <a:pPr marL="285750" indent="-285750">
              <a:lnSpc>
                <a:spcPct val="100000"/>
              </a:lnSpc>
              <a:buFont typeface="Arial" panose="020B0604020202020204" pitchFamily="34" charset="0"/>
              <a:buChar char="•"/>
            </a:pPr>
            <a:r>
              <a:rPr lang="en-GB" sz="1600" dirty="0"/>
              <a:t>Derived classes do not inherit </a:t>
            </a:r>
            <a:r>
              <a:rPr lang="en-GB" sz="1600" i="1" dirty="0"/>
              <a:t>constructors</a:t>
            </a:r>
            <a:r>
              <a:rPr lang="en-GB" sz="1600" dirty="0"/>
              <a:t> or </a:t>
            </a:r>
            <a:r>
              <a:rPr lang="en-GB" sz="1600" i="1" dirty="0"/>
              <a:t>finalizers</a:t>
            </a:r>
          </a:p>
          <a:p>
            <a:pPr>
              <a:lnSpc>
                <a:spcPct val="100000"/>
              </a:lnSpc>
            </a:pPr>
            <a:endParaRPr lang="en-GB" sz="1600" dirty="0"/>
          </a:p>
        </p:txBody>
      </p:sp>
    </p:spTree>
    <p:extLst>
      <p:ext uri="{BB962C8B-B14F-4D97-AF65-F5344CB8AC3E}">
        <p14:creationId xmlns:p14="http://schemas.microsoft.com/office/powerpoint/2010/main" xmlns="" val="331628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FAC969A3-DD00-0AA1-C15A-A75EAE14F4E7}"/>
              </a:ext>
            </a:extLst>
          </p:cNvPr>
          <p:cNvSpPr>
            <a:spLocks noGrp="1"/>
          </p:cNvSpPr>
          <p:nvPr>
            <p:ph type="body" sz="quarter" idx="10"/>
          </p:nvPr>
        </p:nvSpPr>
        <p:spPr/>
        <p:txBody>
          <a:bodyPr/>
          <a:lstStyle/>
          <a:p>
            <a:r>
              <a:rPr lang="en-GB" sz="3200" dirty="0"/>
              <a:t>Inheritance example:</a:t>
            </a:r>
          </a:p>
          <a:p>
            <a:r>
              <a:rPr lang="en-GB" sz="3200" dirty="0"/>
              <a:t>Graphics Application</a:t>
            </a:r>
          </a:p>
        </p:txBody>
      </p:sp>
      <p:sp>
        <p:nvSpPr>
          <p:cNvPr id="3" name="Slide Number Placeholder 2">
            <a:extLst>
              <a:ext uri="{FF2B5EF4-FFF2-40B4-BE49-F238E27FC236}">
                <a16:creationId xmlns:a16="http://schemas.microsoft.com/office/drawing/2014/main" xmlns="" id="{63B9C394-2BB2-E920-0364-3766277FFF61}"/>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6" name="Text Placeholder 5">
            <a:extLst>
              <a:ext uri="{FF2B5EF4-FFF2-40B4-BE49-F238E27FC236}">
                <a16:creationId xmlns:a16="http://schemas.microsoft.com/office/drawing/2014/main" xmlns="" id="{46FAB25A-E449-3B8B-20F1-BAA2A9F42C54}"/>
              </a:ext>
            </a:extLst>
          </p:cNvPr>
          <p:cNvSpPr>
            <a:spLocks noGrp="1"/>
          </p:cNvSpPr>
          <p:nvPr>
            <p:ph type="body" sz="quarter" idx="15"/>
          </p:nvPr>
        </p:nvSpPr>
        <p:spPr>
          <a:xfrm>
            <a:off x="5037137" y="354676"/>
            <a:ext cx="6770688" cy="6114717"/>
          </a:xfrm>
        </p:spPr>
        <p:txBody>
          <a:bodyPr/>
          <a:lstStyle/>
          <a:p>
            <a:r>
              <a:rPr lang="en-GB" b="1" i="1" dirty="0"/>
              <a:t>Scenario</a:t>
            </a:r>
            <a:r>
              <a:rPr lang="en-GB" i="1" dirty="0"/>
              <a:t>: We need to be able to draw different shapes in our graphics application. </a:t>
            </a:r>
          </a:p>
          <a:p>
            <a:pPr marL="285750" indent="-285750">
              <a:buFont typeface="Arial" panose="020B0604020202020204" pitchFamily="34" charset="0"/>
              <a:buChar char="•"/>
            </a:pPr>
            <a:r>
              <a:rPr lang="en-GB" dirty="0"/>
              <a:t>Different shapes have common </a:t>
            </a:r>
            <a:r>
              <a:rPr lang="en-GB" b="1" dirty="0"/>
              <a:t>properties</a:t>
            </a:r>
            <a:r>
              <a:rPr lang="en-GB" dirty="0"/>
              <a:t>. Each shape needs to be filled with a </a:t>
            </a:r>
            <a:r>
              <a:rPr lang="en-GB" i="1" dirty="0"/>
              <a:t>colour</a:t>
            </a:r>
            <a:r>
              <a:rPr lang="en-GB" dirty="0"/>
              <a:t> and has a </a:t>
            </a:r>
            <a:r>
              <a:rPr lang="en-GB" i="1" dirty="0"/>
              <a:t>position </a:t>
            </a:r>
            <a:r>
              <a:rPr lang="en-GB" dirty="0"/>
              <a:t>and an </a:t>
            </a:r>
            <a:r>
              <a:rPr lang="en-GB" i="1" dirty="0"/>
              <a:t>area</a:t>
            </a:r>
            <a:endParaRPr lang="en-GB" dirty="0"/>
          </a:p>
          <a:p>
            <a:pPr marL="285750" indent="-285750">
              <a:buFont typeface="Arial" panose="020B0604020202020204" pitchFamily="34" charset="0"/>
              <a:buChar char="•"/>
            </a:pPr>
            <a:r>
              <a:rPr lang="en-GB" dirty="0"/>
              <a:t>Different shapes have common </a:t>
            </a:r>
            <a:r>
              <a:rPr lang="en-GB" b="1" dirty="0"/>
              <a:t>behaviours</a:t>
            </a:r>
            <a:r>
              <a:rPr lang="en-GB" dirty="0"/>
              <a:t>. Each shape needs to be able to </a:t>
            </a:r>
            <a:r>
              <a:rPr lang="en-GB" i="1" dirty="0"/>
              <a:t>draw</a:t>
            </a:r>
            <a:r>
              <a:rPr lang="en-GB" dirty="0"/>
              <a:t> itself</a:t>
            </a:r>
            <a:endParaRPr lang="en-GB" i="1" dirty="0"/>
          </a:p>
          <a:p>
            <a:endParaRPr lang="en-GB" dirty="0"/>
          </a:p>
          <a:p>
            <a:endParaRPr lang="en-GB" dirty="0"/>
          </a:p>
        </p:txBody>
      </p:sp>
      <p:grpSp>
        <p:nvGrpSpPr>
          <p:cNvPr id="27" name="Group 26">
            <a:extLst>
              <a:ext uri="{FF2B5EF4-FFF2-40B4-BE49-F238E27FC236}">
                <a16:creationId xmlns:a16="http://schemas.microsoft.com/office/drawing/2014/main" xmlns="" id="{088241C2-8721-8770-BC43-F30333112FDC}"/>
              </a:ext>
            </a:extLst>
          </p:cNvPr>
          <p:cNvGrpSpPr/>
          <p:nvPr/>
        </p:nvGrpSpPr>
        <p:grpSpPr>
          <a:xfrm>
            <a:off x="5341358" y="3011603"/>
            <a:ext cx="5650362" cy="3457790"/>
            <a:chOff x="2297674" y="1324435"/>
            <a:chExt cx="7497092" cy="4887913"/>
          </a:xfrm>
        </p:grpSpPr>
        <p:sp>
          <p:nvSpPr>
            <p:cNvPr id="28" name="Rectangle 2">
              <a:extLst>
                <a:ext uri="{FF2B5EF4-FFF2-40B4-BE49-F238E27FC236}">
                  <a16:creationId xmlns:a16="http://schemas.microsoft.com/office/drawing/2014/main" xmlns="" id="{29714F35-EC7D-4C7D-1551-DF3D32A94D16}"/>
                </a:ext>
              </a:extLst>
            </p:cNvPr>
            <p:cNvSpPr>
              <a:spLocks noChangeArrowheads="1"/>
            </p:cNvSpPr>
            <p:nvPr/>
          </p:nvSpPr>
          <p:spPr bwMode="auto">
            <a:xfrm>
              <a:off x="2297674" y="1324435"/>
              <a:ext cx="7497092" cy="4887913"/>
            </a:xfrm>
            <a:prstGeom prst="rect">
              <a:avLst/>
            </a:prstGeom>
            <a:solidFill>
              <a:schemeClr val="accent2"/>
            </a:solidFill>
            <a:ln w="9525">
              <a:solidFill>
                <a:schemeClr val="tx1"/>
              </a:solidFill>
              <a:prstDash val="dash"/>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Segoe UI" charset="0"/>
                <a:ea typeface="+mn-ea"/>
                <a:cs typeface="+mn-cs"/>
              </a:endParaRPr>
            </a:p>
          </p:txBody>
        </p:sp>
        <p:cxnSp>
          <p:nvCxnSpPr>
            <p:cNvPr id="29" name="AutoShape 4">
              <a:extLst>
                <a:ext uri="{FF2B5EF4-FFF2-40B4-BE49-F238E27FC236}">
                  <a16:creationId xmlns:a16="http://schemas.microsoft.com/office/drawing/2014/main" xmlns="" id="{A23A87E2-934C-C001-B1EE-4798902C9C16}"/>
                </a:ext>
              </a:extLst>
            </p:cNvPr>
            <p:cNvCxnSpPr>
              <a:cxnSpLocks noChangeShapeType="1"/>
              <a:stCxn id="42" idx="0"/>
              <a:endCxn id="44" idx="3"/>
            </p:cNvCxnSpPr>
            <p:nvPr/>
          </p:nvCxnSpPr>
          <p:spPr bwMode="auto">
            <a:xfrm rot="16200000">
              <a:off x="5644886" y="3793791"/>
              <a:ext cx="576263"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30" name="AutoShape 5">
              <a:extLst>
                <a:ext uri="{FF2B5EF4-FFF2-40B4-BE49-F238E27FC236}">
                  <a16:creationId xmlns:a16="http://schemas.microsoft.com/office/drawing/2014/main" xmlns="" id="{52959977-C445-9CF7-A1AA-F20FE813118F}"/>
                </a:ext>
              </a:extLst>
            </p:cNvPr>
            <p:cNvCxnSpPr>
              <a:cxnSpLocks noChangeShapeType="1"/>
              <a:stCxn id="33" idx="0"/>
              <a:endCxn id="44" idx="3"/>
            </p:cNvCxnSpPr>
            <p:nvPr/>
          </p:nvCxnSpPr>
          <p:spPr bwMode="auto">
            <a:xfrm rot="16200000">
              <a:off x="4387586" y="2536491"/>
              <a:ext cx="576263" cy="251460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cxnSp>
          <p:nvCxnSpPr>
            <p:cNvPr id="31" name="AutoShape 6">
              <a:extLst>
                <a:ext uri="{FF2B5EF4-FFF2-40B4-BE49-F238E27FC236}">
                  <a16:creationId xmlns:a16="http://schemas.microsoft.com/office/drawing/2014/main" xmlns="" id="{51BDC52C-BE87-1ED1-150B-282DA38B5E21}"/>
                </a:ext>
              </a:extLst>
            </p:cNvPr>
            <p:cNvCxnSpPr>
              <a:cxnSpLocks noChangeShapeType="1"/>
              <a:stCxn id="34" idx="0"/>
              <a:endCxn id="44" idx="3"/>
            </p:cNvCxnSpPr>
            <p:nvPr/>
          </p:nvCxnSpPr>
          <p:spPr bwMode="auto">
            <a:xfrm rot="5400000" flipH="1">
              <a:off x="6902186" y="2536491"/>
              <a:ext cx="576263" cy="2514600"/>
            </a:xfrm>
            <a:prstGeom prst="bentConnector3">
              <a:avLst>
                <a:gd name="adj1" fmla="val 49861"/>
              </a:avLst>
            </a:prstGeom>
            <a:noFill/>
            <a:ln w="19050">
              <a:solidFill>
                <a:schemeClr val="tx1"/>
              </a:solidFill>
              <a:miter lim="800000"/>
              <a:headEnd/>
              <a:tailEnd/>
            </a:ln>
            <a:effectLst>
              <a:outerShdw dist="28398" dir="1593903" algn="ctr" rotWithShape="0">
                <a:schemeClr val="bg2">
                  <a:alpha val="50000"/>
                </a:schemeClr>
              </a:outerShdw>
            </a:effectLst>
          </p:spPr>
        </p:cxnSp>
        <p:grpSp>
          <p:nvGrpSpPr>
            <p:cNvPr id="32" name="Group 7">
              <a:extLst>
                <a:ext uri="{FF2B5EF4-FFF2-40B4-BE49-F238E27FC236}">
                  <a16:creationId xmlns:a16="http://schemas.microsoft.com/office/drawing/2014/main" xmlns="" id="{DD86401C-A244-3B63-FBE0-1FE18FD70CB1}"/>
                </a:ext>
              </a:extLst>
            </p:cNvPr>
            <p:cNvGrpSpPr>
              <a:grpSpLocks/>
            </p:cNvGrpSpPr>
            <p:nvPr/>
          </p:nvGrpSpPr>
          <p:grpSpPr bwMode="auto">
            <a:xfrm>
              <a:off x="4925484" y="2705560"/>
              <a:ext cx="2015067" cy="790575"/>
              <a:chOff x="2327" y="1976"/>
              <a:chExt cx="952" cy="498"/>
            </a:xfrm>
          </p:grpSpPr>
          <p:sp>
            <p:nvSpPr>
              <p:cNvPr id="44" name="AutoShape 8">
                <a:extLst>
                  <a:ext uri="{FF2B5EF4-FFF2-40B4-BE49-F238E27FC236}">
                    <a16:creationId xmlns:a16="http://schemas.microsoft.com/office/drawing/2014/main" xmlns="" id="{E8191D33-D6CA-9CB4-FB7A-1A9F85B66610}"/>
                  </a:ext>
                </a:extLst>
              </p:cNvPr>
              <p:cNvSpPr>
                <a:spLocks noChangeArrowheads="1"/>
              </p:cNvSpPr>
              <p:nvPr/>
            </p:nvSpPr>
            <p:spPr bwMode="auto">
              <a:xfrm>
                <a:off x="2736" y="233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Segoe UI" charset="0"/>
                  <a:ea typeface="+mn-ea"/>
                  <a:cs typeface="+mn-cs"/>
                </a:endParaRPr>
              </a:p>
            </p:txBody>
          </p:sp>
          <p:sp>
            <p:nvSpPr>
              <p:cNvPr id="45" name="AutoShape 9">
                <a:extLst>
                  <a:ext uri="{FF2B5EF4-FFF2-40B4-BE49-F238E27FC236}">
                    <a16:creationId xmlns:a16="http://schemas.microsoft.com/office/drawing/2014/main" xmlns="" id="{4C85A204-3CC2-2829-B3B3-B56621080DFB}"/>
                  </a:ext>
                </a:extLst>
              </p:cNvPr>
              <p:cNvSpPr>
                <a:spLocks noChangeArrowheads="1"/>
              </p:cNvSpPr>
              <p:nvPr/>
            </p:nvSpPr>
            <p:spPr bwMode="auto">
              <a:xfrm>
                <a:off x="2327" y="1976"/>
                <a:ext cx="952" cy="348"/>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46"/>
                    </a:solidFill>
                    <a:effectLst/>
                    <a:uLnTx/>
                    <a:uFillTx/>
                    <a:latin typeface="Lucida Console" pitchFamily="49" charset="0"/>
                    <a:ea typeface="+mn-ea"/>
                    <a:cs typeface="+mn-cs"/>
                  </a:rPr>
                  <a:t>Shape</a:t>
                </a:r>
              </a:p>
            </p:txBody>
          </p:sp>
        </p:grpSp>
        <p:sp>
          <p:nvSpPr>
            <p:cNvPr id="33" name="AutoShape 10">
              <a:extLst>
                <a:ext uri="{FF2B5EF4-FFF2-40B4-BE49-F238E27FC236}">
                  <a16:creationId xmlns:a16="http://schemas.microsoft.com/office/drawing/2014/main" xmlns="" id="{8E185A3B-322B-3FB7-E477-B7F817DC507E}"/>
                </a:ext>
              </a:extLst>
            </p:cNvPr>
            <p:cNvSpPr>
              <a:spLocks noChangeArrowheads="1"/>
            </p:cNvSpPr>
            <p:nvPr/>
          </p:nvSpPr>
          <p:spPr bwMode="auto">
            <a:xfrm>
              <a:off x="2410884" y="4091447"/>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46"/>
                  </a:solidFill>
                  <a:effectLst/>
                  <a:uLnTx/>
                  <a:uFillTx/>
                  <a:latin typeface="Lucida Console" pitchFamily="49" charset="0"/>
                  <a:ea typeface="+mn-ea"/>
                  <a:cs typeface="+mn-cs"/>
                </a:rPr>
                <a:t>Ellipse</a:t>
              </a:r>
            </a:p>
          </p:txBody>
        </p:sp>
        <p:sp>
          <p:nvSpPr>
            <p:cNvPr id="34" name="AutoShape 11">
              <a:extLst>
                <a:ext uri="{FF2B5EF4-FFF2-40B4-BE49-F238E27FC236}">
                  <a16:creationId xmlns:a16="http://schemas.microsoft.com/office/drawing/2014/main" xmlns="" id="{8B0EAF33-D63F-C538-4A97-C8FD5FE6FD7A}"/>
                </a:ext>
              </a:extLst>
            </p:cNvPr>
            <p:cNvSpPr>
              <a:spLocks noChangeArrowheads="1"/>
            </p:cNvSpPr>
            <p:nvPr/>
          </p:nvSpPr>
          <p:spPr bwMode="auto">
            <a:xfrm>
              <a:off x="7440084" y="4091447"/>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46"/>
                  </a:solidFill>
                  <a:effectLst/>
                  <a:uLnTx/>
                  <a:uFillTx/>
                  <a:latin typeface="Lucida Console" pitchFamily="49" charset="0"/>
                  <a:ea typeface="+mn-ea"/>
                  <a:cs typeface="+mn-cs"/>
                </a:rPr>
                <a:t>Heart</a:t>
              </a:r>
            </a:p>
          </p:txBody>
        </p:sp>
        <p:sp>
          <p:nvSpPr>
            <p:cNvPr id="35" name="AutoShape 12">
              <a:extLst>
                <a:ext uri="{FF2B5EF4-FFF2-40B4-BE49-F238E27FC236}">
                  <a16:creationId xmlns:a16="http://schemas.microsoft.com/office/drawing/2014/main" xmlns="" id="{11A6E12C-5426-132C-E4F2-142682C63B35}"/>
                </a:ext>
              </a:extLst>
            </p:cNvPr>
            <p:cNvSpPr>
              <a:spLocks noChangeArrowheads="1"/>
            </p:cNvSpPr>
            <p:nvPr/>
          </p:nvSpPr>
          <p:spPr bwMode="auto">
            <a:xfrm>
              <a:off x="4925484" y="5339222"/>
              <a:ext cx="2015067" cy="552450"/>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46"/>
                  </a:solidFill>
                  <a:effectLst/>
                  <a:uLnTx/>
                  <a:uFillTx/>
                  <a:latin typeface="Lucida Console" pitchFamily="49" charset="0"/>
                  <a:ea typeface="+mn-ea"/>
                  <a:cs typeface="+mn-cs"/>
                </a:rPr>
                <a:t>Rectangle</a:t>
              </a:r>
            </a:p>
          </p:txBody>
        </p:sp>
        <p:grpSp>
          <p:nvGrpSpPr>
            <p:cNvPr id="36" name="Group 35">
              <a:extLst>
                <a:ext uri="{FF2B5EF4-FFF2-40B4-BE49-F238E27FC236}">
                  <a16:creationId xmlns:a16="http://schemas.microsoft.com/office/drawing/2014/main" xmlns="" id="{750371F6-B90F-831C-D4DE-C904F8405750}"/>
                </a:ext>
              </a:extLst>
            </p:cNvPr>
            <p:cNvGrpSpPr>
              <a:grpSpLocks/>
            </p:cNvGrpSpPr>
            <p:nvPr/>
          </p:nvGrpSpPr>
          <p:grpSpPr bwMode="auto">
            <a:xfrm>
              <a:off x="4925484" y="4091447"/>
              <a:ext cx="2015067" cy="825500"/>
              <a:chOff x="2327" y="2751"/>
              <a:chExt cx="952" cy="520"/>
            </a:xfrm>
          </p:grpSpPr>
          <p:sp>
            <p:nvSpPr>
              <p:cNvPr id="42" name="AutoShape 14">
                <a:extLst>
                  <a:ext uri="{FF2B5EF4-FFF2-40B4-BE49-F238E27FC236}">
                    <a16:creationId xmlns:a16="http://schemas.microsoft.com/office/drawing/2014/main" xmlns="" id="{4DF24AE9-360E-86BB-D792-A6106E4F3422}"/>
                  </a:ext>
                </a:extLst>
              </p:cNvPr>
              <p:cNvSpPr>
                <a:spLocks noChangeArrowheads="1"/>
              </p:cNvSpPr>
              <p:nvPr/>
            </p:nvSpPr>
            <p:spPr bwMode="auto">
              <a:xfrm>
                <a:off x="2327" y="2751"/>
                <a:ext cx="952" cy="348"/>
              </a:xfrm>
              <a:prstGeom prst="roundRect">
                <a:avLst>
                  <a:gd name="adj" fmla="val 16667"/>
                </a:avLst>
              </a:prstGeom>
              <a:gradFill rotWithShape="1">
                <a:gsLst>
                  <a:gs pos="0">
                    <a:schemeClr va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000046"/>
                    </a:solidFill>
                    <a:effectLst/>
                    <a:uLnTx/>
                    <a:uFillTx/>
                    <a:latin typeface="Lucida Console" pitchFamily="49" charset="0"/>
                    <a:ea typeface="+mn-ea"/>
                    <a:cs typeface="+mn-cs"/>
                  </a:rPr>
                  <a:t>Polygon</a:t>
                </a:r>
              </a:p>
            </p:txBody>
          </p:sp>
          <p:sp>
            <p:nvSpPr>
              <p:cNvPr id="43" name="AutoShape 15">
                <a:extLst>
                  <a:ext uri="{FF2B5EF4-FFF2-40B4-BE49-F238E27FC236}">
                    <a16:creationId xmlns:a16="http://schemas.microsoft.com/office/drawing/2014/main" xmlns="" id="{981D500A-09EA-5BF4-441B-ED161478F5D4}"/>
                  </a:ext>
                </a:extLst>
              </p:cNvPr>
              <p:cNvSpPr>
                <a:spLocks noChangeArrowheads="1"/>
              </p:cNvSpPr>
              <p:nvPr/>
            </p:nvSpPr>
            <p:spPr bwMode="auto">
              <a:xfrm>
                <a:off x="2736" y="3127"/>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Segoe UI" charset="0"/>
                  <a:ea typeface="+mn-ea"/>
                  <a:cs typeface="+mn-cs"/>
                </a:endParaRPr>
              </a:p>
            </p:txBody>
          </p:sp>
        </p:grpSp>
        <p:cxnSp>
          <p:nvCxnSpPr>
            <p:cNvPr id="37" name="AutoShape 16">
              <a:extLst>
                <a:ext uri="{FF2B5EF4-FFF2-40B4-BE49-F238E27FC236}">
                  <a16:creationId xmlns:a16="http://schemas.microsoft.com/office/drawing/2014/main" xmlns="" id="{100047D7-B36B-0EE6-68F3-A792E1FFB413}"/>
                </a:ext>
              </a:extLst>
            </p:cNvPr>
            <p:cNvCxnSpPr>
              <a:cxnSpLocks noChangeShapeType="1"/>
              <a:stCxn id="35" idx="0"/>
              <a:endCxn id="43" idx="3"/>
            </p:cNvCxnSpPr>
            <p:nvPr/>
          </p:nvCxnSpPr>
          <p:spPr bwMode="auto">
            <a:xfrm rot="16200000">
              <a:off x="5731405" y="5128085"/>
              <a:ext cx="40322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cxnSp>
          <p:nvCxnSpPr>
            <p:cNvPr id="38" name="AutoShape 17">
              <a:extLst>
                <a:ext uri="{FF2B5EF4-FFF2-40B4-BE49-F238E27FC236}">
                  <a16:creationId xmlns:a16="http://schemas.microsoft.com/office/drawing/2014/main" xmlns="" id="{439776CC-D660-E487-1F2A-19D929F9E624}"/>
                </a:ext>
              </a:extLst>
            </p:cNvPr>
            <p:cNvCxnSpPr>
              <a:cxnSpLocks noChangeShapeType="1"/>
              <a:stCxn id="45" idx="0"/>
              <a:endCxn id="40" idx="3"/>
            </p:cNvCxnSpPr>
            <p:nvPr/>
          </p:nvCxnSpPr>
          <p:spPr bwMode="auto">
            <a:xfrm rot="16200000">
              <a:off x="5740930" y="2503947"/>
              <a:ext cx="384175" cy="0"/>
            </a:xfrm>
            <a:prstGeom prst="straightConnector1">
              <a:avLst/>
            </a:prstGeom>
            <a:noFill/>
            <a:ln w="19050">
              <a:solidFill>
                <a:schemeClr val="tx1"/>
              </a:solidFill>
              <a:round/>
              <a:headEnd/>
              <a:tailEnd/>
            </a:ln>
            <a:effectLst>
              <a:outerShdw dist="25400" algn="ctr" rotWithShape="0">
                <a:schemeClr val="bg2">
                  <a:alpha val="50000"/>
                </a:schemeClr>
              </a:outerShdw>
            </a:effectLst>
          </p:spPr>
        </p:cxnSp>
        <p:grpSp>
          <p:nvGrpSpPr>
            <p:cNvPr id="39" name="Group 18">
              <a:extLst>
                <a:ext uri="{FF2B5EF4-FFF2-40B4-BE49-F238E27FC236}">
                  <a16:creationId xmlns:a16="http://schemas.microsoft.com/office/drawing/2014/main" xmlns="" id="{1C0A8FA7-C89D-661C-0AD2-60605E212FCE}"/>
                </a:ext>
              </a:extLst>
            </p:cNvPr>
            <p:cNvGrpSpPr>
              <a:grpSpLocks/>
            </p:cNvGrpSpPr>
            <p:nvPr/>
          </p:nvGrpSpPr>
          <p:grpSpPr bwMode="auto">
            <a:xfrm>
              <a:off x="4692651" y="1521284"/>
              <a:ext cx="2480733" cy="781050"/>
              <a:chOff x="4450" y="1802"/>
              <a:chExt cx="1172" cy="492"/>
            </a:xfrm>
          </p:grpSpPr>
          <p:sp>
            <p:nvSpPr>
              <p:cNvPr id="40" name="AutoShape 19">
                <a:extLst>
                  <a:ext uri="{FF2B5EF4-FFF2-40B4-BE49-F238E27FC236}">
                    <a16:creationId xmlns:a16="http://schemas.microsoft.com/office/drawing/2014/main" xmlns="" id="{86C7E8D5-8CF7-CF61-5AEC-38DAEC059A26}"/>
                  </a:ext>
                </a:extLst>
              </p:cNvPr>
              <p:cNvSpPr>
                <a:spLocks noChangeArrowheads="1"/>
              </p:cNvSpPr>
              <p:nvPr/>
            </p:nvSpPr>
            <p:spPr bwMode="auto">
              <a:xfrm>
                <a:off x="4969" y="2150"/>
                <a:ext cx="133" cy="144"/>
              </a:xfrm>
              <a:prstGeom prst="triangle">
                <a:avLst>
                  <a:gd name="adj" fmla="val 50000"/>
                </a:avLst>
              </a:prstGeom>
              <a:solidFill>
                <a:schemeClr val="bg1"/>
              </a:solidFill>
              <a:ln w="19050">
                <a:solidFill>
                  <a:schemeClr val="tx1"/>
                </a:solidFill>
                <a:miter lim="800000"/>
                <a:headEnd/>
                <a:tailEnd/>
              </a:ln>
              <a:effectLst>
                <a:outerShdw dist="35921"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Segoe UI" charset="0"/>
                  <a:ea typeface="+mn-ea"/>
                  <a:cs typeface="+mn-cs"/>
                </a:endParaRPr>
              </a:p>
            </p:txBody>
          </p:sp>
          <p:sp>
            <p:nvSpPr>
              <p:cNvPr id="41" name="AutoShape 20">
                <a:extLst>
                  <a:ext uri="{FF2B5EF4-FFF2-40B4-BE49-F238E27FC236}">
                    <a16:creationId xmlns:a16="http://schemas.microsoft.com/office/drawing/2014/main" xmlns="" id="{F1A6741A-D50A-D51E-32F9-8849989A7B0A}"/>
                  </a:ext>
                </a:extLst>
              </p:cNvPr>
              <p:cNvSpPr>
                <a:spLocks noChangeArrowheads="1"/>
              </p:cNvSpPr>
              <p:nvPr/>
            </p:nvSpPr>
            <p:spPr bwMode="auto">
              <a:xfrm>
                <a:off x="4450" y="1802"/>
                <a:ext cx="1172" cy="348"/>
              </a:xfrm>
              <a:prstGeom prst="roundRect">
                <a:avLst>
                  <a:gd name="adj" fmla="val 16667"/>
                </a:avLst>
              </a:prstGeom>
              <a:gradFill rotWithShape="1">
                <a:gsLst>
                  <a:gs pos="0">
                    <a:schemeClr val="folHlink"/>
                  </a:gs>
                  <a:gs pos="100000">
                    <a:srgbClr val="FFFFFF"/>
                  </a:gs>
                </a:gsLst>
                <a:lin ang="5400000" scaled="1"/>
              </a:gradFill>
              <a:ln w="19050">
                <a:solidFill>
                  <a:schemeClr val="tx1"/>
                </a:solidFill>
                <a:round/>
                <a:headEnd/>
                <a:tailEnd/>
              </a:ln>
              <a:effectLst>
                <a:outerShdw dist="35921" dir="2700000" algn="ctr" rotWithShape="0">
                  <a:schemeClr val="bg2">
                    <a:alpha val="50000"/>
                  </a:schemeClr>
                </a:outerShdw>
              </a:effectLst>
            </p:spPr>
            <p:txBody>
              <a:bodyPr wrap="none" lIns="90488" tIns="44450" rIns="90488" bIns="44450" anchor="ctr"/>
              <a:lstStyle/>
              <a:p>
                <a:pPr marL="0" marR="0" lvl="0" indent="0" algn="ctr" defTabSz="739775"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46"/>
                    </a:solidFill>
                    <a:effectLst/>
                    <a:uLnTx/>
                    <a:uFillTx/>
                    <a:latin typeface="Lucida Console" pitchFamily="49" charset="0"/>
                    <a:ea typeface="+mn-ea"/>
                    <a:cs typeface="+mn-cs"/>
                  </a:rPr>
                  <a:t>System.Object</a:t>
                </a:r>
              </a:p>
            </p:txBody>
          </p:sp>
        </p:grpSp>
      </p:grpSp>
      <p:sp>
        <p:nvSpPr>
          <p:cNvPr id="26" name="TextBox 25">
            <a:extLst>
              <a:ext uri="{FF2B5EF4-FFF2-40B4-BE49-F238E27FC236}">
                <a16:creationId xmlns:a16="http://schemas.microsoft.com/office/drawing/2014/main" xmlns="" id="{D865D4F7-A6F5-AD49-E735-28746B2BE3D9}"/>
              </a:ext>
            </a:extLst>
          </p:cNvPr>
          <p:cNvSpPr txBox="1"/>
          <p:nvPr/>
        </p:nvSpPr>
        <p:spPr>
          <a:xfrm>
            <a:off x="8995563" y="3904234"/>
            <a:ext cx="1869663" cy="562808"/>
          </a:xfrm>
          <a:prstGeom prst="rect">
            <a:avLst/>
          </a:prstGeom>
        </p:spPr>
        <p:txBody>
          <a:bodyPr vert="horz" wrap="square" lIns="0" tIns="0" rIns="0" bIns="0" rtlCol="0" anchor="t" anchorCtr="0">
            <a:normAutofit/>
          </a:bodyPr>
          <a:lstStyle/>
          <a:p>
            <a:pPr algn="l"/>
            <a:r>
              <a:rPr lang="en-GB" sz="1200" b="1" dirty="0"/>
              <a:t>Properties</a:t>
            </a:r>
            <a:r>
              <a:rPr lang="en-GB" sz="1200" dirty="0"/>
              <a:t>: Colour, Position, Area</a:t>
            </a:r>
          </a:p>
          <a:p>
            <a:pPr algn="l"/>
            <a:r>
              <a:rPr lang="en-GB" sz="1200" b="1" dirty="0"/>
              <a:t>Methods</a:t>
            </a:r>
            <a:r>
              <a:rPr lang="en-GB" sz="1200" dirty="0"/>
              <a:t>: Draw</a:t>
            </a:r>
          </a:p>
        </p:txBody>
      </p:sp>
    </p:spTree>
    <p:extLst>
      <p:ext uri="{BB962C8B-B14F-4D97-AF65-F5344CB8AC3E}">
        <p14:creationId xmlns:p14="http://schemas.microsoft.com/office/powerpoint/2010/main" xmlns="" val="346099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40342EAC-97D5-C53C-8579-11587FE7917B}"/>
              </a:ext>
            </a:extLst>
          </p:cNvPr>
          <p:cNvSpPr>
            <a:spLocks noGrp="1"/>
          </p:cNvSpPr>
          <p:nvPr>
            <p:ph type="body" sz="quarter" idx="10"/>
          </p:nvPr>
        </p:nvSpPr>
        <p:spPr/>
        <p:txBody>
          <a:bodyPr/>
          <a:lstStyle/>
          <a:p>
            <a:r>
              <a:rPr lang="en-GB" sz="3200" dirty="0"/>
              <a:t>Inheritance example:</a:t>
            </a:r>
          </a:p>
          <a:p>
            <a:r>
              <a:rPr lang="en-GB" sz="3200" dirty="0"/>
              <a:t>Graphics Application</a:t>
            </a:r>
          </a:p>
          <a:p>
            <a:endParaRPr lang="en-GB" dirty="0"/>
          </a:p>
        </p:txBody>
      </p:sp>
      <p:sp>
        <p:nvSpPr>
          <p:cNvPr id="3" name="Slide Number Placeholder 2">
            <a:extLst>
              <a:ext uri="{FF2B5EF4-FFF2-40B4-BE49-F238E27FC236}">
                <a16:creationId xmlns:a16="http://schemas.microsoft.com/office/drawing/2014/main" xmlns="" id="{911EF068-21CD-D621-4C3F-108513A13CCB}"/>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6" name="Text Placeholder 5">
            <a:extLst>
              <a:ext uri="{FF2B5EF4-FFF2-40B4-BE49-F238E27FC236}">
                <a16:creationId xmlns:a16="http://schemas.microsoft.com/office/drawing/2014/main" xmlns="" id="{DD3926F5-7D5B-F072-B4FF-BBBE32ADAAC8}"/>
              </a:ext>
            </a:extLst>
          </p:cNvPr>
          <p:cNvSpPr>
            <a:spLocks noGrp="1"/>
          </p:cNvSpPr>
          <p:nvPr>
            <p:ph type="body" sz="quarter" idx="15"/>
          </p:nvPr>
        </p:nvSpPr>
        <p:spPr/>
        <p:txBody>
          <a:bodyPr/>
          <a:lstStyle/>
          <a:p>
            <a:r>
              <a:rPr lang="en-GB" dirty="0"/>
              <a:t>Declare the base class: </a:t>
            </a:r>
            <a:r>
              <a:rPr lang="en-GB" b="1" dirty="0"/>
              <a:t>Shape</a:t>
            </a:r>
          </a:p>
          <a:p>
            <a:endParaRPr lang="en-GB" b="1" dirty="0"/>
          </a:p>
          <a:p>
            <a:endParaRPr lang="en-GB" b="1" dirty="0"/>
          </a:p>
          <a:p>
            <a:endParaRPr lang="en-GB" b="1" dirty="0"/>
          </a:p>
          <a:p>
            <a:endParaRPr lang="en-GB" b="1" dirty="0"/>
          </a:p>
          <a:p>
            <a:r>
              <a:rPr lang="en-GB" dirty="0"/>
              <a:t>Define the derived class: </a:t>
            </a:r>
            <a:r>
              <a:rPr lang="en-GB" b="1" dirty="0"/>
              <a:t>Polygon</a:t>
            </a:r>
          </a:p>
          <a:p>
            <a:r>
              <a:rPr lang="en-GB" dirty="0"/>
              <a:t>Use </a:t>
            </a:r>
            <a:r>
              <a:rPr lang="en-GB" b="1" dirty="0">
                <a:solidFill>
                  <a:schemeClr val="accent1">
                    <a:lumMod val="75000"/>
                    <a:lumOff val="25000"/>
                  </a:schemeClr>
                </a:solidFill>
              </a:rPr>
              <a:t>derived : base </a:t>
            </a:r>
            <a:r>
              <a:rPr lang="en-GB" dirty="0"/>
              <a:t>to specify an inheritance relationship</a:t>
            </a:r>
          </a:p>
          <a:p>
            <a:r>
              <a:rPr lang="en-GB" dirty="0"/>
              <a:t>Add additional properties and methods as required</a:t>
            </a:r>
          </a:p>
          <a:p>
            <a:endParaRPr lang="en-GB" dirty="0"/>
          </a:p>
        </p:txBody>
      </p:sp>
      <p:sp>
        <p:nvSpPr>
          <p:cNvPr id="7" name="Rectangle 4">
            <a:extLst>
              <a:ext uri="{FF2B5EF4-FFF2-40B4-BE49-F238E27FC236}">
                <a16:creationId xmlns:a16="http://schemas.microsoft.com/office/drawing/2014/main" xmlns="" id="{EE0B78C6-E810-C02D-9157-62BBB4632321}"/>
              </a:ext>
            </a:extLst>
          </p:cNvPr>
          <p:cNvSpPr>
            <a:spLocks noChangeArrowheads="1"/>
          </p:cNvSpPr>
          <p:nvPr/>
        </p:nvSpPr>
        <p:spPr bwMode="auto">
          <a:xfrm>
            <a:off x="5153891" y="1824586"/>
            <a:ext cx="4658590" cy="1320874"/>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Shape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  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Color</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Colour {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get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  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Point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Position {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get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  //other Shape properties and methods</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46"/>
              </a:solidFill>
              <a:effectLst/>
              <a:uLnTx/>
              <a:uFillTx/>
              <a:latin typeface="Lucida Console" pitchFamily="49" charset="0"/>
              <a:ea typeface="+mn-ea"/>
              <a:cs typeface="+mn-cs"/>
            </a:endParaRPr>
          </a:p>
        </p:txBody>
      </p:sp>
      <p:sp>
        <p:nvSpPr>
          <p:cNvPr id="8" name="Rectangle 4">
            <a:extLst>
              <a:ext uri="{FF2B5EF4-FFF2-40B4-BE49-F238E27FC236}">
                <a16:creationId xmlns:a16="http://schemas.microsoft.com/office/drawing/2014/main" xmlns="" id="{ED441DEB-F480-86E4-853A-CD2460146EBA}"/>
              </a:ext>
            </a:extLst>
          </p:cNvPr>
          <p:cNvSpPr>
            <a:spLocks noChangeArrowheads="1"/>
          </p:cNvSpPr>
          <p:nvPr/>
        </p:nvSpPr>
        <p:spPr bwMode="auto">
          <a:xfrm>
            <a:off x="5153891" y="4393210"/>
            <a:ext cx="4756136" cy="828432"/>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Polygon : Shape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  public 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NumberOfSides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get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46"/>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xmlns="" val="218839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79780D95-726E-0966-87A3-43464305F652}"/>
              </a:ext>
            </a:extLst>
          </p:cNvPr>
          <p:cNvSpPr>
            <a:spLocks noGrp="1"/>
          </p:cNvSpPr>
          <p:nvPr>
            <p:ph type="body" sz="quarter" idx="10"/>
          </p:nvPr>
        </p:nvSpPr>
        <p:spPr/>
        <p:txBody>
          <a:bodyPr/>
          <a:lstStyle/>
          <a:p>
            <a:r>
              <a:rPr lang="en-GB" sz="3200" dirty="0"/>
              <a:t>Inheritance example:</a:t>
            </a:r>
          </a:p>
          <a:p>
            <a:r>
              <a:rPr lang="en-GB" sz="3200" dirty="0"/>
              <a:t>Graphics Application</a:t>
            </a:r>
          </a:p>
          <a:p>
            <a:endParaRPr lang="en-GB" dirty="0"/>
          </a:p>
          <a:p>
            <a:endParaRPr lang="en-GB" sz="3200" dirty="0"/>
          </a:p>
        </p:txBody>
      </p:sp>
      <p:sp>
        <p:nvSpPr>
          <p:cNvPr id="3" name="Slide Number Placeholder 2">
            <a:extLst>
              <a:ext uri="{FF2B5EF4-FFF2-40B4-BE49-F238E27FC236}">
                <a16:creationId xmlns:a16="http://schemas.microsoft.com/office/drawing/2014/main" xmlns="" id="{DC744585-FB17-8401-A1FE-EF3C3C85F0A7}"/>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11" name="Text Placeholder 10">
            <a:extLst>
              <a:ext uri="{FF2B5EF4-FFF2-40B4-BE49-F238E27FC236}">
                <a16:creationId xmlns:a16="http://schemas.microsoft.com/office/drawing/2014/main" xmlns="" id="{4B42AAEA-A9CD-ECB5-553C-0A6ADC54D927}"/>
              </a:ext>
            </a:extLst>
          </p:cNvPr>
          <p:cNvSpPr>
            <a:spLocks noGrp="1"/>
          </p:cNvSpPr>
          <p:nvPr>
            <p:ph type="body" sz="quarter" idx="15"/>
          </p:nvPr>
        </p:nvSpPr>
        <p:spPr>
          <a:xfrm>
            <a:off x="5037137" y="1230284"/>
            <a:ext cx="6770688" cy="5239109"/>
          </a:xfrm>
        </p:spPr>
        <p:txBody>
          <a:bodyPr/>
          <a:lstStyle/>
          <a:p>
            <a:pPr marL="285750" indent="-285750">
              <a:buFont typeface="Arial" panose="020B0604020202020204" pitchFamily="34" charset="0"/>
              <a:buChar char="•"/>
            </a:pPr>
            <a:r>
              <a:rPr lang="en-GB" dirty="0"/>
              <a:t>A </a:t>
            </a:r>
            <a:r>
              <a:rPr lang="en-GB" b="1" dirty="0"/>
              <a:t>Polygon</a:t>
            </a:r>
            <a:r>
              <a:rPr lang="en-GB" dirty="0"/>
              <a:t> is a kind of </a:t>
            </a:r>
            <a:r>
              <a:rPr lang="en-GB" b="1" dirty="0"/>
              <a:t>Shape</a:t>
            </a:r>
          </a:p>
          <a:p>
            <a:pPr marL="285750" indent="-285750">
              <a:buFont typeface="Arial" panose="020B0604020202020204" pitchFamily="34" charset="0"/>
              <a:buChar char="•"/>
            </a:pPr>
            <a:r>
              <a:rPr lang="en-GB" dirty="0"/>
              <a:t>An </a:t>
            </a:r>
            <a:r>
              <a:rPr lang="en-GB" b="1" dirty="0"/>
              <a:t>Ellipse</a:t>
            </a:r>
            <a:r>
              <a:rPr lang="en-GB" dirty="0"/>
              <a:t> is a kind of </a:t>
            </a:r>
            <a:r>
              <a:rPr lang="en-GB" b="1" dirty="0"/>
              <a:t>Shape</a:t>
            </a:r>
          </a:p>
          <a:p>
            <a:pPr marL="285750" indent="-285750">
              <a:buFont typeface="Arial" panose="020B0604020202020204" pitchFamily="34" charset="0"/>
              <a:buChar char="•"/>
            </a:pPr>
            <a:r>
              <a:rPr lang="en-GB" dirty="0"/>
              <a:t>A </a:t>
            </a:r>
            <a:r>
              <a:rPr lang="en-GB" b="1" dirty="0"/>
              <a:t>Rectangle</a:t>
            </a:r>
            <a:r>
              <a:rPr lang="en-GB" dirty="0"/>
              <a:t> is a kind of </a:t>
            </a:r>
            <a:r>
              <a:rPr lang="en-GB" b="1" dirty="0"/>
              <a:t>Polygon</a:t>
            </a:r>
            <a:r>
              <a:rPr lang="en-GB" dirty="0"/>
              <a:t> and a kind of </a:t>
            </a:r>
            <a:r>
              <a:rPr lang="en-GB" b="1" dirty="0"/>
              <a:t>Shape</a:t>
            </a:r>
          </a:p>
          <a:p>
            <a:pPr marL="285750" indent="-285750">
              <a:buFont typeface="Arial" panose="020B0604020202020204" pitchFamily="34" charset="0"/>
              <a:buChar char="•"/>
            </a:pPr>
            <a:r>
              <a:rPr lang="en-GB" dirty="0"/>
              <a:t>A </a:t>
            </a:r>
            <a:r>
              <a:rPr lang="en-GB" b="1" dirty="0"/>
              <a:t>Triangle</a:t>
            </a:r>
            <a:r>
              <a:rPr lang="en-GB" dirty="0"/>
              <a:t> is a kind of </a:t>
            </a:r>
            <a:r>
              <a:rPr lang="en-GB" b="1" dirty="0"/>
              <a:t>Polygon</a:t>
            </a:r>
            <a:r>
              <a:rPr lang="en-GB" dirty="0"/>
              <a:t> and a kind of </a:t>
            </a:r>
            <a:r>
              <a:rPr lang="en-GB" b="1" dirty="0"/>
              <a:t>Shape</a:t>
            </a:r>
          </a:p>
          <a:p>
            <a:endParaRPr lang="en-GB" dirty="0"/>
          </a:p>
          <a:p>
            <a:endParaRPr lang="en-GB" dirty="0"/>
          </a:p>
        </p:txBody>
      </p:sp>
      <p:sp>
        <p:nvSpPr>
          <p:cNvPr id="8" name="Rectangle 4">
            <a:extLst>
              <a:ext uri="{FF2B5EF4-FFF2-40B4-BE49-F238E27FC236}">
                <a16:creationId xmlns:a16="http://schemas.microsoft.com/office/drawing/2014/main" xmlns="" id="{573E9C34-E7F7-091E-FF7E-209F991CFB1C}"/>
              </a:ext>
            </a:extLst>
          </p:cNvPr>
          <p:cNvSpPr>
            <a:spLocks noChangeArrowheads="1"/>
          </p:cNvSpPr>
          <p:nvPr/>
        </p:nvSpPr>
        <p:spPr bwMode="auto">
          <a:xfrm>
            <a:off x="5218107" y="2788472"/>
            <a:ext cx="4756136" cy="828432"/>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Polygon : Shape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  public 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NumberOfSides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get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set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46"/>
              </a:solidFill>
              <a:effectLst/>
              <a:uLnTx/>
              <a:uFillTx/>
              <a:latin typeface="Lucida Console" pitchFamily="49" charset="0"/>
              <a:ea typeface="+mn-ea"/>
              <a:cs typeface="+mn-cs"/>
            </a:endParaRPr>
          </a:p>
        </p:txBody>
      </p:sp>
      <p:sp>
        <p:nvSpPr>
          <p:cNvPr id="9" name="Rectangle 5">
            <a:extLst>
              <a:ext uri="{FF2B5EF4-FFF2-40B4-BE49-F238E27FC236}">
                <a16:creationId xmlns:a16="http://schemas.microsoft.com/office/drawing/2014/main" xmlns="" id="{11619707-855E-0D1A-BC6B-956446CE780A}"/>
              </a:ext>
            </a:extLst>
          </p:cNvPr>
          <p:cNvSpPr>
            <a:spLocks noChangeArrowheads="1"/>
          </p:cNvSpPr>
          <p:nvPr/>
        </p:nvSpPr>
        <p:spPr bwMode="auto">
          <a:xfrm>
            <a:off x="5218107" y="3715977"/>
            <a:ext cx="5585883" cy="2798202"/>
          </a:xfrm>
          <a:prstGeom prst="rect">
            <a:avLst/>
          </a:prstGeom>
          <a:solidFill>
            <a:schemeClr val="bg1"/>
          </a:solidFill>
          <a:ln w="1270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Ellipse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Shape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//ellipse-specific properties and methods</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Rectangle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Polygon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//rectangle-specific properties and methods</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Triangle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Polygon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//triangle-specific properties and methods</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46"/>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xmlns="" val="337193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D3046F2-4493-E8DA-1CF9-BBA6060D0C21}"/>
              </a:ext>
            </a:extLst>
          </p:cNvPr>
          <p:cNvSpPr>
            <a:spLocks noGrp="1"/>
          </p:cNvSpPr>
          <p:nvPr>
            <p:ph type="body" sz="quarter" idx="10"/>
          </p:nvPr>
        </p:nvSpPr>
        <p:spPr/>
        <p:txBody>
          <a:bodyPr/>
          <a:lstStyle/>
          <a:p>
            <a:r>
              <a:rPr lang="en-GB" sz="2800" dirty="0"/>
              <a:t>Derived Constructors</a:t>
            </a:r>
          </a:p>
        </p:txBody>
      </p:sp>
      <p:sp>
        <p:nvSpPr>
          <p:cNvPr id="3" name="Slide Number Placeholder 2">
            <a:extLst>
              <a:ext uri="{FF2B5EF4-FFF2-40B4-BE49-F238E27FC236}">
                <a16:creationId xmlns:a16="http://schemas.microsoft.com/office/drawing/2014/main" xmlns="" id="{B84C6D06-0397-007C-5A1B-66E13C62FA2D}"/>
              </a:ext>
            </a:extLst>
          </p:cNvPr>
          <p:cNvSpPr>
            <a:spLocks noGrp="1"/>
          </p:cNvSpPr>
          <p:nvPr>
            <p:ph type="sldNum" sz="quarter" idx="4"/>
          </p:nvPr>
        </p:nvSpPr>
        <p:spPr/>
        <p:txBody>
          <a:bodyPr/>
          <a:lstStyle/>
          <a:p>
            <a:fld id="{EF892D59-8F09-EF4B-AD6D-DA609442F868}" type="slidenum">
              <a:rPr lang="en-GB" smtClean="0"/>
              <a:pPr/>
              <a:t>7</a:t>
            </a:fld>
            <a:endParaRPr lang="en-GB" dirty="0"/>
          </a:p>
        </p:txBody>
      </p:sp>
      <p:pic>
        <p:nvPicPr>
          <p:cNvPr id="6" name="Picture 5">
            <a:extLst>
              <a:ext uri="{FF2B5EF4-FFF2-40B4-BE49-F238E27FC236}">
                <a16:creationId xmlns:a16="http://schemas.microsoft.com/office/drawing/2014/main" xmlns="" id="{E78C9B90-F747-4D61-D52A-E3281CA90489}"/>
              </a:ext>
            </a:extLst>
          </p:cNvPr>
          <p:cNvPicPr>
            <a:picLocks noChangeAspect="1"/>
          </p:cNvPicPr>
          <p:nvPr/>
        </p:nvPicPr>
        <p:blipFill>
          <a:blip r:embed="rId3"/>
          <a:stretch>
            <a:fillRect/>
          </a:stretch>
        </p:blipFill>
        <p:spPr>
          <a:xfrm>
            <a:off x="5037137" y="980018"/>
            <a:ext cx="5763429" cy="2229161"/>
          </a:xfrm>
          <a:prstGeom prst="rect">
            <a:avLst/>
          </a:prstGeom>
          <a:ln>
            <a:solidFill>
              <a:schemeClr val="accent1"/>
            </a:solidFill>
          </a:ln>
        </p:spPr>
      </p:pic>
      <p:pic>
        <p:nvPicPr>
          <p:cNvPr id="8" name="Picture 7">
            <a:extLst>
              <a:ext uri="{FF2B5EF4-FFF2-40B4-BE49-F238E27FC236}">
                <a16:creationId xmlns:a16="http://schemas.microsoft.com/office/drawing/2014/main" xmlns="" id="{E1DA0142-811B-86B4-CBCC-79C791444536}"/>
              </a:ext>
            </a:extLst>
          </p:cNvPr>
          <p:cNvPicPr>
            <a:picLocks noChangeAspect="1"/>
          </p:cNvPicPr>
          <p:nvPr/>
        </p:nvPicPr>
        <p:blipFill>
          <a:blip r:embed="rId4"/>
          <a:stretch>
            <a:fillRect/>
          </a:stretch>
        </p:blipFill>
        <p:spPr>
          <a:xfrm>
            <a:off x="5037137" y="3488241"/>
            <a:ext cx="5458587" cy="2172003"/>
          </a:xfrm>
          <a:prstGeom prst="rect">
            <a:avLst/>
          </a:prstGeom>
          <a:ln>
            <a:solidFill>
              <a:schemeClr val="accent1"/>
            </a:solidFill>
          </a:ln>
        </p:spPr>
      </p:pic>
      <p:pic>
        <p:nvPicPr>
          <p:cNvPr id="10" name="Picture 9">
            <a:extLst>
              <a:ext uri="{FF2B5EF4-FFF2-40B4-BE49-F238E27FC236}">
                <a16:creationId xmlns:a16="http://schemas.microsoft.com/office/drawing/2014/main" xmlns="" id="{B7069E8E-344A-037A-23F9-894CD62A50AA}"/>
              </a:ext>
            </a:extLst>
          </p:cNvPr>
          <p:cNvPicPr>
            <a:picLocks noChangeAspect="1"/>
          </p:cNvPicPr>
          <p:nvPr/>
        </p:nvPicPr>
        <p:blipFill>
          <a:blip r:embed="rId5"/>
          <a:stretch>
            <a:fillRect/>
          </a:stretch>
        </p:blipFill>
        <p:spPr>
          <a:xfrm>
            <a:off x="5037137" y="5890373"/>
            <a:ext cx="4858428" cy="600159"/>
          </a:xfrm>
          <a:prstGeom prst="rect">
            <a:avLst/>
          </a:prstGeom>
          <a:ln>
            <a:solidFill>
              <a:schemeClr val="accent1"/>
            </a:solidFill>
          </a:ln>
        </p:spPr>
      </p:pic>
    </p:spTree>
    <p:extLst>
      <p:ext uri="{BB962C8B-B14F-4D97-AF65-F5344CB8AC3E}">
        <p14:creationId xmlns:p14="http://schemas.microsoft.com/office/powerpoint/2010/main" xmlns="" val="406442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66A8B93-9DF4-67E2-AE22-F5FE0ED45A52}"/>
              </a:ext>
            </a:extLst>
          </p:cNvPr>
          <p:cNvSpPr>
            <a:spLocks noGrp="1"/>
          </p:cNvSpPr>
          <p:nvPr>
            <p:ph type="body" sz="quarter" idx="10"/>
          </p:nvPr>
        </p:nvSpPr>
        <p:spPr/>
        <p:txBody>
          <a:bodyPr/>
          <a:lstStyle/>
          <a:p>
            <a:r>
              <a:rPr lang="en-GB" sz="2800" dirty="0"/>
              <a:t>Polymorphism</a:t>
            </a:r>
          </a:p>
        </p:txBody>
      </p:sp>
      <p:sp>
        <p:nvSpPr>
          <p:cNvPr id="3" name="Slide Number Placeholder 2">
            <a:extLst>
              <a:ext uri="{FF2B5EF4-FFF2-40B4-BE49-F238E27FC236}">
                <a16:creationId xmlns:a16="http://schemas.microsoft.com/office/drawing/2014/main" xmlns="" id="{92B91028-09BD-4A1D-1386-BB52826BDE4B}"/>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6" name="Text Placeholder 5">
            <a:extLst>
              <a:ext uri="{FF2B5EF4-FFF2-40B4-BE49-F238E27FC236}">
                <a16:creationId xmlns:a16="http://schemas.microsoft.com/office/drawing/2014/main" xmlns="" id="{3A8F381B-1243-BFBA-1B9B-2D1CA1BCF6A3}"/>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1600" b="1" dirty="0"/>
              <a:t>Polymorphism</a:t>
            </a:r>
            <a:r>
              <a:rPr lang="en-GB" sz="1600" dirty="0"/>
              <a:t> is a Greek word meaning </a:t>
            </a:r>
            <a:r>
              <a:rPr lang="en-GB" sz="1600" i="1" dirty="0"/>
              <a:t>‘having many forms’</a:t>
            </a:r>
          </a:p>
          <a:p>
            <a:pPr marL="285750" indent="-285750">
              <a:lnSpc>
                <a:spcPct val="100000"/>
              </a:lnSpc>
              <a:buFont typeface="Arial" panose="020B0604020202020204" pitchFamily="34" charset="0"/>
              <a:buChar char="•"/>
            </a:pPr>
            <a:r>
              <a:rPr lang="en-GB" sz="1600" dirty="0"/>
              <a:t>Polymorphism occurs because the </a:t>
            </a:r>
            <a:r>
              <a:rPr lang="en-GB" sz="1600" i="1" dirty="0"/>
              <a:t>runtime</a:t>
            </a:r>
            <a:r>
              <a:rPr lang="en-GB" sz="1600" dirty="0"/>
              <a:t> type of an object can be different to an object’s </a:t>
            </a:r>
            <a:r>
              <a:rPr lang="en-GB" sz="1600" i="1" dirty="0"/>
              <a:t>declared</a:t>
            </a:r>
            <a:r>
              <a:rPr lang="en-GB" sz="1600" dirty="0"/>
              <a:t> type</a:t>
            </a:r>
          </a:p>
          <a:p>
            <a:pPr marL="285750" indent="-285750">
              <a:lnSpc>
                <a:spcPct val="100000"/>
              </a:lnSpc>
              <a:buFont typeface="Arial" panose="020B0604020202020204" pitchFamily="34" charset="0"/>
              <a:buChar char="•"/>
            </a:pPr>
            <a:r>
              <a:rPr lang="en-GB" sz="1600" dirty="0"/>
              <a:t>Objects of a </a:t>
            </a:r>
            <a:r>
              <a:rPr lang="en-GB" sz="1600" i="1" dirty="0"/>
              <a:t>derived</a:t>
            </a:r>
            <a:r>
              <a:rPr lang="en-GB" sz="1600" dirty="0"/>
              <a:t> type may be treated as objects of a </a:t>
            </a:r>
            <a:r>
              <a:rPr lang="en-GB" sz="1600" i="1" dirty="0"/>
              <a:t>base</a:t>
            </a:r>
            <a:r>
              <a:rPr lang="en-GB" sz="1600" dirty="0"/>
              <a:t> class in places, such as when passed as a parameter to a method, or when stored in a collection</a:t>
            </a:r>
          </a:p>
          <a:p>
            <a:pPr marL="285750" indent="-285750">
              <a:lnSpc>
                <a:spcPct val="100000"/>
              </a:lnSpc>
              <a:buFont typeface="Arial" panose="020B0604020202020204" pitchFamily="34" charset="0"/>
              <a:buChar char="•"/>
            </a:pPr>
            <a:r>
              <a:rPr lang="en-GB" sz="1600" dirty="0"/>
              <a:t>For example:</a:t>
            </a:r>
          </a:p>
          <a:p>
            <a:pPr marL="465750" lvl="1" indent="-285750">
              <a:lnSpc>
                <a:spcPct val="100000"/>
              </a:lnSpc>
              <a:buFont typeface="Arial" panose="020B0604020202020204" pitchFamily="34" charset="0"/>
              <a:buChar char="•"/>
            </a:pPr>
            <a:r>
              <a:rPr lang="en-GB" sz="1600" dirty="0"/>
              <a:t>A </a:t>
            </a:r>
            <a:r>
              <a:rPr lang="en-GB" sz="1600" b="1" dirty="0"/>
              <a:t>Rectangle</a:t>
            </a:r>
            <a:r>
              <a:rPr lang="en-GB" sz="1600" dirty="0"/>
              <a:t> instance can be used anywhere a </a:t>
            </a:r>
            <a:r>
              <a:rPr lang="en-GB" sz="1600" b="1" dirty="0"/>
              <a:t>Rectangle</a:t>
            </a:r>
            <a:r>
              <a:rPr lang="en-GB" sz="1600" dirty="0"/>
              <a:t> type is expected</a:t>
            </a:r>
          </a:p>
          <a:p>
            <a:pPr marL="465750" lvl="1" indent="-285750">
              <a:lnSpc>
                <a:spcPct val="100000"/>
              </a:lnSpc>
              <a:buFont typeface="Arial" panose="020B0604020202020204" pitchFamily="34" charset="0"/>
              <a:buChar char="•"/>
            </a:pPr>
            <a:r>
              <a:rPr lang="en-GB" sz="1600" dirty="0"/>
              <a:t>A </a:t>
            </a:r>
            <a:r>
              <a:rPr lang="en-GB" sz="1600" b="1" dirty="0"/>
              <a:t>Rectangle</a:t>
            </a:r>
            <a:r>
              <a:rPr lang="en-GB" sz="1600" dirty="0"/>
              <a:t> instance can be used anywhere a </a:t>
            </a:r>
            <a:r>
              <a:rPr lang="en-GB" sz="1600" b="1" dirty="0"/>
              <a:t>Polygon</a:t>
            </a:r>
            <a:r>
              <a:rPr lang="en-GB" sz="1600" dirty="0"/>
              <a:t> type is expected</a:t>
            </a:r>
          </a:p>
          <a:p>
            <a:pPr marL="465750" lvl="1" indent="-285750">
              <a:lnSpc>
                <a:spcPct val="100000"/>
              </a:lnSpc>
              <a:buFont typeface="Arial" panose="020B0604020202020204" pitchFamily="34" charset="0"/>
              <a:buChar char="•"/>
            </a:pPr>
            <a:r>
              <a:rPr lang="en-GB" sz="1600" dirty="0"/>
              <a:t>A </a:t>
            </a:r>
            <a:r>
              <a:rPr lang="en-GB" sz="1600" b="1" dirty="0"/>
              <a:t>Rectangle</a:t>
            </a:r>
            <a:r>
              <a:rPr lang="en-GB" sz="1600" dirty="0"/>
              <a:t> instance can be used anywhere a </a:t>
            </a:r>
            <a:r>
              <a:rPr lang="en-GB" sz="1600" b="1" dirty="0"/>
              <a:t>Shape</a:t>
            </a:r>
            <a:r>
              <a:rPr lang="en-GB" sz="1600" dirty="0"/>
              <a:t> type is expected</a:t>
            </a:r>
          </a:p>
          <a:p>
            <a:pPr marL="465750" lvl="1" indent="-285750">
              <a:lnSpc>
                <a:spcPct val="100000"/>
              </a:lnSpc>
              <a:buFont typeface="Arial" panose="020B0604020202020204" pitchFamily="34" charset="0"/>
              <a:buChar char="•"/>
            </a:pPr>
            <a:r>
              <a:rPr lang="en-GB" sz="1600" dirty="0"/>
              <a:t>A </a:t>
            </a:r>
            <a:r>
              <a:rPr lang="en-GB" sz="1600" b="1" dirty="0"/>
              <a:t>Rectangle</a:t>
            </a:r>
            <a:r>
              <a:rPr lang="en-GB" sz="1600" dirty="0"/>
              <a:t> instance can be used anywhere a </a:t>
            </a:r>
            <a:r>
              <a:rPr lang="en-GB" sz="1600" b="1" dirty="0" err="1"/>
              <a:t>System.Object</a:t>
            </a:r>
            <a:r>
              <a:rPr lang="en-GB" sz="1600" b="1" dirty="0"/>
              <a:t> </a:t>
            </a:r>
            <a:r>
              <a:rPr lang="en-GB" sz="1600" dirty="0"/>
              <a:t>type is expected</a:t>
            </a:r>
          </a:p>
          <a:p>
            <a:pPr marL="465750" lvl="1" indent="-285750">
              <a:lnSpc>
                <a:spcPct val="100000"/>
              </a:lnSpc>
              <a:buFont typeface="Arial" panose="020B0604020202020204" pitchFamily="34" charset="0"/>
              <a:buChar char="•"/>
            </a:pPr>
            <a:endParaRPr lang="en-GB" sz="1600" dirty="0"/>
          </a:p>
          <a:p>
            <a:pPr marL="465750" lvl="1" indent="-285750">
              <a:lnSpc>
                <a:spcPct val="100000"/>
              </a:lnSpc>
              <a:buFont typeface="Arial" panose="020B0604020202020204" pitchFamily="34" charset="0"/>
              <a:buChar char="•"/>
            </a:pPr>
            <a:endParaRPr lang="en-GB" sz="1600" dirty="0"/>
          </a:p>
          <a:p>
            <a:pPr marL="465750" lvl="1" indent="-285750">
              <a:lnSpc>
                <a:spcPct val="100000"/>
              </a:lnSpc>
              <a:buFont typeface="Arial" panose="020B0604020202020204" pitchFamily="34" charset="0"/>
              <a:buChar char="•"/>
            </a:pPr>
            <a:endParaRPr lang="en-GB" sz="1600" dirty="0"/>
          </a:p>
          <a:p>
            <a:pPr>
              <a:lnSpc>
                <a:spcPct val="100000"/>
              </a:lnSpc>
            </a:pPr>
            <a:r>
              <a:rPr lang="en-GB" sz="1600" dirty="0"/>
              <a:t>	</a:t>
            </a:r>
          </a:p>
        </p:txBody>
      </p:sp>
    </p:spTree>
    <p:extLst>
      <p:ext uri="{BB962C8B-B14F-4D97-AF65-F5344CB8AC3E}">
        <p14:creationId xmlns:p14="http://schemas.microsoft.com/office/powerpoint/2010/main" xmlns="" val="168411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66A8B93-9DF4-67E2-AE22-F5FE0ED45A52}"/>
              </a:ext>
            </a:extLst>
          </p:cNvPr>
          <p:cNvSpPr>
            <a:spLocks noGrp="1"/>
          </p:cNvSpPr>
          <p:nvPr>
            <p:ph type="body" sz="quarter" idx="10"/>
          </p:nvPr>
        </p:nvSpPr>
        <p:spPr/>
        <p:txBody>
          <a:bodyPr/>
          <a:lstStyle/>
          <a:p>
            <a:r>
              <a:rPr lang="en-GB" sz="2800" dirty="0"/>
              <a:t>Polymorphism</a:t>
            </a:r>
          </a:p>
          <a:p>
            <a:r>
              <a:rPr lang="en-GB" sz="2800" dirty="0"/>
              <a:t>Scenario</a:t>
            </a:r>
          </a:p>
        </p:txBody>
      </p:sp>
      <p:sp>
        <p:nvSpPr>
          <p:cNvPr id="3" name="Slide Number Placeholder 2">
            <a:extLst>
              <a:ext uri="{FF2B5EF4-FFF2-40B4-BE49-F238E27FC236}">
                <a16:creationId xmlns:a16="http://schemas.microsoft.com/office/drawing/2014/main" xmlns="" id="{92B91028-09BD-4A1D-1386-BB52826BDE4B}"/>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6" name="Text Placeholder 5">
            <a:extLst>
              <a:ext uri="{FF2B5EF4-FFF2-40B4-BE49-F238E27FC236}">
                <a16:creationId xmlns:a16="http://schemas.microsoft.com/office/drawing/2014/main" xmlns="" id="{3A8F381B-1243-BFBA-1B9B-2D1CA1BCF6A3}"/>
              </a:ext>
            </a:extLst>
          </p:cNvPr>
          <p:cNvSpPr>
            <a:spLocks noGrp="1"/>
          </p:cNvSpPr>
          <p:nvPr>
            <p:ph type="body" sz="quarter" idx="15"/>
          </p:nvPr>
        </p:nvSpPr>
        <p:spPr/>
        <p:txBody>
          <a:bodyPr/>
          <a:lstStyle/>
          <a:p>
            <a:pPr marL="171450" indent="-171450">
              <a:buFont typeface="Arial" panose="020B0604020202020204" pitchFamily="34" charset="0"/>
              <a:buChar char="•"/>
            </a:pPr>
            <a:r>
              <a:rPr lang="en-GB" dirty="0"/>
              <a:t>The </a:t>
            </a:r>
            <a:r>
              <a:rPr lang="en-GB" b="1" dirty="0"/>
              <a:t>Drawing</a:t>
            </a:r>
            <a:r>
              <a:rPr lang="en-GB" dirty="0"/>
              <a:t> class needs to hold a collection of </a:t>
            </a:r>
            <a:r>
              <a:rPr lang="en-GB" b="1" dirty="0"/>
              <a:t>Shapes</a:t>
            </a:r>
            <a:r>
              <a:rPr lang="en-GB" dirty="0"/>
              <a:t> and be able to iterate over the collection to call each shape’s </a:t>
            </a:r>
            <a:r>
              <a:rPr lang="en-GB" i="1" dirty="0"/>
              <a:t>Draw</a:t>
            </a:r>
            <a:r>
              <a:rPr lang="en-GB" dirty="0"/>
              <a:t> method </a:t>
            </a:r>
          </a:p>
          <a:p>
            <a:pPr marL="465750" lvl="1" indent="-285750">
              <a:buFont typeface="Arial" panose="020B0604020202020204" pitchFamily="34" charset="0"/>
              <a:buChar char="•"/>
            </a:pPr>
            <a:endParaRPr lang="en-GB" dirty="0"/>
          </a:p>
          <a:p>
            <a:pPr marL="465750" lvl="1" indent="-285750">
              <a:buFont typeface="Arial" panose="020B0604020202020204" pitchFamily="34" charset="0"/>
              <a:buChar char="•"/>
            </a:pPr>
            <a:endParaRPr lang="en-GB" dirty="0"/>
          </a:p>
          <a:p>
            <a:r>
              <a:rPr lang="en-GB" dirty="0"/>
              <a:t>	</a:t>
            </a:r>
          </a:p>
        </p:txBody>
      </p:sp>
      <p:pic>
        <p:nvPicPr>
          <p:cNvPr id="4" name="Picture 3">
            <a:extLst>
              <a:ext uri="{FF2B5EF4-FFF2-40B4-BE49-F238E27FC236}">
                <a16:creationId xmlns:a16="http://schemas.microsoft.com/office/drawing/2014/main" xmlns="" id="{527B9D7F-F590-1DF2-2670-8650B2037027}"/>
              </a:ext>
            </a:extLst>
          </p:cNvPr>
          <p:cNvPicPr>
            <a:picLocks noChangeAspect="1"/>
          </p:cNvPicPr>
          <p:nvPr/>
        </p:nvPicPr>
        <p:blipFill>
          <a:blip r:embed="rId3"/>
          <a:stretch>
            <a:fillRect/>
          </a:stretch>
        </p:blipFill>
        <p:spPr>
          <a:xfrm>
            <a:off x="5359370" y="2393203"/>
            <a:ext cx="4111597" cy="4038176"/>
          </a:xfrm>
          <a:prstGeom prst="rect">
            <a:avLst/>
          </a:prstGeom>
          <a:ln>
            <a:solidFill>
              <a:schemeClr val="accent1"/>
            </a:solidFill>
          </a:ln>
        </p:spPr>
      </p:pic>
    </p:spTree>
    <p:extLst>
      <p:ext uri="{BB962C8B-B14F-4D97-AF65-F5344CB8AC3E}">
        <p14:creationId xmlns:p14="http://schemas.microsoft.com/office/powerpoint/2010/main" xmlns="" val="3569366645"/>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63544D9-B907-4BD1-B3F2-F7CBF4A0B9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1773</TotalTime>
  <Words>3462</Words>
  <Application>Microsoft Office PowerPoint</Application>
  <PresentationFormat>Custom</PresentationFormat>
  <Paragraphs>312</Paragraphs>
  <Slides>28</Slides>
  <Notes>20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Inheritance and Abstract Classes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Activity: Exercise 8</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Abstract Classes</dc:title>
  <dc:subject/>
  <dc:creator>Phil Howarth</dc:creator>
  <cp:keywords/>
  <dc:description/>
  <cp:lastModifiedBy>Philip Howarth</cp:lastModifiedBy>
  <cp:revision>194</cp:revision>
  <cp:lastPrinted>2021-06-30T10:37:00Z</cp:lastPrinted>
  <dcterms:created xsi:type="dcterms:W3CDTF">2020-01-02T14:03:43Z</dcterms:created>
  <dcterms:modified xsi:type="dcterms:W3CDTF">2023-02-25T07:47:18Z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