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14" r:id="rId5"/>
    <p:sldId id="331" r:id="rId6"/>
    <p:sldId id="383" r:id="rId7"/>
    <p:sldId id="384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29" r:id="rId19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eader Slides" id="{DE8BF54A-1323-4403-83F8-D7B5510C9D53}">
          <p14:sldIdLst>
            <p14:sldId id="314"/>
            <p14:sldId id="331"/>
            <p14:sldId id="383"/>
            <p14:sldId id="384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29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0D3FF"/>
    <a:srgbClr val="004050"/>
    <a:srgbClr val="F3622C"/>
    <a:srgbClr val="FFFFFF"/>
    <a:srgbClr val="7F007D"/>
    <a:srgbClr val="FF004C"/>
    <a:srgbClr val="00EDB5"/>
    <a:srgbClr val="000000"/>
    <a:srgbClr val="C4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B4567-07A5-496F-B61B-FA6930676B85}" v="1" dt="2021-08-20T09:13:56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92" autoAdjust="0"/>
    <p:restoredTop sz="73039" autoAdjust="0"/>
  </p:normalViewPr>
  <p:slideViewPr>
    <p:cSldViewPr snapToGrid="0" snapToObjects="1" showGuides="1">
      <p:cViewPr varScale="1">
        <p:scale>
          <a:sx n="63" d="100"/>
          <a:sy n="63" d="100"/>
        </p:scale>
        <p:origin x="-1378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5"/>
    </p:cViewPr>
  </p:sorterViewPr>
  <p:notesViewPr>
    <p:cSldViewPr snapToGrid="0" snapToObjects="1">
      <p:cViewPr varScale="1">
        <p:scale>
          <a:sx n="69" d="100"/>
          <a:sy n="69" d="100"/>
        </p:scale>
        <p:origin x="1672" y="5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pPr/>
              <a:t>25/02/2023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pPr/>
              <a:t>25/02/2023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62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Classes in different inheritance hierarchies can implement the same interface to create a common group of functionalities across different classes.</a:t>
            </a:r>
          </a:p>
          <a:p>
            <a:r>
              <a:rPr lang="en-GB" dirty="0"/>
              <a:t>Interfaces are implemented. They are not instantiated.</a:t>
            </a:r>
          </a:p>
          <a:p>
            <a:r>
              <a:rPr lang="en-GB" dirty="0"/>
              <a:t>Interfaces cannot have any instance fields.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058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</a:t>
            </a:r>
            <a:r>
              <a:rPr lang="en-GB" b="1" dirty="0" err="1"/>
              <a:t>GetTaxAmount</a:t>
            </a:r>
            <a:r>
              <a:rPr lang="en-GB" dirty="0"/>
              <a:t> method does not have to be implemented in the implementing class (Employee) because the interface provides a default implementation.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feature enables existing interfaces to be extended without breaking existing implementing classes and structs.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access the default implementation, the declared type must be the </a:t>
            </a:r>
            <a:r>
              <a:rPr lang="en-GB" b="1" dirty="0"/>
              <a:t>interface</a:t>
            </a:r>
            <a:r>
              <a:rPr lang="en-GB" dirty="0"/>
              <a:t> type not the implementing class or struct type.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3750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do not include an access modifier on an explicitly implemented member. The member is implicitly public through the interface 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8235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34519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412F92A-2AA3-4AE7-9685-27769A95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9601676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00893CE-9599-46E1-8C4B-E49F55C4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FD6CBE0F-9A3C-4223-BCB1-72E6DB41D0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747046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4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E2147E7-0E00-4857-9387-8C98DB82E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25545F83-4383-41AF-855D-23D197ADAF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9861294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xmlns="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2" name="Group 17">
            <a:extLst>
              <a:ext uri="{FF2B5EF4-FFF2-40B4-BE49-F238E27FC236}">
                <a16:creationId xmlns:a16="http://schemas.microsoft.com/office/drawing/2014/main" xmlns="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6FCB4367-DFEB-41EE-BB5F-1DE76BE8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A7D55C08-C6A4-4310-AEEF-59D10B31A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4892659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4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xmlns="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7896B65-6406-4653-B1DC-F69E460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B4F529A1-8E27-48C0-8395-0D2C24C23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198190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xmlns="" id="{E04B9394-820E-45B1-AED1-10AA3CC584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25BFF78-5EE7-4B04-B46B-A0F8EF1FD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822" r:id="rId2"/>
    <p:sldLayoutId id="2147483923" r:id="rId3"/>
    <p:sldLayoutId id="2147483924" r:id="rId4"/>
    <p:sldLayoutId id="2147483925" r:id="rId5"/>
    <p:sldLayoutId id="2147483926" r:id="rId6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2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2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2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2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2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2277604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A532015-0082-4A56-A481-AA5D56B4B211}"/>
              </a:ext>
            </a:extLst>
          </p:cNvPr>
          <p:cNvSpPr txBox="1"/>
          <p:nvPr/>
        </p:nvSpPr>
        <p:spPr>
          <a:xfrm>
            <a:off x="4724400" y="3200399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73637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DBEB21-0B6B-08AA-5F90-4BCAAB5D0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Interfaces can inherit from interfaces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5033A67-6D2B-AFA6-6625-21BB6B260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449C916-2B48-6321-1B9F-5689C6B0F5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814552"/>
            <a:ext cx="6770688" cy="56548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IFullySteerable</a:t>
            </a:r>
            <a:r>
              <a:rPr lang="en-GB" dirty="0"/>
              <a:t> inherits </a:t>
            </a:r>
            <a:r>
              <a:rPr lang="en-GB" b="1" dirty="0" err="1"/>
              <a:t>ISteerable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Any implementing class or struct must implement all the members of both </a:t>
            </a:r>
            <a:r>
              <a:rPr lang="en-GB" b="1" dirty="0" err="1"/>
              <a:t>ISteerable</a:t>
            </a:r>
            <a:r>
              <a:rPr lang="en-GB" dirty="0"/>
              <a:t> and </a:t>
            </a:r>
            <a:r>
              <a:rPr lang="en-GB" b="1" dirty="0" err="1"/>
              <a:t>IFullySteerable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1F8DA3-B0A3-F75D-9AC6-EEA61C48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535" y="2039483"/>
            <a:ext cx="2295845" cy="1076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FCC437E-5E48-20D1-E58A-451153BD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416" y="2039483"/>
            <a:ext cx="3439005" cy="11241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F953A2A-17D4-1788-5AF4-2B4054451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241" y="3298254"/>
            <a:ext cx="2694349" cy="32940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807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9EFB7D0-9823-435E-B17A-AA95D6943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/>
              <a:t>Multiple Interface inheritance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8C30253-4690-CE36-031A-6F1336F6A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1CC2C7-9A46-8C8E-BBC8-B13C8547AF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6527" y="1137666"/>
            <a:ext cx="6770688" cy="5119407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dirty="0" err="1"/>
              <a:t>ISingerSongWriter</a:t>
            </a:r>
            <a:r>
              <a:rPr lang="en-GB" dirty="0"/>
              <a:t> inherits both </a:t>
            </a:r>
            <a:r>
              <a:rPr lang="en-GB" b="1" dirty="0" err="1"/>
              <a:t>ISinger</a:t>
            </a:r>
            <a:r>
              <a:rPr lang="en-GB" dirty="0"/>
              <a:t> and </a:t>
            </a:r>
            <a:r>
              <a:rPr lang="en-GB" b="1" dirty="0" err="1"/>
              <a:t>ISongWriter</a:t>
            </a:r>
            <a:endParaRPr lang="en-GB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Implementing classes and structs must implement:</a:t>
            </a:r>
          </a:p>
          <a:p>
            <a:pPr marL="46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Sing</a:t>
            </a:r>
          </a:p>
          <a:p>
            <a:pPr marL="46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 err="1"/>
              <a:t>WriteSong</a:t>
            </a:r>
            <a:endParaRPr lang="en-GB" sz="1800" dirty="0"/>
          </a:p>
          <a:p>
            <a:pPr marL="46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Perform</a:t>
            </a:r>
          </a:p>
          <a:p>
            <a:pPr marL="46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 err="1"/>
              <a:t>MakeMoney</a:t>
            </a:r>
            <a:endParaRPr lang="en-GB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26E850D-A212-5858-B2AE-4435E738D628}"/>
              </a:ext>
            </a:extLst>
          </p:cNvPr>
          <p:cNvGrpSpPr/>
          <p:nvPr/>
        </p:nvGrpSpPr>
        <p:grpSpPr>
          <a:xfrm>
            <a:off x="6379779" y="3697370"/>
            <a:ext cx="4290484" cy="2299276"/>
            <a:chOff x="6096000" y="2788225"/>
            <a:chExt cx="4290484" cy="229927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xmlns="" id="{037CB44F-9784-D30D-A970-094B43734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124901"/>
              <a:ext cx="3016251" cy="346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0488" tIns="44450" rIns="0" bIns="44450">
              <a:spAutoFit/>
            </a:bodyPr>
            <a:lstStyle/>
            <a:p>
              <a:pPr marL="0" marR="0" lvl="0" indent="0" algn="l" defTabSz="739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47663" algn="l"/>
                  <a:tab pos="685800" algn="l"/>
                  <a:tab pos="1033463" algn="l"/>
                  <a:tab pos="1371600" algn="l"/>
                  <a:tab pos="1719263" algn="l"/>
                  <a:tab pos="2057400" algn="l"/>
                  <a:tab pos="2405063" algn="l"/>
                  <a:tab pos="2743200" algn="l"/>
                </a:tabLst>
                <a:defRPr/>
              </a:pPr>
              <a:r>
                <a:rPr kumimoji="0" lang="en-GB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/>
                  <a:ea typeface="+mn-ea"/>
                  <a:cs typeface="+mn-cs"/>
                </a:rPr>
                <a:t>ISingerSongWriter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endParaRPr>
            </a:p>
          </p:txBody>
        </p:sp>
        <p:sp>
          <p:nvSpPr>
            <p:cNvPr id="6" name="Text Box 13">
              <a:extLst>
                <a:ext uri="{FF2B5EF4-FFF2-40B4-BE49-F238E27FC236}">
                  <a16:creationId xmlns:a16="http://schemas.microsoft.com/office/drawing/2014/main" xmlns="" id="{648529C0-22EA-37D9-E264-974BB4879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9650" y="2788225"/>
              <a:ext cx="14189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WriteSong()</a:t>
              </a:r>
            </a:p>
          </p:txBody>
        </p:sp>
        <p:sp>
          <p:nvSpPr>
            <p:cNvPr id="7" name="Text Box 14">
              <a:extLst>
                <a:ext uri="{FF2B5EF4-FFF2-40B4-BE49-F238E27FC236}">
                  <a16:creationId xmlns:a16="http://schemas.microsoft.com/office/drawing/2014/main" xmlns="" id="{BFCD1DD7-5187-86D2-610C-97DE83AAF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4534" y="4502726"/>
              <a:ext cx="141897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Perform()</a:t>
              </a:r>
              <a:b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</a:br>
              <a:r>
                <a:rPr kumimoji="0" lang="en-GB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MakeMoney</a:t>
              </a: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()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xmlns="" id="{EC785694-D700-C91F-50EC-32972E83F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6384" y="3089360"/>
              <a:ext cx="2070100" cy="346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0488" tIns="44450" rIns="0" bIns="44450">
              <a:spAutoFit/>
            </a:bodyPr>
            <a:lstStyle/>
            <a:p>
              <a:pPr marL="0" marR="0" lvl="0" indent="0" algn="l" defTabSz="739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47663" algn="l"/>
                  <a:tab pos="685800" algn="l"/>
                  <a:tab pos="1033463" algn="l"/>
                  <a:tab pos="1371600" algn="l"/>
                  <a:tab pos="1719263" algn="l"/>
                  <a:tab pos="2057400" algn="l"/>
                  <a:tab pos="2405063" algn="l"/>
                  <a:tab pos="2743200" algn="l"/>
                </a:tabLst>
                <a:defRPr/>
              </a:pPr>
              <a:r>
                <a:rPr kumimoji="0" lang="en-GB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/>
                  <a:ea typeface="+mn-ea"/>
                  <a:cs typeface="+mn-cs"/>
                </a:rPr>
                <a:t>ISongWriter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84D227A-8128-084F-A8D8-3C2B8EB73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95710"/>
              <a:ext cx="1420283" cy="346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0488" tIns="44450" rIns="0" bIns="44450">
              <a:spAutoFit/>
            </a:bodyPr>
            <a:lstStyle/>
            <a:p>
              <a:pPr marL="0" marR="0" lvl="0" indent="0" algn="l" defTabSz="739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47663" algn="l"/>
                  <a:tab pos="685800" algn="l"/>
                  <a:tab pos="1033463" algn="l"/>
                  <a:tab pos="1371600" algn="l"/>
                  <a:tab pos="1719263" algn="l"/>
                  <a:tab pos="2057400" algn="l"/>
                  <a:tab pos="2405063" algn="l"/>
                  <a:tab pos="2743200" algn="l"/>
                </a:tabLst>
                <a:defRPr/>
              </a:pPr>
              <a:r>
                <a:rPr kumimoji="0" lang="en-GB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/>
                  <a:ea typeface="+mn-ea"/>
                  <a:cs typeface="+mn-cs"/>
                </a:rPr>
                <a:t>ISinger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xmlns="" id="{FD0EFBE4-F747-6EDD-D72B-CBCAFFCC7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0701" y="3468773"/>
              <a:ext cx="1164167" cy="663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charset="0"/>
                <a:ea typeface="+mn-ea"/>
                <a:cs typeface="+mn-cs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xmlns="" id="{37707E7D-4ABF-C741-F59E-3C1AD54D88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53917" y="3452897"/>
              <a:ext cx="1170517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charset="0"/>
                <a:ea typeface="+mn-ea"/>
                <a:cs typeface="+mn-cs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xmlns="" id="{47D7BC2D-9352-EFFC-10BE-3771944C7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7650" y="2803609"/>
              <a:ext cx="8579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Sing()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984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864DEF-1A27-F6E4-FC1C-88BD553E59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Multiple interface member collisions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3FE9A31-E465-5FFE-666D-328B2A0BB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F81F2CB-D326-7D8A-9D6D-F2AD76BBF2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Member collisions can arise when multiple interfaces use the same member name for semantically different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only implement one version of the member using </a:t>
            </a:r>
            <a:r>
              <a:rPr lang="en-GB" i="1" dirty="0"/>
              <a:t>implicit</a:t>
            </a:r>
            <a:r>
              <a:rPr lang="en-GB" dirty="0"/>
              <a:t> interface implementation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2AF97E-7735-A982-8E64-F33AEBBC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446" y="3033657"/>
            <a:ext cx="2029108" cy="790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299178C-A19D-DBBD-A723-3ADC11A7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446" y="4231484"/>
            <a:ext cx="4772655" cy="17099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B44EECE-B5E4-F55C-FBA2-44D16A02E0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11259" y="3024130"/>
            <a:ext cx="2142842" cy="8097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92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FE0E4D5-9396-B065-DB5E-A42EDF415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500" dirty="0"/>
              <a:t>Explicit Interface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BFC7D20-D794-F8F9-FF45-9B18F4752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DF25C94-175D-0376-CF75-DDEB2C574D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78141" y="1064978"/>
            <a:ext cx="6770688" cy="51194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implement interface members </a:t>
            </a:r>
            <a:r>
              <a:rPr lang="en-GB" i="1" dirty="0"/>
              <a:t>explicitly,</a:t>
            </a:r>
            <a:r>
              <a:rPr lang="en-GB" dirty="0"/>
              <a:t> which includes the interface name as part of the member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DB868B-CCC3-DD98-8204-0E4D306A0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574" y="4793538"/>
            <a:ext cx="3828728" cy="16177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F3F5AF-31A9-591A-5CEC-8D56C4C8E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631" y="2233445"/>
            <a:ext cx="4410691" cy="2391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2954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28EFDEB-3559-4E4C-AB40-7A07CCE3F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AA59F59-F2D2-4D1D-9BEE-EA20F399D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92771D1-2621-411B-8C88-D9B2E6DEAA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Implementing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Multiple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Default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Interface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Member collisions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Explicit implementation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720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01323AB-199A-EAB6-1856-BDE0F39C4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Activity:</a:t>
            </a:r>
            <a:br>
              <a:rPr lang="en-GB" dirty="0"/>
            </a:br>
            <a:r>
              <a:rPr lang="en-GB" dirty="0"/>
              <a:t>Exercise </a:t>
            </a:r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4E48FE-7EF1-5E5B-81F3-7E3D9B4806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2098220-EF84-4734-88AF-30630EFC7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153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28EFDEB-3559-4E4C-AB40-7A07CCE3F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AA59F59-F2D2-4D1D-9BEE-EA20F399D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92771D1-2621-411B-8C88-D9B2E6DEAA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Implementing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Multiple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Default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Interface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Member collisions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Explicit implementation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2618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7D73F81-C397-9B78-14CC-FA897D5D38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5398A4-98D5-4E1E-6080-26CE393F4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7B122B-2AE3-57E9-4987-C27906C54A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interface contains definitions for a group of related 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class or struct that implements the interface must provide the implementation code for all members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C# 8.0, an interface member can provide a default implementation for a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class or struct can implement many interfaces, whereas a class can only inherit from one base class and structs cannot inherit from any base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Interfaces conventionally are identified with a capital ‘I’, followed by a verb that describes the group of functionalities e.g., </a:t>
            </a:r>
            <a:r>
              <a:rPr lang="en-GB" dirty="0" err="1"/>
              <a:t>IComparable</a:t>
            </a:r>
            <a:r>
              <a:rPr lang="en-GB" dirty="0"/>
              <a:t>, </a:t>
            </a:r>
            <a:r>
              <a:rPr lang="en-GB" dirty="0" err="1"/>
              <a:t>IControllable</a:t>
            </a:r>
            <a:r>
              <a:rPr lang="en-GB" dirty="0"/>
              <a:t>, </a:t>
            </a:r>
            <a:r>
              <a:rPr lang="en-GB" dirty="0" err="1"/>
              <a:t>IDisposable</a:t>
            </a:r>
            <a:r>
              <a:rPr lang="en-GB" dirty="0"/>
              <a:t>,, and </a:t>
            </a:r>
            <a:r>
              <a:rPr lang="en-GB" dirty="0" err="1"/>
              <a:t>IPlayable</a:t>
            </a:r>
            <a:endParaRPr lang="en-GB" dirty="0"/>
          </a:p>
          <a:p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05BD0B2-FA6F-06AA-3DD6-26721A4655F0}"/>
              </a:ext>
            </a:extLst>
          </p:cNvPr>
          <p:cNvGrpSpPr>
            <a:grpSpLocks/>
          </p:cNvGrpSpPr>
          <p:nvPr/>
        </p:nvGrpSpPr>
        <p:grpSpPr bwMode="auto">
          <a:xfrm>
            <a:off x="6355421" y="5620632"/>
            <a:ext cx="3943733" cy="431800"/>
            <a:chOff x="1031" y="3355"/>
            <a:chExt cx="3130" cy="404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xmlns="" id="{FFF35DD3-B7FB-9BAF-CDBA-ECA9E18B3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3355"/>
              <a:ext cx="517" cy="404"/>
            </a:xfrm>
            <a:prstGeom prst="bevel">
              <a:avLst>
                <a:gd name="adj" fmla="val 623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charset="0"/>
                <a:ea typeface="+mn-ea"/>
                <a:cs typeface="+mn-cs"/>
              </a:endParaRP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xmlns="" id="{D9DD45C1-D693-944A-F616-A0472DAE1C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97" y="3452"/>
              <a:ext cx="242" cy="209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charset="0"/>
                <a:ea typeface="+mn-ea"/>
                <a:cs typeface="+mn-cs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xmlns="" id="{3E7A8807-C89B-ACBB-50A3-E3D176DA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3355"/>
              <a:ext cx="517" cy="404"/>
            </a:xfrm>
            <a:prstGeom prst="bevel">
              <a:avLst>
                <a:gd name="adj" fmla="val 623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charset="0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793F2E9C-821F-A70C-0BDF-74AFDB28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3444"/>
              <a:ext cx="64" cy="226"/>
            </a:xfrm>
            <a:prstGeom prst="rect">
              <a:avLst/>
            </a:prstGeom>
            <a:gradFill rotWithShape="1">
              <a:gsLst>
                <a:gs pos="0">
                  <a:srgbClr val="0000C8"/>
                </a:gs>
                <a:gs pos="100000">
                  <a:srgbClr val="00005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charset="0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0ADEEBC7-FC5D-D722-256A-20D297A72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3444"/>
              <a:ext cx="64" cy="226"/>
            </a:xfrm>
            <a:prstGeom prst="rect">
              <a:avLst/>
            </a:prstGeom>
            <a:gradFill rotWithShape="1">
              <a:gsLst>
                <a:gs pos="0">
                  <a:srgbClr val="0000C8"/>
                </a:gs>
                <a:gs pos="100000">
                  <a:srgbClr val="00005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charset="0"/>
                <a:ea typeface="+mn-ea"/>
                <a:cs typeface="+mn-cs"/>
              </a:endParaRPr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xmlns="" id="{44ECD881-18B9-F931-F0FC-EEFEF0F9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3355"/>
              <a:ext cx="517" cy="404"/>
            </a:xfrm>
            <a:prstGeom prst="bevel">
              <a:avLst>
                <a:gd name="adj" fmla="val 623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charset="0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900AE5F1-DF2A-DB59-E6DB-A519AE2B5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3444"/>
              <a:ext cx="212" cy="226"/>
            </a:xfrm>
            <a:prstGeom prst="rect">
              <a:avLst/>
            </a:prstGeom>
            <a:gradFill rotWithShape="1">
              <a:gsLst>
                <a:gs pos="0">
                  <a:srgbClr val="0000C8"/>
                </a:gs>
                <a:gs pos="100000">
                  <a:srgbClr val="00005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charset="0"/>
                <a:ea typeface="+mn-ea"/>
                <a:cs typeface="+mn-cs"/>
              </a:endParaRP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xmlns="" id="{40C9A2B2-ED78-53EC-F39C-3F5291DE1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" y="3355"/>
              <a:ext cx="517" cy="404"/>
            </a:xfrm>
            <a:prstGeom prst="bevel">
              <a:avLst>
                <a:gd name="adj" fmla="val 623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charset="0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B430CC7A-BAD4-B07A-FD9D-3AB5B434CC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3" y="3472"/>
              <a:ext cx="314" cy="171"/>
              <a:chOff x="2514" y="2985"/>
              <a:chExt cx="314" cy="171"/>
            </a:xfrm>
          </p:grpSpPr>
          <p:sp>
            <p:nvSpPr>
              <p:cNvPr id="21" name="AutoShape 14">
                <a:extLst>
                  <a:ext uri="{FF2B5EF4-FFF2-40B4-BE49-F238E27FC236}">
                    <a16:creationId xmlns:a16="http://schemas.microsoft.com/office/drawing/2014/main" xmlns="" id="{8653E4AF-065A-C5E5-2F37-FAF3066B0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502" y="2997"/>
                <a:ext cx="171" cy="148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33CC33"/>
                  </a:gs>
                  <a:gs pos="100000">
                    <a:srgbClr val="185E18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charset="0"/>
                  <a:ea typeface="+mn-ea"/>
                  <a:cs typeface="+mn-cs"/>
                </a:endParaRPr>
              </a:p>
            </p:txBody>
          </p:sp>
          <p:sp>
            <p:nvSpPr>
              <p:cNvPr id="22" name="AutoShape 15">
                <a:extLst>
                  <a:ext uri="{FF2B5EF4-FFF2-40B4-BE49-F238E27FC236}">
                    <a16:creationId xmlns:a16="http://schemas.microsoft.com/office/drawing/2014/main" xmlns="" id="{5777C807-43A9-B853-F623-54F0A611D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68" y="2997"/>
                <a:ext cx="171" cy="148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33CC33"/>
                  </a:gs>
                  <a:gs pos="100000">
                    <a:srgbClr val="185E18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5" name="AutoShape 16">
              <a:extLst>
                <a:ext uri="{FF2B5EF4-FFF2-40B4-BE49-F238E27FC236}">
                  <a16:creationId xmlns:a16="http://schemas.microsoft.com/office/drawing/2014/main" xmlns="" id="{75C45863-6F54-2A1B-4785-F10F05294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3355"/>
              <a:ext cx="517" cy="404"/>
            </a:xfrm>
            <a:prstGeom prst="bevel">
              <a:avLst>
                <a:gd name="adj" fmla="val 623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charset="0"/>
                <a:ea typeface="+mn-ea"/>
                <a:cs typeface="+mn-cs"/>
              </a:endParaRPr>
            </a:p>
          </p:txBody>
        </p:sp>
        <p:grpSp>
          <p:nvGrpSpPr>
            <p:cNvPr id="16" name="Group 17">
              <a:extLst>
                <a:ext uri="{FF2B5EF4-FFF2-40B4-BE49-F238E27FC236}">
                  <a16:creationId xmlns:a16="http://schemas.microsoft.com/office/drawing/2014/main" xmlns="" id="{A170F43B-CC99-D295-160B-2901EE943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3472"/>
              <a:ext cx="314" cy="171"/>
              <a:chOff x="3031" y="2985"/>
              <a:chExt cx="314" cy="171"/>
            </a:xfrm>
          </p:grpSpPr>
          <p:sp>
            <p:nvSpPr>
              <p:cNvPr id="19" name="AutoShape 18">
                <a:extLst>
                  <a:ext uri="{FF2B5EF4-FFF2-40B4-BE49-F238E27FC236}">
                    <a16:creationId xmlns:a16="http://schemas.microsoft.com/office/drawing/2014/main" xmlns="" id="{9EA5C501-960A-8CF8-1AAD-00C84B28B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3019" y="2997"/>
                <a:ext cx="171" cy="148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33CC33"/>
                  </a:gs>
                  <a:gs pos="100000">
                    <a:srgbClr val="185E18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charset="0"/>
                  <a:ea typeface="+mn-ea"/>
                  <a:cs typeface="+mn-cs"/>
                </a:endParaRPr>
              </a:p>
            </p:txBody>
          </p:sp>
          <p:sp>
            <p:nvSpPr>
              <p:cNvPr id="20" name="AutoShape 19">
                <a:extLst>
                  <a:ext uri="{FF2B5EF4-FFF2-40B4-BE49-F238E27FC236}">
                    <a16:creationId xmlns:a16="http://schemas.microsoft.com/office/drawing/2014/main" xmlns="" id="{ED29C8F2-543C-3D23-2F96-EBCD304DC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3185" y="2997"/>
                <a:ext cx="171" cy="148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33CC33"/>
                  </a:gs>
                  <a:gs pos="100000">
                    <a:srgbClr val="185E18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7" name="AutoShape 20">
              <a:extLst>
                <a:ext uri="{FF2B5EF4-FFF2-40B4-BE49-F238E27FC236}">
                  <a16:creationId xmlns:a16="http://schemas.microsoft.com/office/drawing/2014/main" xmlns="" id="{0949DF7A-BEBD-97D7-8A1E-E8E6FC0E2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3355"/>
              <a:ext cx="517" cy="404"/>
            </a:xfrm>
            <a:prstGeom prst="bevel">
              <a:avLst>
                <a:gd name="adj" fmla="val 623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charset="0"/>
                <a:ea typeface="+mn-ea"/>
                <a:cs typeface="+mn-cs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xmlns="" id="{7DC30993-C9BA-5E1F-0BB4-912E37E17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431"/>
              <a:ext cx="236" cy="252"/>
            </a:xfrm>
            <a:prstGeom prst="ellipse">
              <a:avLst/>
            </a:prstGeom>
            <a:gradFill rotWithShape="1">
              <a:gsLst>
                <a:gs pos="0">
                  <a:srgbClr val="C80000"/>
                </a:gs>
                <a:gs pos="100000">
                  <a:srgbClr val="5D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5862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359AB65-CCB6-8D37-44E5-0DADCC3446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Defining an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D743D9C-D6F2-53DB-BA86-EEE4CA0FF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D08F6A3-0CB8-1B77-3377-6B25F2B4C0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Define an interface using the </a:t>
            </a:r>
            <a:r>
              <a:rPr lang="en-GB" b="1" dirty="0"/>
              <a:t>interface</a:t>
            </a:r>
            <a:r>
              <a:rPr lang="en-GB" dirty="0"/>
              <a:t>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Interfaces can contain </a:t>
            </a:r>
            <a:r>
              <a:rPr lang="en-GB" i="1" dirty="0"/>
              <a:t>methods</a:t>
            </a:r>
            <a:r>
              <a:rPr lang="en-GB" dirty="0"/>
              <a:t>, </a:t>
            </a:r>
            <a:r>
              <a:rPr lang="en-GB" i="1" dirty="0"/>
              <a:t>properties</a:t>
            </a:r>
            <a:r>
              <a:rPr lang="en-GB" dirty="0"/>
              <a:t>, </a:t>
            </a:r>
            <a:r>
              <a:rPr lang="en-GB" i="1" dirty="0"/>
              <a:t>indexers,</a:t>
            </a:r>
            <a:r>
              <a:rPr lang="en-GB" dirty="0"/>
              <a:t> and </a:t>
            </a:r>
            <a:r>
              <a:rPr lang="en-GB" i="1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Interface members are implicitly </a:t>
            </a:r>
            <a:r>
              <a:rPr lang="en-GB" b="1" dirty="0"/>
              <a:t>public</a:t>
            </a:r>
            <a:r>
              <a:rPr lang="en-GB" dirty="0"/>
              <a:t> and </a:t>
            </a:r>
            <a:r>
              <a:rPr lang="en-GB" b="1" dirty="0"/>
              <a:t>abstract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632C755-E371-B676-346B-EE9FDC57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208" y="3170537"/>
            <a:ext cx="4649366" cy="9757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7836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0215928-E5B4-F9A7-4DB7-52849BF0E0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000" dirty="0"/>
              <a:t>Implementing an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D7A27C-ECC0-25B6-C630-6A091AD48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058640F-9F91-0B83-61CA-3B02E84A85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List the interfaces after a colon and the base class (if also using inheritance)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non-default members must be implemented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1F2D963-7B6E-5E6F-1BC8-2B9A8EFA8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982" y="2725984"/>
            <a:ext cx="3057952" cy="8097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83B8B40-7F20-5C11-99BF-C0DA1B53E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089" y="2725984"/>
            <a:ext cx="3858163" cy="8097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3E602E4-F9F3-4E13-8666-BD4EAC960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57751"/>
            <a:ext cx="3839111" cy="23148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08775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FC87161-C408-40BF-2B06-CCA0184C51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Polymorphism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3F9409E-C1CE-44F6-4B21-6ECA1754D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5FD688E-E5A1-7182-8E75-005F1A67FB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interface defines a collection of related 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class or struct that implements an interface ‘can do’ those functions, i.e., they play that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interface type can be used as a method parameter, return type, or as the type in a generic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Any implementing class or struct can be used where the interface type is expected</a:t>
            </a:r>
          </a:p>
        </p:txBody>
      </p:sp>
    </p:spTree>
    <p:extLst>
      <p:ext uri="{BB962C8B-B14F-4D97-AF65-F5344CB8AC3E}">
        <p14:creationId xmlns:p14="http://schemas.microsoft.com/office/powerpoint/2010/main" xmlns="" val="423837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755333E-DC39-8302-D5E6-F32AAF17E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Polymorphism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633A35C-4B5C-CE24-6283-AC5CFD61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269509E-4487-6F29-7173-901245A9B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06" y="1192858"/>
            <a:ext cx="6638576" cy="4561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6032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3448BE6-CAE6-C062-9C7F-FBA8AF352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Multiple interfaces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2457CCE-BCC5-7545-4E48-8DA87851F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241561-8EB8-637E-DB2C-2153322A0F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class or struct can implement multiple interfaces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0708B8-0A9D-6326-F598-0055A319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189" y="1855075"/>
            <a:ext cx="4713452" cy="6437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0" bIns="4445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interface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IComparable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&lt;T&gt;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int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CompareTo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obj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46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07BEF3D-BE4B-2A7E-27EB-64AA5603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189" y="2619262"/>
            <a:ext cx="3858163" cy="8097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1B92D7B-4891-0E94-060B-042F9C4D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189" y="3549421"/>
            <a:ext cx="4925112" cy="31246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84025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511B6B-9FF3-E465-BCB7-F8FFE48E27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500" dirty="0"/>
              <a:t>Default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5518EA6-4BBA-BE55-27CC-5569F8A19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73CD4EF-AD18-BE21-16C5-CFE27BC89C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378372"/>
            <a:ext cx="6770688" cy="60910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C# 8.0, interface members can provide a default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IEmployee</a:t>
            </a:r>
            <a:r>
              <a:rPr lang="en-GB" dirty="0"/>
              <a:t> provides </a:t>
            </a:r>
            <a:r>
              <a:rPr lang="en-GB" i="1" dirty="0"/>
              <a:t>default implementation </a:t>
            </a:r>
            <a:r>
              <a:rPr lang="en-GB" dirty="0"/>
              <a:t>for the </a:t>
            </a:r>
            <a:r>
              <a:rPr lang="en-GB" b="1" dirty="0" err="1"/>
              <a:t>GetTaxAmount</a:t>
            </a:r>
            <a:r>
              <a:rPr lang="en-GB" dirty="0"/>
              <a:t> method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7E276D0-021F-36D5-3D8D-87CCE8ECE718}"/>
              </a:ext>
            </a:extLst>
          </p:cNvPr>
          <p:cNvGrpSpPr/>
          <p:nvPr/>
        </p:nvGrpSpPr>
        <p:grpSpPr>
          <a:xfrm>
            <a:off x="4573731" y="1794211"/>
            <a:ext cx="7468173" cy="4577477"/>
            <a:chOff x="4573731" y="1794211"/>
            <a:chExt cx="7468173" cy="45774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8E7D8777-FCEA-4641-D92F-3134B1829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6983" y="4358612"/>
              <a:ext cx="4844921" cy="12158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881BB727-A055-9B1B-B14A-5B02A5BC8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731" y="6104421"/>
              <a:ext cx="7468173" cy="26726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06DEE05-938E-8CB6-6280-C45ACABEE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3731" y="1794211"/>
              <a:ext cx="2524477" cy="40867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2467BA9B-6C40-9671-0AF3-A04C37661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73694" y="1794211"/>
              <a:ext cx="2943636" cy="217200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xmlns="" val="28891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QA - NEW Powerpoint template_v3.0" id="{757C6B63-E14D-49F7-B3A2-1526B7ACA66B}" vid="{484D6699-C988-4F0E-BCF1-0F87882683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76CB1A6A97F4F94C30509F5BB9151" ma:contentTypeVersion="6" ma:contentTypeDescription="Create a new document." ma:contentTypeScope="" ma:versionID="ac460c2100dff86cf8401538a9f5564b">
  <xsd:schema xmlns:xsd="http://www.w3.org/2001/XMLSchema" xmlns:xs="http://www.w3.org/2001/XMLSchema" xmlns:p="http://schemas.microsoft.com/office/2006/metadata/properties" xmlns:ns2="7bb73446-ea3d-431f-b143-15601503031a" targetNamespace="http://schemas.microsoft.com/office/2006/metadata/properties" ma:root="true" ma:fieldsID="ecb4cf479789c2a5025882377c001b92" ns2:_="">
    <xsd:import namespace="7bb73446-ea3d-431f-b143-1560150303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73446-ea3d-431f-b143-1560150303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30C460-91BC-4486-927B-7DEF61217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F57695-E2E5-4F84-AFA4-E060861305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73446-ea3d-431f-b143-1560150303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C0D1A9-62D4-4D38-98A5-BE95FE2B3BF6}">
  <ds:schemaRefs>
    <ds:schemaRef ds:uri="http://purl.org/dc/elements/1.1/"/>
    <ds:schemaRef ds:uri="http://schemas.microsoft.com/office/2006/metadata/properties"/>
    <ds:schemaRef ds:uri="http://purl.org/dc/terms/"/>
    <ds:schemaRef ds:uri="98F23120-B9C0-4326-80F1-742994D56820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Powerpoint template_with instructions</Template>
  <TotalTime>1248</TotalTime>
  <Words>546</Words>
  <Application>Microsoft Office PowerPoint</Application>
  <PresentationFormat>Custom</PresentationFormat>
  <Paragraphs>95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Interfaces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Activity: Exercise 9</vt:lpstr>
    </vt:vector>
  </TitlesOfParts>
  <Manager/>
  <Company>QA Ltd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subject/>
  <dc:creator>Phil Howarth</dc:creator>
  <cp:keywords/>
  <dc:description/>
  <cp:lastModifiedBy>Philip Howarth</cp:lastModifiedBy>
  <cp:revision>131</cp:revision>
  <cp:lastPrinted>2021-06-30T10:37:00Z</cp:lastPrinted>
  <dcterms:created xsi:type="dcterms:W3CDTF">2020-01-02T14:03:43Z</dcterms:created>
  <dcterms:modified xsi:type="dcterms:W3CDTF">2023-02-25T07:41:07Z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0x0101006BA76CB1A6A97F4F94C30509F5BB9151</vt:lpwstr>
  </property>
  <property fmtid="{D5CDD505-2E9C-101B-9397-08002B2CF9AE}" pid="3" name="BookType">
    <vt:lpwstr>10</vt:lpwstr>
  </property>
</Properties>
</file>