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31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2" r:id="rId17"/>
    <p:sldId id="344" r:id="rId18"/>
    <p:sldId id="346" r:id="rId19"/>
    <p:sldId id="329" r:id="rId20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eader Slides" id="{DE8BF54A-1323-4403-83F8-D7B5510C9D53}">
          <p14:sldIdLst>
            <p14:sldId id="314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2"/>
            <p14:sldId id="344"/>
            <p14:sldId id="345"/>
            <p14:sldId id="346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2" autoAdjust="0"/>
    <p:restoredTop sz="85049" autoAdjust="0"/>
  </p:normalViewPr>
  <p:slideViewPr>
    <p:cSldViewPr snapToGrid="0" snapToObjects="1" showGuides="1">
      <p:cViewPr varScale="1">
        <p:scale>
          <a:sx n="74" d="100"/>
          <a:sy n="74" d="100"/>
        </p:scale>
        <p:origin x="-96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25/02/2023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pPr/>
              <a:t>25/02/2023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62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7248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3973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come across a built-in delegate called </a:t>
            </a:r>
            <a:r>
              <a:rPr lang="en-GB" b="1" dirty="0"/>
              <a:t>Predicate</a:t>
            </a:r>
            <a:r>
              <a:rPr lang="en-GB" dirty="0"/>
              <a:t>.</a:t>
            </a:r>
          </a:p>
          <a:p>
            <a:r>
              <a:rPr lang="en-GB" dirty="0" err="1"/>
              <a:t>Func</a:t>
            </a:r>
            <a:r>
              <a:rPr lang="en-GB" dirty="0"/>
              <a:t>&lt;T, bool&gt; is the equivalent of the Predicate delegate.</a:t>
            </a:r>
          </a:p>
          <a:p>
            <a:endParaRPr lang="en-GB" dirty="0"/>
          </a:p>
          <a:p>
            <a:r>
              <a:rPr lang="en-GB" dirty="0"/>
              <a:t>For example:</a:t>
            </a:r>
          </a:p>
          <a:p>
            <a:r>
              <a:rPr lang="en-GB" dirty="0" err="1"/>
              <a:t>Func</a:t>
            </a:r>
            <a:r>
              <a:rPr lang="en-GB" dirty="0"/>
              <a:t>&lt;int, bool&gt; is equivalent to Predicate&lt;int&gt;.</a:t>
            </a:r>
          </a:p>
          <a:p>
            <a:r>
              <a:rPr lang="en-GB" dirty="0" err="1"/>
              <a:t>Func</a:t>
            </a:r>
            <a:r>
              <a:rPr lang="en-GB" dirty="0"/>
              <a:t>&lt;string, bool&gt; is equivalent to Predicate&lt;string&gt;.</a:t>
            </a:r>
          </a:p>
          <a:p>
            <a:r>
              <a:rPr lang="en-GB" dirty="0"/>
              <a:t>Because </a:t>
            </a:r>
            <a:r>
              <a:rPr lang="en-GB" dirty="0" err="1"/>
              <a:t>Func</a:t>
            </a:r>
            <a:r>
              <a:rPr lang="en-GB" dirty="0"/>
              <a:t> can do everything Predicate can do it is recommended that </a:t>
            </a:r>
            <a:r>
              <a:rPr lang="en-GB" dirty="0" err="1"/>
              <a:t>Func</a:t>
            </a:r>
            <a:r>
              <a:rPr lang="en-GB" dirty="0"/>
              <a:t> should be used instead of Predicate.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087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34519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=""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=""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2" name="Group 17">
            <a:extLst>
              <a:ext uri="{FF2B5EF4-FFF2-40B4-BE49-F238E27FC236}">
                <a16:creationId xmlns=""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=""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=""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92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4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9269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36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=""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47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=""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823" r:id="rId2"/>
    <p:sldLayoutId id="2147483712" r:id="rId3"/>
    <p:sldLayoutId id="2147483714" r:id="rId4"/>
    <p:sldLayoutId id="2147483718" r:id="rId5"/>
    <p:sldLayoutId id="2147483806" r:id="rId6"/>
    <p:sldLayoutId id="2147483819" r:id="rId7"/>
    <p:sldLayoutId id="2147483822" r:id="rId8"/>
    <p:sldLayoutId id="2147483847" r:id="rId9"/>
    <p:sldLayoutId id="2147483848" r:id="rId10"/>
    <p:sldLayoutId id="2147483849" r:id="rId11"/>
    <p:sldLayoutId id="2147483821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/>
          <a:lstStyle/>
          <a:p>
            <a:r>
              <a:rPr lang="en-US"/>
              <a:t>Delegates and Lambdas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532015-0082-4A56-A481-AA5D56B4B211}"/>
              </a:ext>
            </a:extLst>
          </p:cNvPr>
          <p:cNvSpPr txBox="1"/>
          <p:nvPr/>
        </p:nvSpPr>
        <p:spPr>
          <a:xfrm>
            <a:off x="4724400" y="32003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73637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536F6C-1EF7-38D0-AB2A-92C0A85BE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F29192A-621C-32B6-234F-F26D6DE23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D354701-0CAA-B8A4-1F07-2CD40742FD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lambda</a:t>
            </a:r>
            <a:r>
              <a:rPr lang="en-GB" dirty="0"/>
              <a:t> expression is used to create an anonymous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use the lambda declaration operator </a:t>
            </a:r>
            <a:r>
              <a:rPr lang="en-GB" b="1" dirty="0"/>
              <a:t>=&gt; </a:t>
            </a:r>
            <a:r>
              <a:rPr lang="en-GB" dirty="0"/>
              <a:t>to separate the lambda’s parameter list from its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lambda expression can be either an expression lambda (single line) or a statement lambda (multiple lines enclosed in braces)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Specify input parameters on the left side of the lambda operator or use empty brackets if there are zero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there is only one parameter, brackets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lambda expression can be converted to a delegate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00285E3-A16A-0BF3-7671-638B3DA8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27" y="5639038"/>
            <a:ext cx="6514075" cy="642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811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C7420A-8479-946B-5AE3-A5A37286D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Func</a:t>
            </a:r>
            <a:r>
              <a:rPr lang="en-GB" dirty="0"/>
              <a:t> example as a lambda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4F70CCD-D5A0-8526-7309-6CB4062FC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7969413-C7DC-CF7F-5797-86AB0C5AF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This example uses a </a:t>
            </a:r>
            <a:r>
              <a:rPr lang="en-GB" b="1" dirty="0"/>
              <a:t>delegate</a:t>
            </a:r>
            <a:r>
              <a:rPr lang="en-GB" dirty="0"/>
              <a:t> that encapsulates a </a:t>
            </a:r>
            <a:r>
              <a:rPr lang="en-GB" i="1" dirty="0"/>
              <a:t>named</a:t>
            </a:r>
            <a:r>
              <a:rPr lang="en-GB" dirty="0"/>
              <a:t> Add method.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uses a </a:t>
            </a:r>
            <a:r>
              <a:rPr lang="en-GB" b="1" dirty="0"/>
              <a:t>lambda</a:t>
            </a:r>
            <a:r>
              <a:rPr lang="en-GB" dirty="0"/>
              <a:t> expression to encapsulate an </a:t>
            </a:r>
            <a:r>
              <a:rPr lang="en-GB" i="1" dirty="0"/>
              <a:t>anonymous</a:t>
            </a:r>
            <a:r>
              <a:rPr lang="en-GB" dirty="0"/>
              <a:t> method.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A19BE42-3A0B-E347-01DF-ADAD346A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44" y="2114367"/>
            <a:ext cx="2457793" cy="1314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C2445CE-CD48-363A-30F0-14299241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37" y="2114367"/>
            <a:ext cx="3286584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D51CB6-3923-A584-4A22-8F6CA84E7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244" y="4636355"/>
            <a:ext cx="3229426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7406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4B83A6-FAF1-D35B-CDF9-583B00D36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Action Example as a lambda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FB19807-86EE-8B58-2EA8-8455699E3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7944C3-C6C8-7FFA-396F-877152E49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298824"/>
            <a:ext cx="6770688" cy="6392848"/>
          </a:xfrm>
        </p:spPr>
        <p:txBody>
          <a:bodyPr/>
          <a:lstStyle/>
          <a:p>
            <a:r>
              <a:rPr lang="en-GB" dirty="0"/>
              <a:t>These examples use </a:t>
            </a:r>
            <a:r>
              <a:rPr lang="en-GB" b="1" dirty="0"/>
              <a:t>delegates</a:t>
            </a:r>
            <a:r>
              <a:rPr lang="en-GB" dirty="0"/>
              <a:t> that encapsulate </a:t>
            </a:r>
            <a:r>
              <a:rPr lang="en-GB" i="1" dirty="0"/>
              <a:t>named</a:t>
            </a:r>
            <a:r>
              <a:rPr lang="en-GB" dirty="0"/>
              <a:t> methods: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These examples use </a:t>
            </a:r>
            <a:r>
              <a:rPr lang="en-GB" b="1" dirty="0"/>
              <a:t>lambda</a:t>
            </a:r>
            <a:r>
              <a:rPr lang="en-GB" dirty="0"/>
              <a:t> expressions to encapsulate </a:t>
            </a:r>
            <a:r>
              <a:rPr lang="en-GB" i="1" dirty="0"/>
              <a:t>anonymous</a:t>
            </a:r>
            <a:r>
              <a:rPr lang="en-GB" dirty="0"/>
              <a:t> methods: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728E7CF-A13F-2DD7-6EA2-A7C2B9E4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14" y="940358"/>
            <a:ext cx="4286848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15CCFF9-6859-FAFC-503A-C856EB14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14" y="3297009"/>
            <a:ext cx="5334744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CCD4EC1-8ABA-07D0-0089-DA2D561A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14" y="5702029"/>
            <a:ext cx="5677692" cy="905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7716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320F48-07A3-81F9-6551-F67E7D59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8448" y="3936680"/>
            <a:ext cx="7488401" cy="1783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35C702-D630-9BF2-01C4-ADE0AB6D9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47" y="256328"/>
            <a:ext cx="5134692" cy="2010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000F28-2D86-CEF2-E434-976D46BEB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  <a:p>
            <a:r>
              <a:rPr lang="en-GB" dirty="0"/>
              <a:t>Part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18345F9-CDC9-195B-7EA5-09C92FC3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FE9A3E-7EFB-A602-435F-5F9E55A54C99}"/>
              </a:ext>
            </a:extLst>
          </p:cNvPr>
          <p:cNvSpPr txBox="1"/>
          <p:nvPr/>
        </p:nvSpPr>
        <p:spPr>
          <a:xfrm>
            <a:off x="4458448" y="3065405"/>
            <a:ext cx="6502400" cy="7513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1600" dirty="0"/>
              <a:t>Named methods are no longer required since the conditional tests are now defined as </a:t>
            </a:r>
            <a:r>
              <a:rPr lang="en-GB" sz="1600" b="1" dirty="0"/>
              <a:t>lambda</a:t>
            </a:r>
            <a:r>
              <a:rPr lang="en-GB" sz="1600" dirty="0"/>
              <a:t> expressions which match the </a:t>
            </a:r>
            <a:r>
              <a:rPr lang="en-GB" sz="1600" dirty="0" err="1"/>
              <a:t>Func</a:t>
            </a:r>
            <a:r>
              <a:rPr lang="en-GB" sz="1600" dirty="0"/>
              <a:t>&lt;Book, bool&gt; delegate signature.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034F5A0-1A3A-4592-E22C-550EA401F4AC}"/>
              </a:ext>
            </a:extLst>
          </p:cNvPr>
          <p:cNvSpPr txBox="1"/>
          <p:nvPr/>
        </p:nvSpPr>
        <p:spPr>
          <a:xfrm>
            <a:off x="5125448" y="1054782"/>
            <a:ext cx="1000434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54AAA80-5A7C-BD04-C12F-7069C9B7B46C}"/>
              </a:ext>
            </a:extLst>
          </p:cNvPr>
          <p:cNvSpPr txBox="1"/>
          <p:nvPr/>
        </p:nvSpPr>
        <p:spPr>
          <a:xfrm>
            <a:off x="9475694" y="298487"/>
            <a:ext cx="2650565" cy="192573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600" dirty="0"/>
              <a:t>The two methods are consolidated into one and accept a </a:t>
            </a:r>
            <a:r>
              <a:rPr lang="en-GB" sz="1600" b="1" dirty="0" err="1"/>
              <a:t>Func</a:t>
            </a:r>
            <a:r>
              <a:rPr lang="en-GB" sz="1600" dirty="0"/>
              <a:t> delegate, which can be used to encapsulate a matching method which contains the conditional test.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B18062D-009A-4D9B-C371-67898175D180}"/>
              </a:ext>
            </a:extLst>
          </p:cNvPr>
          <p:cNvSpPr txBox="1"/>
          <p:nvPr/>
        </p:nvSpPr>
        <p:spPr>
          <a:xfrm>
            <a:off x="7667357" y="248370"/>
            <a:ext cx="1638008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C0C6AD-4B74-598A-1DF5-BAF6A46C85FE}"/>
              </a:ext>
            </a:extLst>
          </p:cNvPr>
          <p:cNvSpPr txBox="1"/>
          <p:nvPr/>
        </p:nvSpPr>
        <p:spPr>
          <a:xfrm>
            <a:off x="7864677" y="5220660"/>
            <a:ext cx="1530335" cy="161235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DB36B38-B38D-9B1E-C954-AADCF9967E11}"/>
              </a:ext>
            </a:extLst>
          </p:cNvPr>
          <p:cNvSpPr txBox="1"/>
          <p:nvPr/>
        </p:nvSpPr>
        <p:spPr>
          <a:xfrm>
            <a:off x="7918074" y="5390037"/>
            <a:ext cx="2307667" cy="2158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 fontScale="92500" lnSpcReduction="20000"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8196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E4C1BF-194F-6432-DC63-2E6296CBD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Predicate delegate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5AF857-225E-6632-5045-ACA175A8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2206DC6-0278-EE97-0331-7CAF2E42A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153460"/>
            <a:ext cx="6770688" cy="5315934"/>
          </a:xfrm>
        </p:spPr>
        <p:txBody>
          <a:bodyPr/>
          <a:lstStyle/>
          <a:p>
            <a:r>
              <a:rPr lang="en-GB" b="1" dirty="0"/>
              <a:t>Predicate&lt;&gt; </a:t>
            </a:r>
            <a:r>
              <a:rPr lang="en-GB" dirty="0"/>
              <a:t>is a generic delegate which accepts one parameter and a return type of bool.</a:t>
            </a:r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b="1" dirty="0"/>
              <a:t>Predicate&lt;int&gt; </a:t>
            </a:r>
            <a:r>
              <a:rPr lang="en-GB" dirty="0"/>
              <a:t>accepts one parameter of type </a:t>
            </a:r>
            <a:r>
              <a:rPr lang="en-GB" b="1" dirty="0"/>
              <a:t>int</a:t>
            </a:r>
            <a:r>
              <a:rPr lang="en-GB" dirty="0"/>
              <a:t> and returns a value of type </a:t>
            </a:r>
            <a:r>
              <a:rPr lang="en-GB" b="1" dirty="0"/>
              <a:t>bool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9239FD-3140-7E07-D41C-1F936360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07" y="3155618"/>
            <a:ext cx="6016460" cy="2767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4923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D8E9B8-650A-EDFC-54E8-1B7620B07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745D04-2661-3828-9E15-E7DD2CE28D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Func</a:t>
            </a:r>
            <a:r>
              <a:rPr lang="en-GB" dirty="0"/>
              <a:t>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Action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Predicate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 and Lambda examples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97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1643DDD-EC23-95F2-28D0-C897679B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Activity:</a:t>
            </a:r>
            <a:br>
              <a:rPr lang="en-GB" dirty="0"/>
            </a:br>
            <a:r>
              <a:rPr lang="en-GB" dirty="0"/>
              <a:t>Exercise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5550C1-407A-B61C-EB60-1B4D69FD7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2098220-EF84-4734-88AF-30630EFC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153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D8E9B8-650A-EDFC-54E8-1B7620B07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745D04-2661-3828-9E15-E7DD2CE28D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Func</a:t>
            </a:r>
            <a:r>
              <a:rPr lang="en-GB" dirty="0"/>
              <a:t>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Action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Predicate delegate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 and Lambda examples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837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96584EA-5C97-76F3-913F-4B7ADC4E6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delegates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47DF7E-B664-B6FA-4B7E-F51CB83D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C7124F-E1A5-571B-D204-F79257D0D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delegate</a:t>
            </a:r>
            <a:r>
              <a:rPr lang="en-GB" dirty="0"/>
              <a:t> is a type that represents references to methods with a particular parameter list and 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instantiate a delegate and associate it with any method with a compatible signature and 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invoke the method through the delegate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Delegates are used to pass methods as arguments to other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Useful built-in delegate types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Func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9418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E4C1BF-194F-6432-DC63-2E6296CBD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Func</a:t>
            </a:r>
            <a:r>
              <a:rPr lang="en-GB" dirty="0"/>
              <a:t> delegate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5AF857-225E-6632-5045-ACA175A8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2206DC6-0278-EE97-0331-7CAF2E42A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153460"/>
            <a:ext cx="6770688" cy="5315934"/>
          </a:xfrm>
        </p:spPr>
        <p:txBody>
          <a:bodyPr/>
          <a:lstStyle/>
          <a:p>
            <a:r>
              <a:rPr lang="en-GB" b="1" dirty="0" err="1"/>
              <a:t>Func</a:t>
            </a:r>
            <a:r>
              <a:rPr lang="en-GB" b="1" dirty="0"/>
              <a:t>&lt;&gt; </a:t>
            </a:r>
            <a:r>
              <a:rPr lang="en-GB" dirty="0"/>
              <a:t>is a generic delegate which accepts zero or more input parameters and </a:t>
            </a:r>
            <a:r>
              <a:rPr lang="en-GB" b="1" dirty="0"/>
              <a:t>one</a:t>
            </a:r>
            <a:r>
              <a:rPr lang="en-GB" dirty="0"/>
              <a:t> return type.</a:t>
            </a:r>
          </a:p>
          <a:p>
            <a:r>
              <a:rPr lang="en-GB" dirty="0"/>
              <a:t>The last parameter is the return type.</a:t>
            </a:r>
          </a:p>
          <a:p>
            <a:endParaRPr lang="en-GB" dirty="0"/>
          </a:p>
          <a:p>
            <a:r>
              <a:rPr lang="en-GB" dirty="0"/>
              <a:t>There are many overloads: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Func</a:t>
            </a:r>
            <a:r>
              <a:rPr lang="en-GB" b="1" dirty="0"/>
              <a:t>&lt;</a:t>
            </a:r>
            <a:r>
              <a:rPr lang="en-GB" b="1" dirty="0" err="1"/>
              <a:t>TResult</a:t>
            </a:r>
            <a:r>
              <a:rPr lang="en-GB" b="1" dirty="0"/>
              <a:t>&gt; </a:t>
            </a:r>
            <a:r>
              <a:rPr lang="en-GB" dirty="0"/>
              <a:t>: Accepts zero parameters and returns a value of the type specified by the </a:t>
            </a:r>
            <a:r>
              <a:rPr lang="en-GB" dirty="0" err="1"/>
              <a:t>TResult</a:t>
            </a:r>
            <a:r>
              <a:rPr lang="en-GB" dirty="0"/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Func</a:t>
            </a:r>
            <a:r>
              <a:rPr lang="en-GB" b="1" dirty="0"/>
              <a:t>&lt;T, </a:t>
            </a:r>
            <a:r>
              <a:rPr lang="en-GB" b="1" dirty="0" err="1"/>
              <a:t>TResult</a:t>
            </a:r>
            <a:r>
              <a:rPr lang="en-GB" b="1" dirty="0"/>
              <a:t>&gt; </a:t>
            </a:r>
            <a:r>
              <a:rPr lang="en-GB" dirty="0"/>
              <a:t>: Accepts one parameter and returns a value of the type specified by the </a:t>
            </a:r>
            <a:r>
              <a:rPr lang="en-GB" dirty="0" err="1"/>
              <a:t>TResult</a:t>
            </a:r>
            <a:r>
              <a:rPr lang="en-GB" dirty="0"/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Func</a:t>
            </a:r>
            <a:r>
              <a:rPr lang="en-GB" b="1" dirty="0"/>
              <a:t>&lt;T1, T2, </a:t>
            </a:r>
            <a:r>
              <a:rPr lang="en-GB" b="1" dirty="0" err="1"/>
              <a:t>TResult</a:t>
            </a:r>
            <a:r>
              <a:rPr lang="en-GB" b="1" dirty="0"/>
              <a:t>&gt; </a:t>
            </a:r>
            <a:r>
              <a:rPr lang="en-GB" dirty="0"/>
              <a:t>: Accepts two parameters and returns a value of the type specified by the </a:t>
            </a:r>
            <a:r>
              <a:rPr lang="en-GB" dirty="0" err="1"/>
              <a:t>TResult</a:t>
            </a:r>
            <a:r>
              <a:rPr lang="en-GB" dirty="0"/>
              <a:t> parameter</a:t>
            </a:r>
          </a:p>
          <a:p>
            <a:endParaRPr lang="en-GB" dirty="0"/>
          </a:p>
          <a:p>
            <a:r>
              <a:rPr lang="en-GB" b="1" dirty="0"/>
              <a:t>Example</a:t>
            </a:r>
            <a:r>
              <a:rPr lang="en-GB" u="sng" dirty="0"/>
              <a:t>:</a:t>
            </a:r>
            <a:r>
              <a:rPr lang="en-GB" dirty="0"/>
              <a:t> </a:t>
            </a:r>
            <a:r>
              <a:rPr lang="en-GB" b="1" dirty="0" err="1"/>
              <a:t>Func</a:t>
            </a:r>
            <a:r>
              <a:rPr lang="en-GB" b="1" dirty="0"/>
              <a:t>&lt;int, string, bool&gt; </a:t>
            </a:r>
            <a:r>
              <a:rPr lang="en-GB" dirty="0"/>
              <a:t>accepts two parameters of type </a:t>
            </a:r>
            <a:r>
              <a:rPr lang="en-GB" b="1" dirty="0"/>
              <a:t>int</a:t>
            </a:r>
            <a:r>
              <a:rPr lang="en-GB" dirty="0"/>
              <a:t> and </a:t>
            </a:r>
            <a:r>
              <a:rPr lang="en-GB" b="1" dirty="0"/>
              <a:t>string</a:t>
            </a:r>
            <a:r>
              <a:rPr lang="en-GB" dirty="0"/>
              <a:t> and returns a value of type </a:t>
            </a:r>
            <a:r>
              <a:rPr lang="en-GB" b="1" dirty="0"/>
              <a:t>bool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66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2C7876-5643-EF4E-4DC4-33CC13E4E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action delegate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55AD283-92AD-EBCD-947F-461856BB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B0B34-C8AF-E510-3B7C-B4C793FE3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Action&lt;&gt; </a:t>
            </a:r>
            <a:r>
              <a:rPr lang="en-GB" dirty="0"/>
              <a:t>is a generic delegate which accepts zero or more input parameters and does </a:t>
            </a:r>
            <a:r>
              <a:rPr lang="en-GB" b="1" dirty="0"/>
              <a:t>not</a:t>
            </a:r>
            <a:r>
              <a:rPr lang="en-GB" dirty="0"/>
              <a:t> return a value.</a:t>
            </a:r>
          </a:p>
          <a:p>
            <a:endParaRPr lang="en-GB" dirty="0"/>
          </a:p>
          <a:p>
            <a:r>
              <a:rPr lang="en-GB" dirty="0"/>
              <a:t>There are many overloads: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Action </a:t>
            </a:r>
            <a:r>
              <a:rPr lang="en-GB" dirty="0"/>
              <a:t>: Accepts zero parameters and does not return 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Action&lt;T&gt; </a:t>
            </a:r>
            <a:r>
              <a:rPr lang="en-GB" dirty="0"/>
              <a:t>: Accepts one parameter and does not return a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Action&lt;T1, T2&gt; </a:t>
            </a:r>
            <a:r>
              <a:rPr lang="en-GB" dirty="0"/>
              <a:t>: Accepts two parameters and does not return a value</a:t>
            </a:r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b="1" dirty="0"/>
              <a:t>Action&lt;int, string, bool&gt; </a:t>
            </a:r>
            <a:r>
              <a:rPr lang="en-GB" dirty="0"/>
              <a:t>accepts three parameters of type </a:t>
            </a:r>
            <a:r>
              <a:rPr lang="en-GB" b="1" dirty="0"/>
              <a:t>int, string,</a:t>
            </a:r>
            <a:r>
              <a:rPr lang="en-GB" dirty="0"/>
              <a:t> and </a:t>
            </a:r>
            <a:r>
              <a:rPr lang="en-GB" b="1" dirty="0"/>
              <a:t>bool </a:t>
            </a:r>
            <a:r>
              <a:rPr lang="en-GB" dirty="0"/>
              <a:t>and does not return a value.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0590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C7420A-8479-946B-5AE3-A5A37286D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Func</a:t>
            </a:r>
            <a:r>
              <a:rPr lang="en-GB" dirty="0"/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4F70CCD-D5A0-8526-7309-6CB4062FC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7969413-C7DC-CF7F-5797-86AB0C5AF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Add</a:t>
            </a:r>
            <a:r>
              <a:rPr lang="en-GB" dirty="0"/>
              <a:t> method accepts </a:t>
            </a:r>
            <a:r>
              <a:rPr lang="en-GB" i="1" dirty="0"/>
              <a:t>two</a:t>
            </a:r>
            <a:r>
              <a:rPr lang="en-GB" dirty="0"/>
              <a:t> </a:t>
            </a:r>
            <a:r>
              <a:rPr lang="en-GB" b="1" dirty="0"/>
              <a:t>int</a:t>
            </a:r>
            <a:r>
              <a:rPr lang="en-GB" dirty="0"/>
              <a:t> parameters and has a return type of </a:t>
            </a:r>
            <a:r>
              <a:rPr lang="en-GB" b="1" dirty="0"/>
              <a:t>int</a:t>
            </a:r>
            <a:r>
              <a:rPr lang="en-GB" dirty="0"/>
              <a:t>.</a:t>
            </a:r>
            <a:endParaRPr lang="en-GB" b="1" dirty="0"/>
          </a:p>
          <a:p>
            <a:r>
              <a:rPr lang="en-GB" dirty="0"/>
              <a:t>It is an instance method (not static).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instantiate an object instance and use the </a:t>
            </a:r>
            <a:r>
              <a:rPr lang="en-GB" b="1" dirty="0" err="1"/>
              <a:t>Func</a:t>
            </a:r>
            <a:r>
              <a:rPr lang="en-GB" b="1" dirty="0"/>
              <a:t> </a:t>
            </a:r>
            <a:r>
              <a:rPr lang="en-GB" dirty="0"/>
              <a:t>generic delegate to encapsulate the </a:t>
            </a:r>
            <a:r>
              <a:rPr lang="en-GB" b="1" dirty="0"/>
              <a:t>Add</a:t>
            </a:r>
            <a:r>
              <a:rPr lang="en-GB" dirty="0"/>
              <a:t> method.</a:t>
            </a:r>
          </a:p>
          <a:p>
            <a:r>
              <a:rPr lang="en-GB" dirty="0"/>
              <a:t>You invoke the </a:t>
            </a:r>
            <a:r>
              <a:rPr lang="en-GB" b="1" dirty="0"/>
              <a:t>Add</a:t>
            </a:r>
            <a:r>
              <a:rPr lang="en-GB" dirty="0"/>
              <a:t> method by invoking the </a:t>
            </a:r>
            <a:r>
              <a:rPr lang="en-GB" b="1" dirty="0"/>
              <a:t>delegate</a:t>
            </a:r>
            <a:r>
              <a:rPr lang="en-GB" dirty="0"/>
              <a:t> and passing the required parameters.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A19BE42-3A0B-E347-01DF-ADAD346A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88" y="2502742"/>
            <a:ext cx="2457793" cy="1314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C2445CE-CD48-363A-30F0-14299241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30" y="5320452"/>
            <a:ext cx="3286584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611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4B83A6-FAF1-D35B-CDF9-583B00D36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Action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FB19807-86EE-8B58-2EA8-8455699E3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7944C3-C6C8-7FFA-396F-877152E49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1371126"/>
            <a:ext cx="6770688" cy="5119407"/>
          </a:xfrm>
        </p:spPr>
        <p:txBody>
          <a:bodyPr/>
          <a:lstStyle/>
          <a:p>
            <a:r>
              <a:rPr lang="en-GB" dirty="0"/>
              <a:t>Delegates can encapsulate static or instance methods: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728E7CF-A13F-2DD7-6EA2-A7C2B9E4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7" y="2161291"/>
            <a:ext cx="4286848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15CCFF9-6859-FAFC-503A-C856EB14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4880583"/>
            <a:ext cx="5334744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525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000F28-2D86-CEF2-E434-976D46BEB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  <a:p>
            <a:r>
              <a:rPr lang="en-GB" dirty="0"/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18345F9-CDC9-195B-7EA5-09C92FC3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4F9E4E1-A18D-E8C5-F451-5D84BFBB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6536" y="215006"/>
            <a:ext cx="4820323" cy="2375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7B8CF7-784F-50F0-A5C8-5C52D88C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76" y="5008697"/>
            <a:ext cx="4191585" cy="1400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EE97E37-705D-9003-07B9-3451CDAE5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87" y="2819767"/>
            <a:ext cx="3772426" cy="1933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024D608-873D-6E46-3CA2-916BBE84F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214" y="2810241"/>
            <a:ext cx="3867690" cy="1943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034F5A0-1A3A-4592-E22C-550EA401F4AC}"/>
              </a:ext>
            </a:extLst>
          </p:cNvPr>
          <p:cNvSpPr txBox="1"/>
          <p:nvPr/>
        </p:nvSpPr>
        <p:spPr>
          <a:xfrm>
            <a:off x="5091953" y="3561976"/>
            <a:ext cx="1398494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66F2C08-2654-FF8F-71E0-222009F75672}"/>
              </a:ext>
            </a:extLst>
          </p:cNvPr>
          <p:cNvSpPr txBox="1"/>
          <p:nvPr/>
        </p:nvSpPr>
        <p:spPr>
          <a:xfrm>
            <a:off x="9081247" y="3558276"/>
            <a:ext cx="2029012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FE9A3E-7EFB-A602-435F-5F9E55A54C99}"/>
              </a:ext>
            </a:extLst>
          </p:cNvPr>
          <p:cNvSpPr txBox="1"/>
          <p:nvPr/>
        </p:nvSpPr>
        <p:spPr>
          <a:xfrm>
            <a:off x="9081247" y="5139765"/>
            <a:ext cx="2650565" cy="137190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The two methods are almost identical and only differ by the conditional test</a:t>
            </a:r>
          </a:p>
        </p:txBody>
      </p:sp>
    </p:spTree>
    <p:extLst>
      <p:ext uri="{BB962C8B-B14F-4D97-AF65-F5344CB8AC3E}">
        <p14:creationId xmlns="" xmlns:p14="http://schemas.microsoft.com/office/powerpoint/2010/main" val="30137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320F48-07A3-81F9-6551-F67E7D59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00" y="4711712"/>
            <a:ext cx="5944430" cy="1571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35C702-D630-9BF2-01C4-ADE0AB6D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947" y="256328"/>
            <a:ext cx="5134692" cy="2010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000F28-2D86-CEF2-E434-976D46BEB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  <a:p>
            <a:r>
              <a:rPr lang="en-GB" dirty="0"/>
              <a:t>Part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18345F9-CDC9-195B-7EA5-09C92FC3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FE9A3E-7EFB-A602-435F-5F9E55A54C99}"/>
              </a:ext>
            </a:extLst>
          </p:cNvPr>
          <p:cNvSpPr txBox="1"/>
          <p:nvPr/>
        </p:nvSpPr>
        <p:spPr>
          <a:xfrm>
            <a:off x="8659644" y="2798628"/>
            <a:ext cx="2301203" cy="137190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1600" dirty="0"/>
              <a:t>These two methods match the </a:t>
            </a:r>
            <a:r>
              <a:rPr lang="en-GB" sz="1600" b="1" dirty="0" err="1"/>
              <a:t>Func</a:t>
            </a:r>
            <a:r>
              <a:rPr lang="en-GB" sz="1600" dirty="0"/>
              <a:t> delegate signature and contain the conditional tests.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FD08EE-A694-D9DB-623A-E87B916C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47" y="2734028"/>
            <a:ext cx="4324954" cy="1543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034F5A0-1A3A-4592-E22C-550EA401F4AC}"/>
              </a:ext>
            </a:extLst>
          </p:cNvPr>
          <p:cNvSpPr txBox="1"/>
          <p:nvPr/>
        </p:nvSpPr>
        <p:spPr>
          <a:xfrm>
            <a:off x="5125448" y="1054782"/>
            <a:ext cx="1000434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54AAA80-5A7C-BD04-C12F-7069C9B7B46C}"/>
              </a:ext>
            </a:extLst>
          </p:cNvPr>
          <p:cNvSpPr txBox="1"/>
          <p:nvPr/>
        </p:nvSpPr>
        <p:spPr>
          <a:xfrm>
            <a:off x="9475694" y="298487"/>
            <a:ext cx="2650565" cy="192573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600" dirty="0"/>
              <a:t>The two methods are consolidated into one and accept a </a:t>
            </a:r>
            <a:r>
              <a:rPr lang="en-GB" sz="1600" b="1" dirty="0" err="1"/>
              <a:t>Func</a:t>
            </a:r>
            <a:r>
              <a:rPr lang="en-GB" sz="1600" dirty="0"/>
              <a:t> delegate which can be used to encapsulate a matching method which contains the conditional test.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B18062D-009A-4D9B-C371-67898175D180}"/>
              </a:ext>
            </a:extLst>
          </p:cNvPr>
          <p:cNvSpPr txBox="1"/>
          <p:nvPr/>
        </p:nvSpPr>
        <p:spPr>
          <a:xfrm>
            <a:off x="7667357" y="248370"/>
            <a:ext cx="1638008" cy="292848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C0C6AD-4B74-598A-1DF5-BAF6A46C85FE}"/>
              </a:ext>
            </a:extLst>
          </p:cNvPr>
          <p:cNvSpPr txBox="1"/>
          <p:nvPr/>
        </p:nvSpPr>
        <p:spPr>
          <a:xfrm>
            <a:off x="7852919" y="5836663"/>
            <a:ext cx="759699" cy="161236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DB36B38-B38D-9B1E-C954-AADCF9967E11}"/>
              </a:ext>
            </a:extLst>
          </p:cNvPr>
          <p:cNvSpPr txBox="1"/>
          <p:nvPr/>
        </p:nvSpPr>
        <p:spPr>
          <a:xfrm>
            <a:off x="7960496" y="6003683"/>
            <a:ext cx="759699" cy="161236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1316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76CB1A6A97F4F94C30509F5BB9151" ma:contentTypeVersion="6" ma:contentTypeDescription="Create a new document." ma:contentTypeScope="" ma:versionID="ac460c2100dff86cf8401538a9f5564b">
  <xsd:schema xmlns:xsd="http://www.w3.org/2001/XMLSchema" xmlns:xs="http://www.w3.org/2001/XMLSchema" xmlns:p="http://schemas.microsoft.com/office/2006/metadata/properties" xmlns:ns2="7bb73446-ea3d-431f-b143-15601503031a" targetNamespace="http://schemas.microsoft.com/office/2006/metadata/properties" ma:root="true" ma:fieldsID="ecb4cf479789c2a5025882377c001b92" ns2:_="">
    <xsd:import namespace="7bb73446-ea3d-431f-b143-156015030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446-ea3d-431f-b143-1560150303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31C2B-46C5-4418-9DC6-B54E422B0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73446-ea3d-431f-b143-156015030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0D1A9-62D4-4D38-98A5-BE95FE2B3BF6}">
  <ds:schemaRefs>
    <ds:schemaRef ds:uri="http://purl.org/dc/elements/1.1/"/>
    <ds:schemaRef ds:uri="http://schemas.microsoft.com/office/2006/metadata/properties"/>
    <ds:schemaRef ds:uri="http://purl.org/dc/terms/"/>
    <ds:schemaRef ds:uri="98F23120-B9C0-4326-80F1-742994D5682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1663</TotalTime>
  <Words>763</Words>
  <Application>Microsoft Office PowerPoint</Application>
  <PresentationFormat>Custom</PresentationFormat>
  <Paragraphs>123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Delegates and Lambdas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Activity: Exercise 10</vt:lpstr>
    </vt:vector>
  </TitlesOfParts>
  <Manager/>
  <Company>QA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 and Lambdas</dc:title>
  <dc:subject/>
  <dc:creator>Phil Howarth</dc:creator>
  <cp:keywords/>
  <dc:description/>
  <cp:lastModifiedBy>Philip Howarth</cp:lastModifiedBy>
  <cp:revision>135</cp:revision>
  <cp:lastPrinted>2021-06-30T10:37:00Z</cp:lastPrinted>
  <dcterms:created xsi:type="dcterms:W3CDTF">2020-01-02T14:03:43Z</dcterms:created>
  <dcterms:modified xsi:type="dcterms:W3CDTF">2023-02-25T07:34:35Z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0x0101006BA76CB1A6A97F4F94C30509F5BB9151</vt:lpwstr>
  </property>
  <property fmtid="{D5CDD505-2E9C-101B-9397-08002B2CF9AE}" pid="3" name="BookType">
    <vt:lpwstr>10</vt:lpwstr>
  </property>
</Properties>
</file>