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14" r:id="rId5"/>
    <p:sldId id="342" r:id="rId6"/>
    <p:sldId id="343" r:id="rId7"/>
    <p:sldId id="344" r:id="rId8"/>
    <p:sldId id="345" r:id="rId9"/>
    <p:sldId id="346" r:id="rId10"/>
    <p:sldId id="348" r:id="rId11"/>
    <p:sldId id="349" r:id="rId12"/>
    <p:sldId id="350" r:id="rId13"/>
    <p:sldId id="351" r:id="rId14"/>
    <p:sldId id="352" r:id="rId15"/>
    <p:sldId id="354" r:id="rId16"/>
    <p:sldId id="356" r:id="rId17"/>
    <p:sldId id="358" r:id="rId18"/>
    <p:sldId id="359" r:id="rId19"/>
    <p:sldId id="329" r:id="rId20"/>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Header Slides" id="{DE8BF54A-1323-4403-83F8-D7B5510C9D53}">
          <p14:sldIdLst>
            <p14:sldId id="314"/>
            <p14:sldId id="342"/>
            <p14:sldId id="343"/>
            <p14:sldId id="344"/>
            <p14:sldId id="345"/>
            <p14:sldId id="346"/>
            <p14:sldId id="348"/>
            <p14:sldId id="349"/>
            <p14:sldId id="350"/>
            <p14:sldId id="351"/>
            <p14:sldId id="352"/>
            <p14:sldId id="353"/>
            <p14:sldId id="354"/>
            <p14:sldId id="355"/>
            <p14:sldId id="356"/>
            <p14:sldId id="358"/>
            <p14:sldId id="359"/>
            <p14:sldId id="329"/>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2" autoAdjust="0"/>
    <p:restoredTop sz="79049" autoAdjust="0"/>
  </p:normalViewPr>
  <p:slideViewPr>
    <p:cSldViewPr snapToGrid="0" snapToObjects="1" showGuides="1">
      <p:cViewPr varScale="1">
        <p:scale>
          <a:sx n="68" d="100"/>
          <a:sy n="68" d="100"/>
        </p:scale>
        <p:origin x="-1186" y="-72"/>
      </p:cViewPr>
      <p:guideLst>
        <p:guide orient="horz" pos="2160"/>
        <p:guide pos="3840"/>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p:cViewPr varScale="1">
        <p:scale>
          <a:sx n="69" d="100"/>
          <a:sy n="69" d="100"/>
        </p:scale>
        <p:origin x="1672" y="5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pPr/>
              <a:t>25/02/2023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xmlns=""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pPr/>
              <a:t>25/02/2023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pPr/>
              <a:t>‹#›</a:t>
            </a:fld>
            <a:endParaRPr lang="en-GB"/>
          </a:p>
        </p:txBody>
      </p:sp>
    </p:spTree>
    <p:extLst>
      <p:ext uri="{BB962C8B-B14F-4D97-AF65-F5344CB8AC3E}">
        <p14:creationId xmlns:p14="http://schemas.microsoft.com/office/powerpoint/2010/main" xmlns=""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xmlns="" val="284662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two code snippets show a non-LINQ approach and a LINQ approach to the same scenario: finding scores that are above 80.</a:t>
            </a:r>
          </a:p>
          <a:p>
            <a:r>
              <a:rPr lang="en-GB" dirty="0"/>
              <a:t>The LINQ snippet uses a query expression. The non-LINQ example requires a collection to store the results. The LINQ equivalent does not require the results to be stored. The LINQ query is not executed until the query variable is iterated over in the foreach loop.</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xmlns="" val="3609229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LINQ query expression syntax has been designed to be similar to Structured Query Language (SQL).</a:t>
            </a:r>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xmlns="" val="1652107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use of the </a:t>
            </a:r>
            <a:r>
              <a:rPr lang="en-GB" b="1" dirty="0"/>
              <a:t>var</a:t>
            </a:r>
            <a:r>
              <a:rPr lang="en-GB" dirty="0"/>
              <a:t> keyword. This provides flexibility in enabling you to project different types including anonymous types from your queries.</a:t>
            </a:r>
          </a:p>
          <a:p>
            <a:r>
              <a:rPr lang="en-GB" dirty="0"/>
              <a:t>Some LINQ queries project (return) an </a:t>
            </a:r>
            <a:r>
              <a:rPr lang="en-GB" dirty="0" err="1"/>
              <a:t>IEnumerable</a:t>
            </a:r>
            <a:r>
              <a:rPr lang="en-GB" dirty="0"/>
              <a:t> type, others return an </a:t>
            </a:r>
            <a:r>
              <a:rPr lang="en-GB" dirty="0" err="1"/>
              <a:t>IQueryable</a:t>
            </a:r>
            <a:r>
              <a:rPr lang="en-GB" dirty="0"/>
              <a:t> type. It is also possible to return a new anonymous type by selecting only a subset of attributes of an object to be returned.</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xmlns="" val="2912971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applications that want to cache the results of query evaluation, two methods, </a:t>
            </a:r>
            <a:r>
              <a:rPr lang="en-US" dirty="0" err="1"/>
              <a:t>ToList</a:t>
            </a:r>
            <a:r>
              <a:rPr lang="en-US" dirty="0"/>
              <a:t> and </a:t>
            </a:r>
            <a:r>
              <a:rPr lang="en-US" dirty="0" err="1"/>
              <a:t>ToArray</a:t>
            </a:r>
            <a:r>
              <a:rPr lang="en-US" dirty="0"/>
              <a:t>, are provided that force the immediate evaluation of the query and return either a List&lt;T&gt; or an Array containing the results of the query evaluation. </a:t>
            </a:r>
          </a:p>
          <a:p>
            <a:r>
              <a:rPr lang="en-US" dirty="0"/>
              <a:t>Any changes to the underlying original collection would not be reflected when iterating over the List/Array now being used.</a:t>
            </a:r>
          </a:p>
          <a:p>
            <a:r>
              <a:rPr lang="en-US" dirty="0"/>
              <a:t>Both </a:t>
            </a:r>
            <a:r>
              <a:rPr lang="en-US" dirty="0" err="1"/>
              <a:t>ToArray</a:t>
            </a:r>
            <a:r>
              <a:rPr lang="en-US" dirty="0"/>
              <a:t> and </a:t>
            </a:r>
            <a:r>
              <a:rPr lang="en-US" dirty="0" err="1"/>
              <a:t>ToList</a:t>
            </a:r>
            <a:r>
              <a:rPr lang="en-US" dirty="0"/>
              <a:t> force immediate query evaluation. The same is true for any LINQ operations that return singleton values (for example: First, </a:t>
            </a:r>
            <a:r>
              <a:rPr lang="en-US" dirty="0" err="1"/>
              <a:t>ElementAt</a:t>
            </a:r>
            <a:r>
              <a:rPr lang="en-US" dirty="0"/>
              <a:t>, Sum, Average, All, Any).</a:t>
            </a:r>
            <a:endParaRPr lang="en-GB" dirty="0"/>
          </a:p>
          <a:p>
            <a:r>
              <a:rPr lang="en-GB" dirty="0"/>
              <a:t>Note that the method signature for </a:t>
            </a:r>
            <a:r>
              <a:rPr lang="en-GB" dirty="0" err="1"/>
              <a:t>ToList</a:t>
            </a:r>
            <a:r>
              <a:rPr lang="en-GB" dirty="0"/>
              <a:t> is:</a:t>
            </a:r>
          </a:p>
          <a:p>
            <a:endParaRPr lang="en-GB" dirty="0"/>
          </a:p>
          <a:p>
            <a:r>
              <a:rPr lang="en-GB" dirty="0"/>
              <a:t>List&lt;T&gt; </a:t>
            </a:r>
            <a:r>
              <a:rPr lang="en-GB" dirty="0" err="1"/>
              <a:t>ToList</a:t>
            </a:r>
            <a:r>
              <a:rPr lang="en-GB" dirty="0"/>
              <a:t>&lt;T&gt;(</a:t>
            </a:r>
            <a:r>
              <a:rPr lang="en-GB" dirty="0" err="1"/>
              <a:t>IEnumerable</a:t>
            </a:r>
            <a:r>
              <a:rPr lang="en-GB" dirty="0"/>
              <a:t>&lt;T&gt; source). </a:t>
            </a:r>
          </a:p>
          <a:p>
            <a:endParaRPr lang="en-GB" dirty="0"/>
          </a:p>
          <a:p>
            <a:r>
              <a:rPr lang="en-GB" dirty="0"/>
              <a:t>You don’t need to specify </a:t>
            </a:r>
            <a:r>
              <a:rPr lang="en-GB" dirty="0" err="1"/>
              <a:t>ToList</a:t>
            </a:r>
            <a:r>
              <a:rPr lang="en-GB" dirty="0"/>
              <a:t>&lt;string&gt;() in the above code because the compiler knows you are converting an </a:t>
            </a:r>
            <a:r>
              <a:rPr lang="en-GB" dirty="0" err="1"/>
              <a:t>IEnumerable</a:t>
            </a:r>
            <a:r>
              <a:rPr lang="en-GB" dirty="0"/>
              <a:t>&lt;string&gt; into a List.</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xmlns="" val="156397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to find elements of ‘people’ who are in the list ‘names’.</a:t>
            </a:r>
          </a:p>
          <a:p>
            <a:endParaRPr lang="en-GB" dirty="0"/>
          </a:p>
          <a:p>
            <a:pPr>
              <a:defRPr/>
            </a:pPr>
            <a:r>
              <a:rPr lang="en-US" dirty="0"/>
              <a:t>The end result is a list of Person elements whose Name is in the list of names.</a:t>
            </a:r>
            <a:br>
              <a:rPr lang="en-US" dirty="0"/>
            </a:br>
            <a:r>
              <a:rPr lang="en-US" dirty="0"/>
              <a:t>As all the information in the string array is effectively held in the Person array (because people have names) there is no need for the ‘select’ statement to select ‘n’ or any portion of it. Often when a join takes place the resulting select is likely to create instances of an anonymous class containing information from both ‘n’ and ‘p’ (i.e. both halves of the join).</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xmlns="" val="389410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top left box (blue text) contains the query expression keywords. </a:t>
            </a:r>
            <a:br>
              <a:rPr lang="en-GB" dirty="0"/>
            </a:br>
            <a:r>
              <a:rPr lang="en-GB" dirty="0"/>
              <a:t/>
            </a:r>
            <a:br>
              <a:rPr lang="en-GB" dirty="0"/>
            </a:br>
            <a:r>
              <a:rPr lang="en-GB" dirty="0"/>
              <a:t>The other boxes list the extension methods of class </a:t>
            </a:r>
            <a:r>
              <a:rPr lang="en-GB" dirty="0" err="1"/>
              <a:t>System.Linq.Enumerable</a:t>
            </a:r>
            <a:r>
              <a:rPr lang="en-GB" dirty="0"/>
              <a:t>. Use of the keywords compiles to calls to the methods in red with a similar name. Many methods are hugely overloaded and many take 1, 2 or even 3 instances of one of the delegate type </a:t>
            </a:r>
            <a:r>
              <a:rPr lang="en-GB" dirty="0" err="1"/>
              <a:t>Func</a:t>
            </a:r>
            <a:r>
              <a:rPr lang="en-GB" dirty="0"/>
              <a:t>&lt;…&gt;.</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xmlns="" val="2289619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xmlns=""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xmlns=""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xmlns="" val="34519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xmlns=""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1196016768"/>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xmlns=""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xmlns=""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xmlns=""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247470468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69861294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xmlns=""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xmlns=""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grpSp>
        <p:nvGrpSpPr>
          <p:cNvPr id="2" name="Group 17">
            <a:extLst>
              <a:ext uri="{FF2B5EF4-FFF2-40B4-BE49-F238E27FC236}">
                <a16:creationId xmlns:a16="http://schemas.microsoft.com/office/drawing/2014/main" xmlns=""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xmlns=""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xmlns=""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xmlns=""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048926598"/>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xmlns=""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xmlns=""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xmlns=""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211981908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xmlns=""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xmlns=""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xmlns=""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xmlns=""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39666851"/>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26"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xmlns="" id="{E04B9394-820E-45B1-AED1-10AA3CC584A2}"/>
              </a:ext>
            </a:extLst>
          </p:cNvPr>
          <p:cNvPicPr>
            <a:picLocks noChangeAspect="1"/>
          </p:cNvPicPr>
          <p:nvPr userDrawn="1"/>
        </p:nvPicPr>
        <p:blipFill>
          <a:blip r:embed="rId9">
            <a:extLst>
              <a:ext uri="{96DAC541-7B7A-43D3-8B79-37D633B846F1}">
                <asvg:svgBlip xmlns:asvg="http://schemas.microsoft.com/office/drawing/2016/SVG/main" xmlns="" r:embed="rId26"/>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xmlns=""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300464794"/>
      </p:ext>
    </p:extLst>
  </p:cSld>
  <p:clrMap bg1="lt1" tx1="dk1" bg2="lt2" tx2="dk2" accent1="accent1" accent2="accent2" accent3="accent3" accent4="accent4" accent5="accent5" accent6="accent6" hlink="hlink" folHlink="folHlink"/>
  <p:sldLayoutIdLst>
    <p:sldLayoutId id="2147483713" r:id="rId1"/>
    <p:sldLayoutId id="2147483822" r:id="rId2"/>
    <p:sldLayoutId id="2147483923" r:id="rId3"/>
    <p:sldLayoutId id="2147483924" r:id="rId4"/>
    <p:sldLayoutId id="2147483925" r:id="rId5"/>
    <p:sldLayoutId id="2147483926" r:id="rId6"/>
    <p:sldLayoutId id="2147483927" r:id="rId7"/>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7"/>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7"/>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7"/>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7"/>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7"/>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2277604"/>
          </a:xfrm>
        </p:spPr>
        <p:txBody>
          <a:bodyPr/>
          <a:lstStyle/>
          <a:p>
            <a:r>
              <a:rPr lang="en-US" dirty="0"/>
              <a:t>Language Integrated Query (LINQ)</a:t>
            </a:r>
          </a:p>
        </p:txBody>
      </p:sp>
      <p:sp>
        <p:nvSpPr>
          <p:cNvPr id="2" name="TextBox 1">
            <a:extLst>
              <a:ext uri="{FF2B5EF4-FFF2-40B4-BE49-F238E27FC236}">
                <a16:creationId xmlns:a16="http://schemas.microsoft.com/office/drawing/2014/main" xmlns="" id="{1A532015-0082-4A56-A481-AA5D56B4B211}"/>
              </a:ext>
            </a:extLst>
          </p:cNvPr>
          <p:cNvSpPr txBox="1"/>
          <p:nvPr/>
        </p:nvSpPr>
        <p:spPr>
          <a:xfrm>
            <a:off x="4724400" y="3200399"/>
            <a:ext cx="2743199"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xmlns="" val="7363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B0B260C-579C-401D-8277-5CD2F024AD3C}"/>
              </a:ext>
            </a:extLst>
          </p:cNvPr>
          <p:cNvSpPr>
            <a:spLocks noGrp="1"/>
          </p:cNvSpPr>
          <p:nvPr>
            <p:ph type="body" sz="quarter" idx="10"/>
          </p:nvPr>
        </p:nvSpPr>
        <p:spPr/>
        <p:txBody>
          <a:bodyPr/>
          <a:lstStyle/>
          <a:p>
            <a:r>
              <a:rPr lang="en-GB" dirty="0"/>
              <a:t>Forcing immediate execution:</a:t>
            </a:r>
          </a:p>
          <a:p>
            <a:r>
              <a:rPr lang="en-GB" dirty="0" err="1"/>
              <a:t>Tolist</a:t>
            </a:r>
            <a:r>
              <a:rPr lang="en-GB" dirty="0"/>
              <a:t> or </a:t>
            </a:r>
            <a:r>
              <a:rPr lang="en-GB" dirty="0" err="1"/>
              <a:t>toarray</a:t>
            </a:r>
            <a:endParaRPr lang="en-GB" dirty="0"/>
          </a:p>
        </p:txBody>
      </p:sp>
      <p:sp>
        <p:nvSpPr>
          <p:cNvPr id="3" name="Slide Number Placeholder 2">
            <a:extLst>
              <a:ext uri="{FF2B5EF4-FFF2-40B4-BE49-F238E27FC236}">
                <a16:creationId xmlns:a16="http://schemas.microsoft.com/office/drawing/2014/main" xmlns="" id="{3B10F285-C449-47F9-84CA-9CB3138F8E26}"/>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6" name="Text Placeholder 5">
            <a:extLst>
              <a:ext uri="{FF2B5EF4-FFF2-40B4-BE49-F238E27FC236}">
                <a16:creationId xmlns:a16="http://schemas.microsoft.com/office/drawing/2014/main" xmlns="" id="{B01B971F-8331-67BC-6261-09C123D0283A}"/>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To force execution of any LINQ query and cache its results, you can call the </a:t>
            </a:r>
            <a:r>
              <a:rPr lang="en-GB" b="1" dirty="0" err="1"/>
              <a:t>ToList</a:t>
            </a:r>
            <a:r>
              <a:rPr lang="en-GB" dirty="0"/>
              <a:t> or </a:t>
            </a:r>
            <a:r>
              <a:rPr lang="en-GB" b="1" dirty="0" err="1"/>
              <a:t>ToArray</a:t>
            </a:r>
            <a:r>
              <a:rPr lang="en-GB" dirty="0"/>
              <a:t> methods:</a:t>
            </a:r>
          </a:p>
        </p:txBody>
      </p:sp>
      <p:pic>
        <p:nvPicPr>
          <p:cNvPr id="8" name="Picture 7">
            <a:extLst>
              <a:ext uri="{FF2B5EF4-FFF2-40B4-BE49-F238E27FC236}">
                <a16:creationId xmlns:a16="http://schemas.microsoft.com/office/drawing/2014/main" xmlns="" id="{68E4AB87-26B5-FED0-91CA-F713FC018DE0}"/>
              </a:ext>
            </a:extLst>
          </p:cNvPr>
          <p:cNvPicPr>
            <a:picLocks noChangeAspect="1"/>
          </p:cNvPicPr>
          <p:nvPr/>
        </p:nvPicPr>
        <p:blipFill>
          <a:blip r:embed="rId3"/>
          <a:srcRect/>
          <a:stretch/>
        </p:blipFill>
        <p:spPr>
          <a:xfrm>
            <a:off x="5414283" y="2275082"/>
            <a:ext cx="5202873" cy="3784947"/>
          </a:xfrm>
          <a:prstGeom prst="rect">
            <a:avLst/>
          </a:prstGeom>
          <a:ln>
            <a:solidFill>
              <a:schemeClr val="accent1"/>
            </a:solidFill>
          </a:ln>
        </p:spPr>
      </p:pic>
    </p:spTree>
    <p:extLst>
      <p:ext uri="{BB962C8B-B14F-4D97-AF65-F5344CB8AC3E}">
        <p14:creationId xmlns:p14="http://schemas.microsoft.com/office/powerpoint/2010/main" xmlns="" val="242885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C5520A3-9213-5127-11C0-5805777A3DD5}"/>
              </a:ext>
            </a:extLst>
          </p:cNvPr>
          <p:cNvSpPr>
            <a:spLocks noGrp="1"/>
          </p:cNvSpPr>
          <p:nvPr>
            <p:ph type="body" sz="quarter" idx="10"/>
          </p:nvPr>
        </p:nvSpPr>
        <p:spPr/>
        <p:txBody>
          <a:bodyPr/>
          <a:lstStyle/>
          <a:p>
            <a:r>
              <a:rPr lang="en-GB" dirty="0"/>
              <a:t>joins</a:t>
            </a:r>
          </a:p>
        </p:txBody>
      </p:sp>
      <p:sp>
        <p:nvSpPr>
          <p:cNvPr id="3" name="Slide Number Placeholder 2">
            <a:extLst>
              <a:ext uri="{FF2B5EF4-FFF2-40B4-BE49-F238E27FC236}">
                <a16:creationId xmlns:a16="http://schemas.microsoft.com/office/drawing/2014/main" xmlns="" id="{ACA2C3E8-2991-AEEF-F93C-23FA1B00006F}"/>
              </a:ext>
            </a:extLst>
          </p:cNvPr>
          <p:cNvSpPr>
            <a:spLocks noGrp="1"/>
          </p:cNvSpPr>
          <p:nvPr>
            <p:ph type="sldNum" sz="quarter" idx="4"/>
          </p:nvPr>
        </p:nvSpPr>
        <p:spPr/>
        <p:txBody>
          <a:bodyPr/>
          <a:lstStyle/>
          <a:p>
            <a:fld id="{EF892D59-8F09-EF4B-AD6D-DA609442F868}" type="slidenum">
              <a:rPr lang="en-GB" smtClean="0"/>
              <a:pPr/>
              <a:t>11</a:t>
            </a:fld>
            <a:endParaRPr lang="en-GB" dirty="0"/>
          </a:p>
        </p:txBody>
      </p:sp>
      <p:sp>
        <p:nvSpPr>
          <p:cNvPr id="4" name="Text Placeholder 3">
            <a:extLst>
              <a:ext uri="{FF2B5EF4-FFF2-40B4-BE49-F238E27FC236}">
                <a16:creationId xmlns:a16="http://schemas.microsoft.com/office/drawing/2014/main" xmlns="" id="{13C4EB73-902E-1353-AA3C-A3C48D00A1B4}"/>
              </a:ext>
            </a:extLst>
          </p:cNvPr>
          <p:cNvSpPr>
            <a:spLocks noGrp="1"/>
          </p:cNvSpPr>
          <p:nvPr>
            <p:ph type="body" sz="quarter" idx="15"/>
          </p:nvPr>
        </p:nvSpPr>
        <p:spPr/>
        <p:txBody>
          <a:bodyPr/>
          <a:lstStyle/>
          <a:p>
            <a:r>
              <a:rPr lang="en-US" dirty="0">
                <a:cs typeface="Times New Roman" pitchFamily="18" charset="0"/>
              </a:rPr>
              <a:t>The </a:t>
            </a:r>
            <a:r>
              <a:rPr lang="en-US" b="1" dirty="0">
                <a:cs typeface="Times New Roman" pitchFamily="18" charset="0"/>
              </a:rPr>
              <a:t>join</a:t>
            </a:r>
            <a:r>
              <a:rPr lang="en-US" dirty="0">
                <a:cs typeface="Times New Roman" pitchFamily="18" charset="0"/>
              </a:rPr>
              <a:t> clause is used to match elements in one collection with elements in another collection.</a:t>
            </a:r>
          </a:p>
          <a:p>
            <a:r>
              <a:rPr lang="en-US" dirty="0">
                <a:cs typeface="Times New Roman" pitchFamily="18" charset="0"/>
              </a:rPr>
              <a:t>Find persons who have names that match the ‘names’ list:</a:t>
            </a:r>
          </a:p>
          <a:p>
            <a:endParaRPr lang="en-US" dirty="0">
              <a:cs typeface="Times New Roman" pitchFamily="18" charset="0"/>
            </a:endParaRPr>
          </a:p>
          <a:p>
            <a:endParaRPr lang="en-GB" dirty="0"/>
          </a:p>
        </p:txBody>
      </p:sp>
      <p:pic>
        <p:nvPicPr>
          <p:cNvPr id="6" name="Picture 5">
            <a:extLst>
              <a:ext uri="{FF2B5EF4-FFF2-40B4-BE49-F238E27FC236}">
                <a16:creationId xmlns:a16="http://schemas.microsoft.com/office/drawing/2014/main" xmlns="" id="{C5B85749-4926-98E8-A189-085939A0E4A5}"/>
              </a:ext>
            </a:extLst>
          </p:cNvPr>
          <p:cNvPicPr>
            <a:picLocks noChangeAspect="1"/>
          </p:cNvPicPr>
          <p:nvPr/>
        </p:nvPicPr>
        <p:blipFill>
          <a:blip r:embed="rId3"/>
          <a:stretch>
            <a:fillRect/>
          </a:stretch>
        </p:blipFill>
        <p:spPr>
          <a:xfrm>
            <a:off x="9557539" y="5684503"/>
            <a:ext cx="1358465" cy="784890"/>
          </a:xfrm>
          <a:prstGeom prst="rect">
            <a:avLst/>
          </a:prstGeom>
          <a:ln>
            <a:solidFill>
              <a:schemeClr val="accent1"/>
            </a:solidFill>
          </a:ln>
        </p:spPr>
      </p:pic>
      <p:pic>
        <p:nvPicPr>
          <p:cNvPr id="8" name="Picture 7">
            <a:extLst>
              <a:ext uri="{FF2B5EF4-FFF2-40B4-BE49-F238E27FC236}">
                <a16:creationId xmlns:a16="http://schemas.microsoft.com/office/drawing/2014/main" xmlns="" id="{5C6FE5E7-E859-5C61-CD41-6FAF062F1C40}"/>
              </a:ext>
            </a:extLst>
          </p:cNvPr>
          <p:cNvPicPr>
            <a:picLocks noChangeAspect="1"/>
          </p:cNvPicPr>
          <p:nvPr/>
        </p:nvPicPr>
        <p:blipFill>
          <a:blip r:embed="rId4"/>
          <a:stretch>
            <a:fillRect/>
          </a:stretch>
        </p:blipFill>
        <p:spPr>
          <a:xfrm>
            <a:off x="5179649" y="2740429"/>
            <a:ext cx="4236967" cy="3728964"/>
          </a:xfrm>
          <a:prstGeom prst="rect">
            <a:avLst/>
          </a:prstGeom>
          <a:ln>
            <a:solidFill>
              <a:schemeClr val="accent1"/>
            </a:solidFill>
          </a:ln>
        </p:spPr>
      </p:pic>
    </p:spTree>
    <p:extLst>
      <p:ext uri="{BB962C8B-B14F-4D97-AF65-F5344CB8AC3E}">
        <p14:creationId xmlns:p14="http://schemas.microsoft.com/office/powerpoint/2010/main" xmlns="" val="264137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085C0059-6FD9-9F6E-7AF2-941CFE2A8DB8}"/>
              </a:ext>
            </a:extLst>
          </p:cNvPr>
          <p:cNvSpPr>
            <a:spLocks noGrp="1"/>
          </p:cNvSpPr>
          <p:nvPr>
            <p:ph type="body" sz="quarter" idx="10"/>
          </p:nvPr>
        </p:nvSpPr>
        <p:spPr/>
        <p:txBody>
          <a:bodyPr/>
          <a:lstStyle/>
          <a:p>
            <a:r>
              <a:rPr lang="en-GB" sz="2800" dirty="0"/>
              <a:t>Aggregations</a:t>
            </a:r>
          </a:p>
        </p:txBody>
      </p:sp>
      <p:sp>
        <p:nvSpPr>
          <p:cNvPr id="3" name="Slide Number Placeholder 2">
            <a:extLst>
              <a:ext uri="{FF2B5EF4-FFF2-40B4-BE49-F238E27FC236}">
                <a16:creationId xmlns:a16="http://schemas.microsoft.com/office/drawing/2014/main" xmlns="" id="{CBB0AD40-8199-76C5-573F-18A9B711B7B7}"/>
              </a:ext>
            </a:extLst>
          </p:cNvPr>
          <p:cNvSpPr>
            <a:spLocks noGrp="1"/>
          </p:cNvSpPr>
          <p:nvPr>
            <p:ph type="sldNum" sz="quarter" idx="4"/>
          </p:nvPr>
        </p:nvSpPr>
        <p:spPr/>
        <p:txBody>
          <a:bodyPr/>
          <a:lstStyle/>
          <a:p>
            <a:fld id="{EF892D59-8F09-EF4B-AD6D-DA609442F868}" type="slidenum">
              <a:rPr lang="en-GB" smtClean="0"/>
              <a:pPr/>
              <a:t>12</a:t>
            </a:fld>
            <a:endParaRPr lang="en-GB" dirty="0"/>
          </a:p>
        </p:txBody>
      </p:sp>
      <p:sp>
        <p:nvSpPr>
          <p:cNvPr id="6" name="Text Placeholder 5">
            <a:extLst>
              <a:ext uri="{FF2B5EF4-FFF2-40B4-BE49-F238E27FC236}">
                <a16:creationId xmlns:a16="http://schemas.microsoft.com/office/drawing/2014/main" xmlns="" id="{C2DC8514-B42B-7919-8FD7-72BD44D8A131}"/>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Aggregations execute without an explicit foreach statement</a:t>
            </a:r>
          </a:p>
          <a:p>
            <a:pPr marL="285750" indent="-285750">
              <a:buFont typeface="Arial" panose="020B0604020202020204" pitchFamily="34" charset="0"/>
              <a:buChar char="•"/>
            </a:pPr>
            <a:r>
              <a:rPr lang="en-GB" dirty="0"/>
              <a:t>The </a:t>
            </a:r>
            <a:r>
              <a:rPr lang="en-GB" b="1" dirty="0" err="1"/>
              <a:t>baseQuery</a:t>
            </a:r>
            <a:r>
              <a:rPr lang="en-GB" dirty="0"/>
              <a:t> uses lambda expressions to specify which property of Customer is to be aggregated</a:t>
            </a:r>
          </a:p>
          <a:p>
            <a:pPr marL="285750" indent="-285750">
              <a:buFont typeface="Arial" panose="020B0604020202020204" pitchFamily="34" charset="0"/>
              <a:buChar char="•"/>
            </a:pPr>
            <a:r>
              <a:rPr lang="en-GB" b="1" dirty="0"/>
              <a:t>Qry2</a:t>
            </a:r>
            <a:r>
              <a:rPr lang="en-GB" dirty="0"/>
              <a:t> projects the Balance property which is a decimal, so no lambdas are required</a:t>
            </a:r>
          </a:p>
        </p:txBody>
      </p:sp>
      <p:pic>
        <p:nvPicPr>
          <p:cNvPr id="8" name="Picture 7">
            <a:extLst>
              <a:ext uri="{FF2B5EF4-FFF2-40B4-BE49-F238E27FC236}">
                <a16:creationId xmlns:a16="http://schemas.microsoft.com/office/drawing/2014/main" xmlns="" id="{D60D504A-3CDC-E455-4688-5F6797AEB2A6}"/>
              </a:ext>
            </a:extLst>
          </p:cNvPr>
          <p:cNvPicPr>
            <a:picLocks noChangeAspect="1"/>
          </p:cNvPicPr>
          <p:nvPr/>
        </p:nvPicPr>
        <p:blipFill>
          <a:blip r:embed="rId2"/>
          <a:stretch>
            <a:fillRect/>
          </a:stretch>
        </p:blipFill>
        <p:spPr>
          <a:xfrm>
            <a:off x="5411655" y="3356898"/>
            <a:ext cx="4589950" cy="3014453"/>
          </a:xfrm>
          <a:prstGeom prst="rect">
            <a:avLst/>
          </a:prstGeom>
          <a:ln>
            <a:solidFill>
              <a:schemeClr val="accent1"/>
            </a:solidFill>
          </a:ln>
        </p:spPr>
      </p:pic>
    </p:spTree>
    <p:extLst>
      <p:ext uri="{BB962C8B-B14F-4D97-AF65-F5344CB8AC3E}">
        <p14:creationId xmlns:p14="http://schemas.microsoft.com/office/powerpoint/2010/main" xmlns="" val="39704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38ECB90-2F33-612A-7868-E0480DC989EF}"/>
              </a:ext>
            </a:extLst>
          </p:cNvPr>
          <p:cNvSpPr>
            <a:spLocks noGrp="1"/>
          </p:cNvSpPr>
          <p:nvPr>
            <p:ph type="body" sz="quarter" idx="10"/>
          </p:nvPr>
        </p:nvSpPr>
        <p:spPr/>
        <p:txBody>
          <a:bodyPr/>
          <a:lstStyle/>
          <a:p>
            <a:r>
              <a:rPr lang="en-GB" dirty="0" err="1"/>
              <a:t>OfType</a:t>
            </a:r>
            <a:endParaRPr lang="en-GB" dirty="0"/>
          </a:p>
        </p:txBody>
      </p:sp>
      <p:sp>
        <p:nvSpPr>
          <p:cNvPr id="3" name="Slide Number Placeholder 2">
            <a:extLst>
              <a:ext uri="{FF2B5EF4-FFF2-40B4-BE49-F238E27FC236}">
                <a16:creationId xmlns:a16="http://schemas.microsoft.com/office/drawing/2014/main" xmlns="" id="{2880DD71-8897-23BE-2154-F6315F35D41C}"/>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4" name="Text Placeholder 3">
            <a:extLst>
              <a:ext uri="{FF2B5EF4-FFF2-40B4-BE49-F238E27FC236}">
                <a16:creationId xmlns:a16="http://schemas.microsoft.com/office/drawing/2014/main" xmlns="" id="{6D556EA5-86DF-E9C6-DC88-FA24E0423035}"/>
              </a:ext>
            </a:extLst>
          </p:cNvPr>
          <p:cNvSpPr>
            <a:spLocks noGrp="1"/>
          </p:cNvSpPr>
          <p:nvPr>
            <p:ph type="body" sz="quarter" idx="15"/>
          </p:nvPr>
        </p:nvSpPr>
        <p:spPr/>
        <p:txBody>
          <a:bodyPr/>
          <a:lstStyle/>
          <a:p>
            <a:r>
              <a:rPr lang="en-GB" dirty="0"/>
              <a:t>The </a:t>
            </a:r>
            <a:r>
              <a:rPr lang="en-GB" b="1" dirty="0" err="1"/>
              <a:t>OfType</a:t>
            </a:r>
            <a:r>
              <a:rPr lang="en-GB" dirty="0"/>
              <a:t> method filters the elements of an </a:t>
            </a:r>
            <a:r>
              <a:rPr lang="en-GB" dirty="0" err="1"/>
              <a:t>IEnumerable</a:t>
            </a:r>
            <a:r>
              <a:rPr lang="en-GB" dirty="0"/>
              <a:t> based on a specified type:</a:t>
            </a:r>
          </a:p>
          <a:p>
            <a:endParaRPr lang="en-GB" dirty="0"/>
          </a:p>
        </p:txBody>
      </p:sp>
      <p:pic>
        <p:nvPicPr>
          <p:cNvPr id="6" name="Picture 5">
            <a:extLst>
              <a:ext uri="{FF2B5EF4-FFF2-40B4-BE49-F238E27FC236}">
                <a16:creationId xmlns:a16="http://schemas.microsoft.com/office/drawing/2014/main" xmlns="" id="{51C1BB5E-9D6E-A51E-0C4A-7D56EDD37062}"/>
              </a:ext>
            </a:extLst>
          </p:cNvPr>
          <p:cNvPicPr>
            <a:picLocks noChangeAspect="1"/>
          </p:cNvPicPr>
          <p:nvPr/>
        </p:nvPicPr>
        <p:blipFill>
          <a:blip r:embed="rId2"/>
          <a:stretch>
            <a:fillRect/>
          </a:stretch>
        </p:blipFill>
        <p:spPr>
          <a:xfrm>
            <a:off x="5106623" y="2079451"/>
            <a:ext cx="2724530" cy="752580"/>
          </a:xfrm>
          <a:prstGeom prst="rect">
            <a:avLst/>
          </a:prstGeom>
          <a:ln>
            <a:solidFill>
              <a:schemeClr val="accent1"/>
            </a:solidFill>
          </a:ln>
        </p:spPr>
      </p:pic>
      <p:pic>
        <p:nvPicPr>
          <p:cNvPr id="8" name="Picture 7">
            <a:extLst>
              <a:ext uri="{FF2B5EF4-FFF2-40B4-BE49-F238E27FC236}">
                <a16:creationId xmlns:a16="http://schemas.microsoft.com/office/drawing/2014/main" xmlns="" id="{7E828199-0EF1-C58E-536A-7C3091AE1350}"/>
              </a:ext>
            </a:extLst>
          </p:cNvPr>
          <p:cNvPicPr>
            <a:picLocks noChangeAspect="1"/>
          </p:cNvPicPr>
          <p:nvPr/>
        </p:nvPicPr>
        <p:blipFill>
          <a:blip r:embed="rId3"/>
          <a:stretch>
            <a:fillRect/>
          </a:stretch>
        </p:blipFill>
        <p:spPr>
          <a:xfrm>
            <a:off x="8229863" y="2700233"/>
            <a:ext cx="2038635" cy="514422"/>
          </a:xfrm>
          <a:prstGeom prst="rect">
            <a:avLst/>
          </a:prstGeom>
          <a:ln>
            <a:solidFill>
              <a:schemeClr val="accent1"/>
            </a:solidFill>
          </a:ln>
        </p:spPr>
      </p:pic>
      <p:pic>
        <p:nvPicPr>
          <p:cNvPr id="10" name="Picture 9">
            <a:extLst>
              <a:ext uri="{FF2B5EF4-FFF2-40B4-BE49-F238E27FC236}">
                <a16:creationId xmlns:a16="http://schemas.microsoft.com/office/drawing/2014/main" xmlns="" id="{2B1BDD6D-A94D-63F3-2931-B2E409EB2072}"/>
              </a:ext>
            </a:extLst>
          </p:cNvPr>
          <p:cNvPicPr>
            <a:picLocks noChangeAspect="1"/>
          </p:cNvPicPr>
          <p:nvPr/>
        </p:nvPicPr>
        <p:blipFill>
          <a:blip r:embed="rId4"/>
          <a:stretch>
            <a:fillRect/>
          </a:stretch>
        </p:blipFill>
        <p:spPr>
          <a:xfrm>
            <a:off x="8229863" y="2078677"/>
            <a:ext cx="1971950" cy="514422"/>
          </a:xfrm>
          <a:prstGeom prst="rect">
            <a:avLst/>
          </a:prstGeom>
          <a:ln>
            <a:solidFill>
              <a:schemeClr val="accent1"/>
            </a:solidFill>
          </a:ln>
        </p:spPr>
      </p:pic>
      <p:pic>
        <p:nvPicPr>
          <p:cNvPr id="12" name="Picture 11">
            <a:extLst>
              <a:ext uri="{FF2B5EF4-FFF2-40B4-BE49-F238E27FC236}">
                <a16:creationId xmlns:a16="http://schemas.microsoft.com/office/drawing/2014/main" xmlns="" id="{130F4414-519C-B40A-F455-90A8CCDE12E5}"/>
              </a:ext>
            </a:extLst>
          </p:cNvPr>
          <p:cNvPicPr>
            <a:picLocks noChangeAspect="1"/>
          </p:cNvPicPr>
          <p:nvPr/>
        </p:nvPicPr>
        <p:blipFill>
          <a:blip r:embed="rId5"/>
          <a:stretch>
            <a:fillRect/>
          </a:stretch>
        </p:blipFill>
        <p:spPr>
          <a:xfrm>
            <a:off x="5104627" y="3321789"/>
            <a:ext cx="2994344" cy="3117247"/>
          </a:xfrm>
          <a:prstGeom prst="rect">
            <a:avLst/>
          </a:prstGeom>
          <a:ln>
            <a:solidFill>
              <a:schemeClr val="accent1"/>
            </a:solidFill>
          </a:ln>
        </p:spPr>
      </p:pic>
    </p:spTree>
    <p:extLst>
      <p:ext uri="{BB962C8B-B14F-4D97-AF65-F5344CB8AC3E}">
        <p14:creationId xmlns:p14="http://schemas.microsoft.com/office/powerpoint/2010/main" xmlns="" val="184012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7DDE903-9460-2CF8-CA5A-4F886BA067EC}"/>
              </a:ext>
            </a:extLst>
          </p:cNvPr>
          <p:cNvSpPr>
            <a:spLocks noGrp="1"/>
          </p:cNvSpPr>
          <p:nvPr>
            <p:ph type="body" sz="quarter" idx="10"/>
          </p:nvPr>
        </p:nvSpPr>
        <p:spPr/>
        <p:txBody>
          <a:bodyPr/>
          <a:lstStyle/>
          <a:p>
            <a:r>
              <a:rPr lang="en-GB" dirty="0"/>
              <a:t>LINQ query keywords &amp; methods</a:t>
            </a:r>
          </a:p>
        </p:txBody>
      </p:sp>
      <p:sp>
        <p:nvSpPr>
          <p:cNvPr id="3" name="Slide Number Placeholder 2">
            <a:extLst>
              <a:ext uri="{FF2B5EF4-FFF2-40B4-BE49-F238E27FC236}">
                <a16:creationId xmlns:a16="http://schemas.microsoft.com/office/drawing/2014/main" xmlns="" id="{FEEBDF80-2194-9358-46BB-F55F78C64A08}"/>
              </a:ext>
            </a:extLst>
          </p:cNvPr>
          <p:cNvSpPr>
            <a:spLocks noGrp="1"/>
          </p:cNvSpPr>
          <p:nvPr>
            <p:ph type="sldNum" sz="quarter" idx="4"/>
          </p:nvPr>
        </p:nvSpPr>
        <p:spPr/>
        <p:txBody>
          <a:bodyPr/>
          <a:lstStyle/>
          <a:p>
            <a:fld id="{EF892D59-8F09-EF4B-AD6D-DA609442F868}" type="slidenum">
              <a:rPr lang="en-GB" smtClean="0"/>
              <a:pPr/>
              <a:t>14</a:t>
            </a:fld>
            <a:endParaRPr lang="en-GB" dirty="0"/>
          </a:p>
        </p:txBody>
      </p:sp>
      <p:sp>
        <p:nvSpPr>
          <p:cNvPr id="6" name="Rectangle 5">
            <a:extLst>
              <a:ext uri="{FF2B5EF4-FFF2-40B4-BE49-F238E27FC236}">
                <a16:creationId xmlns:a16="http://schemas.microsoft.com/office/drawing/2014/main" xmlns="" id="{1DFFCEDC-23E5-1292-1B1E-2A0B259B8F54}"/>
              </a:ext>
            </a:extLst>
          </p:cNvPr>
          <p:cNvSpPr>
            <a:spLocks noChangeArrowheads="1"/>
          </p:cNvSpPr>
          <p:nvPr/>
        </p:nvSpPr>
        <p:spPr bwMode="auto">
          <a:xfrm>
            <a:off x="8299971" y="4698355"/>
            <a:ext cx="1744402" cy="181331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Aggregate</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Average</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Count</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LongCount</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Max</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Min</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Sum</a:t>
            </a:r>
          </a:p>
        </p:txBody>
      </p:sp>
      <p:sp>
        <p:nvSpPr>
          <p:cNvPr id="7" name="Rectangle 6">
            <a:extLst>
              <a:ext uri="{FF2B5EF4-FFF2-40B4-BE49-F238E27FC236}">
                <a16:creationId xmlns:a16="http://schemas.microsoft.com/office/drawing/2014/main" xmlns="" id="{B3723353-1E14-B351-2A1B-9144251E26F1}"/>
              </a:ext>
            </a:extLst>
          </p:cNvPr>
          <p:cNvSpPr>
            <a:spLocks noChangeArrowheads="1"/>
          </p:cNvSpPr>
          <p:nvPr/>
        </p:nvSpPr>
        <p:spPr bwMode="auto">
          <a:xfrm>
            <a:off x="10162039" y="2212595"/>
            <a:ext cx="1733007" cy="2551981"/>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Concat</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Distinct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Except</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Intersect</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Union</a:t>
            </a:r>
          </a:p>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GroupJoin</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Reverse</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SelectMany</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SequenceEqual</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Union</a:t>
            </a:r>
          </a:p>
        </p:txBody>
      </p:sp>
      <p:sp>
        <p:nvSpPr>
          <p:cNvPr id="8" name="Rectangle 10">
            <a:extLst>
              <a:ext uri="{FF2B5EF4-FFF2-40B4-BE49-F238E27FC236}">
                <a16:creationId xmlns:a16="http://schemas.microsoft.com/office/drawing/2014/main" xmlns="" id="{B986CEA2-B203-92B8-844A-90B9F805CFD5}"/>
              </a:ext>
            </a:extLst>
          </p:cNvPr>
          <p:cNvSpPr>
            <a:spLocks noChangeArrowheads="1"/>
          </p:cNvSpPr>
          <p:nvPr/>
        </p:nvSpPr>
        <p:spPr bwMode="auto">
          <a:xfrm>
            <a:off x="6433749" y="4530360"/>
            <a:ext cx="1748556" cy="82843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AsEnumerable</a:t>
            </a:r>
            <a:endPar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Cast</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OfType</a:t>
            </a:r>
            <a:endPar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p:txBody>
      </p:sp>
      <p:sp>
        <p:nvSpPr>
          <p:cNvPr id="9" name="Rectangle 14">
            <a:extLst>
              <a:ext uri="{FF2B5EF4-FFF2-40B4-BE49-F238E27FC236}">
                <a16:creationId xmlns:a16="http://schemas.microsoft.com/office/drawing/2014/main" xmlns="" id="{16B2A92F-CBC1-2B5B-17A6-33FE36DB1D0C}"/>
              </a:ext>
            </a:extLst>
          </p:cNvPr>
          <p:cNvSpPr>
            <a:spLocks noChangeArrowheads="1"/>
          </p:cNvSpPr>
          <p:nvPr/>
        </p:nvSpPr>
        <p:spPr bwMode="auto">
          <a:xfrm>
            <a:off x="6437903" y="5412584"/>
            <a:ext cx="1744402" cy="107465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ToArray</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ToDictionary</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ToList</a:t>
            </a:r>
            <a:endPar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ToLookup</a:t>
            </a:r>
            <a:endPar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p:txBody>
      </p:sp>
      <p:sp>
        <p:nvSpPr>
          <p:cNvPr id="10" name="Rectangle 11">
            <a:extLst>
              <a:ext uri="{FF2B5EF4-FFF2-40B4-BE49-F238E27FC236}">
                <a16:creationId xmlns:a16="http://schemas.microsoft.com/office/drawing/2014/main" xmlns="" id="{E7EA7C73-FD0A-B4CA-E302-725F19899CF4}"/>
              </a:ext>
            </a:extLst>
          </p:cNvPr>
          <p:cNvSpPr>
            <a:spLocks noChangeArrowheads="1"/>
          </p:cNvSpPr>
          <p:nvPr/>
        </p:nvSpPr>
        <p:spPr bwMode="auto">
          <a:xfrm>
            <a:off x="4461255" y="5849948"/>
            <a:ext cx="1858982" cy="582211"/>
          </a:xfrm>
          <a:prstGeom prst="rect">
            <a:avLst/>
          </a:prstGeom>
          <a:solidFill>
            <a:schemeClr val="bg1"/>
          </a:solidFill>
          <a:ln w="12700">
            <a:solidFill>
              <a:schemeClr val="tx1"/>
            </a:solidFill>
            <a:miter lim="800000"/>
            <a:headEnd/>
            <a:tailEnd/>
          </a:ln>
          <a:effectLst/>
        </p:spPr>
        <p:txBody>
          <a:bodyPr wrap="square" lIns="90488" tIns="44450" rIns="90488" bIns="44450">
            <a:spAutoFit/>
          </a:bodyPr>
          <a:lstStyle/>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All</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Any</a:t>
            </a:r>
          </a:p>
        </p:txBody>
      </p:sp>
      <p:sp>
        <p:nvSpPr>
          <p:cNvPr id="11" name="Rectangle 4">
            <a:extLst>
              <a:ext uri="{FF2B5EF4-FFF2-40B4-BE49-F238E27FC236}">
                <a16:creationId xmlns:a16="http://schemas.microsoft.com/office/drawing/2014/main" xmlns="" id="{53B13413-7076-2BDF-99C8-64538243B789}"/>
              </a:ext>
            </a:extLst>
          </p:cNvPr>
          <p:cNvSpPr>
            <a:spLocks noChangeArrowheads="1"/>
          </p:cNvSpPr>
          <p:nvPr/>
        </p:nvSpPr>
        <p:spPr bwMode="auto">
          <a:xfrm>
            <a:off x="4461255" y="851373"/>
            <a:ext cx="1832545" cy="2551981"/>
          </a:xfrm>
          <a:prstGeom prst="rect">
            <a:avLst/>
          </a:prstGeom>
          <a:solidFill>
            <a:schemeClr val="bg1"/>
          </a:solidFill>
          <a:ln w="12700">
            <a:solidFill>
              <a:schemeClr val="tx1"/>
            </a:solidFill>
            <a:miter lim="800000"/>
            <a:headEnd/>
            <a:tailEnd/>
          </a:ln>
          <a:effectLst/>
        </p:spPr>
        <p:txBody>
          <a:bodyPr wrap="square" lIns="90488" tIns="44450" rIns="90488" bIns="44450">
            <a:spAutoFit/>
          </a:bodyPr>
          <a:lstStyle/>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from</a:t>
            </a:r>
            <a:b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join .. on</a:t>
            </a:r>
            <a:b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equals </a:t>
            </a:r>
            <a:b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where </a:t>
            </a:r>
            <a:b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group .. by </a:t>
            </a:r>
            <a:b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into</a:t>
            </a:r>
            <a:b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let</a:t>
            </a:r>
            <a:b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orderby</a:t>
            </a: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descending</a:t>
            </a:r>
            <a:b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select</a:t>
            </a:r>
          </a:p>
        </p:txBody>
      </p:sp>
      <p:sp>
        <p:nvSpPr>
          <p:cNvPr id="12" name="Rectangle 11">
            <a:extLst>
              <a:ext uri="{FF2B5EF4-FFF2-40B4-BE49-F238E27FC236}">
                <a16:creationId xmlns:a16="http://schemas.microsoft.com/office/drawing/2014/main" xmlns="" id="{58D956DB-54B1-379A-8236-995A891BC6BC}"/>
              </a:ext>
            </a:extLst>
          </p:cNvPr>
          <p:cNvSpPr>
            <a:spLocks noChangeArrowheads="1"/>
          </p:cNvSpPr>
          <p:nvPr/>
        </p:nvSpPr>
        <p:spPr bwMode="auto">
          <a:xfrm>
            <a:off x="10162039" y="4944576"/>
            <a:ext cx="1744402" cy="1567096"/>
          </a:xfrm>
          <a:prstGeom prst="rect">
            <a:avLst/>
          </a:prstGeom>
          <a:solidFill>
            <a:schemeClr val="bg1"/>
          </a:solidFill>
          <a:ln w="12700">
            <a:solidFill>
              <a:schemeClr val="tx1"/>
            </a:solidFill>
            <a:miter lim="800000"/>
            <a:headEnd/>
            <a:tailEnd/>
          </a:ln>
          <a:effectLst/>
        </p:spPr>
        <p:txBody>
          <a:bodyPr wrap="square" lIns="90488" tIns="44450" rIns="90488"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First</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Last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Skip</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SkipWhile</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Take</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TakeWhile</a:t>
            </a:r>
            <a:endPar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p:txBody>
      </p:sp>
      <p:sp>
        <p:nvSpPr>
          <p:cNvPr id="13" name="Rectangle 12">
            <a:extLst>
              <a:ext uri="{FF2B5EF4-FFF2-40B4-BE49-F238E27FC236}">
                <a16:creationId xmlns:a16="http://schemas.microsoft.com/office/drawing/2014/main" xmlns="" id="{722BA9AD-EB38-1276-0F0D-CF9B6752059A}"/>
              </a:ext>
            </a:extLst>
          </p:cNvPr>
          <p:cNvSpPr>
            <a:spLocks noChangeArrowheads="1"/>
          </p:cNvSpPr>
          <p:nvPr/>
        </p:nvSpPr>
        <p:spPr bwMode="auto">
          <a:xfrm>
            <a:off x="4487692" y="4530360"/>
            <a:ext cx="1832545" cy="1074653"/>
          </a:xfrm>
          <a:prstGeom prst="rect">
            <a:avLst/>
          </a:prstGeom>
          <a:solidFill>
            <a:schemeClr val="bg1"/>
          </a:solidFill>
          <a:ln w="12700">
            <a:solidFill>
              <a:schemeClr val="tx1"/>
            </a:solidFill>
            <a:miter lim="800000"/>
            <a:headEnd/>
            <a:tailEnd/>
          </a:ln>
          <a:effectLst/>
        </p:spPr>
        <p:txBody>
          <a:bodyPr wrap="square" lIns="90488" tIns="44450" rIns="90488" bIns="44450">
            <a:spAutoFit/>
          </a:bodyPr>
          <a:lstStyle/>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Contains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DefaultIfEmpty</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ElementAt</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Single</a:t>
            </a:r>
          </a:p>
        </p:txBody>
      </p:sp>
      <p:sp>
        <p:nvSpPr>
          <p:cNvPr id="14" name="Rectangle 5">
            <a:extLst>
              <a:ext uri="{FF2B5EF4-FFF2-40B4-BE49-F238E27FC236}">
                <a16:creationId xmlns:a16="http://schemas.microsoft.com/office/drawing/2014/main" xmlns="" id="{B95F22D2-148E-A1F5-3C6D-85C91800F8A0}"/>
              </a:ext>
            </a:extLst>
          </p:cNvPr>
          <p:cNvSpPr>
            <a:spLocks noChangeArrowheads="1"/>
          </p:cNvSpPr>
          <p:nvPr/>
        </p:nvSpPr>
        <p:spPr bwMode="auto">
          <a:xfrm>
            <a:off x="6765956" y="851373"/>
            <a:ext cx="2406216" cy="2059538"/>
          </a:xfrm>
          <a:prstGeom prst="rect">
            <a:avLst/>
          </a:prstGeom>
          <a:solidFill>
            <a:schemeClr val="bg1"/>
          </a:solidFill>
          <a:ln w="12700">
            <a:solidFill>
              <a:schemeClr val="tx1"/>
            </a:solidFill>
            <a:miter lim="800000"/>
            <a:headEnd/>
            <a:tailEnd/>
          </a:ln>
          <a:effectLst/>
        </p:spPr>
        <p:txBody>
          <a:bodyPr wrap="square" lIns="90488" tIns="44450" rIns="90488" bIns="44450">
            <a:spAutoFit/>
          </a:bodyPr>
          <a:lstStyle/>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a:ln>
                  <a:noFill/>
                </a:ln>
                <a:solidFill>
                  <a:srgbClr val="FF0000"/>
                </a:solidFill>
                <a:effectLst/>
                <a:uLnTx/>
                <a:uFillTx/>
                <a:latin typeface="Consolas" pitchFamily="49" charset="0"/>
                <a:ea typeface="+mn-ea"/>
                <a:cs typeface="Consolas" pitchFamily="49" charset="0"/>
              </a:rPr>
              <a:t>Join</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a:ln>
                  <a:noFill/>
                </a:ln>
                <a:solidFill>
                  <a:srgbClr val="FF0000"/>
                </a:solidFill>
                <a:effectLst/>
                <a:uLnTx/>
                <a:uFillTx/>
                <a:latin typeface="Consolas" pitchFamily="49" charset="0"/>
                <a:ea typeface="+mn-ea"/>
                <a:cs typeface="Consolas" pitchFamily="49" charset="0"/>
              </a:rPr>
              <a:t>Where</a:t>
            </a:r>
            <a:endPar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err="1">
                <a:ln>
                  <a:noFill/>
                </a:ln>
                <a:solidFill>
                  <a:srgbClr val="FF0000"/>
                </a:solidFill>
                <a:effectLst/>
                <a:uLnTx/>
                <a:uFillTx/>
                <a:latin typeface="Consolas" pitchFamily="49" charset="0"/>
                <a:ea typeface="+mn-ea"/>
                <a:cs typeface="Consolas" pitchFamily="49" charset="0"/>
              </a:rPr>
              <a:t>GroupBy</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srgbClr val="FF0000"/>
                </a:solidFill>
                <a:effectLst/>
                <a:uLnTx/>
                <a:uFillTx/>
                <a:latin typeface="Consolas" pitchFamily="49" charset="0"/>
                <a:ea typeface="+mn-ea"/>
                <a:cs typeface="Consolas" pitchFamily="49" charset="0"/>
              </a:rPr>
              <a:t>OrderBy</a:t>
            </a:r>
            <a:r>
              <a:rPr kumimoji="0" lang="en-GB" sz="1600" b="0" i="0" u="none" strike="noStrike" kern="1200" cap="none" spc="0" normalizeH="0" baseline="0" noProof="0" dirty="0">
                <a:ln>
                  <a:noFill/>
                </a:ln>
                <a:solidFill>
                  <a:srgbClr val="FF0000"/>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srgbClr val="FF0000"/>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srgbClr val="FF0000"/>
                </a:solidFill>
                <a:effectLst/>
                <a:uLnTx/>
                <a:uFillTx/>
                <a:latin typeface="Consolas" pitchFamily="49" charset="0"/>
                <a:ea typeface="+mn-ea"/>
                <a:cs typeface="Consolas" pitchFamily="49" charset="0"/>
              </a:rPr>
              <a:t>OrderByDescending</a:t>
            </a:r>
            <a:r>
              <a:rPr kumimoji="0" lang="en-GB" sz="1600" b="0" i="0" u="none" strike="noStrike" kern="1200" cap="none" spc="0" normalizeH="0" baseline="0" noProof="0" dirty="0">
                <a:ln>
                  <a:noFill/>
                </a:ln>
                <a:solidFill>
                  <a:srgbClr val="FF0000"/>
                </a:solidFill>
                <a:effectLst/>
                <a:uLnTx/>
                <a:uFillTx/>
                <a:latin typeface="Consolas" pitchFamily="49" charset="0"/>
                <a:ea typeface="+mn-ea"/>
                <a:cs typeface="Consolas" pitchFamily="49" charset="0"/>
              </a:rPr>
              <a:t> </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srgbClr val="FF0000"/>
                </a:solidFill>
                <a:effectLst/>
                <a:uLnTx/>
                <a:uFillTx/>
                <a:latin typeface="Consolas" pitchFamily="49" charset="0"/>
                <a:ea typeface="+mn-ea"/>
                <a:cs typeface="Consolas" pitchFamily="49" charset="0"/>
              </a:rPr>
              <a:t>ThenBy</a:t>
            </a:r>
            <a: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r>
            <a:br>
              <a:rPr kumimoji="0" lang="en-GB"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br>
            <a:r>
              <a:rPr kumimoji="0" lang="en-GB" sz="1600" b="0" i="0" u="none" strike="noStrike" kern="1200" cap="none" spc="0" normalizeH="0" baseline="0" noProof="0" dirty="0" err="1">
                <a:ln>
                  <a:noFill/>
                </a:ln>
                <a:solidFill>
                  <a:srgbClr val="FF0000"/>
                </a:solidFill>
                <a:effectLst/>
                <a:uLnTx/>
                <a:uFillTx/>
                <a:latin typeface="Consolas" pitchFamily="49" charset="0"/>
                <a:ea typeface="+mn-ea"/>
                <a:cs typeface="Consolas" pitchFamily="49" charset="0"/>
              </a:rPr>
              <a:t>ThenByDescending</a:t>
            </a:r>
            <a:endParaRPr kumimoji="0" lang="en-GB" sz="1600" b="0" i="0" u="none" strike="noStrike" kern="1200" cap="none" spc="0" normalizeH="0" baseline="0" noProof="0" dirty="0">
              <a:ln>
                <a:noFill/>
              </a:ln>
              <a:solidFill>
                <a:srgbClr val="FF0000"/>
              </a:solidFill>
              <a:effectLst/>
              <a:uLnTx/>
              <a:uFillTx/>
              <a:latin typeface="Consolas" pitchFamily="49" charset="0"/>
              <a:ea typeface="+mn-ea"/>
              <a:cs typeface="Consolas" pitchFamily="49" charset="0"/>
            </a:endParaRPr>
          </a:p>
          <a:p>
            <a:pPr marL="0" marR="0" lvl="0" indent="0" algn="l" defTabSz="739775" rtl="0" eaLnBrk="1" fontAlgn="base" latinLnBrk="0" hangingPunct="1">
              <a:lnSpc>
                <a:spcPct val="100000"/>
              </a:lnSpc>
              <a:spcBef>
                <a:spcPct val="0"/>
              </a:spcBef>
              <a:spcAft>
                <a:spcPct val="0"/>
              </a:spcAft>
              <a:buClrTx/>
              <a:buSzTx/>
              <a:buFontTx/>
              <a:buNone/>
              <a:tabLst>
                <a:tab pos="1143000" algn="l"/>
                <a:tab pos="2286000" algn="l"/>
                <a:tab pos="3429000" algn="l"/>
                <a:tab pos="4572000" algn="l"/>
                <a:tab pos="5715000" algn="l"/>
              </a:tabLst>
              <a:defRPr/>
            </a:pPr>
            <a:r>
              <a:rPr kumimoji="0" lang="en-GB" sz="1600" b="0" i="0" u="none" strike="noStrike" kern="1200" cap="none" spc="0" normalizeH="0" baseline="0" noProof="0" dirty="0">
                <a:ln>
                  <a:noFill/>
                </a:ln>
                <a:solidFill>
                  <a:srgbClr val="FF0000"/>
                </a:solidFill>
                <a:effectLst/>
                <a:uLnTx/>
                <a:uFillTx/>
                <a:latin typeface="Consolas" pitchFamily="49" charset="0"/>
                <a:ea typeface="+mn-ea"/>
                <a:cs typeface="Consolas" pitchFamily="49" charset="0"/>
              </a:rPr>
              <a:t>Select</a:t>
            </a:r>
          </a:p>
        </p:txBody>
      </p:sp>
    </p:spTree>
    <p:extLst>
      <p:ext uri="{BB962C8B-B14F-4D97-AF65-F5344CB8AC3E}">
        <p14:creationId xmlns:p14="http://schemas.microsoft.com/office/powerpoint/2010/main" xmlns="" val="33525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9C023EB-6C56-64E1-C4BD-CF03C2F1820E}"/>
              </a:ext>
            </a:extLst>
          </p:cNvPr>
          <p:cNvSpPr>
            <a:spLocks noGrp="1"/>
          </p:cNvSpPr>
          <p:nvPr>
            <p:ph type="body" sz="quarter" idx="10"/>
          </p:nvPr>
        </p:nvSpPr>
        <p:spPr/>
        <p:txBody>
          <a:bodyPr/>
          <a:lstStyle/>
          <a:p>
            <a:r>
              <a:rPr lang="en-GB" dirty="0"/>
              <a:t>summary</a:t>
            </a:r>
          </a:p>
        </p:txBody>
      </p:sp>
      <p:sp>
        <p:nvSpPr>
          <p:cNvPr id="4" name="Text Placeholder 3">
            <a:extLst>
              <a:ext uri="{FF2B5EF4-FFF2-40B4-BE49-F238E27FC236}">
                <a16:creationId xmlns:a16="http://schemas.microsoft.com/office/drawing/2014/main" xmlns="" id="{9DAB75CB-B7FC-6729-488D-E6A5A19181FB}"/>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Language-Integrated Query (LINQ)</a:t>
            </a:r>
          </a:p>
          <a:p>
            <a:pPr marL="285750" indent="-285750">
              <a:buFont typeface="Arial" panose="020B0604020202020204" pitchFamily="34" charset="0"/>
              <a:buChar char="•"/>
            </a:pPr>
            <a:r>
              <a:rPr lang="en-GB" dirty="0"/>
              <a:t>LINQ syntax</a:t>
            </a:r>
          </a:p>
          <a:p>
            <a:pPr marL="285750" indent="-285750">
              <a:buFont typeface="Arial" panose="020B0604020202020204" pitchFamily="34" charset="0"/>
              <a:buChar char="•"/>
            </a:pPr>
            <a:r>
              <a:rPr lang="en-GB" dirty="0"/>
              <a:t>LINQ projections</a:t>
            </a:r>
          </a:p>
          <a:p>
            <a:pPr marL="285750" indent="-285750">
              <a:buFont typeface="Arial" panose="020B0604020202020204" pitchFamily="34" charset="0"/>
              <a:buChar char="•"/>
            </a:pPr>
            <a:r>
              <a:rPr lang="en-GB" dirty="0"/>
              <a:t>Deferred execution</a:t>
            </a:r>
          </a:p>
          <a:p>
            <a:pPr marL="285750" indent="-285750">
              <a:buFont typeface="Arial" panose="020B0604020202020204" pitchFamily="34" charset="0"/>
              <a:buChar char="•"/>
            </a:pPr>
            <a:r>
              <a:rPr lang="en-GB" dirty="0"/>
              <a:t>Forcing immediate execution</a:t>
            </a:r>
          </a:p>
          <a:p>
            <a:pPr marL="285750" indent="-285750">
              <a:buFont typeface="Arial" panose="020B0604020202020204" pitchFamily="34" charset="0"/>
              <a:buChar char="•"/>
            </a:pPr>
            <a:r>
              <a:rPr lang="en-GB" dirty="0" smtClean="0"/>
              <a:t>Joins</a:t>
            </a:r>
            <a:endParaRPr lang="en-GB" dirty="0"/>
          </a:p>
          <a:p>
            <a:pPr marL="285750" indent="-285750">
              <a:buFont typeface="Arial" panose="020B0604020202020204" pitchFamily="34" charset="0"/>
              <a:buChar char="•"/>
            </a:pPr>
            <a:r>
              <a:rPr lang="en-GB" dirty="0" smtClean="0"/>
              <a:t>Aggregations</a:t>
            </a:r>
            <a:endParaRPr lang="en-GB" dirty="0"/>
          </a:p>
          <a:p>
            <a:pPr marL="285750" indent="-285750">
              <a:buFont typeface="Arial" panose="020B0604020202020204" pitchFamily="34" charset="0"/>
              <a:buChar char="•"/>
            </a:pPr>
            <a:r>
              <a:rPr lang="en-GB" dirty="0"/>
              <a:t>The </a:t>
            </a:r>
            <a:r>
              <a:rPr lang="en-GB" dirty="0" err="1"/>
              <a:t>OfType</a:t>
            </a:r>
            <a:r>
              <a:rPr lang="en-GB" dirty="0"/>
              <a:t> method</a:t>
            </a:r>
          </a:p>
          <a:p>
            <a:pPr marL="285750" indent="-285750">
              <a:buFont typeface="Arial" panose="020B0604020202020204" pitchFamily="34" charset="0"/>
              <a:buChar char="•"/>
            </a:pPr>
            <a:r>
              <a:rPr lang="en-GB" dirty="0"/>
              <a:t>LINQ expression syntax and keyword reference</a:t>
            </a:r>
          </a:p>
          <a:p>
            <a:endParaRPr lang="en-GB" dirty="0"/>
          </a:p>
          <a:p>
            <a:endParaRPr lang="en-GB" dirty="0"/>
          </a:p>
          <a:p>
            <a:endParaRPr lang="en-GB" dirty="0"/>
          </a:p>
        </p:txBody>
      </p:sp>
    </p:spTree>
    <p:extLst>
      <p:ext uri="{BB962C8B-B14F-4D97-AF65-F5344CB8AC3E}">
        <p14:creationId xmlns:p14="http://schemas.microsoft.com/office/powerpoint/2010/main" xmlns="" val="371911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3C44A85-D20A-FFDD-E274-CB6DCC81BDA4}"/>
              </a:ext>
            </a:extLst>
          </p:cNvPr>
          <p:cNvSpPr>
            <a:spLocks noGrp="1"/>
          </p:cNvSpPr>
          <p:nvPr>
            <p:ph type="ctrTitle"/>
          </p:nvPr>
        </p:nvSpPr>
        <p:spPr/>
        <p:txBody>
          <a:bodyPr/>
          <a:lstStyle/>
          <a:p>
            <a:r>
              <a:rPr lang="en-GB" dirty="0"/>
              <a:t>Activity: </a:t>
            </a:r>
            <a:br>
              <a:rPr lang="en-GB" dirty="0"/>
            </a:br>
            <a:r>
              <a:rPr lang="en-GB" dirty="0"/>
              <a:t>Exercise </a:t>
            </a:r>
            <a:r>
              <a:rPr lang="en-GB" dirty="0" smtClean="0"/>
              <a:t>11</a:t>
            </a:r>
            <a:endParaRPr lang="en-GB" dirty="0"/>
          </a:p>
        </p:txBody>
      </p:sp>
      <p:sp>
        <p:nvSpPr>
          <p:cNvPr id="4" name="Text Placeholder 3">
            <a:extLst>
              <a:ext uri="{FF2B5EF4-FFF2-40B4-BE49-F238E27FC236}">
                <a16:creationId xmlns:a16="http://schemas.microsoft.com/office/drawing/2014/main" xmlns="" id="{4EC3C47C-44AA-F4F2-AC94-617E5E248288}"/>
              </a:ext>
            </a:extLst>
          </p:cNvPr>
          <p:cNvSpPr>
            <a:spLocks noGrp="1"/>
          </p:cNvSpPr>
          <p:nvPr>
            <p:ph type="body" sz="quarter" idx="10"/>
          </p:nvPr>
        </p:nvSpPr>
        <p:spPr/>
        <p:txBody>
          <a:bodyPr/>
          <a:lstStyle/>
          <a:p>
            <a:pPr>
              <a:buFont typeface="Arial" panose="020B0604020202020204" pitchFamily="34" charset="0"/>
              <a:buChar char="•"/>
            </a:pPr>
            <a:r>
              <a:rPr lang="en-GB" dirty="0"/>
              <a:t>Convert non-LINQ code into the LINQ equivalent </a:t>
            </a:r>
          </a:p>
        </p:txBody>
      </p:sp>
      <p:sp>
        <p:nvSpPr>
          <p:cNvPr id="2" name="Slide Number Placeholder 1">
            <a:extLst>
              <a:ext uri="{FF2B5EF4-FFF2-40B4-BE49-F238E27FC236}">
                <a16:creationId xmlns:a16="http://schemas.microsoft.com/office/drawing/2014/main" xmlns="" id="{22098220-EF84-4734-88AF-30630EFC7A5B}"/>
              </a:ext>
            </a:extLst>
          </p:cNvPr>
          <p:cNvSpPr>
            <a:spLocks noGrp="1"/>
          </p:cNvSpPr>
          <p:nvPr>
            <p:ph type="sldNum" sz="quarter" idx="4"/>
          </p:nvPr>
        </p:nvSpPr>
        <p:spPr/>
        <p:txBody>
          <a:bodyPr/>
          <a:lstStyle/>
          <a:p>
            <a:fld id="{EF892D59-8F09-EF4B-AD6D-DA609442F868}" type="slidenum">
              <a:rPr lang="en-GB" smtClean="0"/>
              <a:pPr/>
              <a:t>16</a:t>
            </a:fld>
            <a:endParaRPr lang="en-GB" dirty="0"/>
          </a:p>
        </p:txBody>
      </p:sp>
    </p:spTree>
    <p:extLst>
      <p:ext uri="{BB962C8B-B14F-4D97-AF65-F5344CB8AC3E}">
        <p14:creationId xmlns:p14="http://schemas.microsoft.com/office/powerpoint/2010/main" xmlns="" val="151531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9C023EB-6C56-64E1-C4BD-CF03C2F1820E}"/>
              </a:ext>
            </a:extLst>
          </p:cNvPr>
          <p:cNvSpPr>
            <a:spLocks noGrp="1"/>
          </p:cNvSpPr>
          <p:nvPr>
            <p:ph type="body" sz="quarter" idx="10"/>
          </p:nvPr>
        </p:nvSpPr>
        <p:spPr/>
        <p:txBody>
          <a:bodyPr/>
          <a:lstStyle/>
          <a:p>
            <a:r>
              <a:rPr lang="en-GB" dirty="0"/>
              <a:t>outline</a:t>
            </a:r>
          </a:p>
        </p:txBody>
      </p:sp>
      <p:sp>
        <p:nvSpPr>
          <p:cNvPr id="4" name="Text Placeholder 3">
            <a:extLst>
              <a:ext uri="{FF2B5EF4-FFF2-40B4-BE49-F238E27FC236}">
                <a16:creationId xmlns:a16="http://schemas.microsoft.com/office/drawing/2014/main" xmlns="" id="{9DAB75CB-B7FC-6729-488D-E6A5A19181FB}"/>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Language-Integrated Query (LINQ)</a:t>
            </a:r>
          </a:p>
          <a:p>
            <a:pPr marL="285750" indent="-285750">
              <a:buFont typeface="Arial" panose="020B0604020202020204" pitchFamily="34" charset="0"/>
              <a:buChar char="•"/>
            </a:pPr>
            <a:r>
              <a:rPr lang="en-GB" dirty="0"/>
              <a:t>LINQ syntax</a:t>
            </a:r>
          </a:p>
          <a:p>
            <a:pPr marL="285750" indent="-285750">
              <a:buFont typeface="Arial" panose="020B0604020202020204" pitchFamily="34" charset="0"/>
              <a:buChar char="•"/>
            </a:pPr>
            <a:r>
              <a:rPr lang="en-GB" dirty="0"/>
              <a:t>LINQ projections</a:t>
            </a:r>
          </a:p>
          <a:p>
            <a:pPr marL="285750" indent="-285750">
              <a:buFont typeface="Arial" panose="020B0604020202020204" pitchFamily="34" charset="0"/>
              <a:buChar char="•"/>
            </a:pPr>
            <a:r>
              <a:rPr lang="en-GB" dirty="0"/>
              <a:t>Deferred execution</a:t>
            </a:r>
          </a:p>
          <a:p>
            <a:pPr marL="285750" indent="-285750">
              <a:buFont typeface="Arial" panose="020B0604020202020204" pitchFamily="34" charset="0"/>
              <a:buChar char="•"/>
            </a:pPr>
            <a:r>
              <a:rPr lang="en-GB" dirty="0"/>
              <a:t>Forcing immediate execution</a:t>
            </a:r>
          </a:p>
          <a:p>
            <a:pPr marL="285750" indent="-285750">
              <a:buFont typeface="Arial" panose="020B0604020202020204" pitchFamily="34" charset="0"/>
              <a:buChar char="•"/>
            </a:pPr>
            <a:r>
              <a:rPr lang="en-GB" dirty="0" smtClean="0"/>
              <a:t>Joins</a:t>
            </a:r>
            <a:endParaRPr lang="en-GB" dirty="0"/>
          </a:p>
          <a:p>
            <a:pPr marL="285750" indent="-285750">
              <a:buFont typeface="Arial" panose="020B0604020202020204" pitchFamily="34" charset="0"/>
              <a:buChar char="•"/>
            </a:pPr>
            <a:r>
              <a:rPr lang="en-GB" smtClean="0"/>
              <a:t>Aggregations</a:t>
            </a:r>
            <a:endParaRPr lang="en-GB" dirty="0"/>
          </a:p>
          <a:p>
            <a:pPr marL="285750" indent="-285750">
              <a:buFont typeface="Arial" panose="020B0604020202020204" pitchFamily="34" charset="0"/>
              <a:buChar char="•"/>
            </a:pPr>
            <a:r>
              <a:rPr lang="en-GB" dirty="0"/>
              <a:t>The </a:t>
            </a:r>
            <a:r>
              <a:rPr lang="en-GB" dirty="0" err="1"/>
              <a:t>OfType</a:t>
            </a:r>
            <a:r>
              <a:rPr lang="en-GB" dirty="0"/>
              <a:t> method</a:t>
            </a:r>
          </a:p>
          <a:p>
            <a:pPr marL="285750" indent="-285750">
              <a:buFont typeface="Arial" panose="020B0604020202020204" pitchFamily="34" charset="0"/>
              <a:buChar char="•"/>
            </a:pPr>
            <a:r>
              <a:rPr lang="en-GB" dirty="0"/>
              <a:t>LINQ expression syntax and keyword reference</a:t>
            </a:r>
          </a:p>
          <a:p>
            <a:endParaRPr lang="en-GB" dirty="0"/>
          </a:p>
          <a:p>
            <a:endParaRPr lang="en-GB" dirty="0"/>
          </a:p>
          <a:p>
            <a:endParaRPr lang="en-GB" dirty="0"/>
          </a:p>
        </p:txBody>
      </p:sp>
    </p:spTree>
    <p:extLst>
      <p:ext uri="{BB962C8B-B14F-4D97-AF65-F5344CB8AC3E}">
        <p14:creationId xmlns:p14="http://schemas.microsoft.com/office/powerpoint/2010/main" xmlns="" val="121762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9F04546-62B9-6633-C9C6-A03D2A8D0730}"/>
              </a:ext>
            </a:extLst>
          </p:cNvPr>
          <p:cNvSpPr>
            <a:spLocks noGrp="1"/>
          </p:cNvSpPr>
          <p:nvPr>
            <p:ph type="body" sz="quarter" idx="10"/>
          </p:nvPr>
        </p:nvSpPr>
        <p:spPr/>
        <p:txBody>
          <a:bodyPr/>
          <a:lstStyle/>
          <a:p>
            <a:r>
              <a:rPr lang="en-GB" dirty="0"/>
              <a:t>LINQ</a:t>
            </a:r>
          </a:p>
        </p:txBody>
      </p:sp>
      <p:sp>
        <p:nvSpPr>
          <p:cNvPr id="3" name="Slide Number Placeholder 2">
            <a:extLst>
              <a:ext uri="{FF2B5EF4-FFF2-40B4-BE49-F238E27FC236}">
                <a16:creationId xmlns:a16="http://schemas.microsoft.com/office/drawing/2014/main" xmlns="" id="{A6F42CE3-2027-DDC0-41C7-57CA26E840AB}"/>
              </a:ext>
            </a:extLst>
          </p:cNvPr>
          <p:cNvSpPr>
            <a:spLocks noGrp="1"/>
          </p:cNvSpPr>
          <p:nvPr>
            <p:ph type="sldNum" sz="quarter" idx="4"/>
          </p:nvPr>
        </p:nvSpPr>
        <p:spPr/>
        <p:txBody>
          <a:bodyPr/>
          <a:lstStyle/>
          <a:p>
            <a:fld id="{EF892D59-8F09-EF4B-AD6D-DA609442F868}" type="slidenum">
              <a:rPr lang="en-GB" smtClean="0"/>
              <a:pPr/>
              <a:t>3</a:t>
            </a:fld>
            <a:endParaRPr lang="en-GB" dirty="0"/>
          </a:p>
        </p:txBody>
      </p:sp>
      <p:sp>
        <p:nvSpPr>
          <p:cNvPr id="4" name="Text Placeholder 3">
            <a:extLst>
              <a:ext uri="{FF2B5EF4-FFF2-40B4-BE49-F238E27FC236}">
                <a16:creationId xmlns:a16="http://schemas.microsoft.com/office/drawing/2014/main" xmlns="" id="{9D0B77A7-A561-72F5-D80F-64F86E7C635A}"/>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Language-Integrated Query (</a:t>
            </a:r>
            <a:r>
              <a:rPr lang="en-GB" b="1" dirty="0"/>
              <a:t>LINQ</a:t>
            </a:r>
            <a:r>
              <a:rPr lang="en-GB" dirty="0"/>
              <a:t>) is a set of technologies based on the integration of query capabilities directly into the C# language</a:t>
            </a:r>
          </a:p>
          <a:p>
            <a:pPr marL="285750" indent="-285750">
              <a:buFont typeface="Arial" panose="020B0604020202020204" pitchFamily="34" charset="0"/>
              <a:buChar char="•"/>
            </a:pPr>
            <a:r>
              <a:rPr lang="en-GB" dirty="0"/>
              <a:t>You can use LINQ to consistently query data from Objects, collections that support </a:t>
            </a:r>
            <a:r>
              <a:rPr lang="en-GB" dirty="0" err="1"/>
              <a:t>IEnumerable</a:t>
            </a:r>
            <a:r>
              <a:rPr lang="en-GB" dirty="0"/>
              <a:t>, relational databases and XML, all using C# syntax</a:t>
            </a:r>
          </a:p>
          <a:p>
            <a:pPr marL="285750" indent="-285750">
              <a:buFont typeface="Arial" panose="020B0604020202020204" pitchFamily="34" charset="0"/>
              <a:buChar char="•"/>
            </a:pPr>
            <a:r>
              <a:rPr lang="en-GB" dirty="0"/>
              <a:t>LINQ queries are written using </a:t>
            </a:r>
            <a:r>
              <a:rPr lang="en-GB" i="1" dirty="0"/>
              <a:t>query expression syntax</a:t>
            </a:r>
            <a:r>
              <a:rPr lang="en-GB" dirty="0"/>
              <a:t> or </a:t>
            </a:r>
            <a:r>
              <a:rPr lang="en-GB" i="1" dirty="0"/>
              <a:t>method syntax</a:t>
            </a:r>
          </a:p>
          <a:p>
            <a:pPr marL="285750" indent="-285750">
              <a:buFont typeface="Arial" panose="020B0604020202020204" pitchFamily="34" charset="0"/>
              <a:buChar char="•"/>
            </a:pPr>
            <a:r>
              <a:rPr lang="en-GB" dirty="0"/>
              <a:t>Some queries can only use the method syntax (e.g., Count and Max)</a:t>
            </a:r>
          </a:p>
          <a:p>
            <a:pPr marL="285750" indent="-285750">
              <a:buFont typeface="Arial" panose="020B0604020202020204" pitchFamily="34" charset="0"/>
              <a:buChar char="•"/>
            </a:pPr>
            <a:r>
              <a:rPr lang="en-GB" dirty="0"/>
              <a:t>A query is </a:t>
            </a:r>
            <a:r>
              <a:rPr lang="en-GB" b="1" dirty="0"/>
              <a:t>not</a:t>
            </a:r>
            <a:r>
              <a:rPr lang="en-GB" dirty="0"/>
              <a:t> executed until you iterate over the query variable</a:t>
            </a:r>
          </a:p>
          <a:p>
            <a:endParaRPr lang="en-GB" dirty="0"/>
          </a:p>
        </p:txBody>
      </p:sp>
    </p:spTree>
    <p:extLst>
      <p:ext uri="{BB962C8B-B14F-4D97-AF65-F5344CB8AC3E}">
        <p14:creationId xmlns:p14="http://schemas.microsoft.com/office/powerpoint/2010/main" xmlns="" val="223078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1BCAA099-771C-E5DE-CE47-95C192F3E030}"/>
              </a:ext>
            </a:extLst>
          </p:cNvPr>
          <p:cNvSpPr>
            <a:spLocks noGrp="1"/>
          </p:cNvSpPr>
          <p:nvPr>
            <p:ph type="body" sz="quarter" idx="10"/>
          </p:nvPr>
        </p:nvSpPr>
        <p:spPr/>
        <p:txBody>
          <a:bodyPr/>
          <a:lstStyle/>
          <a:p>
            <a:r>
              <a:rPr lang="en-GB" dirty="0"/>
              <a:t>Scenario:</a:t>
            </a:r>
          </a:p>
          <a:p>
            <a:r>
              <a:rPr lang="en-GB" dirty="0"/>
              <a:t>Non-LINQ </a:t>
            </a:r>
          </a:p>
          <a:p>
            <a:r>
              <a:rPr lang="en-GB" dirty="0"/>
              <a:t>And </a:t>
            </a:r>
            <a:r>
              <a:rPr lang="en-GB" dirty="0" err="1"/>
              <a:t>lINQ</a:t>
            </a:r>
            <a:r>
              <a:rPr lang="en-GB" dirty="0"/>
              <a:t> equivalent</a:t>
            </a:r>
          </a:p>
        </p:txBody>
      </p:sp>
      <p:sp>
        <p:nvSpPr>
          <p:cNvPr id="3" name="Slide Number Placeholder 2">
            <a:extLst>
              <a:ext uri="{FF2B5EF4-FFF2-40B4-BE49-F238E27FC236}">
                <a16:creationId xmlns:a16="http://schemas.microsoft.com/office/drawing/2014/main" xmlns="" id="{937EAA05-1BF5-BD93-0D23-9115570F17A1}"/>
              </a:ext>
            </a:extLst>
          </p:cNvPr>
          <p:cNvSpPr>
            <a:spLocks noGrp="1"/>
          </p:cNvSpPr>
          <p:nvPr>
            <p:ph type="sldNum" sz="quarter" idx="4"/>
          </p:nvPr>
        </p:nvSpPr>
        <p:spPr/>
        <p:txBody>
          <a:bodyPr/>
          <a:lstStyle/>
          <a:p>
            <a:fld id="{EF892D59-8F09-EF4B-AD6D-DA609442F868}" type="slidenum">
              <a:rPr lang="en-GB" smtClean="0"/>
              <a:pPr/>
              <a:t>4</a:t>
            </a:fld>
            <a:endParaRPr lang="en-GB" dirty="0"/>
          </a:p>
        </p:txBody>
      </p:sp>
      <p:sp>
        <p:nvSpPr>
          <p:cNvPr id="6" name="Text Placeholder 5">
            <a:extLst>
              <a:ext uri="{FF2B5EF4-FFF2-40B4-BE49-F238E27FC236}">
                <a16:creationId xmlns:a16="http://schemas.microsoft.com/office/drawing/2014/main" xmlns="" id="{52145A8E-15BB-AEE5-DF5D-470296B1F356}"/>
              </a:ext>
            </a:extLst>
          </p:cNvPr>
          <p:cNvSpPr>
            <a:spLocks noGrp="1"/>
          </p:cNvSpPr>
          <p:nvPr>
            <p:ph type="body" sz="quarter" idx="15"/>
          </p:nvPr>
        </p:nvSpPr>
        <p:spPr/>
        <p:txBody>
          <a:bodyPr/>
          <a:lstStyle/>
          <a:p>
            <a:r>
              <a:rPr lang="en-GB" dirty="0"/>
              <a:t>Compare the two code snippets.</a:t>
            </a:r>
          </a:p>
          <a:p>
            <a:r>
              <a:rPr lang="en-GB" dirty="0"/>
              <a:t>The left-hand snippet does </a:t>
            </a:r>
            <a:r>
              <a:rPr lang="en-GB" b="1" dirty="0"/>
              <a:t>not</a:t>
            </a:r>
            <a:r>
              <a:rPr lang="en-GB" dirty="0"/>
              <a:t> use LINQ.</a:t>
            </a:r>
          </a:p>
          <a:p>
            <a:r>
              <a:rPr lang="en-GB" dirty="0"/>
              <a:t>The right-hand snippet uses LINQ.</a:t>
            </a:r>
          </a:p>
          <a:p>
            <a:endParaRPr lang="en-GB" dirty="0"/>
          </a:p>
        </p:txBody>
      </p:sp>
      <p:pic>
        <p:nvPicPr>
          <p:cNvPr id="8" name="Picture 7">
            <a:extLst>
              <a:ext uri="{FF2B5EF4-FFF2-40B4-BE49-F238E27FC236}">
                <a16:creationId xmlns:a16="http://schemas.microsoft.com/office/drawing/2014/main" xmlns="" id="{CEA04584-8FB7-11C5-1599-5988A00EF84F}"/>
              </a:ext>
            </a:extLst>
          </p:cNvPr>
          <p:cNvPicPr>
            <a:picLocks noChangeAspect="1"/>
          </p:cNvPicPr>
          <p:nvPr/>
        </p:nvPicPr>
        <p:blipFill>
          <a:blip r:embed="rId3"/>
          <a:stretch>
            <a:fillRect/>
          </a:stretch>
        </p:blipFill>
        <p:spPr>
          <a:xfrm>
            <a:off x="5119475" y="2509691"/>
            <a:ext cx="3258005" cy="3886742"/>
          </a:xfrm>
          <a:prstGeom prst="rect">
            <a:avLst/>
          </a:prstGeom>
          <a:ln>
            <a:solidFill>
              <a:schemeClr val="accent1"/>
            </a:solidFill>
          </a:ln>
        </p:spPr>
      </p:pic>
      <p:pic>
        <p:nvPicPr>
          <p:cNvPr id="10" name="Picture 9">
            <a:extLst>
              <a:ext uri="{FF2B5EF4-FFF2-40B4-BE49-F238E27FC236}">
                <a16:creationId xmlns:a16="http://schemas.microsoft.com/office/drawing/2014/main" xmlns="" id="{21CBEA3E-7BAE-B2B4-1D9C-716617AD06B4}"/>
              </a:ext>
            </a:extLst>
          </p:cNvPr>
          <p:cNvPicPr>
            <a:picLocks noChangeAspect="1"/>
          </p:cNvPicPr>
          <p:nvPr/>
        </p:nvPicPr>
        <p:blipFill>
          <a:blip r:embed="rId4"/>
          <a:stretch>
            <a:fillRect/>
          </a:stretch>
        </p:blipFill>
        <p:spPr>
          <a:xfrm>
            <a:off x="8839803" y="2509691"/>
            <a:ext cx="2667372" cy="2876951"/>
          </a:xfrm>
          <a:prstGeom prst="rect">
            <a:avLst/>
          </a:prstGeom>
          <a:ln>
            <a:solidFill>
              <a:schemeClr val="accent1"/>
            </a:solidFill>
          </a:ln>
        </p:spPr>
      </p:pic>
    </p:spTree>
    <p:extLst>
      <p:ext uri="{BB962C8B-B14F-4D97-AF65-F5344CB8AC3E}">
        <p14:creationId xmlns:p14="http://schemas.microsoft.com/office/powerpoint/2010/main" xmlns="" val="3892211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71F3DF2-8272-DCBD-5F35-86FE98F31253}"/>
              </a:ext>
            </a:extLst>
          </p:cNvPr>
          <p:cNvSpPr>
            <a:spLocks noGrp="1"/>
          </p:cNvSpPr>
          <p:nvPr>
            <p:ph type="body" sz="quarter" idx="10"/>
          </p:nvPr>
        </p:nvSpPr>
        <p:spPr/>
        <p:txBody>
          <a:bodyPr/>
          <a:lstStyle/>
          <a:p>
            <a:r>
              <a:rPr lang="en-GB" dirty="0"/>
              <a:t>LINQ syntax</a:t>
            </a:r>
          </a:p>
        </p:txBody>
      </p:sp>
      <p:sp>
        <p:nvSpPr>
          <p:cNvPr id="3" name="Slide Number Placeholder 2">
            <a:extLst>
              <a:ext uri="{FF2B5EF4-FFF2-40B4-BE49-F238E27FC236}">
                <a16:creationId xmlns:a16="http://schemas.microsoft.com/office/drawing/2014/main" xmlns="" id="{CD689B89-459B-8720-7933-99CFC85D470B}"/>
              </a:ext>
            </a:extLst>
          </p:cNvPr>
          <p:cNvSpPr>
            <a:spLocks noGrp="1"/>
          </p:cNvSpPr>
          <p:nvPr>
            <p:ph type="sldNum" sz="quarter" idx="4"/>
          </p:nvPr>
        </p:nvSpPr>
        <p:spPr/>
        <p:txBody>
          <a:bodyPr/>
          <a:lstStyle/>
          <a:p>
            <a:fld id="{EF892D59-8F09-EF4B-AD6D-DA609442F868}" type="slidenum">
              <a:rPr lang="en-GB" smtClean="0"/>
              <a:pPr/>
              <a:t>5</a:t>
            </a:fld>
            <a:endParaRPr lang="en-GB" dirty="0"/>
          </a:p>
        </p:txBody>
      </p:sp>
      <p:sp>
        <p:nvSpPr>
          <p:cNvPr id="4" name="Text Placeholder 3">
            <a:extLst>
              <a:ext uri="{FF2B5EF4-FFF2-40B4-BE49-F238E27FC236}">
                <a16:creationId xmlns:a16="http://schemas.microsoft.com/office/drawing/2014/main" xmlns="" id="{D6AAE1A8-5AD5-0033-E8CD-29BE91662B0E}"/>
              </a:ext>
            </a:extLst>
          </p:cNvPr>
          <p:cNvSpPr>
            <a:spLocks noGrp="1"/>
          </p:cNvSpPr>
          <p:nvPr>
            <p:ph type="body" sz="quarter" idx="15"/>
          </p:nvPr>
        </p:nvSpPr>
        <p:spPr>
          <a:xfrm>
            <a:off x="5037137" y="329412"/>
            <a:ext cx="6770688" cy="6139982"/>
          </a:xfrm>
        </p:spPr>
        <p:txBody>
          <a:bodyPr/>
          <a:lstStyle/>
          <a:p>
            <a:r>
              <a:rPr lang="en-GB" dirty="0"/>
              <a:t>Query expression syntax:</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Query method syntax:</a:t>
            </a:r>
          </a:p>
          <a:p>
            <a:endParaRPr lang="en-GB" dirty="0"/>
          </a:p>
        </p:txBody>
      </p:sp>
      <p:pic>
        <p:nvPicPr>
          <p:cNvPr id="5" name="Picture 4">
            <a:extLst>
              <a:ext uri="{FF2B5EF4-FFF2-40B4-BE49-F238E27FC236}">
                <a16:creationId xmlns:a16="http://schemas.microsoft.com/office/drawing/2014/main" xmlns="" id="{43247300-AF75-0E58-26EC-1B1B86D14FDB}"/>
              </a:ext>
            </a:extLst>
          </p:cNvPr>
          <p:cNvPicPr>
            <a:picLocks noChangeAspect="1"/>
          </p:cNvPicPr>
          <p:nvPr/>
        </p:nvPicPr>
        <p:blipFill>
          <a:blip r:embed="rId3"/>
          <a:srcRect/>
          <a:stretch/>
        </p:blipFill>
        <p:spPr>
          <a:xfrm>
            <a:off x="5170844" y="734561"/>
            <a:ext cx="2667372" cy="2599227"/>
          </a:xfrm>
          <a:prstGeom prst="rect">
            <a:avLst/>
          </a:prstGeom>
          <a:ln>
            <a:solidFill>
              <a:schemeClr val="accent1"/>
            </a:solidFill>
          </a:ln>
        </p:spPr>
      </p:pic>
      <p:pic>
        <p:nvPicPr>
          <p:cNvPr id="7" name="Picture 6">
            <a:extLst>
              <a:ext uri="{FF2B5EF4-FFF2-40B4-BE49-F238E27FC236}">
                <a16:creationId xmlns:a16="http://schemas.microsoft.com/office/drawing/2014/main" xmlns="" id="{17D09E7D-856F-C2A2-F4AD-9EE485188D51}"/>
              </a:ext>
            </a:extLst>
          </p:cNvPr>
          <p:cNvPicPr>
            <a:picLocks noChangeAspect="1"/>
          </p:cNvPicPr>
          <p:nvPr/>
        </p:nvPicPr>
        <p:blipFill>
          <a:blip r:embed="rId4"/>
          <a:stretch>
            <a:fillRect/>
          </a:stretch>
        </p:blipFill>
        <p:spPr>
          <a:xfrm>
            <a:off x="5170844" y="4043124"/>
            <a:ext cx="3467584" cy="2343477"/>
          </a:xfrm>
          <a:prstGeom prst="rect">
            <a:avLst/>
          </a:prstGeom>
          <a:ln>
            <a:solidFill>
              <a:schemeClr val="accent1"/>
            </a:solidFill>
          </a:ln>
        </p:spPr>
      </p:pic>
    </p:spTree>
    <p:extLst>
      <p:ext uri="{BB962C8B-B14F-4D97-AF65-F5344CB8AC3E}">
        <p14:creationId xmlns:p14="http://schemas.microsoft.com/office/powerpoint/2010/main" xmlns="" val="275240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F25A771-E9CC-A499-DDB6-F5AF84CDC2A7}"/>
              </a:ext>
            </a:extLst>
          </p:cNvPr>
          <p:cNvSpPr>
            <a:spLocks noGrp="1"/>
          </p:cNvSpPr>
          <p:nvPr>
            <p:ph type="body" sz="quarter" idx="10"/>
          </p:nvPr>
        </p:nvSpPr>
        <p:spPr/>
        <p:txBody>
          <a:bodyPr/>
          <a:lstStyle/>
          <a:p>
            <a:r>
              <a:rPr lang="en-GB" dirty="0"/>
              <a:t>LINQ Syntax Example</a:t>
            </a:r>
          </a:p>
        </p:txBody>
      </p:sp>
      <p:sp>
        <p:nvSpPr>
          <p:cNvPr id="3" name="Slide Number Placeholder 2">
            <a:extLst>
              <a:ext uri="{FF2B5EF4-FFF2-40B4-BE49-F238E27FC236}">
                <a16:creationId xmlns:a16="http://schemas.microsoft.com/office/drawing/2014/main" xmlns="" id="{930D7139-FCC9-929C-9D47-4B697626B74D}"/>
              </a:ext>
            </a:extLst>
          </p:cNvPr>
          <p:cNvSpPr>
            <a:spLocks noGrp="1"/>
          </p:cNvSpPr>
          <p:nvPr>
            <p:ph type="sldNum" sz="quarter" idx="4"/>
          </p:nvPr>
        </p:nvSpPr>
        <p:spPr/>
        <p:txBody>
          <a:bodyPr/>
          <a:lstStyle/>
          <a:p>
            <a:fld id="{EF892D59-8F09-EF4B-AD6D-DA609442F868}" type="slidenum">
              <a:rPr lang="en-GB" smtClean="0"/>
              <a:pPr/>
              <a:t>6</a:t>
            </a:fld>
            <a:endParaRPr lang="en-GB" dirty="0"/>
          </a:p>
        </p:txBody>
      </p:sp>
      <p:sp>
        <p:nvSpPr>
          <p:cNvPr id="4" name="Text Placeholder 3">
            <a:extLst>
              <a:ext uri="{FF2B5EF4-FFF2-40B4-BE49-F238E27FC236}">
                <a16:creationId xmlns:a16="http://schemas.microsoft.com/office/drawing/2014/main" xmlns="" id="{0BB5CAB8-5C11-8378-32CC-DF257CF9504A}"/>
              </a:ext>
            </a:extLst>
          </p:cNvPr>
          <p:cNvSpPr>
            <a:spLocks noGrp="1"/>
          </p:cNvSpPr>
          <p:nvPr>
            <p:ph type="body" sz="quarter" idx="15"/>
          </p:nvPr>
        </p:nvSpPr>
        <p:spPr>
          <a:xfrm>
            <a:off x="5037137" y="278296"/>
            <a:ext cx="6770688" cy="6191097"/>
          </a:xfrm>
        </p:spPr>
        <p:txBody>
          <a:bodyPr/>
          <a:lstStyle/>
          <a:p>
            <a:r>
              <a:rPr lang="en-GB" dirty="0"/>
              <a:t>Query expression syntax:</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Query method syntax:</a:t>
            </a:r>
          </a:p>
        </p:txBody>
      </p:sp>
      <p:pic>
        <p:nvPicPr>
          <p:cNvPr id="6" name="Picture 5">
            <a:extLst>
              <a:ext uri="{FF2B5EF4-FFF2-40B4-BE49-F238E27FC236}">
                <a16:creationId xmlns:a16="http://schemas.microsoft.com/office/drawing/2014/main" xmlns="" id="{00B53843-E226-12A3-E52B-84A9F5FAA58C}"/>
              </a:ext>
            </a:extLst>
          </p:cNvPr>
          <p:cNvPicPr>
            <a:picLocks noChangeAspect="1"/>
          </p:cNvPicPr>
          <p:nvPr/>
        </p:nvPicPr>
        <p:blipFill>
          <a:blip r:embed="rId3"/>
          <a:stretch>
            <a:fillRect/>
          </a:stretch>
        </p:blipFill>
        <p:spPr>
          <a:xfrm>
            <a:off x="5144709" y="728321"/>
            <a:ext cx="3867690" cy="2391109"/>
          </a:xfrm>
          <a:prstGeom prst="rect">
            <a:avLst/>
          </a:prstGeom>
          <a:ln>
            <a:solidFill>
              <a:schemeClr val="accent1"/>
            </a:solidFill>
          </a:ln>
        </p:spPr>
      </p:pic>
      <p:pic>
        <p:nvPicPr>
          <p:cNvPr id="8" name="Picture 7">
            <a:extLst>
              <a:ext uri="{FF2B5EF4-FFF2-40B4-BE49-F238E27FC236}">
                <a16:creationId xmlns:a16="http://schemas.microsoft.com/office/drawing/2014/main" xmlns="" id="{89957F32-79EC-7DD9-ABD4-785661BE306A}"/>
              </a:ext>
            </a:extLst>
          </p:cNvPr>
          <p:cNvPicPr>
            <a:picLocks noChangeAspect="1"/>
          </p:cNvPicPr>
          <p:nvPr/>
        </p:nvPicPr>
        <p:blipFill>
          <a:blip r:embed="rId4"/>
          <a:stretch>
            <a:fillRect/>
          </a:stretch>
        </p:blipFill>
        <p:spPr>
          <a:xfrm>
            <a:off x="5159324" y="4048065"/>
            <a:ext cx="4401164" cy="2248214"/>
          </a:xfrm>
          <a:prstGeom prst="rect">
            <a:avLst/>
          </a:prstGeom>
          <a:ln>
            <a:solidFill>
              <a:schemeClr val="accent1"/>
            </a:solidFill>
          </a:ln>
        </p:spPr>
      </p:pic>
    </p:spTree>
    <p:extLst>
      <p:ext uri="{BB962C8B-B14F-4D97-AF65-F5344CB8AC3E}">
        <p14:creationId xmlns:p14="http://schemas.microsoft.com/office/powerpoint/2010/main" xmlns="" val="362608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5989B94-13D1-F7AE-113D-79E307A6CB4B}"/>
              </a:ext>
            </a:extLst>
          </p:cNvPr>
          <p:cNvSpPr>
            <a:spLocks noGrp="1"/>
          </p:cNvSpPr>
          <p:nvPr>
            <p:ph type="body" sz="quarter" idx="10"/>
          </p:nvPr>
        </p:nvSpPr>
        <p:spPr/>
        <p:txBody>
          <a:bodyPr/>
          <a:lstStyle/>
          <a:p>
            <a:r>
              <a:rPr lang="en-GB" sz="3200" dirty="0"/>
              <a:t>LINQ Projections</a:t>
            </a:r>
          </a:p>
        </p:txBody>
      </p:sp>
      <p:sp>
        <p:nvSpPr>
          <p:cNvPr id="3" name="Slide Number Placeholder 2">
            <a:extLst>
              <a:ext uri="{FF2B5EF4-FFF2-40B4-BE49-F238E27FC236}">
                <a16:creationId xmlns:a16="http://schemas.microsoft.com/office/drawing/2014/main" xmlns="" id="{DB0775D9-2065-861C-5FDA-4E4FBF26BA62}"/>
              </a:ext>
            </a:extLst>
          </p:cNvPr>
          <p:cNvSpPr>
            <a:spLocks noGrp="1"/>
          </p:cNvSpPr>
          <p:nvPr>
            <p:ph type="sldNum" sz="quarter" idx="4"/>
          </p:nvPr>
        </p:nvSpPr>
        <p:spPr/>
        <p:txBody>
          <a:bodyPr/>
          <a:lstStyle/>
          <a:p>
            <a:fld id="{EF892D59-8F09-EF4B-AD6D-DA609442F868}" type="slidenum">
              <a:rPr lang="en-GB" smtClean="0"/>
              <a:pPr/>
              <a:t>7</a:t>
            </a:fld>
            <a:endParaRPr lang="en-GB" dirty="0"/>
          </a:p>
        </p:txBody>
      </p:sp>
      <p:sp>
        <p:nvSpPr>
          <p:cNvPr id="4" name="Text Placeholder 3">
            <a:extLst>
              <a:ext uri="{FF2B5EF4-FFF2-40B4-BE49-F238E27FC236}">
                <a16:creationId xmlns:a16="http://schemas.microsoft.com/office/drawing/2014/main" xmlns="" id="{EA296574-D0E3-815B-0342-779711B6305E}"/>
              </a:ext>
            </a:extLst>
          </p:cNvPr>
          <p:cNvSpPr>
            <a:spLocks noGrp="1"/>
          </p:cNvSpPr>
          <p:nvPr>
            <p:ph type="body" sz="quarter" idx="15"/>
          </p:nvPr>
        </p:nvSpPr>
        <p:spPr>
          <a:xfrm>
            <a:off x="5037137" y="545232"/>
            <a:ext cx="6770688" cy="5924161"/>
          </a:xfrm>
        </p:spPr>
        <p:txBody>
          <a:bodyPr/>
          <a:lstStyle/>
          <a:p>
            <a:r>
              <a:rPr lang="en-GB" dirty="0"/>
              <a:t>You can explicitly specify the query type if you project (select) a whole class e.g., Customer.</a:t>
            </a:r>
          </a:p>
          <a:p>
            <a:endParaRPr lang="en-GB" dirty="0"/>
          </a:p>
          <a:p>
            <a:endParaRPr lang="en-GB" dirty="0"/>
          </a:p>
          <a:p>
            <a:endParaRPr lang="en-GB" dirty="0"/>
          </a:p>
          <a:p>
            <a:endParaRPr lang="en-GB" dirty="0"/>
          </a:p>
          <a:p>
            <a:r>
              <a:rPr lang="en-GB" dirty="0"/>
              <a:t>If you project only some of the object’s properties, the compiler will generate a new anonymous type.</a:t>
            </a:r>
          </a:p>
          <a:p>
            <a:r>
              <a:rPr lang="en-GB" dirty="0"/>
              <a:t>Use the </a:t>
            </a:r>
            <a:r>
              <a:rPr lang="en-GB" b="1" dirty="0"/>
              <a:t>var</a:t>
            </a:r>
            <a:r>
              <a:rPr lang="en-GB" dirty="0"/>
              <a:t> keyword:</a:t>
            </a:r>
          </a:p>
        </p:txBody>
      </p:sp>
      <p:pic>
        <p:nvPicPr>
          <p:cNvPr id="6" name="Picture 5">
            <a:extLst>
              <a:ext uri="{FF2B5EF4-FFF2-40B4-BE49-F238E27FC236}">
                <a16:creationId xmlns:a16="http://schemas.microsoft.com/office/drawing/2014/main" xmlns="" id="{D287E9CA-C9BD-0271-3EB4-DFEA1A954916}"/>
              </a:ext>
            </a:extLst>
          </p:cNvPr>
          <p:cNvPicPr>
            <a:picLocks noChangeAspect="1"/>
          </p:cNvPicPr>
          <p:nvPr/>
        </p:nvPicPr>
        <p:blipFill>
          <a:blip r:embed="rId2"/>
          <a:stretch>
            <a:fillRect/>
          </a:stretch>
        </p:blipFill>
        <p:spPr>
          <a:xfrm>
            <a:off x="5132079" y="1271903"/>
            <a:ext cx="4267796" cy="914528"/>
          </a:xfrm>
          <a:prstGeom prst="rect">
            <a:avLst/>
          </a:prstGeom>
          <a:ln>
            <a:solidFill>
              <a:schemeClr val="accent1"/>
            </a:solidFill>
          </a:ln>
        </p:spPr>
      </p:pic>
      <p:pic>
        <p:nvPicPr>
          <p:cNvPr id="8" name="Picture 7">
            <a:extLst>
              <a:ext uri="{FF2B5EF4-FFF2-40B4-BE49-F238E27FC236}">
                <a16:creationId xmlns:a16="http://schemas.microsoft.com/office/drawing/2014/main" xmlns="" id="{9D4607A1-A38B-23E4-48AB-21C53B088F2D}"/>
              </a:ext>
            </a:extLst>
          </p:cNvPr>
          <p:cNvPicPr>
            <a:picLocks noChangeAspect="1"/>
          </p:cNvPicPr>
          <p:nvPr/>
        </p:nvPicPr>
        <p:blipFill>
          <a:blip r:embed="rId3"/>
          <a:stretch>
            <a:fillRect/>
          </a:stretch>
        </p:blipFill>
        <p:spPr>
          <a:xfrm>
            <a:off x="4139146" y="3806650"/>
            <a:ext cx="7973538" cy="1981477"/>
          </a:xfrm>
          <a:prstGeom prst="rect">
            <a:avLst/>
          </a:prstGeom>
          <a:ln>
            <a:solidFill>
              <a:schemeClr val="accent1"/>
            </a:solidFill>
          </a:ln>
        </p:spPr>
      </p:pic>
    </p:spTree>
    <p:extLst>
      <p:ext uri="{BB962C8B-B14F-4D97-AF65-F5344CB8AC3E}">
        <p14:creationId xmlns:p14="http://schemas.microsoft.com/office/powerpoint/2010/main" xmlns="" val="720366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0973DCD-FFA4-2DF1-19D9-F576FA9D1070}"/>
              </a:ext>
            </a:extLst>
          </p:cNvPr>
          <p:cNvSpPr>
            <a:spLocks noGrp="1"/>
          </p:cNvSpPr>
          <p:nvPr>
            <p:ph type="body" sz="quarter" idx="10"/>
          </p:nvPr>
        </p:nvSpPr>
        <p:spPr/>
        <p:txBody>
          <a:bodyPr/>
          <a:lstStyle/>
          <a:p>
            <a:r>
              <a:rPr lang="en-GB" dirty="0"/>
              <a:t>Deferred Execution</a:t>
            </a:r>
          </a:p>
        </p:txBody>
      </p:sp>
      <p:sp>
        <p:nvSpPr>
          <p:cNvPr id="3" name="Slide Number Placeholder 2">
            <a:extLst>
              <a:ext uri="{FF2B5EF4-FFF2-40B4-BE49-F238E27FC236}">
                <a16:creationId xmlns:a16="http://schemas.microsoft.com/office/drawing/2014/main" xmlns="" id="{5B211AF1-E73D-37E6-399B-ACC82770DB0D}"/>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6" name="Text Placeholder 5">
            <a:extLst>
              <a:ext uri="{FF2B5EF4-FFF2-40B4-BE49-F238E27FC236}">
                <a16:creationId xmlns:a16="http://schemas.microsoft.com/office/drawing/2014/main" xmlns="" id="{690FE386-F255-3D42-3665-82F8976F4BE4}"/>
              </a:ext>
            </a:extLst>
          </p:cNvPr>
          <p:cNvSpPr>
            <a:spLocks noGrp="1"/>
          </p:cNvSpPr>
          <p:nvPr>
            <p:ph type="body" sz="quarter" idx="15"/>
          </p:nvPr>
        </p:nvSpPr>
        <p:spPr/>
        <p:txBody>
          <a:bodyPr/>
          <a:lstStyle/>
          <a:p>
            <a:r>
              <a:rPr lang="en-GB" dirty="0"/>
              <a:t>A LINQ query is not executed until you iterate over the query variable in a foreach statement.</a:t>
            </a:r>
          </a:p>
          <a:p>
            <a:r>
              <a:rPr lang="en-GB" dirty="0"/>
              <a:t>This allows the query to retrieve different data each time it is executed:</a:t>
            </a:r>
          </a:p>
        </p:txBody>
      </p:sp>
      <p:pic>
        <p:nvPicPr>
          <p:cNvPr id="8" name="Picture 7">
            <a:extLst>
              <a:ext uri="{FF2B5EF4-FFF2-40B4-BE49-F238E27FC236}">
                <a16:creationId xmlns:a16="http://schemas.microsoft.com/office/drawing/2014/main" xmlns="" id="{0FB7F7FD-444B-BBF4-E203-4DFB4575EFA6}"/>
              </a:ext>
            </a:extLst>
          </p:cNvPr>
          <p:cNvPicPr>
            <a:picLocks noChangeAspect="1"/>
          </p:cNvPicPr>
          <p:nvPr/>
        </p:nvPicPr>
        <p:blipFill>
          <a:blip r:embed="rId2"/>
          <a:stretch>
            <a:fillRect/>
          </a:stretch>
        </p:blipFill>
        <p:spPr>
          <a:xfrm>
            <a:off x="5139368" y="2725984"/>
            <a:ext cx="4296375" cy="3334215"/>
          </a:xfrm>
          <a:prstGeom prst="rect">
            <a:avLst/>
          </a:prstGeom>
          <a:ln>
            <a:solidFill>
              <a:schemeClr val="accent1"/>
            </a:solidFill>
          </a:ln>
        </p:spPr>
      </p:pic>
    </p:spTree>
    <p:extLst>
      <p:ext uri="{BB962C8B-B14F-4D97-AF65-F5344CB8AC3E}">
        <p14:creationId xmlns:p14="http://schemas.microsoft.com/office/powerpoint/2010/main" xmlns="" val="3394463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B0B260C-579C-401D-8277-5CD2F024AD3C}"/>
              </a:ext>
            </a:extLst>
          </p:cNvPr>
          <p:cNvSpPr>
            <a:spLocks noGrp="1"/>
          </p:cNvSpPr>
          <p:nvPr>
            <p:ph type="body" sz="quarter" idx="10"/>
          </p:nvPr>
        </p:nvSpPr>
        <p:spPr/>
        <p:txBody>
          <a:bodyPr/>
          <a:lstStyle/>
          <a:p>
            <a:r>
              <a:rPr lang="en-GB" dirty="0"/>
              <a:t>Forcing immediate execution:</a:t>
            </a:r>
          </a:p>
          <a:p>
            <a:r>
              <a:rPr lang="en-GB" dirty="0"/>
              <a:t>Aggregate functions</a:t>
            </a:r>
          </a:p>
        </p:txBody>
      </p:sp>
      <p:sp>
        <p:nvSpPr>
          <p:cNvPr id="3" name="Slide Number Placeholder 2">
            <a:extLst>
              <a:ext uri="{FF2B5EF4-FFF2-40B4-BE49-F238E27FC236}">
                <a16:creationId xmlns:a16="http://schemas.microsoft.com/office/drawing/2014/main" xmlns="" id="{3B10F285-C449-47F9-84CA-9CB3138F8E26}"/>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6" name="Text Placeholder 5">
            <a:extLst>
              <a:ext uri="{FF2B5EF4-FFF2-40B4-BE49-F238E27FC236}">
                <a16:creationId xmlns:a16="http://schemas.microsoft.com/office/drawing/2014/main" xmlns="" id="{B01B971F-8331-67BC-6261-09C123D0283A}"/>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Queries that perform aggregation functions over a range of source elements must first iterate over those elements, therefore they execute </a:t>
            </a:r>
            <a:r>
              <a:rPr lang="en-GB" b="1" dirty="0"/>
              <a:t>without</a:t>
            </a:r>
            <a:r>
              <a:rPr lang="en-GB" dirty="0"/>
              <a:t> an explicit foreach statement</a:t>
            </a:r>
          </a:p>
          <a:p>
            <a:pPr marL="285750" indent="-285750">
              <a:buFont typeface="Arial" panose="020B0604020202020204" pitchFamily="34" charset="0"/>
              <a:buChar char="•"/>
            </a:pPr>
            <a:r>
              <a:rPr lang="en-GB" dirty="0"/>
              <a:t>These types of queries return a single value not an </a:t>
            </a:r>
            <a:r>
              <a:rPr lang="en-GB" dirty="0" err="1"/>
              <a:t>IEnumerable</a:t>
            </a:r>
            <a:r>
              <a:rPr lang="en-GB" dirty="0"/>
              <a:t> collection</a:t>
            </a:r>
          </a:p>
          <a:p>
            <a:endParaRPr lang="en-GB" dirty="0"/>
          </a:p>
          <a:p>
            <a:endParaRPr lang="en-GB" dirty="0"/>
          </a:p>
        </p:txBody>
      </p:sp>
      <p:pic>
        <p:nvPicPr>
          <p:cNvPr id="8" name="Picture 7">
            <a:extLst>
              <a:ext uri="{FF2B5EF4-FFF2-40B4-BE49-F238E27FC236}">
                <a16:creationId xmlns:a16="http://schemas.microsoft.com/office/drawing/2014/main" xmlns="" id="{68E4AB87-26B5-FED0-91CA-F713FC018DE0}"/>
              </a:ext>
            </a:extLst>
          </p:cNvPr>
          <p:cNvPicPr>
            <a:picLocks noChangeAspect="1"/>
          </p:cNvPicPr>
          <p:nvPr/>
        </p:nvPicPr>
        <p:blipFill>
          <a:blip r:embed="rId2"/>
          <a:stretch>
            <a:fillRect/>
          </a:stretch>
        </p:blipFill>
        <p:spPr>
          <a:xfrm>
            <a:off x="5157392" y="3456420"/>
            <a:ext cx="6483852" cy="2558174"/>
          </a:xfrm>
          <a:prstGeom prst="rect">
            <a:avLst/>
          </a:prstGeom>
          <a:ln>
            <a:solidFill>
              <a:schemeClr val="accent1"/>
            </a:solidFill>
          </a:ln>
        </p:spPr>
      </p:pic>
    </p:spTree>
    <p:extLst>
      <p:ext uri="{BB962C8B-B14F-4D97-AF65-F5344CB8AC3E}">
        <p14:creationId xmlns:p14="http://schemas.microsoft.com/office/powerpoint/2010/main" xmlns="" val="391789617"/>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xmlns="" name="QA - NEW Powerpoint template_v3.0" id="{757C6B63-E14D-49F7-B3A2-1526B7ACA66B}" vid="{484D6699-C988-4F0E-BCF1-0F8788268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A76CB1A6A97F4F94C30509F5BB9151" ma:contentTypeVersion="6" ma:contentTypeDescription="Create a new document." ma:contentTypeScope="" ma:versionID="ac460c2100dff86cf8401538a9f5564b">
  <xsd:schema xmlns:xsd="http://www.w3.org/2001/XMLSchema" xmlns:xs="http://www.w3.org/2001/XMLSchema" xmlns:p="http://schemas.microsoft.com/office/2006/metadata/properties" xmlns:ns2="7bb73446-ea3d-431f-b143-15601503031a" targetNamespace="http://schemas.microsoft.com/office/2006/metadata/properties" ma:root="true" ma:fieldsID="ecb4cf479789c2a5025882377c001b92" ns2:_="">
    <xsd:import namespace="7bb73446-ea3d-431f-b143-156015030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73446-ea3d-431f-b143-1560150303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A6DF297-BC2C-4647-8824-533B2F34D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73446-ea3d-431f-b143-156015030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30C460-91BC-4486-927B-7DEF612172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1880</TotalTime>
  <Words>828</Words>
  <Application>Microsoft Office PowerPoint</Application>
  <PresentationFormat>Custom</PresentationFormat>
  <Paragraphs>139</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Language Integrated Query (LINQ)</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Activity:  Exercise 11</vt:lpstr>
    </vt:vector>
  </TitlesOfParts>
  <Manager/>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Integrated Query</dc:title>
  <dc:subject/>
  <dc:creator>Phil Howarth</dc:creator>
  <cp:keywords/>
  <dc:description/>
  <cp:lastModifiedBy>Philip Howarth</cp:lastModifiedBy>
  <cp:revision>149</cp:revision>
  <cp:lastPrinted>2021-06-30T10:37:00Z</cp:lastPrinted>
  <dcterms:created xsi:type="dcterms:W3CDTF">2020-01-02T14:03:43Z</dcterms:created>
  <dcterms:modified xsi:type="dcterms:W3CDTF">2023-02-25T07:51:26Z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0x0101006BA76CB1A6A97F4F94C30509F5BB9151</vt:lpwstr>
  </property>
  <property fmtid="{D5CDD505-2E9C-101B-9397-08002B2CF9AE}" pid="3" name="BookType">
    <vt:lpwstr>10</vt:lpwstr>
  </property>
</Properties>
</file>