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14" r:id="rId5"/>
    <p:sldId id="330" r:id="rId6"/>
    <p:sldId id="331" r:id="rId7"/>
    <p:sldId id="332" r:id="rId8"/>
    <p:sldId id="333" r:id="rId9"/>
    <p:sldId id="261" r:id="rId10"/>
    <p:sldId id="262" r:id="rId11"/>
    <p:sldId id="334" r:id="rId12"/>
    <p:sldId id="335" r:id="rId13"/>
    <p:sldId id="336" r:id="rId14"/>
    <p:sldId id="337" r:id="rId15"/>
    <p:sldId id="339" r:id="rId16"/>
    <p:sldId id="338" r:id="rId17"/>
    <p:sldId id="329" r:id="rId18"/>
    <p:sldId id="340" r:id="rId19"/>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Header Slides" id="{DE8BF54A-1323-4403-83F8-D7B5510C9D53}">
          <p14:sldIdLst>
            <p14:sldId id="314"/>
            <p14:sldId id="330"/>
            <p14:sldId id="331"/>
            <p14:sldId id="332"/>
            <p14:sldId id="333"/>
            <p14:sldId id="261"/>
            <p14:sldId id="262"/>
            <p14:sldId id="334"/>
            <p14:sldId id="335"/>
            <p14:sldId id="336"/>
            <p14:sldId id="337"/>
            <p14:sldId id="339"/>
            <p14:sldId id="338"/>
            <p14:sldId id="329"/>
            <p14:sldId id="340"/>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D3FF"/>
    <a:srgbClr val="004050"/>
    <a:srgbClr val="F3622C"/>
    <a:srgbClr val="FFFFFF"/>
    <a:srgbClr val="7F007D"/>
    <a:srgbClr val="FF004C"/>
    <a:srgbClr val="00EDB5"/>
    <a:srgbClr val="000000"/>
    <a:srgbClr val="C4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92" autoAdjust="0"/>
    <p:restoredTop sz="91912" autoAdjust="0"/>
  </p:normalViewPr>
  <p:slideViewPr>
    <p:cSldViewPr snapToGrid="0" snapToObjects="1" showGuides="1">
      <p:cViewPr varScale="1">
        <p:scale>
          <a:sx n="80" d="100"/>
          <a:sy n="80" d="100"/>
        </p:scale>
        <p:origin x="-734" y="-72"/>
      </p:cViewPr>
      <p:guideLst>
        <p:guide orient="horz" pos="2160"/>
        <p:guide pos="3840"/>
      </p:guideLst>
    </p:cSldViewPr>
  </p:slideViewPr>
  <p:notesTextViewPr>
    <p:cViewPr>
      <p:scale>
        <a:sx n="1" d="1"/>
        <a:sy n="1" d="1"/>
      </p:scale>
      <p:origin x="0" y="0"/>
    </p:cViewPr>
  </p:notesTextViewPr>
  <p:sorterViewPr>
    <p:cViewPr>
      <p:scale>
        <a:sx n="66" d="100"/>
        <a:sy n="66" d="100"/>
      </p:scale>
      <p:origin x="0" y="-3885"/>
    </p:cViewPr>
  </p:sorterViewPr>
  <p:notesViewPr>
    <p:cSldViewPr snapToGrid="0" snapToObjects="1">
      <p:cViewPr varScale="1">
        <p:scale>
          <a:sx n="69" d="100"/>
          <a:sy n="69" d="100"/>
        </p:scale>
        <p:origin x="1672" y="5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pPr/>
              <a:t>25/02/2023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pPr/>
              <a:t>‹#›</a:t>
            </a:fld>
            <a:endParaRPr lang="en-GB"/>
          </a:p>
        </p:txBody>
      </p:sp>
    </p:spTree>
    <p:extLst>
      <p:ext uri="{BB962C8B-B14F-4D97-AF65-F5344CB8AC3E}">
        <p14:creationId xmlns:p14="http://schemas.microsoft.com/office/powerpoint/2010/main" xmlns=""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pPr/>
              <a:t>25/02/2023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pPr/>
              <a:t>‹#›</a:t>
            </a:fld>
            <a:endParaRPr lang="en-GB"/>
          </a:p>
        </p:txBody>
      </p:sp>
    </p:spTree>
    <p:extLst>
      <p:ext uri="{BB962C8B-B14F-4D97-AF65-F5344CB8AC3E}">
        <p14:creationId xmlns:p14="http://schemas.microsoft.com/office/powerpoint/2010/main" xmlns=""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xmlns="" val="2846621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 we shouldn’t simply write catch handlers for </a:t>
            </a:r>
            <a:r>
              <a:rPr lang="en-GB" dirty="0" err="1"/>
              <a:t>System.Exception</a:t>
            </a:r>
            <a:r>
              <a:rPr lang="en-GB" dirty="0"/>
              <a:t>. This would catch every type of exception, including those from the CLR that are indicating traumatic problems (stack overflow, security exceptions, etc.). </a:t>
            </a:r>
          </a:p>
          <a:p>
            <a:r>
              <a:rPr lang="en-GB" dirty="0"/>
              <a:t>This leads neatly onto the second point: only catch the specific exceptions that are expected. Code which attempts to catch every possible exception type is impossible to read.</a:t>
            </a:r>
          </a:p>
          <a:p>
            <a:r>
              <a:rPr lang="en-GB" dirty="0"/>
              <a:t>Not every method needs try / catch blocks. Exceptions propagate back up the call stack, so only place them where, for example, logging or resource management code is required.</a:t>
            </a:r>
          </a:p>
          <a:p>
            <a:r>
              <a:rPr lang="en-GB" dirty="0"/>
              <a:t>To manage key resources such as database connections and files, which need to be closed when finished with, use try / finally blocks. </a:t>
            </a:r>
          </a:p>
          <a:p>
            <a:r>
              <a:rPr lang="en-GB" dirty="0"/>
              <a:t>Next, exceptions are designed to be used in exceptional circumstances such as attempting to open a file that doesn't exist, not to indicate an end-of-file (which is expected when reading from them).</a:t>
            </a:r>
          </a:p>
          <a:p>
            <a:r>
              <a:rPr lang="en-GB" dirty="0"/>
              <a:t>Many developers dutifully add exception handling code and then never test their program under the circumstances where it is called.</a:t>
            </a:r>
          </a:p>
          <a:p>
            <a:r>
              <a:rPr lang="en-GB" dirty="0"/>
              <a:t>Never just display an exception’s Message. </a:t>
            </a:r>
            <a:r>
              <a:rPr lang="en-GB" dirty="0" err="1"/>
              <a:t>SqlExceptions</a:t>
            </a:r>
            <a:r>
              <a:rPr lang="en-GB" dirty="0"/>
              <a:t> often contain Messages like “table Persons not found”. This doesn’t seem like much, but a determined malicious user can use these kind of error messages to build up a picture of the system (known as a jigsaw attack). A message saying “invalid password” tells them they’ve guessed a username correctly.</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12</a:t>
            </a:fld>
            <a:endParaRPr lang="en-GB"/>
          </a:p>
        </p:txBody>
      </p:sp>
    </p:spTree>
    <p:extLst>
      <p:ext uri="{BB962C8B-B14F-4D97-AF65-F5344CB8AC3E}">
        <p14:creationId xmlns:p14="http://schemas.microsoft.com/office/powerpoint/2010/main" xmlns="" val="358483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Programs will fail from time to time, particularly when accessing resources in other processes or across a network: printers can run out of paper, databases can become unavailable and users can enter incorrect security credentials.</a:t>
            </a:r>
          </a:p>
          <a:p>
            <a:r>
              <a:rPr lang="en-GB" dirty="0" smtClean="0"/>
              <a:t>.NET  </a:t>
            </a:r>
            <a:r>
              <a:rPr lang="en-GB" dirty="0"/>
              <a:t>takes a single approach to error reporting: the throwing and catching of exceptions.</a:t>
            </a:r>
          </a:p>
          <a:p>
            <a:r>
              <a:rPr lang="en-GB" dirty="0"/>
              <a:t>Exception handling is designed to ensure that programs take note of problems as they occur, thus hopefully stopping them writing garbage data or causing a traumatic system failure.</a:t>
            </a:r>
          </a:p>
          <a:p>
            <a:r>
              <a:rPr lang="en-GB" dirty="0"/>
              <a:t>Exceptions are types. They have properties and methods. </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a:t>
            </a:fld>
            <a:endParaRPr lang="en-GB"/>
          </a:p>
        </p:txBody>
      </p:sp>
    </p:spTree>
    <p:extLst>
      <p:ext uri="{BB962C8B-B14F-4D97-AF65-F5344CB8AC3E}">
        <p14:creationId xmlns:p14="http://schemas.microsoft.com/office/powerpoint/2010/main" xmlns="" val="1372763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three components of exception handling code are the try, catch and finally blocks. These work as follows:</a:t>
            </a:r>
          </a:p>
          <a:p>
            <a:r>
              <a:rPr lang="en-GB" b="1" dirty="0">
                <a:latin typeface="Consolas" pitchFamily="49" charset="0"/>
                <a:cs typeface="Consolas" pitchFamily="49" charset="0"/>
              </a:rPr>
              <a:t>try</a:t>
            </a:r>
          </a:p>
          <a:p>
            <a:r>
              <a:rPr lang="en-GB" dirty="0"/>
              <a:t>The try block is where we write the code that is the normal flow of execution for the application. In this example this consists of opening a connection to a SQL Server database, and performing operations against it (code not shown).</a:t>
            </a:r>
          </a:p>
          <a:p>
            <a:r>
              <a:rPr lang="en-GB" b="1" dirty="0">
                <a:latin typeface="Consolas" pitchFamily="49" charset="0"/>
                <a:cs typeface="Consolas" pitchFamily="49" charset="0"/>
              </a:rPr>
              <a:t>catch</a:t>
            </a:r>
          </a:p>
          <a:p>
            <a:r>
              <a:rPr lang="en-GB" dirty="0"/>
              <a:t>Following a try block there can be zero-to-many catch blocks. These contain statements that are to be executed if an exception of the specified type is thrown (raised) by the code that is called in the try block. If there is more than one catch block they must be in a very specific order: the most derived exception type blocks must appear before their base class counterparts. This is because the exception handling code walks the blocks in sequence, looking for the first exception that matches according to the "is” operator. Only ONE of the exception handling blocks will ever be executed.</a:t>
            </a:r>
          </a:p>
          <a:p>
            <a:r>
              <a:rPr lang="en-GB" b="1" dirty="0">
                <a:latin typeface="Consolas" pitchFamily="49" charset="0"/>
                <a:cs typeface="Consolas" pitchFamily="49" charset="0"/>
              </a:rPr>
              <a:t>finally</a:t>
            </a:r>
          </a:p>
          <a:p>
            <a:r>
              <a:rPr lang="en-GB" dirty="0"/>
              <a:t>Optionally, there can be a finally block. Unless there are no catch blocks, in which case it is required. The code in this block will always execute, no matter whether an exception is thrown (and/or caught) or not.</a:t>
            </a:r>
          </a:p>
          <a:p>
            <a:r>
              <a:rPr lang="en-GB" dirty="0"/>
              <a:t>A try block must be followed EITHER by one or more catch blocks and optionally a finally block OR by a finally block.</a:t>
            </a:r>
          </a:p>
          <a:p>
            <a:r>
              <a:rPr lang="en-GB" dirty="0"/>
              <a:t>The next slides illustrate how this fits together and how exceptions affect the flow of execution of code.</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Tree>
    <p:extLst>
      <p:ext uri="{BB962C8B-B14F-4D97-AF65-F5344CB8AC3E}">
        <p14:creationId xmlns:p14="http://schemas.microsoft.com/office/powerpoint/2010/main" xmlns="" val="317725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571500" y="581025"/>
            <a:ext cx="5715000" cy="3216275"/>
          </a:xfrm>
          <a:ln/>
        </p:spPr>
      </p:sp>
      <p:sp>
        <p:nvSpPr>
          <p:cNvPr id="5" name="Notes Placeholder 4"/>
          <p:cNvSpPr>
            <a:spLocks noGrp="1"/>
          </p:cNvSpPr>
          <p:nvPr>
            <p:ph type="body" sz="quarter" idx="10"/>
          </p:nvPr>
        </p:nvSpPr>
        <p:spPr/>
        <p:txBody>
          <a:bodyPr>
            <a:normAutofit lnSpcReduction="10000"/>
          </a:bodyPr>
          <a:lstStyle/>
          <a:p>
            <a:r>
              <a:rPr lang="en-GB" dirty="0"/>
              <a:t>In this first example, we have a simple program that, under normal conditions, would execute two methods (Task.F1 and Task.F2). The method F1 calls the methods F3 and F4 respectively.</a:t>
            </a:r>
          </a:p>
          <a:p>
            <a:r>
              <a:rPr lang="en-GB" dirty="0"/>
              <a:t>However, there is a potential problem in F3. When we divide by zero using integer division the result is undefined. Consequently, the author of the System.Int32 class decided that they would </a:t>
            </a:r>
            <a:r>
              <a:rPr lang="en-GB" b="1" dirty="0"/>
              <a:t>throw</a:t>
            </a:r>
            <a:r>
              <a:rPr lang="en-GB" dirty="0"/>
              <a:t> an exception of type </a:t>
            </a:r>
            <a:r>
              <a:rPr lang="en-GB" b="1" dirty="0" err="1"/>
              <a:t>System.DivideByZeroException</a:t>
            </a:r>
            <a:r>
              <a:rPr lang="en-GB" b="1" dirty="0"/>
              <a:t> </a:t>
            </a:r>
            <a:r>
              <a:rPr lang="en-GB" dirty="0"/>
              <a:t>under these circumstances.</a:t>
            </a:r>
          </a:p>
          <a:p>
            <a:r>
              <a:rPr lang="en-GB" dirty="0"/>
              <a:t>When this exception is thrown, the CLR starts to "unwind the stack" until it finds a matching exception handler for </a:t>
            </a:r>
            <a:r>
              <a:rPr lang="en-GB" b="1" dirty="0" err="1"/>
              <a:t>DivideByZeroException</a:t>
            </a:r>
            <a:r>
              <a:rPr lang="en-GB" dirty="0"/>
              <a:t> (or one of its base classes). Therefore, the code after the divide by zero action in the method F3 doesn't get executed. Since the call to F3 is not inside a </a:t>
            </a:r>
            <a:r>
              <a:rPr lang="en-GB" b="1" dirty="0"/>
              <a:t>try</a:t>
            </a:r>
            <a:r>
              <a:rPr lang="en-GB" dirty="0"/>
              <a:t> { } block there can be no </a:t>
            </a:r>
            <a:r>
              <a:rPr lang="en-GB" b="1" dirty="0"/>
              <a:t>catch</a:t>
            </a:r>
            <a:r>
              <a:rPr lang="en-GB" dirty="0"/>
              <a:t> handler here. Therefore the stack continues to unwind and F4 is not executed.</a:t>
            </a:r>
          </a:p>
          <a:p>
            <a:r>
              <a:rPr lang="en-GB" dirty="0"/>
              <a:t>The stack has now unwound to the point that F1 was invoked (in Main). This call is inside a </a:t>
            </a:r>
            <a:r>
              <a:rPr lang="en-GB" b="1" dirty="0"/>
              <a:t>try</a:t>
            </a:r>
            <a:r>
              <a:rPr lang="en-GB" dirty="0"/>
              <a:t>{ } block, so the exception handling code looks to see if there is a matching </a:t>
            </a:r>
            <a:r>
              <a:rPr lang="en-GB" b="1" dirty="0"/>
              <a:t>catch</a:t>
            </a:r>
            <a:r>
              <a:rPr lang="en-GB" dirty="0"/>
              <a:t>{} block. It locates the block for </a:t>
            </a:r>
            <a:r>
              <a:rPr lang="en-GB" b="1" dirty="0" err="1"/>
              <a:t>System.Exception</a:t>
            </a:r>
            <a:r>
              <a:rPr lang="en-GB" dirty="0"/>
              <a:t>, which is the ultimate base class for all exception types, so the thrown exception matches the "is a type of" test. Control is therefore transferred to this </a:t>
            </a:r>
            <a:r>
              <a:rPr lang="en-GB" b="1" dirty="0"/>
              <a:t>catch</a:t>
            </a:r>
            <a:r>
              <a:rPr lang="en-GB" dirty="0"/>
              <a:t>{} block and the stack unwinding process is now complete. The </a:t>
            </a:r>
            <a:r>
              <a:rPr lang="en-GB" b="1" dirty="0"/>
              <a:t>catch</a:t>
            </a:r>
            <a:r>
              <a:rPr lang="en-GB" dirty="0"/>
              <a:t>{} block simply displays the exception's error message information on the console. The code following the </a:t>
            </a:r>
            <a:r>
              <a:rPr lang="en-GB" b="1" dirty="0"/>
              <a:t>catch</a:t>
            </a:r>
            <a:r>
              <a:rPr lang="en-GB" dirty="0"/>
              <a:t>{} block then executes, which means that Main returns as normal. Therefore F2 does not get executed.</a:t>
            </a:r>
          </a:p>
          <a:p>
            <a:endParaRPr lang="en-GB" dirty="0"/>
          </a:p>
          <a:p>
            <a:endParaRPr lang="en-GB" dirty="0"/>
          </a:p>
        </p:txBody>
      </p:sp>
    </p:spTree>
    <p:extLst>
      <p:ext uri="{BB962C8B-B14F-4D97-AF65-F5344CB8AC3E}">
        <p14:creationId xmlns:p14="http://schemas.microsoft.com/office/powerpoint/2010/main" xmlns="" val="2800813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571500" y="581025"/>
            <a:ext cx="5715000" cy="3216275"/>
          </a:xfrm>
          <a:ln/>
        </p:spPr>
      </p:sp>
      <p:sp>
        <p:nvSpPr>
          <p:cNvPr id="5" name="Notes Placeholder 4"/>
          <p:cNvSpPr>
            <a:spLocks noGrp="1"/>
          </p:cNvSpPr>
          <p:nvPr>
            <p:ph type="body" sz="quarter" idx="10"/>
          </p:nvPr>
        </p:nvSpPr>
        <p:spPr/>
        <p:txBody>
          <a:bodyPr>
            <a:normAutofit lnSpcReduction="10000"/>
          </a:bodyPr>
          <a:lstStyle/>
          <a:p>
            <a:r>
              <a:rPr lang="en-GB" dirty="0"/>
              <a:t>In this example, the developer of the Task class has anticipated that someone might call the method F3 and pass in the value zero. They have therefore protected the division operation with a </a:t>
            </a:r>
            <a:r>
              <a:rPr lang="en-GB" b="1" dirty="0"/>
              <a:t>try</a:t>
            </a:r>
            <a:r>
              <a:rPr lang="en-GB" dirty="0"/>
              <a:t>{} </a:t>
            </a:r>
            <a:r>
              <a:rPr lang="en-GB" b="1" dirty="0"/>
              <a:t>catch</a:t>
            </a:r>
            <a:r>
              <a:rPr lang="en-GB" dirty="0"/>
              <a:t>{} block to catch any divide by zero exceptions. Here’s the flow of execution when 0 is passed in:</a:t>
            </a:r>
          </a:p>
          <a:p>
            <a:r>
              <a:rPr lang="en-GB" dirty="0"/>
              <a:t>Main calls Task.F1, passing in zero.</a:t>
            </a:r>
          </a:p>
          <a:p>
            <a:r>
              <a:rPr lang="en-GB" dirty="0"/>
              <a:t>Task.F1 calls Task.F3, passing the value 0 through in the ‘a’ parameter.</a:t>
            </a:r>
          </a:p>
          <a:p>
            <a:r>
              <a:rPr lang="en-GB" dirty="0"/>
              <a:t>Task.F3 attempts to perform its division operation, and a </a:t>
            </a:r>
            <a:r>
              <a:rPr lang="en-GB" b="1" dirty="0" err="1"/>
              <a:t>DivideByZeroException</a:t>
            </a:r>
            <a:r>
              <a:rPr lang="en-GB" dirty="0"/>
              <a:t> is thrown by the internals of the System.Int32 class.</a:t>
            </a:r>
          </a:p>
          <a:p>
            <a:r>
              <a:rPr lang="en-GB" dirty="0"/>
              <a:t>The stack begins to unwind. As the code in F3 is inside a </a:t>
            </a:r>
            <a:r>
              <a:rPr lang="en-GB" b="1" dirty="0"/>
              <a:t>try</a:t>
            </a:r>
            <a:r>
              <a:rPr lang="en-GB" dirty="0"/>
              <a:t>{} block, the CLR looks to see if there is a matching </a:t>
            </a:r>
            <a:r>
              <a:rPr lang="en-GB" b="1" dirty="0"/>
              <a:t>catch</a:t>
            </a:r>
            <a:r>
              <a:rPr lang="en-GB" dirty="0"/>
              <a:t>{} block. There is, which means that control is passed to the </a:t>
            </a:r>
            <a:r>
              <a:rPr lang="en-GB" b="1" dirty="0"/>
              <a:t>catch</a:t>
            </a:r>
            <a:r>
              <a:rPr lang="en-GB" dirty="0"/>
              <a:t>{} block. The code after the division by zero operation in F3 doesn't execute.</a:t>
            </a:r>
          </a:p>
          <a:p>
            <a:r>
              <a:rPr lang="en-GB" dirty="0"/>
              <a:t>As the exception has been caught in F3, the method F3 returns as normal to F1. Method F4 then executes as normal, and assuming that no exception is generated, control is returned to F1 as normal. F1 then returns to Main, and F2 executes. Again, assuming that no exception is thrown in F2, control returns to Main as normal. As no exception was thrown, without being caught, by the methods F1 and F2 (and the methods they called in turn) the </a:t>
            </a:r>
            <a:r>
              <a:rPr lang="en-GB" b="1" dirty="0"/>
              <a:t>catch</a:t>
            </a:r>
            <a:r>
              <a:rPr lang="en-GB" dirty="0"/>
              <a:t>{} block is skipped, and Main returns as normal.</a:t>
            </a:r>
          </a:p>
          <a:p>
            <a:endParaRPr lang="en-GB" dirty="0"/>
          </a:p>
          <a:p>
            <a:endParaRPr lang="en-GB" dirty="0"/>
          </a:p>
        </p:txBody>
      </p:sp>
    </p:spTree>
    <p:extLst>
      <p:ext uri="{BB962C8B-B14F-4D97-AF65-F5344CB8AC3E}">
        <p14:creationId xmlns:p14="http://schemas.microsoft.com/office/powerpoint/2010/main" xmlns="" val="748737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571500" y="581025"/>
            <a:ext cx="5715000" cy="3216275"/>
          </a:xfrm>
          <a:ln/>
        </p:spPr>
      </p:sp>
      <p:sp>
        <p:nvSpPr>
          <p:cNvPr id="5" name="Notes Placeholder 4"/>
          <p:cNvSpPr>
            <a:spLocks noGrp="1"/>
          </p:cNvSpPr>
          <p:nvPr>
            <p:ph type="body" sz="quarter" idx="10"/>
          </p:nvPr>
        </p:nvSpPr>
        <p:spPr/>
        <p:txBody>
          <a:bodyPr>
            <a:normAutofit/>
          </a:bodyPr>
          <a:lstStyle/>
          <a:p>
            <a:r>
              <a:rPr lang="en-GB" dirty="0"/>
              <a:t>This example highlights the use of </a:t>
            </a:r>
            <a:r>
              <a:rPr lang="en-GB" b="1" dirty="0"/>
              <a:t>finally</a:t>
            </a:r>
            <a:r>
              <a:rPr lang="en-GB" dirty="0"/>
              <a:t> to ensure the execution of code, no matter whether an exception is thrown or not. As ever, Main calls Task.F1, passing in the value zero. F1 calls F3, passing the value zero through. F3 attempts to perform the division, but the System.Int32 class throws the </a:t>
            </a:r>
            <a:r>
              <a:rPr lang="en-GB" b="1" dirty="0" err="1"/>
              <a:t>DivideByZeroException</a:t>
            </a:r>
            <a:r>
              <a:rPr lang="en-GB" dirty="0"/>
              <a:t>. The CLR starts to unwind the stack and locates the </a:t>
            </a:r>
            <a:r>
              <a:rPr lang="en-GB" b="1" dirty="0"/>
              <a:t>finally</a:t>
            </a:r>
            <a:r>
              <a:rPr lang="en-GB" dirty="0"/>
              <a:t>{} block that follows the </a:t>
            </a:r>
            <a:r>
              <a:rPr lang="en-GB" b="1" dirty="0"/>
              <a:t>try</a:t>
            </a:r>
            <a:r>
              <a:rPr lang="en-GB" dirty="0"/>
              <a:t>{} block in which the division was performed. It therefore executes the code inside the </a:t>
            </a:r>
            <a:r>
              <a:rPr lang="en-GB" b="1" dirty="0"/>
              <a:t>finally</a:t>
            </a:r>
            <a:r>
              <a:rPr lang="en-GB" dirty="0"/>
              <a:t> block, and displays “Other” to the console.</a:t>
            </a:r>
          </a:p>
          <a:p>
            <a:r>
              <a:rPr lang="en-GB" dirty="0"/>
              <a:t>At this point the CLR is still looking for a </a:t>
            </a:r>
            <a:r>
              <a:rPr lang="en-GB" b="1" dirty="0"/>
              <a:t>catch</a:t>
            </a:r>
            <a:r>
              <a:rPr lang="en-GB" dirty="0"/>
              <a:t>{} block to handle the exception; remember the </a:t>
            </a:r>
            <a:r>
              <a:rPr lang="en-GB" b="1" dirty="0"/>
              <a:t>finally</a:t>
            </a:r>
            <a:r>
              <a:rPr lang="en-GB" dirty="0"/>
              <a:t>{} block only guarantees the execution of code and doesn't handle exceptions. The stack is therefore unwound until the </a:t>
            </a:r>
            <a:r>
              <a:rPr lang="en-GB" b="1" dirty="0"/>
              <a:t>catch</a:t>
            </a:r>
            <a:r>
              <a:rPr lang="en-GB" dirty="0"/>
              <a:t>{} block is located in Main, where the exception's message is written to the console.</a:t>
            </a:r>
          </a:p>
          <a:p>
            <a:r>
              <a:rPr lang="en-GB" dirty="0"/>
              <a:t>In this example, the code that writes the value of ‘x’ to the console isn't executed if an exception is thrown by the division operation (nor is the code in F4 or F2).</a:t>
            </a:r>
          </a:p>
          <a:p>
            <a:r>
              <a:rPr lang="en-GB" dirty="0"/>
              <a:t>You can therefore see the benefit of the </a:t>
            </a:r>
            <a:r>
              <a:rPr lang="en-GB" b="1" dirty="0"/>
              <a:t>try</a:t>
            </a:r>
            <a:r>
              <a:rPr lang="en-GB" dirty="0"/>
              <a:t> / </a:t>
            </a:r>
            <a:r>
              <a:rPr lang="en-GB" b="1" dirty="0"/>
              <a:t>finally</a:t>
            </a:r>
            <a:r>
              <a:rPr lang="en-GB" dirty="0"/>
              <a:t> construct when you need to ensure that certain code is always executed. This is particularly important for ensuring the database connections and file streams are always closed.</a:t>
            </a:r>
          </a:p>
          <a:p>
            <a:endParaRPr lang="en-GB" dirty="0"/>
          </a:p>
          <a:p>
            <a:endParaRPr lang="en-GB" dirty="0"/>
          </a:p>
          <a:p>
            <a:endParaRPr lang="en-GB" dirty="0"/>
          </a:p>
        </p:txBody>
      </p:sp>
    </p:spTree>
    <p:extLst>
      <p:ext uri="{BB962C8B-B14F-4D97-AF65-F5344CB8AC3E}">
        <p14:creationId xmlns:p14="http://schemas.microsoft.com/office/powerpoint/2010/main" xmlns="" val="576582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will be times when we will want to throw exceptions. For example, when writing a method that takes an object reference as a parameter. Our code might reasonably expect this reference to be set to a valid object, rather than be null. Consequently, we can test it to see whether it is null and if it is we can then throw a </a:t>
            </a:r>
            <a:r>
              <a:rPr lang="en-GB" b="1" dirty="0" err="1"/>
              <a:t>System.ArgumentNullException</a:t>
            </a:r>
            <a:r>
              <a:rPr lang="en-GB" b="1" dirty="0"/>
              <a:t>.</a:t>
            </a:r>
          </a:p>
          <a:p>
            <a:r>
              <a:rPr lang="en-GB" dirty="0"/>
              <a:t>Most exceptions provide a set of overloaded constructors through which we can provide additional information. In the example above, the exception lets us specify the parameter name and a helpful message.</a:t>
            </a:r>
          </a:p>
          <a:p>
            <a:r>
              <a:rPr lang="en-GB" dirty="0"/>
              <a:t>We can also re-throw exceptions that we have caught. This allows us to perform some clean up code in response to the exception but then propagate the exception back up the call stack. To re-throw the exception simply use the “</a:t>
            </a:r>
            <a:r>
              <a:rPr lang="en-GB" b="1" dirty="0"/>
              <a:t>throw</a:t>
            </a:r>
            <a:r>
              <a:rPr lang="en-GB" dirty="0"/>
              <a:t>” keyword by itself inside a </a:t>
            </a:r>
            <a:r>
              <a:rPr lang="en-GB" b="1" dirty="0"/>
              <a:t>catch</a:t>
            </a:r>
            <a:r>
              <a:rPr lang="en-GB" dirty="0"/>
              <a:t> block.</a:t>
            </a:r>
            <a:br>
              <a:rPr lang="en-GB" dirty="0"/>
            </a:br>
            <a:r>
              <a:rPr lang="en-GB" dirty="0"/>
              <a:t>This type of throw statement preserves the original exception, including the originating stack trace.</a:t>
            </a:r>
          </a:p>
          <a:p>
            <a:r>
              <a:rPr lang="en-GB" dirty="0"/>
              <a:t>It should be noted that many of the exception classes also support overloaded constructors that accept an “inner exception”. An example of when this might be of use is in a Data Access Layer component (one that talks to a database), where we want to enclose the low level exception (to preserve traceability) inside a custom exception that we are developing (to provide a domain-specific exception type).</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xmlns="" val="2729720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create custom domain-specific exception classes for use in our applications. All exception types are derived from </a:t>
            </a:r>
            <a:r>
              <a:rPr lang="en-GB" dirty="0" err="1"/>
              <a:t>System.Exception</a:t>
            </a:r>
            <a:r>
              <a:rPr lang="en-GB" dirty="0"/>
              <a:t>. Custom exception types are no different in this respect.</a:t>
            </a:r>
          </a:p>
          <a:p>
            <a:r>
              <a:rPr lang="en-GB" dirty="0"/>
              <a:t>Don't create too many exception types, and never duplicate exceptions that exist in the Framework Class Library. In most cases, one of the predefined exceptions is perfectly adequate. An excess of exceptions can make it difficult to write readable code.</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xmlns="" val="1314368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a:t>
            </a:r>
            <a:r>
              <a:rPr lang="en-GB"/>
              <a:t>NET </a:t>
            </a:r>
            <a:r>
              <a:rPr lang="en-GB" smtClean="0"/>
              <a:t>framework </a:t>
            </a:r>
            <a:r>
              <a:rPr lang="en-GB" dirty="0"/>
              <a:t>exceptions that will have an inner exception populated, notably the </a:t>
            </a:r>
            <a:r>
              <a:rPr lang="en-GB" b="1" dirty="0" err="1"/>
              <a:t>HttpUnhandledException</a:t>
            </a:r>
            <a:r>
              <a:rPr lang="en-GB" dirty="0"/>
              <a:t> in ASP.NET; by the time the server sees an unhandled exception, it has been “wrapped” in this general purpose object, whose </a:t>
            </a:r>
            <a:r>
              <a:rPr lang="en-GB" b="1" dirty="0" err="1"/>
              <a:t>InnerException</a:t>
            </a:r>
            <a:r>
              <a:rPr lang="en-GB" dirty="0"/>
              <a:t> property will contain the exception that was originally unhandled.</a:t>
            </a:r>
          </a:p>
          <a:p>
            <a:endParaRPr lang="en-GB" dirty="0"/>
          </a:p>
          <a:p>
            <a:r>
              <a:rPr lang="en-GB" dirty="0"/>
              <a:t>Use </a:t>
            </a:r>
            <a:r>
              <a:rPr lang="en-GB" dirty="0" err="1"/>
              <a:t>InnerExceptions</a:t>
            </a:r>
            <a:r>
              <a:rPr lang="en-GB" dirty="0"/>
              <a:t> with care. Your client code should not have to dig down more than one or two levels to find the original exception. </a:t>
            </a:r>
          </a:p>
          <a:p>
            <a:endParaRPr lang="en-GB" dirty="0"/>
          </a:p>
          <a:p>
            <a:r>
              <a:rPr lang="en-GB" dirty="0"/>
              <a:t>Imagine needing the following code:</a:t>
            </a:r>
          </a:p>
          <a:p>
            <a:r>
              <a:rPr lang="en-GB" dirty="0">
                <a:solidFill>
                  <a:srgbClr val="2B91AF"/>
                </a:solidFill>
                <a:highlight>
                  <a:srgbClr val="FFFFFF"/>
                </a:highlight>
                <a:latin typeface="Consolas" panose="020B0609020204030204" pitchFamily="49" charset="0"/>
              </a:rPr>
              <a:t>Exception</a:t>
            </a:r>
            <a:r>
              <a:rPr lang="en-GB" dirty="0">
                <a:solidFill>
                  <a:srgbClr val="000000"/>
                </a:solidFill>
                <a:highlight>
                  <a:srgbClr val="FFFFFF"/>
                </a:highlight>
                <a:latin typeface="Consolas" panose="020B0609020204030204" pitchFamily="49" charset="0"/>
              </a:rPr>
              <a:t> eek = </a:t>
            </a:r>
            <a:r>
              <a:rPr lang="en-GB" dirty="0" err="1">
                <a:solidFill>
                  <a:srgbClr val="000000"/>
                </a:solidFill>
                <a:highlight>
                  <a:srgbClr val="FFFFFF"/>
                </a:highlight>
                <a:latin typeface="Consolas" panose="020B0609020204030204" pitchFamily="49" charset="0"/>
              </a:rPr>
              <a:t>ex.InnerException.InnerException.InnerException.InnerException</a:t>
            </a:r>
            <a:r>
              <a:rPr lang="en-GB" dirty="0">
                <a:solidFill>
                  <a:srgbClr val="000000"/>
                </a:solidFill>
                <a:highlight>
                  <a:srgbClr val="FFFFFF"/>
                </a:highlight>
                <a:latin typeface="Consolas" panose="020B0609020204030204" pitchFamily="49" charset="0"/>
              </a:rPr>
              <a:t>;</a:t>
            </a:r>
            <a:endParaRPr lang="en-GB" dirty="0"/>
          </a:p>
          <a:p>
            <a:endParaRPr lang="en-GB" dirty="0"/>
          </a:p>
          <a:p>
            <a:r>
              <a:rPr lang="en-GB" dirty="0"/>
              <a:t>There is a </a:t>
            </a:r>
            <a:r>
              <a:rPr lang="en-GB" b="1" dirty="0" err="1"/>
              <a:t>GetBaseException</a:t>
            </a:r>
            <a:r>
              <a:rPr lang="en-GB" dirty="0"/>
              <a:t> method on the Exception type which will find the original exception (the one furthest down the chain whose </a:t>
            </a:r>
            <a:r>
              <a:rPr lang="en-GB" b="1" dirty="0" err="1"/>
              <a:t>InnerException</a:t>
            </a:r>
            <a:r>
              <a:rPr lang="en-GB" dirty="0"/>
              <a:t> is null).</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xmlns="" val="1250527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xmlns=""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xmlns=""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xmlns="" val="34519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xmlns=""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xmlns=""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xmlns="" val="12541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xmlns=""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xmlns="" val="1196016768"/>
      </p:ext>
    </p:extLst>
  </p:cSld>
  <p:clrMapOvr>
    <a:masterClrMapping/>
  </p:clrMapOvr>
  <p:extLst>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69737" y="377825"/>
            <a:ext cx="781218" cy="552176"/>
          </a:xfrm>
          <a:prstGeom prst="rect">
            <a:avLst/>
          </a:prstGeom>
        </p:spPr>
      </p:pic>
      <p:sp>
        <p:nvSpPr>
          <p:cNvPr id="4" name="Slide Number Placeholder 5">
            <a:extLst>
              <a:ext uri="{FF2B5EF4-FFF2-40B4-BE49-F238E27FC236}">
                <a16:creationId xmlns:a16="http://schemas.microsoft.com/office/drawing/2014/main" xmlns="" id="{8BF3B38F-9248-4518-960F-EDA7B13F7B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xmlns="" val="809632185"/>
      </p:ext>
    </p:extLst>
  </p:cSld>
  <p:clrMapOvr>
    <a:masterClrMapping/>
  </p:clrMapOvr>
  <p:extLst>
    <p:ext uri="{DCECCB84-F9BA-43D5-87BE-67443E8EF086}">
      <p15:sldGuideLst xmlns:p15="http://schemas.microsoft.com/office/powerpoint/2012/main" xmlns="">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xmlns=""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xmlns=""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xmlns=""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247470468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xmlns=""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xmlns=""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69861294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xmlns=""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xmlns=""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
                    <a14:imgEffect>
                      <a14:saturation sat="0"/>
                    </a14:imgEffect>
                  </a14:imgLayer>
                </a14:imgProps>
              </a:ext>
            </a:extLst>
          </a:blip>
          <a:stretch>
            <a:fillRect/>
          </a:stretch>
        </p:blipFill>
        <p:spPr>
          <a:xfrm>
            <a:off x="269739" y="377825"/>
            <a:ext cx="738525" cy="522000"/>
          </a:xfrm>
          <a:prstGeom prst="rect">
            <a:avLst/>
          </a:prstGeom>
        </p:spPr>
      </p:pic>
      <p:grpSp>
        <p:nvGrpSpPr>
          <p:cNvPr id="2" name="Group 17">
            <a:extLst>
              <a:ext uri="{FF2B5EF4-FFF2-40B4-BE49-F238E27FC236}">
                <a16:creationId xmlns:a16="http://schemas.microsoft.com/office/drawing/2014/main" xmlns=""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xmlns=""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xmlns=""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xmlns=""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xmlns=""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048926598"/>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xmlns=""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xmlns=""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xmlns=""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xmlns=""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211981908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3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xmlns=""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xmlns="" id="{BCFD0822-3499-0C44-8A3C-3118EA298E66}"/>
              </a:ext>
            </a:extLst>
          </p:cNvPr>
          <p:cNvPicPr>
            <a:picLocks noChangeAspect="1"/>
          </p:cNvPicPr>
          <p:nvPr userDrawn="1"/>
        </p:nvPicPr>
        <p:blipFill>
          <a:blip r:embed="rId2">
            <a:extLst>
              <a:ext uri="{96DAC541-7B7A-43D3-8B79-37D633B846F1}">
                <asvg:svgBlip xmlns:asvg="http://schemas.microsoft.com/office/drawing/2016/SVG/main" xmlns="" r:embed=""/>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xmlns=""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xmlns=""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913170026"/>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26"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xmlns=""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xmlns="" id="{E04B9394-820E-45B1-AED1-10AA3CC584A2}"/>
              </a:ext>
            </a:extLst>
          </p:cNvPr>
          <p:cNvPicPr>
            <a:picLocks noChangeAspect="1"/>
          </p:cNvPicPr>
          <p:nvPr userDrawn="1"/>
        </p:nvPicPr>
        <p:blipFill>
          <a:blip r:embed="rId11">
            <a:extLst>
              <a:ext uri="{96DAC541-7B7A-43D3-8B79-37D633B846F1}">
                <asvg:svgBlip xmlns:asvg="http://schemas.microsoft.com/office/drawing/2016/SVG/main" xmlns="" r:embed="rId26"/>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xmlns=""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xmlns="" val="300464794"/>
      </p:ext>
    </p:extLst>
  </p:cSld>
  <p:clrMap bg1="lt1" tx1="dk1" bg2="lt2" tx2="dk2" accent1="accent1" accent2="accent2" accent3="accent3" accent4="accent4" accent5="accent5" accent6="accent6" hlink="hlink" folHlink="folHlink"/>
  <p:sldLayoutIdLst>
    <p:sldLayoutId id="2147483713" r:id="rId1"/>
    <p:sldLayoutId id="2147483712" r:id="rId2"/>
    <p:sldLayoutId id="2147483822" r:id="rId3"/>
    <p:sldLayoutId id="2147483821" r:id="rId4"/>
    <p:sldLayoutId id="2147483923" r:id="rId5"/>
    <p:sldLayoutId id="2147483924" r:id="rId6"/>
    <p:sldLayoutId id="2147483925" r:id="rId7"/>
    <p:sldLayoutId id="2147483926" r:id="rId8"/>
    <p:sldLayoutId id="2147483927" r:id="rId9"/>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7"/>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7"/>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7"/>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7"/>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7"/>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4784" y="3089654"/>
            <a:ext cx="7075271" cy="2277604"/>
          </a:xfrm>
        </p:spPr>
        <p:txBody>
          <a:bodyPr/>
          <a:lstStyle/>
          <a:p>
            <a:r>
              <a:rPr lang="en-US" dirty="0"/>
              <a:t>Exception Handling</a:t>
            </a:r>
          </a:p>
        </p:txBody>
      </p:sp>
      <p:sp>
        <p:nvSpPr>
          <p:cNvPr id="2" name="TextBox 1">
            <a:extLst>
              <a:ext uri="{FF2B5EF4-FFF2-40B4-BE49-F238E27FC236}">
                <a16:creationId xmlns:a16="http://schemas.microsoft.com/office/drawing/2014/main" xmlns="" id="{1A532015-0082-4A56-A481-AA5D56B4B211}"/>
              </a:ext>
            </a:extLst>
          </p:cNvPr>
          <p:cNvSpPr txBox="1"/>
          <p:nvPr/>
        </p:nvSpPr>
        <p:spPr>
          <a:xfrm>
            <a:off x="4724400" y="3200399"/>
            <a:ext cx="2743199"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xmlns="" val="73637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5E4BB48-DD05-8245-486D-4CDF74E51279}"/>
              </a:ext>
            </a:extLst>
          </p:cNvPr>
          <p:cNvSpPr>
            <a:spLocks noGrp="1"/>
          </p:cNvSpPr>
          <p:nvPr>
            <p:ph type="body" sz="quarter" idx="10"/>
          </p:nvPr>
        </p:nvSpPr>
        <p:spPr/>
        <p:txBody>
          <a:bodyPr/>
          <a:lstStyle/>
          <a:p>
            <a:r>
              <a:rPr lang="en-GB" dirty="0"/>
              <a:t>Filtered exceptions</a:t>
            </a:r>
          </a:p>
        </p:txBody>
      </p:sp>
      <p:sp>
        <p:nvSpPr>
          <p:cNvPr id="3" name="Slide Number Placeholder 2">
            <a:extLst>
              <a:ext uri="{FF2B5EF4-FFF2-40B4-BE49-F238E27FC236}">
                <a16:creationId xmlns:a16="http://schemas.microsoft.com/office/drawing/2014/main" xmlns="" id="{8DD24102-1F4F-8653-4B47-32649C86B326}"/>
              </a:ext>
            </a:extLst>
          </p:cNvPr>
          <p:cNvSpPr>
            <a:spLocks noGrp="1"/>
          </p:cNvSpPr>
          <p:nvPr>
            <p:ph type="sldNum" sz="quarter" idx="4"/>
          </p:nvPr>
        </p:nvSpPr>
        <p:spPr/>
        <p:txBody>
          <a:bodyPr/>
          <a:lstStyle/>
          <a:p>
            <a:fld id="{EF892D59-8F09-EF4B-AD6D-DA609442F868}" type="slidenum">
              <a:rPr lang="en-GB" smtClean="0"/>
              <a:pPr/>
              <a:t>10</a:t>
            </a:fld>
            <a:endParaRPr lang="en-GB" dirty="0"/>
          </a:p>
        </p:txBody>
      </p:sp>
      <p:sp>
        <p:nvSpPr>
          <p:cNvPr id="4" name="Text Placeholder 3">
            <a:extLst>
              <a:ext uri="{FF2B5EF4-FFF2-40B4-BE49-F238E27FC236}">
                <a16:creationId xmlns:a16="http://schemas.microsoft.com/office/drawing/2014/main" xmlns="" id="{FF102653-70C4-0934-D6D1-8E8D2ACE8075}"/>
              </a:ext>
            </a:extLst>
          </p:cNvPr>
          <p:cNvSpPr>
            <a:spLocks noGrp="1"/>
          </p:cNvSpPr>
          <p:nvPr>
            <p:ph type="body" sz="quarter" idx="15"/>
          </p:nvPr>
        </p:nvSpPr>
        <p:spPr>
          <a:xfrm>
            <a:off x="5037137" y="436728"/>
            <a:ext cx="6770688" cy="6032665"/>
          </a:xfrm>
        </p:spPr>
        <p:txBody>
          <a:bodyPr/>
          <a:lstStyle/>
          <a:p>
            <a:pPr marL="285750" indent="-285750">
              <a:buFont typeface="Arial" panose="020B0604020202020204" pitchFamily="34" charset="0"/>
              <a:buChar char="•"/>
            </a:pPr>
            <a:r>
              <a:rPr lang="en-GB" b="1" dirty="0"/>
              <a:t>User-filtered exception handlers</a:t>
            </a:r>
            <a:r>
              <a:rPr lang="en-GB" dirty="0"/>
              <a:t> catch and handle exceptions based on requirements you define</a:t>
            </a:r>
          </a:p>
          <a:p>
            <a:pPr marL="285750" indent="-285750">
              <a:buFont typeface="Arial" panose="020B0604020202020204" pitchFamily="34" charset="0"/>
              <a:buChar char="•"/>
            </a:pPr>
            <a:r>
              <a:rPr lang="en-GB" dirty="0"/>
              <a:t>Use the </a:t>
            </a:r>
            <a:r>
              <a:rPr lang="en-GB" b="1" dirty="0"/>
              <a:t>when</a:t>
            </a:r>
            <a:r>
              <a:rPr lang="en-GB" dirty="0"/>
              <a:t> </a:t>
            </a:r>
            <a:r>
              <a:rPr lang="en-GB" dirty="0" smtClean="0"/>
              <a:t>(C</a:t>
            </a:r>
            <a:r>
              <a:rPr lang="en-GB" smtClean="0"/>
              <a:t># v.6)keyword </a:t>
            </a:r>
            <a:r>
              <a:rPr lang="en-GB" dirty="0"/>
              <a:t>with the </a:t>
            </a:r>
            <a:r>
              <a:rPr lang="en-GB" b="1" dirty="0"/>
              <a:t>catch</a:t>
            </a:r>
            <a:r>
              <a:rPr lang="en-GB" dirty="0"/>
              <a:t> statement:</a:t>
            </a:r>
          </a:p>
          <a:p>
            <a:pPr marL="285750" indent="-285750">
              <a:buFont typeface="Arial" panose="020B0604020202020204" pitchFamily="34" charset="0"/>
              <a:buChar char="•"/>
            </a:pPr>
            <a:endParaRPr lang="en-GB" dirty="0"/>
          </a:p>
        </p:txBody>
      </p:sp>
      <p:pic>
        <p:nvPicPr>
          <p:cNvPr id="6" name="Picture 5">
            <a:extLst>
              <a:ext uri="{FF2B5EF4-FFF2-40B4-BE49-F238E27FC236}">
                <a16:creationId xmlns:a16="http://schemas.microsoft.com/office/drawing/2014/main" xmlns="" id="{DAB6234F-8E6E-8A95-1BDA-B546B5A036B6}"/>
              </a:ext>
            </a:extLst>
          </p:cNvPr>
          <p:cNvPicPr>
            <a:picLocks noChangeAspect="1"/>
          </p:cNvPicPr>
          <p:nvPr/>
        </p:nvPicPr>
        <p:blipFill>
          <a:blip r:embed="rId2"/>
          <a:srcRect/>
          <a:stretch/>
        </p:blipFill>
        <p:spPr>
          <a:xfrm>
            <a:off x="5538699" y="1576823"/>
            <a:ext cx="4316357" cy="4892570"/>
          </a:xfrm>
          <a:prstGeom prst="rect">
            <a:avLst/>
          </a:prstGeom>
          <a:ln>
            <a:solidFill>
              <a:schemeClr val="accent1"/>
            </a:solidFill>
          </a:ln>
        </p:spPr>
      </p:pic>
    </p:spTree>
    <p:extLst>
      <p:ext uri="{BB962C8B-B14F-4D97-AF65-F5344CB8AC3E}">
        <p14:creationId xmlns:p14="http://schemas.microsoft.com/office/powerpoint/2010/main" xmlns="" val="334100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3D52ED9-6AAB-6FAE-1662-0A3E431E2034}"/>
              </a:ext>
            </a:extLst>
          </p:cNvPr>
          <p:cNvSpPr>
            <a:spLocks noGrp="1"/>
          </p:cNvSpPr>
          <p:nvPr>
            <p:ph type="body" sz="quarter" idx="10"/>
          </p:nvPr>
        </p:nvSpPr>
        <p:spPr/>
        <p:txBody>
          <a:bodyPr/>
          <a:lstStyle/>
          <a:p>
            <a:r>
              <a:rPr lang="en-GB" dirty="0"/>
              <a:t>Inner exceptions</a:t>
            </a:r>
          </a:p>
        </p:txBody>
      </p:sp>
      <p:sp>
        <p:nvSpPr>
          <p:cNvPr id="3" name="Slide Number Placeholder 2">
            <a:extLst>
              <a:ext uri="{FF2B5EF4-FFF2-40B4-BE49-F238E27FC236}">
                <a16:creationId xmlns:a16="http://schemas.microsoft.com/office/drawing/2014/main" xmlns="" id="{ADD3613C-1770-2D4E-843F-A064B2BD2F4F}"/>
              </a:ext>
            </a:extLst>
          </p:cNvPr>
          <p:cNvSpPr>
            <a:spLocks noGrp="1"/>
          </p:cNvSpPr>
          <p:nvPr>
            <p:ph type="sldNum" sz="quarter" idx="4"/>
          </p:nvPr>
        </p:nvSpPr>
        <p:spPr/>
        <p:txBody>
          <a:bodyPr/>
          <a:lstStyle/>
          <a:p>
            <a:fld id="{EF892D59-8F09-EF4B-AD6D-DA609442F868}" type="slidenum">
              <a:rPr lang="en-GB" smtClean="0"/>
              <a:pPr/>
              <a:t>11</a:t>
            </a:fld>
            <a:endParaRPr lang="en-GB" dirty="0"/>
          </a:p>
        </p:txBody>
      </p:sp>
      <p:sp>
        <p:nvSpPr>
          <p:cNvPr id="6" name="Text Placeholder 5">
            <a:extLst>
              <a:ext uri="{FF2B5EF4-FFF2-40B4-BE49-F238E27FC236}">
                <a16:creationId xmlns:a16="http://schemas.microsoft.com/office/drawing/2014/main" xmlns="" id="{3D4CCAE3-558B-26A7-D542-71F198AA9E9D}"/>
              </a:ext>
            </a:extLst>
          </p:cNvPr>
          <p:cNvSpPr>
            <a:spLocks noGrp="1"/>
          </p:cNvSpPr>
          <p:nvPr>
            <p:ph type="body" sz="quarter" idx="15"/>
          </p:nvPr>
        </p:nvSpPr>
        <p:spPr>
          <a:xfrm>
            <a:off x="5037137" y="341194"/>
            <a:ext cx="6770688" cy="6128199"/>
          </a:xfrm>
        </p:spPr>
        <p:txBody>
          <a:bodyPr/>
          <a:lstStyle/>
          <a:p>
            <a:pPr marL="285750" indent="-285750">
              <a:buFont typeface="Arial" panose="020B0604020202020204" pitchFamily="34" charset="0"/>
              <a:buChar char="•"/>
            </a:pPr>
            <a:r>
              <a:rPr lang="en-GB" dirty="0"/>
              <a:t>The </a:t>
            </a:r>
            <a:r>
              <a:rPr lang="en-GB" b="1" dirty="0"/>
              <a:t>Exception</a:t>
            </a:r>
            <a:r>
              <a:rPr lang="en-GB" dirty="0"/>
              <a:t> class defines an </a:t>
            </a:r>
            <a:r>
              <a:rPr lang="en-GB" b="1" dirty="0" err="1"/>
              <a:t>InnerException</a:t>
            </a:r>
            <a:r>
              <a:rPr lang="en-GB" dirty="0"/>
              <a:t> property that enables you to wrap a custom exception around a system exception, whilst maintaining traceability as to the original cause of the exception</a:t>
            </a:r>
          </a:p>
          <a:p>
            <a:pPr marL="285750" indent="-285750">
              <a:buFont typeface="Arial" panose="020B0604020202020204" pitchFamily="34" charset="0"/>
              <a:buChar char="•"/>
            </a:pPr>
            <a:r>
              <a:rPr lang="en-GB" dirty="0"/>
              <a:t>Your custom Exception type requires a constructor that accepts an inner exception</a:t>
            </a:r>
          </a:p>
          <a:p>
            <a:pPr marL="285750" indent="-285750">
              <a:buFont typeface="Arial" panose="020B0604020202020204" pitchFamily="34" charset="0"/>
              <a:buChar char="•"/>
            </a:pPr>
            <a:r>
              <a:rPr lang="en-GB" dirty="0"/>
              <a:t>The </a:t>
            </a:r>
            <a:r>
              <a:rPr lang="en-GB" b="1" dirty="0"/>
              <a:t>Message</a:t>
            </a:r>
            <a:r>
              <a:rPr lang="en-GB" dirty="0"/>
              <a:t> and </a:t>
            </a:r>
            <a:r>
              <a:rPr lang="en-GB" b="1" dirty="0" err="1"/>
              <a:t>InnerException</a:t>
            </a:r>
            <a:r>
              <a:rPr lang="en-GB" dirty="0"/>
              <a:t> properties are read-only so call the base class constructor to set their values</a:t>
            </a:r>
          </a:p>
        </p:txBody>
      </p:sp>
      <p:pic>
        <p:nvPicPr>
          <p:cNvPr id="8" name="Picture 7">
            <a:extLst>
              <a:ext uri="{FF2B5EF4-FFF2-40B4-BE49-F238E27FC236}">
                <a16:creationId xmlns:a16="http://schemas.microsoft.com/office/drawing/2014/main" xmlns="" id="{3E1FA549-66DB-2454-D694-D8F7F89BD316}"/>
              </a:ext>
            </a:extLst>
          </p:cNvPr>
          <p:cNvPicPr>
            <a:picLocks noChangeAspect="1"/>
          </p:cNvPicPr>
          <p:nvPr/>
        </p:nvPicPr>
        <p:blipFill>
          <a:blip r:embed="rId3"/>
          <a:stretch>
            <a:fillRect/>
          </a:stretch>
        </p:blipFill>
        <p:spPr>
          <a:xfrm>
            <a:off x="5177500" y="3136464"/>
            <a:ext cx="6630325" cy="1752845"/>
          </a:xfrm>
          <a:prstGeom prst="rect">
            <a:avLst/>
          </a:prstGeom>
          <a:ln>
            <a:solidFill>
              <a:schemeClr val="accent1"/>
            </a:solidFill>
          </a:ln>
        </p:spPr>
      </p:pic>
      <p:pic>
        <p:nvPicPr>
          <p:cNvPr id="10" name="Picture 9">
            <a:extLst>
              <a:ext uri="{FF2B5EF4-FFF2-40B4-BE49-F238E27FC236}">
                <a16:creationId xmlns:a16="http://schemas.microsoft.com/office/drawing/2014/main" xmlns="" id="{B482087A-414D-D399-B458-539A3B3A0F62}"/>
              </a:ext>
            </a:extLst>
          </p:cNvPr>
          <p:cNvPicPr>
            <a:picLocks noChangeAspect="1"/>
          </p:cNvPicPr>
          <p:nvPr/>
        </p:nvPicPr>
        <p:blipFill>
          <a:blip r:embed="rId4"/>
          <a:stretch>
            <a:fillRect/>
          </a:stretch>
        </p:blipFill>
        <p:spPr>
          <a:xfrm>
            <a:off x="6773159" y="4582090"/>
            <a:ext cx="3439005" cy="2019582"/>
          </a:xfrm>
          <a:prstGeom prst="rect">
            <a:avLst/>
          </a:prstGeom>
          <a:ln>
            <a:solidFill>
              <a:schemeClr val="accent1"/>
            </a:solidFill>
          </a:ln>
        </p:spPr>
      </p:pic>
    </p:spTree>
    <p:extLst>
      <p:ext uri="{BB962C8B-B14F-4D97-AF65-F5344CB8AC3E}">
        <p14:creationId xmlns:p14="http://schemas.microsoft.com/office/powerpoint/2010/main" xmlns="" val="3131867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1431C849-EA6E-83A9-18C7-27D0013B891D}"/>
              </a:ext>
            </a:extLst>
          </p:cNvPr>
          <p:cNvSpPr>
            <a:spLocks noGrp="1"/>
          </p:cNvSpPr>
          <p:nvPr>
            <p:ph type="body" sz="quarter" idx="10"/>
          </p:nvPr>
        </p:nvSpPr>
        <p:spPr/>
        <p:txBody>
          <a:bodyPr/>
          <a:lstStyle/>
          <a:p>
            <a:r>
              <a:rPr lang="en-GB" dirty="0"/>
              <a:t>Best Practices</a:t>
            </a:r>
          </a:p>
        </p:txBody>
      </p:sp>
      <p:sp>
        <p:nvSpPr>
          <p:cNvPr id="3" name="Slide Number Placeholder 2">
            <a:extLst>
              <a:ext uri="{FF2B5EF4-FFF2-40B4-BE49-F238E27FC236}">
                <a16:creationId xmlns:a16="http://schemas.microsoft.com/office/drawing/2014/main" xmlns="" id="{01935427-E310-A75B-CE9D-3FD4468751E6}"/>
              </a:ext>
            </a:extLst>
          </p:cNvPr>
          <p:cNvSpPr>
            <a:spLocks noGrp="1"/>
          </p:cNvSpPr>
          <p:nvPr>
            <p:ph type="sldNum" sz="quarter" idx="4"/>
          </p:nvPr>
        </p:nvSpPr>
        <p:spPr/>
        <p:txBody>
          <a:bodyPr/>
          <a:lstStyle/>
          <a:p>
            <a:fld id="{EF892D59-8F09-EF4B-AD6D-DA609442F868}" type="slidenum">
              <a:rPr lang="en-GB" smtClean="0"/>
              <a:pPr/>
              <a:t>12</a:t>
            </a:fld>
            <a:endParaRPr lang="en-GB" dirty="0"/>
          </a:p>
        </p:txBody>
      </p:sp>
      <p:sp>
        <p:nvSpPr>
          <p:cNvPr id="6" name="Text Placeholder 5">
            <a:extLst>
              <a:ext uri="{FF2B5EF4-FFF2-40B4-BE49-F238E27FC236}">
                <a16:creationId xmlns:a16="http://schemas.microsoft.com/office/drawing/2014/main" xmlns="" id="{91A3645B-46D0-C0B6-8580-C7159608930E}"/>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Use specific catch blocks for the exceptions you expect within the code</a:t>
            </a:r>
          </a:p>
          <a:p>
            <a:pPr marL="285750" indent="-285750">
              <a:buFont typeface="Arial" panose="020B0604020202020204" pitchFamily="34" charset="0"/>
              <a:buChar char="•"/>
            </a:pPr>
            <a:r>
              <a:rPr lang="en-GB" dirty="0"/>
              <a:t>Include a last catch block to catch </a:t>
            </a:r>
            <a:r>
              <a:rPr lang="en-GB" b="1" dirty="0" err="1"/>
              <a:t>System.Exception</a:t>
            </a:r>
            <a:r>
              <a:rPr lang="en-GB" b="1" dirty="0"/>
              <a:t> </a:t>
            </a:r>
            <a:r>
              <a:rPr lang="en-GB" dirty="0"/>
              <a:t>which will catch unexpected exceptions </a:t>
            </a:r>
          </a:p>
          <a:p>
            <a:pPr marL="285750" indent="-285750">
              <a:buFont typeface="Arial" panose="020B0604020202020204" pitchFamily="34" charset="0"/>
              <a:buChar char="•"/>
            </a:pPr>
            <a:r>
              <a:rPr lang="en-GB" dirty="0"/>
              <a:t>Not every method needs </a:t>
            </a:r>
            <a:r>
              <a:rPr lang="en-GB" b="1" dirty="0"/>
              <a:t>try</a:t>
            </a:r>
            <a:r>
              <a:rPr lang="en-GB" dirty="0"/>
              <a:t> and </a:t>
            </a:r>
            <a:r>
              <a:rPr lang="en-GB" b="1" dirty="0"/>
              <a:t>catch</a:t>
            </a:r>
            <a:r>
              <a:rPr lang="en-GB" dirty="0"/>
              <a:t> blocks since exceptions are propagated up the call stack</a:t>
            </a:r>
          </a:p>
          <a:p>
            <a:pPr marL="285750" indent="-285750">
              <a:buFont typeface="Arial" panose="020B0604020202020204" pitchFamily="34" charset="0"/>
              <a:buChar char="•"/>
            </a:pPr>
            <a:r>
              <a:rPr lang="en-GB" dirty="0"/>
              <a:t>Use </a:t>
            </a:r>
            <a:r>
              <a:rPr lang="en-GB" b="1" dirty="0"/>
              <a:t>finally</a:t>
            </a:r>
            <a:r>
              <a:rPr lang="en-GB" dirty="0"/>
              <a:t> blocks to tidy up resources </a:t>
            </a:r>
          </a:p>
          <a:p>
            <a:pPr marL="285750" indent="-285750">
              <a:buFont typeface="Arial" panose="020B0604020202020204" pitchFamily="34" charset="0"/>
              <a:buChar char="•"/>
            </a:pPr>
            <a:r>
              <a:rPr lang="en-GB" dirty="0"/>
              <a:t>Only </a:t>
            </a:r>
            <a:r>
              <a:rPr lang="en-GB" b="1" dirty="0"/>
              <a:t>throw</a:t>
            </a:r>
            <a:r>
              <a:rPr lang="en-GB" dirty="0"/>
              <a:t> exceptions if the situation is exceptional rather than expected</a:t>
            </a:r>
          </a:p>
          <a:p>
            <a:pPr marL="285750" indent="-285750">
              <a:buFont typeface="Arial" panose="020B0604020202020204" pitchFamily="34" charset="0"/>
              <a:buChar char="•"/>
            </a:pPr>
            <a:r>
              <a:rPr lang="en-GB" dirty="0" smtClean="0"/>
              <a:t>Ensure your tests check that exceptions are thrown when expected</a:t>
            </a:r>
            <a:endParaRPr lang="en-GB" dirty="0"/>
          </a:p>
          <a:p>
            <a:pPr marL="285750" indent="-285750">
              <a:buFont typeface="Arial" panose="020B0604020202020204" pitchFamily="34" charset="0"/>
              <a:buChar char="•"/>
            </a:pPr>
            <a:r>
              <a:rPr lang="en-GB" dirty="0" smtClean="0"/>
              <a:t>Do </a:t>
            </a:r>
            <a:r>
              <a:rPr lang="en-GB" dirty="0"/>
              <a:t>not disclose sensitive or too much information in error messages</a:t>
            </a:r>
          </a:p>
        </p:txBody>
      </p:sp>
    </p:spTree>
    <p:extLst>
      <p:ext uri="{BB962C8B-B14F-4D97-AF65-F5344CB8AC3E}">
        <p14:creationId xmlns:p14="http://schemas.microsoft.com/office/powerpoint/2010/main" xmlns="" val="179815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92D9878-69B6-FEF4-0042-5CC7B112C05F}"/>
              </a:ext>
            </a:extLst>
          </p:cNvPr>
          <p:cNvSpPr>
            <a:spLocks noGrp="1"/>
          </p:cNvSpPr>
          <p:nvPr>
            <p:ph type="body" sz="quarter" idx="10"/>
          </p:nvPr>
        </p:nvSpPr>
        <p:spPr/>
        <p:txBody>
          <a:bodyPr/>
          <a:lstStyle/>
          <a:p>
            <a:r>
              <a:rPr lang="en-GB" dirty="0"/>
              <a:t>summary</a:t>
            </a:r>
          </a:p>
        </p:txBody>
      </p:sp>
      <p:sp>
        <p:nvSpPr>
          <p:cNvPr id="4" name="Text Placeholder 3">
            <a:extLst>
              <a:ext uri="{FF2B5EF4-FFF2-40B4-BE49-F238E27FC236}">
                <a16:creationId xmlns:a16="http://schemas.microsoft.com/office/drawing/2014/main" xmlns="" id="{EF1350B0-AC8C-5A0B-B845-CD72545D59DB}"/>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Exception handling</a:t>
            </a:r>
          </a:p>
          <a:p>
            <a:pPr marL="285750" indent="-285750">
              <a:buFont typeface="Arial" panose="020B0604020202020204" pitchFamily="34" charset="0"/>
              <a:buChar char="•"/>
            </a:pPr>
            <a:r>
              <a:rPr lang="en-GB" dirty="0"/>
              <a:t>Example: Try, catch, finally</a:t>
            </a:r>
          </a:p>
          <a:p>
            <a:pPr marL="285750" indent="-285750">
              <a:buFont typeface="Arial" panose="020B0604020202020204" pitchFamily="34" charset="0"/>
              <a:buChar char="•"/>
            </a:pPr>
            <a:r>
              <a:rPr lang="en-GB" dirty="0"/>
              <a:t>Understanding execution flow</a:t>
            </a:r>
          </a:p>
          <a:p>
            <a:pPr marL="285750" indent="-285750">
              <a:buFont typeface="Arial" panose="020B0604020202020204" pitchFamily="34" charset="0"/>
              <a:buChar char="•"/>
            </a:pPr>
            <a:r>
              <a:rPr lang="en-GB" dirty="0"/>
              <a:t>Throwing exceptions</a:t>
            </a:r>
          </a:p>
          <a:p>
            <a:pPr marL="285750" indent="-285750">
              <a:buFont typeface="Arial" panose="020B0604020202020204" pitchFamily="34" charset="0"/>
              <a:buChar char="•"/>
            </a:pPr>
            <a:r>
              <a:rPr lang="en-GB" dirty="0"/>
              <a:t>Custom exceptions</a:t>
            </a:r>
          </a:p>
          <a:p>
            <a:pPr marL="285750" indent="-285750">
              <a:buFont typeface="Arial" panose="020B0604020202020204" pitchFamily="34" charset="0"/>
              <a:buChar char="•"/>
            </a:pPr>
            <a:r>
              <a:rPr lang="en-GB" dirty="0"/>
              <a:t>Filtered exceptions</a:t>
            </a:r>
          </a:p>
          <a:p>
            <a:pPr marL="285750" indent="-285750">
              <a:buFont typeface="Arial" panose="020B0604020202020204" pitchFamily="34" charset="0"/>
              <a:buChar char="•"/>
            </a:pPr>
            <a:r>
              <a:rPr lang="en-GB" dirty="0"/>
              <a:t>Inner exceptions</a:t>
            </a:r>
          </a:p>
          <a:p>
            <a:pPr marL="285750" indent="-285750">
              <a:buFont typeface="Arial" panose="020B0604020202020204" pitchFamily="34" charset="0"/>
              <a:buChar char="•"/>
            </a:pPr>
            <a:r>
              <a:rPr lang="en-GB" dirty="0"/>
              <a:t>Best practices</a:t>
            </a:r>
          </a:p>
          <a:p>
            <a:endParaRPr lang="en-GB" dirty="0"/>
          </a:p>
        </p:txBody>
      </p:sp>
    </p:spTree>
    <p:extLst>
      <p:ext uri="{BB962C8B-B14F-4D97-AF65-F5344CB8AC3E}">
        <p14:creationId xmlns:p14="http://schemas.microsoft.com/office/powerpoint/2010/main" xmlns="" val="660982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3EAF5BB-1B67-0019-8279-3617DED99A80}"/>
              </a:ext>
            </a:extLst>
          </p:cNvPr>
          <p:cNvSpPr>
            <a:spLocks noGrp="1"/>
          </p:cNvSpPr>
          <p:nvPr>
            <p:ph type="ctrTitle"/>
          </p:nvPr>
        </p:nvSpPr>
        <p:spPr/>
        <p:txBody>
          <a:bodyPr/>
          <a:lstStyle/>
          <a:p>
            <a:r>
              <a:rPr lang="en-GB" dirty="0"/>
              <a:t>Activity: </a:t>
            </a:r>
            <a:br>
              <a:rPr lang="en-GB" dirty="0"/>
            </a:br>
            <a:r>
              <a:rPr lang="en-GB" dirty="0"/>
              <a:t>Exercise </a:t>
            </a:r>
            <a:r>
              <a:rPr lang="en-GB" dirty="0" smtClean="0"/>
              <a:t>12</a:t>
            </a:r>
            <a:endParaRPr lang="en-GB" dirty="0"/>
          </a:p>
        </p:txBody>
      </p:sp>
      <p:sp>
        <p:nvSpPr>
          <p:cNvPr id="4" name="Text Placeholder 3">
            <a:extLst>
              <a:ext uri="{FF2B5EF4-FFF2-40B4-BE49-F238E27FC236}">
                <a16:creationId xmlns:a16="http://schemas.microsoft.com/office/drawing/2014/main" xmlns="" id="{F6339747-8DB0-C729-9EB3-EA91DE82F13D}"/>
              </a:ext>
            </a:extLst>
          </p:cNvPr>
          <p:cNvSpPr>
            <a:spLocks noGrp="1"/>
          </p:cNvSpPr>
          <p:nvPr>
            <p:ph type="body" sz="quarter" idx="10"/>
          </p:nvPr>
        </p:nvSpPr>
        <p:spPr/>
        <p:txBody>
          <a:bodyPr/>
          <a:lstStyle/>
          <a:p>
            <a:endParaRPr lang="en-GB" dirty="0"/>
          </a:p>
        </p:txBody>
      </p:sp>
      <p:sp>
        <p:nvSpPr>
          <p:cNvPr id="2" name="Slide Number Placeholder 1">
            <a:extLst>
              <a:ext uri="{FF2B5EF4-FFF2-40B4-BE49-F238E27FC236}">
                <a16:creationId xmlns:a16="http://schemas.microsoft.com/office/drawing/2014/main" xmlns="" id="{22098220-EF84-4734-88AF-30630EFC7A5B}"/>
              </a:ext>
            </a:extLst>
          </p:cNvPr>
          <p:cNvSpPr>
            <a:spLocks noGrp="1"/>
          </p:cNvSpPr>
          <p:nvPr>
            <p:ph type="sldNum" sz="quarter" idx="4"/>
          </p:nvPr>
        </p:nvSpPr>
        <p:spPr/>
        <p:txBody>
          <a:bodyPr/>
          <a:lstStyle/>
          <a:p>
            <a:fld id="{EF892D59-8F09-EF4B-AD6D-DA609442F868}" type="slidenum">
              <a:rPr lang="en-GB" smtClean="0"/>
              <a:pPr/>
              <a:t>14</a:t>
            </a:fld>
            <a:endParaRPr lang="en-GB" dirty="0"/>
          </a:p>
        </p:txBody>
      </p:sp>
    </p:spTree>
    <p:extLst>
      <p:ext uri="{BB962C8B-B14F-4D97-AF65-F5344CB8AC3E}">
        <p14:creationId xmlns:p14="http://schemas.microsoft.com/office/powerpoint/2010/main" xmlns="" val="151531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80767C5B-1E9D-A25E-C482-73F250D67AD0}"/>
              </a:ext>
            </a:extLst>
          </p:cNvPr>
          <p:cNvSpPr>
            <a:spLocks noGrp="1"/>
          </p:cNvSpPr>
          <p:nvPr>
            <p:ph type="body" sz="quarter" idx="10"/>
          </p:nvPr>
        </p:nvSpPr>
        <p:spPr/>
        <p:txBody>
          <a:bodyPr/>
          <a:lstStyle/>
          <a:p>
            <a:r>
              <a:rPr lang="en-GB" dirty="0" err="1"/>
              <a:t>xUnit</a:t>
            </a:r>
            <a:r>
              <a:rPr lang="en-GB" dirty="0"/>
              <a:t> and Exceptions</a:t>
            </a:r>
          </a:p>
        </p:txBody>
      </p:sp>
      <p:sp>
        <p:nvSpPr>
          <p:cNvPr id="4" name="Slide Number Placeholder 3">
            <a:extLst>
              <a:ext uri="{FF2B5EF4-FFF2-40B4-BE49-F238E27FC236}">
                <a16:creationId xmlns:a16="http://schemas.microsoft.com/office/drawing/2014/main" xmlns="" id="{FF225415-B443-0CD4-81B6-EF921A6BFF66}"/>
              </a:ext>
            </a:extLst>
          </p:cNvPr>
          <p:cNvSpPr>
            <a:spLocks noGrp="1"/>
          </p:cNvSpPr>
          <p:nvPr>
            <p:ph type="sldNum" sz="quarter" idx="4"/>
          </p:nvPr>
        </p:nvSpPr>
        <p:spPr/>
        <p:txBody>
          <a:bodyPr/>
          <a:lstStyle/>
          <a:p>
            <a:fld id="{EF892D59-8F09-EF4B-AD6D-DA609442F868}" type="slidenum">
              <a:rPr lang="en-GB" smtClean="0"/>
              <a:pPr/>
              <a:t>15</a:t>
            </a:fld>
            <a:endParaRPr lang="en-GB" dirty="0"/>
          </a:p>
        </p:txBody>
      </p:sp>
      <p:sp>
        <p:nvSpPr>
          <p:cNvPr id="6" name="Text Placeholder 5">
            <a:extLst>
              <a:ext uri="{FF2B5EF4-FFF2-40B4-BE49-F238E27FC236}">
                <a16:creationId xmlns:a16="http://schemas.microsoft.com/office/drawing/2014/main" xmlns="" id="{BD228F7C-937C-F22C-B680-49CF0634EBC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err="1"/>
              <a:t>xUnit</a:t>
            </a:r>
            <a:r>
              <a:rPr lang="en-GB" dirty="0"/>
              <a:t> enables you to test when an exception is thrown specifically within the </a:t>
            </a:r>
            <a:r>
              <a:rPr lang="en-GB" i="1" dirty="0"/>
              <a:t>Act</a:t>
            </a:r>
            <a:r>
              <a:rPr lang="en-GB" dirty="0"/>
              <a:t> stage of your test, as opposed to the </a:t>
            </a:r>
            <a:r>
              <a:rPr lang="en-GB" i="1" dirty="0"/>
              <a:t>Arrange</a:t>
            </a:r>
            <a:r>
              <a:rPr lang="en-GB" dirty="0"/>
              <a:t> or </a:t>
            </a:r>
            <a:r>
              <a:rPr lang="en-GB" i="1" dirty="0"/>
              <a:t>Assert</a:t>
            </a:r>
            <a:r>
              <a:rPr lang="en-GB" dirty="0"/>
              <a:t> stage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Use </a:t>
            </a:r>
            <a:r>
              <a:rPr lang="en-GB" dirty="0" err="1"/>
              <a:t>Assert.Throws</a:t>
            </a:r>
            <a:r>
              <a:rPr lang="en-GB" dirty="0"/>
              <a:t>&lt;</a:t>
            </a:r>
            <a:r>
              <a:rPr lang="en-GB" dirty="0" err="1"/>
              <a:t>TException</a:t>
            </a:r>
            <a:r>
              <a:rPr lang="en-GB" dirty="0"/>
              <a:t>&gt; passing a lambda statement to perform the action you are testing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Assert.Throws</a:t>
            </a:r>
            <a:r>
              <a:rPr lang="en-GB" dirty="0"/>
              <a:t> returns the exception so you can access any properties and make further assertions on those</a:t>
            </a:r>
          </a:p>
          <a:p>
            <a:pPr marL="285750" indent="-285750">
              <a:buFont typeface="Arial" panose="020B0604020202020204" pitchFamily="34" charset="0"/>
              <a:buChar char="•"/>
            </a:pPr>
            <a:endParaRPr lang="en-GB" dirty="0"/>
          </a:p>
        </p:txBody>
      </p:sp>
      <p:pic>
        <p:nvPicPr>
          <p:cNvPr id="7" name="Picture 2">
            <a:extLst>
              <a:ext uri="{FF2B5EF4-FFF2-40B4-BE49-F238E27FC236}">
                <a16:creationId xmlns:a16="http://schemas.microsoft.com/office/drawing/2014/main" xmlns="" id="{67D90A68-F436-B5C3-37B0-41826F3EE1A3}"/>
              </a:ext>
            </a:extLst>
          </p:cNvPr>
          <p:cNvPicPr>
            <a:picLocks noChangeAspect="1" noChangeArrowheads="1"/>
          </p:cNvPicPr>
          <p:nvPr/>
        </p:nvPicPr>
        <p:blipFill>
          <a:blip r:embed="rId2" cstate="print"/>
          <a:srcRect/>
          <a:stretch>
            <a:fillRect/>
          </a:stretch>
        </p:blipFill>
        <p:spPr bwMode="auto">
          <a:xfrm>
            <a:off x="5107781" y="4717439"/>
            <a:ext cx="6629400" cy="158115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xmlns="" val="419227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92D9878-69B6-FEF4-0042-5CC7B112C05F}"/>
              </a:ext>
            </a:extLst>
          </p:cNvPr>
          <p:cNvSpPr>
            <a:spLocks noGrp="1"/>
          </p:cNvSpPr>
          <p:nvPr>
            <p:ph type="body" sz="quarter" idx="10"/>
          </p:nvPr>
        </p:nvSpPr>
        <p:spPr/>
        <p:txBody>
          <a:bodyPr/>
          <a:lstStyle/>
          <a:p>
            <a:r>
              <a:rPr lang="en-GB" dirty="0"/>
              <a:t>outline</a:t>
            </a:r>
          </a:p>
        </p:txBody>
      </p:sp>
      <p:sp>
        <p:nvSpPr>
          <p:cNvPr id="4" name="Text Placeholder 3">
            <a:extLst>
              <a:ext uri="{FF2B5EF4-FFF2-40B4-BE49-F238E27FC236}">
                <a16:creationId xmlns:a16="http://schemas.microsoft.com/office/drawing/2014/main" xmlns="" id="{EF1350B0-AC8C-5A0B-B845-CD72545D59DB}"/>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Exception handling</a:t>
            </a:r>
          </a:p>
          <a:p>
            <a:pPr marL="285750" indent="-285750">
              <a:buFont typeface="Arial" panose="020B0604020202020204" pitchFamily="34" charset="0"/>
              <a:buChar char="•"/>
            </a:pPr>
            <a:r>
              <a:rPr lang="en-GB" dirty="0"/>
              <a:t>Example: Try, catch, finally</a:t>
            </a:r>
          </a:p>
          <a:p>
            <a:pPr marL="285750" indent="-285750">
              <a:buFont typeface="Arial" panose="020B0604020202020204" pitchFamily="34" charset="0"/>
              <a:buChar char="•"/>
            </a:pPr>
            <a:r>
              <a:rPr lang="en-GB" dirty="0"/>
              <a:t>Understanding execution flow</a:t>
            </a:r>
          </a:p>
          <a:p>
            <a:pPr marL="285750" indent="-285750">
              <a:buFont typeface="Arial" panose="020B0604020202020204" pitchFamily="34" charset="0"/>
              <a:buChar char="•"/>
            </a:pPr>
            <a:r>
              <a:rPr lang="en-GB" dirty="0"/>
              <a:t>Throwing exceptions</a:t>
            </a:r>
          </a:p>
          <a:p>
            <a:pPr marL="285750" indent="-285750">
              <a:buFont typeface="Arial" panose="020B0604020202020204" pitchFamily="34" charset="0"/>
              <a:buChar char="•"/>
            </a:pPr>
            <a:r>
              <a:rPr lang="en-GB" dirty="0"/>
              <a:t>Custom exceptions</a:t>
            </a:r>
          </a:p>
          <a:p>
            <a:pPr marL="285750" indent="-285750">
              <a:buFont typeface="Arial" panose="020B0604020202020204" pitchFamily="34" charset="0"/>
              <a:buChar char="•"/>
            </a:pPr>
            <a:r>
              <a:rPr lang="en-GB" dirty="0"/>
              <a:t>Filtered exceptions</a:t>
            </a:r>
          </a:p>
          <a:p>
            <a:pPr marL="285750" indent="-285750">
              <a:buFont typeface="Arial" panose="020B0604020202020204" pitchFamily="34" charset="0"/>
              <a:buChar char="•"/>
            </a:pPr>
            <a:r>
              <a:rPr lang="en-GB" dirty="0"/>
              <a:t>Inner exceptions</a:t>
            </a:r>
          </a:p>
          <a:p>
            <a:pPr marL="285750" indent="-285750">
              <a:buFont typeface="Arial" panose="020B0604020202020204" pitchFamily="34" charset="0"/>
              <a:buChar char="•"/>
            </a:pPr>
            <a:r>
              <a:rPr lang="en-GB" dirty="0"/>
              <a:t>Best practices</a:t>
            </a:r>
          </a:p>
          <a:p>
            <a:endParaRPr lang="en-GB" dirty="0"/>
          </a:p>
        </p:txBody>
      </p:sp>
    </p:spTree>
    <p:extLst>
      <p:ext uri="{BB962C8B-B14F-4D97-AF65-F5344CB8AC3E}">
        <p14:creationId xmlns:p14="http://schemas.microsoft.com/office/powerpoint/2010/main" xmlns="" val="739203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ED19DBF9-0E04-82B0-685B-A687AE9B8532}"/>
              </a:ext>
            </a:extLst>
          </p:cNvPr>
          <p:cNvSpPr>
            <a:spLocks noGrp="1"/>
          </p:cNvSpPr>
          <p:nvPr>
            <p:ph type="body" sz="quarter" idx="10"/>
          </p:nvPr>
        </p:nvSpPr>
        <p:spPr/>
        <p:txBody>
          <a:bodyPr/>
          <a:lstStyle/>
          <a:p>
            <a:r>
              <a:rPr lang="en-GB" dirty="0"/>
              <a:t>Exception Handling</a:t>
            </a:r>
          </a:p>
        </p:txBody>
      </p:sp>
      <p:sp>
        <p:nvSpPr>
          <p:cNvPr id="5" name="Text Placeholder 4">
            <a:extLst>
              <a:ext uri="{FF2B5EF4-FFF2-40B4-BE49-F238E27FC236}">
                <a16:creationId xmlns:a16="http://schemas.microsoft.com/office/drawing/2014/main" xmlns="" id="{26640E66-FDCD-9BC4-62C5-11C89CCB16B4}"/>
              </a:ext>
            </a:extLst>
          </p:cNvPr>
          <p:cNvSpPr>
            <a:spLocks noGrp="1"/>
          </p:cNvSpPr>
          <p:nvPr>
            <p:ph type="body" sz="quarter" idx="15"/>
          </p:nvPr>
        </p:nvSpPr>
        <p:spPr/>
        <p:txBody>
          <a:bodyPr/>
          <a:lstStyle/>
          <a:p>
            <a:r>
              <a:rPr lang="en-GB" dirty="0"/>
              <a:t>The </a:t>
            </a:r>
            <a:r>
              <a:rPr lang="en-GB" b="1" dirty="0"/>
              <a:t>exception handling </a:t>
            </a:r>
            <a:r>
              <a:rPr lang="en-GB" dirty="0"/>
              <a:t>features of the C# language let you deal with any unexpected or exceptional situations that occur whilst your code is running</a:t>
            </a:r>
          </a:p>
          <a:p>
            <a:endParaRPr lang="en-GB" dirty="0"/>
          </a:p>
          <a:p>
            <a:r>
              <a:rPr lang="en-GB" dirty="0"/>
              <a:t>There are four keywords used:</a:t>
            </a:r>
          </a:p>
          <a:p>
            <a:pPr marL="285750" indent="-285750">
              <a:buFont typeface="Arial" panose="020B0604020202020204" pitchFamily="34" charset="0"/>
              <a:buChar char="•"/>
            </a:pPr>
            <a:r>
              <a:rPr lang="en-GB" b="1" dirty="0"/>
              <a:t>Try</a:t>
            </a:r>
            <a:r>
              <a:rPr lang="en-GB" dirty="0"/>
              <a:t>: Try actions that may not succeed</a:t>
            </a:r>
          </a:p>
          <a:p>
            <a:pPr marL="285750" indent="-285750">
              <a:buFont typeface="Arial" panose="020B0604020202020204" pitchFamily="34" charset="0"/>
              <a:buChar char="•"/>
            </a:pPr>
            <a:r>
              <a:rPr lang="en-GB" b="1" dirty="0"/>
              <a:t>Catch</a:t>
            </a:r>
            <a:r>
              <a:rPr lang="en-GB" dirty="0"/>
              <a:t>: Handle failures</a:t>
            </a:r>
          </a:p>
          <a:p>
            <a:pPr marL="285750" indent="-285750">
              <a:buFont typeface="Arial" panose="020B0604020202020204" pitchFamily="34" charset="0"/>
              <a:buChar char="•"/>
            </a:pPr>
            <a:r>
              <a:rPr lang="en-GB" b="1" dirty="0"/>
              <a:t>Finally</a:t>
            </a:r>
            <a:r>
              <a:rPr lang="en-GB" dirty="0"/>
              <a:t>: Clean up resources</a:t>
            </a:r>
          </a:p>
          <a:p>
            <a:pPr marL="285750" indent="-285750">
              <a:buFont typeface="Arial" panose="020B0604020202020204" pitchFamily="34" charset="0"/>
              <a:buChar char="•"/>
            </a:pPr>
            <a:r>
              <a:rPr lang="en-GB" b="1" dirty="0"/>
              <a:t>Throw</a:t>
            </a:r>
            <a:r>
              <a:rPr lang="en-GB" dirty="0"/>
              <a:t>: Generate an exception </a:t>
            </a:r>
          </a:p>
          <a:p>
            <a:endParaRPr lang="en-GB" dirty="0"/>
          </a:p>
        </p:txBody>
      </p:sp>
    </p:spTree>
    <p:extLst>
      <p:ext uri="{BB962C8B-B14F-4D97-AF65-F5344CB8AC3E}">
        <p14:creationId xmlns:p14="http://schemas.microsoft.com/office/powerpoint/2010/main" xmlns="" val="239933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2CD7B344-BCF6-6B87-A058-71FF5B894373}"/>
              </a:ext>
            </a:extLst>
          </p:cNvPr>
          <p:cNvSpPr>
            <a:spLocks noGrp="1"/>
          </p:cNvSpPr>
          <p:nvPr>
            <p:ph type="body" sz="quarter" idx="10"/>
          </p:nvPr>
        </p:nvSpPr>
        <p:spPr/>
        <p:txBody>
          <a:bodyPr/>
          <a:lstStyle/>
          <a:p>
            <a:r>
              <a:rPr lang="en-GB" dirty="0"/>
              <a:t>Example:</a:t>
            </a:r>
          </a:p>
          <a:p>
            <a:r>
              <a:rPr lang="en-GB" dirty="0"/>
              <a:t>Try</a:t>
            </a:r>
          </a:p>
          <a:p>
            <a:r>
              <a:rPr lang="en-GB" dirty="0"/>
              <a:t>Catch</a:t>
            </a:r>
          </a:p>
          <a:p>
            <a:r>
              <a:rPr lang="en-GB" dirty="0"/>
              <a:t>finally</a:t>
            </a:r>
          </a:p>
        </p:txBody>
      </p:sp>
      <p:sp>
        <p:nvSpPr>
          <p:cNvPr id="3" name="Slide Number Placeholder 2">
            <a:extLst>
              <a:ext uri="{FF2B5EF4-FFF2-40B4-BE49-F238E27FC236}">
                <a16:creationId xmlns:a16="http://schemas.microsoft.com/office/drawing/2014/main" xmlns="" id="{0A203725-8D77-2055-B037-56152C1546A3}"/>
              </a:ext>
            </a:extLst>
          </p:cNvPr>
          <p:cNvSpPr>
            <a:spLocks noGrp="1"/>
          </p:cNvSpPr>
          <p:nvPr>
            <p:ph type="sldNum" sz="quarter" idx="4"/>
          </p:nvPr>
        </p:nvSpPr>
        <p:spPr/>
        <p:txBody>
          <a:bodyPr/>
          <a:lstStyle/>
          <a:p>
            <a:fld id="{EF892D59-8F09-EF4B-AD6D-DA609442F868}" type="slidenum">
              <a:rPr lang="en-GB" smtClean="0"/>
              <a:pPr/>
              <a:t>4</a:t>
            </a:fld>
            <a:endParaRPr lang="en-GB" dirty="0"/>
          </a:p>
        </p:txBody>
      </p:sp>
      <p:pic>
        <p:nvPicPr>
          <p:cNvPr id="8" name="Picture 7">
            <a:extLst>
              <a:ext uri="{FF2B5EF4-FFF2-40B4-BE49-F238E27FC236}">
                <a16:creationId xmlns:a16="http://schemas.microsoft.com/office/drawing/2014/main" xmlns="" id="{FD037064-6ACA-5686-5CC3-1EC470922254}"/>
              </a:ext>
            </a:extLst>
          </p:cNvPr>
          <p:cNvPicPr>
            <a:picLocks noChangeAspect="1"/>
          </p:cNvPicPr>
          <p:nvPr/>
        </p:nvPicPr>
        <p:blipFill>
          <a:blip r:embed="rId3"/>
          <a:stretch>
            <a:fillRect/>
          </a:stretch>
        </p:blipFill>
        <p:spPr>
          <a:xfrm>
            <a:off x="5037137" y="1307707"/>
            <a:ext cx="6079879" cy="5203965"/>
          </a:xfrm>
          <a:prstGeom prst="rect">
            <a:avLst/>
          </a:prstGeom>
          <a:ln>
            <a:solidFill>
              <a:schemeClr val="accent1"/>
            </a:solidFill>
          </a:ln>
        </p:spPr>
      </p:pic>
    </p:spTree>
    <p:extLst>
      <p:ext uri="{BB962C8B-B14F-4D97-AF65-F5344CB8AC3E}">
        <p14:creationId xmlns:p14="http://schemas.microsoft.com/office/powerpoint/2010/main" xmlns="" val="1989921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1" name="Rectangle 13"/>
          <p:cNvSpPr>
            <a:spLocks noChangeArrowheads="1"/>
          </p:cNvSpPr>
          <p:nvPr/>
        </p:nvSpPr>
        <p:spPr bwMode="auto">
          <a:xfrm>
            <a:off x="201084" y="977900"/>
            <a:ext cx="6940549" cy="3067050"/>
          </a:xfrm>
          <a:prstGeom prst="rect">
            <a:avLst/>
          </a:prstGeom>
          <a:solidFill>
            <a:schemeClr val="bg1"/>
          </a:solidFill>
          <a:ln w="12700">
            <a:solidFill>
              <a:schemeClr val="tx1"/>
            </a:solidFill>
            <a:miter lim="800000"/>
            <a:headEnd/>
            <a:tailEnd/>
          </a:ln>
        </p:spPr>
        <p:txBody>
          <a:bodyPr wrap="none" lIns="90488" tIns="44450" rIns="0" bIns="4445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class</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Program</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try</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Task</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.F1( </a:t>
            </a:r>
            <a:r>
              <a:rPr kumimoji="0" lang="en-GB" sz="1600" b="1" i="0" u="none" strike="noStrike" kern="1200" cap="none" spc="0" normalizeH="0" baseline="0" noProof="0" dirty="0">
                <a:ln>
                  <a:noFill/>
                </a:ln>
                <a:solidFill>
                  <a:srgbClr val="FF0000"/>
                </a:solidFill>
                <a:effectLst/>
                <a:highlight>
                  <a:srgbClr val="FFFFFF"/>
                </a:highlight>
                <a:uLnTx/>
                <a:uFillTx/>
                <a:latin typeface="Consolas"/>
                <a:ea typeface="+mn-ea"/>
                <a:cs typeface="+mn-cs"/>
              </a:rPr>
              <a:t>0</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Task</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.F2();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catch</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Exception</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ex)</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2B91AF"/>
                </a:solidFill>
                <a:effectLst/>
                <a:highlight>
                  <a:srgbClr val="FFFFFF"/>
                </a:highlight>
                <a:uLnTx/>
                <a:uFillTx/>
                <a:latin typeface="Consolas"/>
                <a:ea typeface="+mn-ea"/>
                <a:cs typeface="+mn-cs"/>
              </a:rPr>
              <a:t>Console</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a:ea typeface="+mn-ea"/>
                <a:cs typeface="+mn-cs"/>
              </a:rPr>
              <a:t>.WriteLine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a:ea typeface="+mn-ea"/>
                <a:cs typeface="+mn-cs"/>
              </a:rPr>
              <a:t>ex.Message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endPar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endParaRPr>
          </a:p>
        </p:txBody>
      </p:sp>
      <p:sp>
        <p:nvSpPr>
          <p:cNvPr id="809988" name="AutoShape 4"/>
          <p:cNvSpPr>
            <a:spLocks noChangeArrowheads="1"/>
          </p:cNvSpPr>
          <p:nvPr/>
        </p:nvSpPr>
        <p:spPr bwMode="hidden">
          <a:xfrm>
            <a:off x="243418" y="6292851"/>
            <a:ext cx="1494367" cy="423863"/>
          </a:xfrm>
          <a:prstGeom prst="bevel">
            <a:avLst>
              <a:gd name="adj" fmla="val 7565"/>
            </a:avLst>
          </a:prstGeom>
          <a:solidFill>
            <a:schemeClr val="bg2">
              <a:lumMod val="90000"/>
            </a:schemeClr>
          </a:solidFill>
          <a:ln w="9525">
            <a:solidFill>
              <a:schemeClr val="tx1"/>
            </a:solidFill>
            <a:miter lim="800000"/>
            <a:headEnd/>
            <a:tailEnd/>
          </a:ln>
          <a:effectLst/>
        </p:spPr>
        <p:txBody>
          <a:bodyPr wrap="none" anchor="ctr"/>
          <a:lstStyle/>
          <a:p>
            <a:pPr algn="ctr" eaLnBrk="0" fontAlgn="base" hangingPunct="0">
              <a:spcBef>
                <a:spcPct val="0"/>
              </a:spcBef>
              <a:spcAft>
                <a:spcPct val="0"/>
              </a:spcAft>
            </a:pPr>
            <a:r>
              <a:rPr lang="en-GB" sz="2000" b="1" dirty="0">
                <a:solidFill>
                  <a:prstClr val="black"/>
                </a:solidFill>
                <a:latin typeface="Segoe UI" charset="0"/>
              </a:rPr>
              <a:t>Step</a:t>
            </a:r>
          </a:p>
        </p:txBody>
      </p:sp>
      <p:sp>
        <p:nvSpPr>
          <p:cNvPr id="809989" name="Rectangle 5"/>
          <p:cNvSpPr>
            <a:spLocks noChangeArrowheads="1"/>
          </p:cNvSpPr>
          <p:nvPr/>
        </p:nvSpPr>
        <p:spPr bwMode="hidden">
          <a:xfrm>
            <a:off x="268817" y="1320801"/>
            <a:ext cx="287867" cy="1952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1</a:t>
            </a:r>
          </a:p>
        </p:txBody>
      </p:sp>
      <p:sp>
        <p:nvSpPr>
          <p:cNvPr id="809990" name="Rectangle 6"/>
          <p:cNvSpPr>
            <a:spLocks noChangeArrowheads="1"/>
          </p:cNvSpPr>
          <p:nvPr/>
        </p:nvSpPr>
        <p:spPr bwMode="hidden">
          <a:xfrm>
            <a:off x="268817" y="1566863"/>
            <a:ext cx="287867" cy="1952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2</a:t>
            </a:r>
          </a:p>
        </p:txBody>
      </p:sp>
      <p:sp>
        <p:nvSpPr>
          <p:cNvPr id="809991" name="Rectangle 7"/>
          <p:cNvSpPr>
            <a:spLocks noChangeArrowheads="1"/>
          </p:cNvSpPr>
          <p:nvPr/>
        </p:nvSpPr>
        <p:spPr bwMode="hidden">
          <a:xfrm>
            <a:off x="268817" y="1812925"/>
            <a:ext cx="287867" cy="1952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Segoe UI" charset="0"/>
              <a:ea typeface="+mn-ea"/>
              <a:cs typeface="+mn-cs"/>
            </a:endParaRPr>
          </a:p>
        </p:txBody>
      </p:sp>
      <p:sp>
        <p:nvSpPr>
          <p:cNvPr id="809992" name="Rectangle 8"/>
          <p:cNvSpPr>
            <a:spLocks noChangeArrowheads="1"/>
          </p:cNvSpPr>
          <p:nvPr/>
        </p:nvSpPr>
        <p:spPr bwMode="hidden">
          <a:xfrm>
            <a:off x="268817" y="2551113"/>
            <a:ext cx="287867" cy="1952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a:t>
            </a:r>
          </a:p>
        </p:txBody>
      </p:sp>
      <p:sp>
        <p:nvSpPr>
          <p:cNvPr id="809993" name="Rectangle 9"/>
          <p:cNvSpPr>
            <a:spLocks noChangeArrowheads="1"/>
          </p:cNvSpPr>
          <p:nvPr/>
        </p:nvSpPr>
        <p:spPr bwMode="hidden">
          <a:xfrm>
            <a:off x="268817" y="2797176"/>
            <a:ext cx="287867" cy="1952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4</a:t>
            </a:r>
          </a:p>
        </p:txBody>
      </p:sp>
      <p:sp>
        <p:nvSpPr>
          <p:cNvPr id="809994" name="Rectangle 10"/>
          <p:cNvSpPr>
            <a:spLocks noChangeArrowheads="1"/>
          </p:cNvSpPr>
          <p:nvPr/>
        </p:nvSpPr>
        <p:spPr bwMode="hidden">
          <a:xfrm>
            <a:off x="268817" y="3043238"/>
            <a:ext cx="287867" cy="1952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5</a:t>
            </a:r>
          </a:p>
        </p:txBody>
      </p:sp>
      <p:sp>
        <p:nvSpPr>
          <p:cNvPr id="809995" name="Rectangle 11"/>
          <p:cNvSpPr>
            <a:spLocks noChangeArrowheads="1"/>
          </p:cNvSpPr>
          <p:nvPr/>
        </p:nvSpPr>
        <p:spPr bwMode="hidden">
          <a:xfrm>
            <a:off x="268817" y="3289301"/>
            <a:ext cx="287867" cy="1952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6</a:t>
            </a:r>
          </a:p>
        </p:txBody>
      </p:sp>
      <p:sp>
        <p:nvSpPr>
          <p:cNvPr id="809996" name="Rectangle 12"/>
          <p:cNvSpPr>
            <a:spLocks noChangeArrowheads="1"/>
          </p:cNvSpPr>
          <p:nvPr/>
        </p:nvSpPr>
        <p:spPr bwMode="hidden">
          <a:xfrm>
            <a:off x="268817" y="3535363"/>
            <a:ext cx="287867" cy="1952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7</a:t>
            </a:r>
          </a:p>
        </p:txBody>
      </p:sp>
      <p:sp>
        <p:nvSpPr>
          <p:cNvPr id="809998" name="Rectangle 14"/>
          <p:cNvSpPr>
            <a:spLocks noChangeArrowheads="1"/>
          </p:cNvSpPr>
          <p:nvPr/>
        </p:nvSpPr>
        <p:spPr bwMode="auto">
          <a:xfrm>
            <a:off x="5832925" y="3213783"/>
            <a:ext cx="5930900" cy="3487737"/>
          </a:xfrm>
          <a:prstGeom prst="rect">
            <a:avLst/>
          </a:prstGeom>
          <a:solidFill>
            <a:schemeClr val="bg1"/>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class</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Task</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F1(</a:t>
            </a:r>
            <a:r>
              <a:rPr kumimoji="0" lang="en-GB" sz="1600" b="0" i="0" u="none" strike="noStrike" kern="1200" cap="none" spc="0" normalizeH="0" baseline="0" noProof="0" dirty="0" err="1">
                <a:ln>
                  <a:noFill/>
                </a:ln>
                <a:solidFill>
                  <a:srgbClr val="0000FF"/>
                </a:solidFill>
                <a:effectLst/>
                <a:highlight>
                  <a:srgbClr val="FFFFFF"/>
                </a:highlight>
                <a:uLnTx/>
                <a:uFillTx/>
                <a:latin typeface="Consolas"/>
                <a:ea typeface="+mn-ea"/>
                <a:cs typeface="+mn-cs"/>
              </a:rPr>
              <a:t>int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F3(a);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F2() {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F3(</a:t>
            </a:r>
            <a:r>
              <a:rPr kumimoji="0" lang="en-GB" sz="1600" b="0" i="0" u="none" strike="noStrike" kern="1200" cap="none" spc="0" normalizeH="0" baseline="0" noProof="0" dirty="0" err="1">
                <a:ln>
                  <a:noFill/>
                </a:ln>
                <a:solidFill>
                  <a:srgbClr val="0000FF"/>
                </a:solidFill>
                <a:effectLst/>
                <a:highlight>
                  <a:srgbClr val="FFFFFF"/>
                </a:highlight>
                <a:uLnTx/>
                <a:uFillTx/>
                <a:latin typeface="Consolas"/>
                <a:ea typeface="+mn-ea"/>
                <a:cs typeface="+mn-cs"/>
              </a:rPr>
              <a:t>int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y)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0000FF"/>
                </a:solidFill>
                <a:effectLst/>
                <a:highlight>
                  <a:srgbClr val="FFFFFF"/>
                </a:highlight>
                <a:uLnTx/>
                <a:uFillTx/>
                <a:latin typeface="Consolas"/>
                <a:ea typeface="+mn-ea"/>
                <a:cs typeface="+mn-cs"/>
              </a:rPr>
              <a:t>int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x = </a:t>
            </a:r>
            <a:r>
              <a:rPr kumimoji="0" lang="en-GB" sz="1600" b="1" i="0" u="none" strike="noStrike" kern="1200" cap="none" spc="0" normalizeH="0" baseline="0" noProof="0" dirty="0">
                <a:ln>
                  <a:noFill/>
                </a:ln>
                <a:solidFill>
                  <a:srgbClr val="FF0000"/>
                </a:solidFill>
                <a:effectLst/>
                <a:highlight>
                  <a:srgbClr val="FFFFFF"/>
                </a:highlight>
                <a:uLnTx/>
                <a:uFillTx/>
                <a:latin typeface="Consolas"/>
                <a:ea typeface="+mn-ea"/>
                <a:cs typeface="+mn-cs"/>
              </a:rPr>
              <a:t>10 / y</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8000"/>
                </a:solidFill>
                <a:effectLst/>
                <a:highlight>
                  <a:srgbClr val="FFFFFF"/>
                </a:highlight>
                <a:uLnTx/>
                <a:uFillTx/>
                <a:latin typeface="Consolas"/>
                <a:ea typeface="+mn-ea"/>
                <a:cs typeface="+mn-cs"/>
              </a:rPr>
              <a:t>// Does not run</a:t>
            </a: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F4()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endPar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endParaRPr>
          </a:p>
        </p:txBody>
      </p:sp>
      <p:sp>
        <p:nvSpPr>
          <p:cNvPr id="809999" name="Rectangle 15"/>
          <p:cNvSpPr>
            <a:spLocks noChangeArrowheads="1"/>
          </p:cNvSpPr>
          <p:nvPr/>
        </p:nvSpPr>
        <p:spPr bwMode="hidden">
          <a:xfrm>
            <a:off x="5832925" y="3505882"/>
            <a:ext cx="309033" cy="2587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11</a:t>
            </a:r>
          </a:p>
        </p:txBody>
      </p:sp>
      <p:sp>
        <p:nvSpPr>
          <p:cNvPr id="810000" name="Rectangle 16"/>
          <p:cNvSpPr>
            <a:spLocks noChangeArrowheads="1"/>
          </p:cNvSpPr>
          <p:nvPr/>
        </p:nvSpPr>
        <p:spPr bwMode="hidden">
          <a:xfrm>
            <a:off x="5832925" y="3751945"/>
            <a:ext cx="309033" cy="2587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12</a:t>
            </a:r>
          </a:p>
        </p:txBody>
      </p:sp>
      <p:sp>
        <p:nvSpPr>
          <p:cNvPr id="810001" name="Rectangle 17"/>
          <p:cNvSpPr>
            <a:spLocks noChangeArrowheads="1"/>
          </p:cNvSpPr>
          <p:nvPr/>
        </p:nvSpPr>
        <p:spPr bwMode="hidden">
          <a:xfrm>
            <a:off x="5832925" y="5218795"/>
            <a:ext cx="309033" cy="2587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31</a:t>
            </a:r>
          </a:p>
        </p:txBody>
      </p:sp>
      <p:sp>
        <p:nvSpPr>
          <p:cNvPr id="810002" name="Rectangle 18"/>
          <p:cNvSpPr>
            <a:spLocks noChangeArrowheads="1"/>
          </p:cNvSpPr>
          <p:nvPr/>
        </p:nvSpPr>
        <p:spPr bwMode="hidden">
          <a:xfrm>
            <a:off x="5832925" y="5464857"/>
            <a:ext cx="309033" cy="2587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32</a:t>
            </a:r>
          </a:p>
        </p:txBody>
      </p:sp>
      <p:sp>
        <p:nvSpPr>
          <p:cNvPr id="19" name="Text Placeholder 5">
            <a:extLst>
              <a:ext uri="{FF2B5EF4-FFF2-40B4-BE49-F238E27FC236}">
                <a16:creationId xmlns:a16="http://schemas.microsoft.com/office/drawing/2014/main" xmlns="" id="{BE0CDFD9-8816-7DA4-B36C-5DA221212853}"/>
              </a:ext>
            </a:extLst>
          </p:cNvPr>
          <p:cNvSpPr txBox="1">
            <a:spLocks/>
          </p:cNvSpPr>
          <p:nvPr/>
        </p:nvSpPr>
        <p:spPr>
          <a:xfrm>
            <a:off x="990601" y="394359"/>
            <a:ext cx="9483118" cy="520262"/>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0"/>
              </a:spcBef>
              <a:spcAft>
                <a:spcPts val="0"/>
              </a:spcAft>
              <a:buSzPct val="115000"/>
              <a:buFont typeface="Arial" panose="020B0604020202020204" pitchFamily="34" charset="0"/>
              <a:buNone/>
              <a:defRPr sz="4000" b="1" i="0" kern="1200" cap="none" baseline="0">
                <a:solidFill>
                  <a:srgbClr val="004050"/>
                </a:solidFill>
                <a:latin typeface="Montserrat Black" panose="00000A00000000000000" pitchFamily="2" charset="0"/>
                <a:ea typeface="+mn-ea"/>
                <a:cs typeface="+mn-cs"/>
              </a:defRPr>
            </a:lvl1pPr>
            <a:lvl2pPr marL="0" indent="0" algn="l" defTabSz="914400" rtl="0" eaLnBrk="1" latinLnBrk="0" hangingPunct="1">
              <a:lnSpc>
                <a:spcPts val="1400"/>
              </a:lnSpc>
              <a:spcBef>
                <a:spcPts val="0"/>
              </a:spcBef>
              <a:spcAft>
                <a:spcPts val="650"/>
              </a:spcAft>
              <a:buSzPct val="125000"/>
              <a:buFont typeface="Arial" panose="020B0604020202020204" pitchFamily="34" charset="0"/>
              <a:buNone/>
              <a:tabLst/>
              <a:defRPr sz="1200" kern="1200">
                <a:solidFill>
                  <a:schemeClr val="tx1"/>
                </a:solidFill>
                <a:latin typeface="Montserrat" pitchFamily="2" charset="77"/>
                <a:ea typeface="+mn-ea"/>
                <a:cs typeface="+mn-cs"/>
              </a:defRPr>
            </a:lvl2pPr>
            <a:lvl3pPr marL="0" indent="0" algn="l" defTabSz="914400" rtl="0" eaLnBrk="1" latinLnBrk="0" hangingPunct="1">
              <a:lnSpc>
                <a:spcPts val="1400"/>
              </a:lnSpc>
              <a:spcBef>
                <a:spcPts val="0"/>
              </a:spcBef>
              <a:spcAft>
                <a:spcPts val="650"/>
              </a:spcAft>
              <a:buSzPct val="120000"/>
              <a:buFont typeface="Arial" panose="020B0604020202020204" pitchFamily="34" charset="0"/>
              <a:buNone/>
              <a:tabLst/>
              <a:defRPr sz="1000" b="1" i="0" kern="1200">
                <a:solidFill>
                  <a:schemeClr val="tx1"/>
                </a:solidFill>
                <a:latin typeface="Montserrat" pitchFamily="2" charset="77"/>
                <a:ea typeface="+mn-ea"/>
                <a:cs typeface="+mn-cs"/>
              </a:defRPr>
            </a:lvl3pPr>
            <a:lvl4pPr marL="0" indent="0" algn="l" defTabSz="914400" rtl="0" eaLnBrk="1" latinLnBrk="0" hangingPunct="1">
              <a:lnSpc>
                <a:spcPts val="1200"/>
              </a:lnSpc>
              <a:spcBef>
                <a:spcPts val="0"/>
              </a:spcBef>
              <a:spcAft>
                <a:spcPts val="650"/>
              </a:spcAft>
              <a:buSzPct val="120000"/>
              <a:buFont typeface="Arial" panose="020B0604020202020204" pitchFamily="34" charset="0"/>
              <a:buNone/>
              <a:tabLst/>
              <a:defRPr sz="1000" kern="1200">
                <a:solidFill>
                  <a:schemeClr val="tx1"/>
                </a:solidFill>
                <a:latin typeface="Montserrat" pitchFamily="2" charset="77"/>
                <a:ea typeface="+mn-ea"/>
                <a:cs typeface="+mn-cs"/>
              </a:defRPr>
            </a:lvl4pPr>
            <a:lvl5pPr marL="0" indent="0" algn="l" defTabSz="914400" rtl="0" eaLnBrk="1" latinLnBrk="0" hangingPunct="1">
              <a:lnSpc>
                <a:spcPts val="1000"/>
              </a:lnSpc>
              <a:spcBef>
                <a:spcPts val="0"/>
              </a:spcBef>
              <a:spcAft>
                <a:spcPts val="650"/>
              </a:spcAft>
              <a:buSzPct val="125000"/>
              <a:buFont typeface="Arial" panose="020B0604020202020204" pitchFamily="34" charset="0"/>
              <a:buNone/>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kumimoji="0" lang="en-GB" sz="4000" b="1" i="0" u="none" strike="noStrike" kern="1200" cap="none" spc="0" normalizeH="0" baseline="0" noProof="0" dirty="0">
                <a:ln>
                  <a:noFill/>
                </a:ln>
                <a:solidFill>
                  <a:srgbClr val="004050"/>
                </a:solidFill>
                <a:effectLst/>
                <a:uLnTx/>
                <a:uFillTx/>
                <a:latin typeface="Montserrat Black" panose="00000A00000000000000" pitchFamily="2" charset="0"/>
                <a:ea typeface="+mn-ea"/>
                <a:cs typeface="+mn-cs"/>
              </a:rPr>
              <a:t>Understanding Execution Flow: 1</a:t>
            </a:r>
          </a:p>
        </p:txBody>
      </p:sp>
    </p:spTree>
    <p:extLst>
      <p:ext uri="{BB962C8B-B14F-4D97-AF65-F5344CB8AC3E}">
        <p14:creationId xmlns:p14="http://schemas.microsoft.com/office/powerpoint/2010/main" xmlns="" val="17385963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09988"/>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99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999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0998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999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80999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9999"/>
                                        </p:tgtEl>
                                        <p:attrNameLst>
                                          <p:attrName>style.visibility</p:attrName>
                                        </p:attrNameLst>
                                      </p:cBhvr>
                                      <p:to>
                                        <p:strVal val="visible"/>
                                      </p:to>
                                    </p:set>
                                  </p:childTnLst>
                                </p:cTn>
                              </p:par>
                              <p:par>
                                <p:cTn id="23" presetID="1" presetClass="emph" presetSubtype="1" nodeType="withEffect">
                                  <p:stCondLst>
                                    <p:cond delay="0"/>
                                  </p:stCondLst>
                                  <p:childTnLst>
                                    <p:set>
                                      <p:cBhvr>
                                        <p:cTn id="24" dur="indefinite"/>
                                        <p:tgtEl>
                                          <p:spTgt spid="809991"/>
                                        </p:tgtEl>
                                        <p:attrNameLst>
                                          <p:attrName>fillcolor</p:attrName>
                                        </p:attrNameLst>
                                      </p:cBhvr>
                                      <p:to>
                                        <p:clrVal>
                                          <a:srgbClr val="00FF00"/>
                                        </p:clrVal>
                                      </p:to>
                                    </p:set>
                                    <p:set>
                                      <p:cBhvr>
                                        <p:cTn id="25" dur="indefinite"/>
                                        <p:tgtEl>
                                          <p:spTgt spid="809991"/>
                                        </p:tgtEl>
                                        <p:attrNameLst>
                                          <p:attrName>fill.type</p:attrName>
                                        </p:attrNameLst>
                                      </p:cBhvr>
                                      <p:to>
                                        <p:strVal val="solid"/>
                                      </p:to>
                                    </p:set>
                                    <p:set>
                                      <p:cBhvr>
                                        <p:cTn id="26" dur="indefinite"/>
                                        <p:tgtEl>
                                          <p:spTgt spid="809991"/>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0000"/>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80999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0001"/>
                                        </p:tgtEl>
                                        <p:attrNameLst>
                                          <p:attrName>style.visibility</p:attrName>
                                        </p:attrNameLst>
                                      </p:cBhvr>
                                      <p:to>
                                        <p:strVal val="visible"/>
                                      </p:to>
                                    </p:set>
                                  </p:childTnLst>
                                </p:cTn>
                              </p:par>
                              <p:par>
                                <p:cTn id="37" presetID="1" presetClass="emph" presetSubtype="1" nodeType="withEffect">
                                  <p:stCondLst>
                                    <p:cond delay="0"/>
                                  </p:stCondLst>
                                  <p:childTnLst>
                                    <p:set>
                                      <p:cBhvr>
                                        <p:cTn id="38" dur="indefinite"/>
                                        <p:tgtEl>
                                          <p:spTgt spid="810000"/>
                                        </p:tgtEl>
                                        <p:attrNameLst>
                                          <p:attrName>fillcolor</p:attrName>
                                        </p:attrNameLst>
                                      </p:cBhvr>
                                      <p:to>
                                        <p:clrVal>
                                          <a:srgbClr val="00FF00"/>
                                        </p:clrVal>
                                      </p:to>
                                    </p:set>
                                    <p:set>
                                      <p:cBhvr>
                                        <p:cTn id="39" dur="indefinite"/>
                                        <p:tgtEl>
                                          <p:spTgt spid="810000"/>
                                        </p:tgtEl>
                                        <p:attrNameLst>
                                          <p:attrName>fill.type</p:attrName>
                                        </p:attrNameLst>
                                      </p:cBhvr>
                                      <p:to>
                                        <p:strVal val="solid"/>
                                      </p:to>
                                    </p:set>
                                    <p:set>
                                      <p:cBhvr>
                                        <p:cTn id="40" dur="indefinite"/>
                                        <p:tgtEl>
                                          <p:spTgt spid="810000"/>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0002"/>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81000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000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1000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809991"/>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8099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09993"/>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80999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09994"/>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80999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09995"/>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80999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09996"/>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80999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809996"/>
                                        </p:tgtEl>
                                        <p:attrNameLst>
                                          <p:attrName>style.visibility</p:attrName>
                                        </p:attrNameLst>
                                      </p:cBhvr>
                                      <p:to>
                                        <p:strVal val="hidden"/>
                                      </p:to>
                                    </p:set>
                                  </p:childTnLst>
                                </p:cTn>
                              </p:par>
                            </p:childTnLst>
                          </p:cTn>
                        </p:par>
                      </p:childTnLst>
                    </p:cTn>
                  </p:par>
                </p:childTnLst>
              </p:cTn>
              <p:nextCondLst>
                <p:cond evt="onClick" delay="0">
                  <p:tgtEl>
                    <p:spTgt spid="809988"/>
                  </p:tgtEl>
                </p:cond>
              </p:nextCondLst>
            </p:seq>
          </p:childTnLst>
        </p:cTn>
      </p:par>
    </p:tnLst>
    <p:bldLst>
      <p:bldP spid="809989" grpId="0" animBg="1"/>
      <p:bldP spid="809989" grpId="1" animBg="1"/>
      <p:bldP spid="809990" grpId="0" animBg="1"/>
      <p:bldP spid="809990" grpId="1" animBg="1"/>
      <p:bldP spid="809991" grpId="0" animBg="1"/>
      <p:bldP spid="809991" grpId="1" animBg="1"/>
      <p:bldP spid="809992" grpId="0" animBg="1"/>
      <p:bldP spid="809992" grpId="1" animBg="1"/>
      <p:bldP spid="809993" grpId="0" animBg="1"/>
      <p:bldP spid="809993" grpId="1" animBg="1"/>
      <p:bldP spid="809994" grpId="0" animBg="1"/>
      <p:bldP spid="809994" grpId="1" animBg="1"/>
      <p:bldP spid="809995" grpId="0" animBg="1"/>
      <p:bldP spid="809995" grpId="1" animBg="1"/>
      <p:bldP spid="809996" grpId="0" animBg="1"/>
      <p:bldP spid="809996" grpId="1" animBg="1"/>
      <p:bldP spid="809999" grpId="0" animBg="1"/>
      <p:bldP spid="809999" grpId="1" animBg="1"/>
      <p:bldP spid="810000" grpId="0" animBg="1"/>
      <p:bldP spid="810000" grpId="1" animBg="1"/>
      <p:bldP spid="810001" grpId="0" animBg="1"/>
      <p:bldP spid="810001" grpId="1" animBg="1"/>
      <p:bldP spid="810002" grpId="0" animBg="1"/>
      <p:bldP spid="81000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6" name="Rectangle 23"/>
          <p:cNvSpPr>
            <a:spLocks noChangeArrowheads="1"/>
          </p:cNvSpPr>
          <p:nvPr/>
        </p:nvSpPr>
        <p:spPr bwMode="auto">
          <a:xfrm>
            <a:off x="270933" y="1001939"/>
            <a:ext cx="4724400" cy="3316288"/>
          </a:xfrm>
          <a:prstGeom prst="rect">
            <a:avLst/>
          </a:prstGeom>
          <a:noFill/>
          <a:ln w="12700">
            <a:solidFill>
              <a:schemeClr val="tx1"/>
            </a:solidFill>
            <a:miter lim="800000"/>
            <a:headEnd/>
            <a:tailEnd/>
          </a:ln>
        </p:spPr>
        <p:txBody>
          <a:bodyPr wrap="none" lIns="90488" tIns="44450" rIns="0" bIns="4445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class</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Program</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try</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Task</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.F1(</a:t>
            </a:r>
            <a:r>
              <a:rPr kumimoji="0" lang="en-GB" sz="1600" b="1" i="0" u="none" strike="noStrike" kern="1200" cap="none" spc="0" normalizeH="0" baseline="0" noProof="0" dirty="0">
                <a:ln>
                  <a:noFill/>
                </a:ln>
                <a:solidFill>
                  <a:srgbClr val="FF0000"/>
                </a:solidFill>
                <a:effectLst/>
                <a:highlight>
                  <a:srgbClr val="FFFFFF"/>
                </a:highlight>
                <a:uLnTx/>
                <a:uFillTx/>
                <a:latin typeface="Consolas"/>
                <a:ea typeface="+mn-ea"/>
                <a:cs typeface="+mn-cs"/>
              </a:rPr>
              <a:t> 0 </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Task</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.F2();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catch</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Exception</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ex)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2B91AF"/>
                </a:solidFill>
                <a:effectLst/>
                <a:highlight>
                  <a:srgbClr val="FFFFFF"/>
                </a:highlight>
                <a:uLnTx/>
                <a:uFillTx/>
                <a:latin typeface="Consolas"/>
                <a:ea typeface="+mn-ea"/>
                <a:cs typeface="+mn-cs"/>
              </a:rPr>
              <a:t>Console</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a:ea typeface="+mn-ea"/>
                <a:cs typeface="+mn-cs"/>
              </a:rPr>
              <a:t>.WriteLine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a:ea typeface="+mn-ea"/>
                <a:cs typeface="+mn-cs"/>
              </a:rPr>
              <a:t>ex.Message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r>
              <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rPr>
              <a:t>	</a:t>
            </a:r>
          </a:p>
        </p:txBody>
      </p:sp>
      <p:sp>
        <p:nvSpPr>
          <p:cNvPr id="812036" name="Rectangle 4"/>
          <p:cNvSpPr>
            <a:spLocks noChangeArrowheads="1"/>
          </p:cNvSpPr>
          <p:nvPr/>
        </p:nvSpPr>
        <p:spPr bwMode="auto">
          <a:xfrm>
            <a:off x="5101167" y="1001713"/>
            <a:ext cx="6870700" cy="5453062"/>
          </a:xfrm>
          <a:prstGeom prst="rect">
            <a:avLst/>
          </a:prstGeom>
          <a:solidFill>
            <a:srgbClr val="FCFEB9"/>
          </a:solidFill>
          <a:ln w="12700">
            <a:solidFill>
              <a:schemeClr val="tx1"/>
            </a:solidFill>
            <a:miter lim="800000"/>
            <a:headEnd/>
            <a:tailEnd/>
          </a:ln>
          <a:effectLst>
            <a:outerShdw dist="71842" dir="2700000" algn="ctr" rotWithShape="0">
              <a:schemeClr val="bg2"/>
            </a:outerShdw>
          </a:effectLst>
        </p:spPr>
        <p:txBody>
          <a:bodyPr wrap="none" lIns="90488" tIns="44450" rIns="0" bIns="44450"/>
          <a:lstStyle/>
          <a:p>
            <a:pPr marL="0" marR="0" lvl="0" indent="0" algn="l" defTabSz="739775" rtl="0" eaLnBrk="0" fontAlgn="base" latinLnBrk="0" hangingPunct="0">
              <a:lnSpc>
                <a:spcPct val="100000"/>
              </a:lnSpc>
              <a:spcBef>
                <a:spcPct val="0"/>
              </a:spcBef>
              <a:spcAft>
                <a:spcPct val="0"/>
              </a:spcAft>
              <a:buClrTx/>
              <a:buSzTx/>
              <a:buFontTx/>
              <a:buNone/>
              <a:tabLst>
                <a:tab pos="341313" algn="l"/>
                <a:tab pos="690563" algn="l"/>
                <a:tab pos="1030288" algn="l"/>
                <a:tab pos="1371600" algn="l"/>
              </a:tabLst>
              <a:defRPr/>
            </a:pPr>
            <a:endParaRPr kumimoji="0" lang="en-US" sz="1600" b="0" i="0" u="none" strike="noStrike" kern="1200" cap="none" spc="0" normalizeH="0" baseline="0" noProof="0">
              <a:ln>
                <a:noFill/>
              </a:ln>
              <a:solidFill>
                <a:srgbClr val="000000"/>
              </a:solidFill>
              <a:effectLst/>
              <a:uLnTx/>
              <a:uFillTx/>
              <a:latin typeface="Lucida Console" pitchFamily="49" charset="0"/>
              <a:ea typeface="+mn-ea"/>
              <a:cs typeface="+mn-cs"/>
            </a:endParaRPr>
          </a:p>
        </p:txBody>
      </p:sp>
      <p:sp>
        <p:nvSpPr>
          <p:cNvPr id="812057" name="Rectangle 25"/>
          <p:cNvSpPr>
            <a:spLocks noChangeArrowheads="1"/>
          </p:cNvSpPr>
          <p:nvPr/>
        </p:nvSpPr>
        <p:spPr bwMode="auto">
          <a:xfrm>
            <a:off x="5084234" y="996951"/>
            <a:ext cx="6870700" cy="5453063"/>
          </a:xfrm>
          <a:prstGeom prst="rect">
            <a:avLst/>
          </a:prstGeom>
          <a:solidFill>
            <a:schemeClr val="bg1"/>
          </a:solidFill>
          <a:ln w="12700">
            <a:solidFill>
              <a:schemeClr val="tx1"/>
            </a:solidFill>
            <a:miter lim="800000"/>
            <a:headEnd/>
            <a:tailEnd/>
          </a:ln>
          <a:effectLst/>
        </p:spPr>
        <p:txBody>
          <a:bodyPr wrap="none" lIns="90488" tIns="44450" rIns="0" bIns="4445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class</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Task</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F1(</a:t>
            </a:r>
            <a:r>
              <a:rPr kumimoji="0" lang="en-GB" sz="1600" b="0" i="0" u="none" strike="noStrike" kern="1200" cap="none" spc="0" normalizeH="0" baseline="0" noProof="0" dirty="0" err="1">
                <a:ln>
                  <a:noFill/>
                </a:ln>
                <a:solidFill>
                  <a:srgbClr val="0000FF"/>
                </a:solidFill>
                <a:effectLst/>
                <a:highlight>
                  <a:srgbClr val="FFFFFF"/>
                </a:highlight>
                <a:uLnTx/>
                <a:uFillTx/>
                <a:latin typeface="Consolas"/>
                <a:ea typeface="+mn-ea"/>
                <a:cs typeface="+mn-cs"/>
              </a:rPr>
              <a:t>int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F3(a);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F2() {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F3(</a:t>
            </a:r>
            <a:r>
              <a:rPr kumimoji="0" lang="en-GB" sz="1600" b="0" i="0" u="none" strike="noStrike" kern="1200" cap="none" spc="0" normalizeH="0" baseline="0" noProof="0" dirty="0" err="1">
                <a:ln>
                  <a:noFill/>
                </a:ln>
                <a:solidFill>
                  <a:srgbClr val="0000FF"/>
                </a:solidFill>
                <a:effectLst/>
                <a:highlight>
                  <a:srgbClr val="FFFFFF"/>
                </a:highlight>
                <a:uLnTx/>
                <a:uFillTx/>
                <a:latin typeface="Consolas"/>
                <a:ea typeface="+mn-ea"/>
                <a:cs typeface="+mn-cs"/>
              </a:rPr>
              <a:t>int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y)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0000FF"/>
                </a:solidFill>
                <a:effectLst/>
                <a:highlight>
                  <a:srgbClr val="FFFFFF"/>
                </a:highlight>
                <a:uLnTx/>
                <a:uFillTx/>
                <a:latin typeface="Consolas"/>
                <a:ea typeface="+mn-ea"/>
                <a:cs typeface="+mn-cs"/>
              </a:rPr>
              <a:t>int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x;</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try</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x = </a:t>
            </a:r>
            <a:r>
              <a:rPr kumimoji="0" lang="en-GB" sz="1600" b="1" i="0" u="none" strike="noStrike" kern="1200" cap="none" spc="0" normalizeH="0" baseline="0" noProof="0" dirty="0">
                <a:ln>
                  <a:noFill/>
                </a:ln>
                <a:solidFill>
                  <a:srgbClr val="FF0000"/>
                </a:solidFill>
                <a:effectLst/>
                <a:highlight>
                  <a:srgbClr val="FFFFFF"/>
                </a:highlight>
                <a:uLnTx/>
                <a:uFillTx/>
                <a:latin typeface="Consolas"/>
                <a:ea typeface="+mn-ea"/>
                <a:cs typeface="+mn-cs"/>
              </a:rPr>
              <a:t>10 / y</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8000"/>
                </a:solidFill>
                <a:effectLst/>
                <a:highlight>
                  <a:srgbClr val="FFFFFF"/>
                </a:highlight>
                <a:uLnTx/>
                <a:uFillTx/>
                <a:latin typeface="Consolas"/>
                <a:ea typeface="+mn-ea"/>
                <a:cs typeface="+mn-cs"/>
              </a:rPr>
              <a:t>// Does not run</a:t>
            </a: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catch</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2B91AF"/>
                </a:solidFill>
                <a:effectLst/>
                <a:highlight>
                  <a:srgbClr val="FFFFFF"/>
                </a:highlight>
                <a:uLnTx/>
                <a:uFillTx/>
                <a:latin typeface="Consolas"/>
                <a:ea typeface="+mn-ea"/>
                <a:cs typeface="+mn-cs"/>
              </a:rPr>
              <a:t>DivideByZeroException</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ex)</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8000"/>
                </a:solidFill>
                <a:effectLst/>
                <a:highlight>
                  <a:srgbClr val="FFFFFF"/>
                </a:highlight>
                <a:uLnTx/>
                <a:uFillTx/>
                <a:latin typeface="Consolas"/>
                <a:ea typeface="+mn-ea"/>
                <a:cs typeface="+mn-cs"/>
              </a:rPr>
              <a:t>// Rest of method</a:t>
            </a: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F4()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endPar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endParaRPr>
          </a:p>
        </p:txBody>
      </p:sp>
      <p:sp>
        <p:nvSpPr>
          <p:cNvPr id="812037" name="AutoShape 5"/>
          <p:cNvSpPr>
            <a:spLocks noChangeArrowheads="1"/>
          </p:cNvSpPr>
          <p:nvPr/>
        </p:nvSpPr>
        <p:spPr bwMode="hidden">
          <a:xfrm>
            <a:off x="243418" y="6292851"/>
            <a:ext cx="1494367" cy="423863"/>
          </a:xfrm>
          <a:prstGeom prst="bevel">
            <a:avLst>
              <a:gd name="adj" fmla="val 7565"/>
            </a:avLst>
          </a:prstGeom>
          <a:solidFill>
            <a:schemeClr val="bg2">
              <a:lumMod val="90000"/>
            </a:schemeClr>
          </a:solidFill>
          <a:ln w="9525">
            <a:solidFill>
              <a:schemeClr val="tx1"/>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prstClr val="black"/>
                </a:solidFill>
                <a:effectLst/>
                <a:uLnTx/>
                <a:uFillTx/>
                <a:latin typeface="Segoe UI" charset="0"/>
                <a:ea typeface="+mn-ea"/>
                <a:cs typeface="+mn-cs"/>
              </a:rPr>
              <a:t>Step</a:t>
            </a:r>
          </a:p>
        </p:txBody>
      </p:sp>
      <p:sp>
        <p:nvSpPr>
          <p:cNvPr id="812038" name="Rectangle 6"/>
          <p:cNvSpPr>
            <a:spLocks noChangeArrowheads="1"/>
          </p:cNvSpPr>
          <p:nvPr/>
        </p:nvSpPr>
        <p:spPr bwMode="hidden">
          <a:xfrm>
            <a:off x="270934" y="1322388"/>
            <a:ext cx="321733" cy="2079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1</a:t>
            </a:r>
          </a:p>
        </p:txBody>
      </p:sp>
      <p:sp>
        <p:nvSpPr>
          <p:cNvPr id="812039" name="Rectangle 7"/>
          <p:cNvSpPr>
            <a:spLocks noChangeArrowheads="1"/>
          </p:cNvSpPr>
          <p:nvPr/>
        </p:nvSpPr>
        <p:spPr bwMode="hidden">
          <a:xfrm>
            <a:off x="270934" y="1568451"/>
            <a:ext cx="321733" cy="2079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2</a:t>
            </a:r>
          </a:p>
        </p:txBody>
      </p:sp>
      <p:sp>
        <p:nvSpPr>
          <p:cNvPr id="812040" name="Rectangle 8"/>
          <p:cNvSpPr>
            <a:spLocks noChangeArrowheads="1"/>
          </p:cNvSpPr>
          <p:nvPr/>
        </p:nvSpPr>
        <p:spPr bwMode="hidden">
          <a:xfrm>
            <a:off x="270934" y="1814513"/>
            <a:ext cx="321733" cy="2079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a:t>
            </a:r>
          </a:p>
        </p:txBody>
      </p:sp>
      <p:sp>
        <p:nvSpPr>
          <p:cNvPr id="812041" name="Rectangle 9"/>
          <p:cNvSpPr>
            <a:spLocks noChangeArrowheads="1"/>
          </p:cNvSpPr>
          <p:nvPr/>
        </p:nvSpPr>
        <p:spPr bwMode="hidden">
          <a:xfrm>
            <a:off x="5101167" y="1293813"/>
            <a:ext cx="300567" cy="2460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11</a:t>
            </a:r>
          </a:p>
        </p:txBody>
      </p:sp>
      <p:sp>
        <p:nvSpPr>
          <p:cNvPr id="812042" name="Rectangle 10"/>
          <p:cNvSpPr>
            <a:spLocks noChangeArrowheads="1"/>
          </p:cNvSpPr>
          <p:nvPr/>
        </p:nvSpPr>
        <p:spPr bwMode="hidden">
          <a:xfrm>
            <a:off x="5101167" y="2995613"/>
            <a:ext cx="300567" cy="2460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31</a:t>
            </a:r>
          </a:p>
        </p:txBody>
      </p:sp>
      <p:sp>
        <p:nvSpPr>
          <p:cNvPr id="812043" name="Rectangle 11"/>
          <p:cNvSpPr>
            <a:spLocks noChangeArrowheads="1"/>
          </p:cNvSpPr>
          <p:nvPr/>
        </p:nvSpPr>
        <p:spPr bwMode="hidden">
          <a:xfrm>
            <a:off x="5101167" y="3241676"/>
            <a:ext cx="300567" cy="2460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32</a:t>
            </a:r>
          </a:p>
        </p:txBody>
      </p:sp>
      <p:sp>
        <p:nvSpPr>
          <p:cNvPr id="812044" name="Rectangle 12"/>
          <p:cNvSpPr>
            <a:spLocks noChangeArrowheads="1"/>
          </p:cNvSpPr>
          <p:nvPr/>
        </p:nvSpPr>
        <p:spPr bwMode="hidden">
          <a:xfrm>
            <a:off x="5101167" y="3487738"/>
            <a:ext cx="300567" cy="2460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33</a:t>
            </a:r>
          </a:p>
        </p:txBody>
      </p:sp>
      <p:sp>
        <p:nvSpPr>
          <p:cNvPr id="812045" name="Rectangle 13"/>
          <p:cNvSpPr>
            <a:spLocks noChangeArrowheads="1"/>
          </p:cNvSpPr>
          <p:nvPr/>
        </p:nvSpPr>
        <p:spPr bwMode="hidden">
          <a:xfrm>
            <a:off x="5101167" y="3733800"/>
            <a:ext cx="300567" cy="2460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34</a:t>
            </a:r>
          </a:p>
        </p:txBody>
      </p:sp>
      <p:sp>
        <p:nvSpPr>
          <p:cNvPr id="812046" name="Rectangle 14"/>
          <p:cNvSpPr>
            <a:spLocks noChangeArrowheads="1"/>
          </p:cNvSpPr>
          <p:nvPr/>
        </p:nvSpPr>
        <p:spPr bwMode="hidden">
          <a:xfrm>
            <a:off x="5101167" y="4484688"/>
            <a:ext cx="300567" cy="2460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35</a:t>
            </a:r>
          </a:p>
        </p:txBody>
      </p:sp>
      <p:sp>
        <p:nvSpPr>
          <p:cNvPr id="812047" name="Rectangle 15"/>
          <p:cNvSpPr>
            <a:spLocks noChangeArrowheads="1"/>
          </p:cNvSpPr>
          <p:nvPr/>
        </p:nvSpPr>
        <p:spPr bwMode="hidden">
          <a:xfrm>
            <a:off x="5101167" y="4730751"/>
            <a:ext cx="300567" cy="2460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36</a:t>
            </a:r>
          </a:p>
        </p:txBody>
      </p:sp>
      <p:sp>
        <p:nvSpPr>
          <p:cNvPr id="812048" name="Rectangle 16"/>
          <p:cNvSpPr>
            <a:spLocks noChangeArrowheads="1"/>
          </p:cNvSpPr>
          <p:nvPr/>
        </p:nvSpPr>
        <p:spPr bwMode="hidden">
          <a:xfrm>
            <a:off x="5101167" y="1776413"/>
            <a:ext cx="300567" cy="2460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13</a:t>
            </a:r>
          </a:p>
        </p:txBody>
      </p:sp>
      <p:sp>
        <p:nvSpPr>
          <p:cNvPr id="812049" name="Rectangle 17"/>
          <p:cNvSpPr>
            <a:spLocks noChangeArrowheads="1"/>
          </p:cNvSpPr>
          <p:nvPr/>
        </p:nvSpPr>
        <p:spPr bwMode="hidden">
          <a:xfrm>
            <a:off x="5101167" y="1530351"/>
            <a:ext cx="300567" cy="2460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12</a:t>
            </a:r>
          </a:p>
        </p:txBody>
      </p:sp>
      <p:sp>
        <p:nvSpPr>
          <p:cNvPr id="812050" name="Rectangle 18"/>
          <p:cNvSpPr>
            <a:spLocks noChangeArrowheads="1"/>
          </p:cNvSpPr>
          <p:nvPr/>
        </p:nvSpPr>
        <p:spPr bwMode="hidden">
          <a:xfrm>
            <a:off x="5101167" y="5434013"/>
            <a:ext cx="300567" cy="2460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41</a:t>
            </a:r>
          </a:p>
        </p:txBody>
      </p:sp>
      <p:sp>
        <p:nvSpPr>
          <p:cNvPr id="812051" name="Rectangle 19"/>
          <p:cNvSpPr>
            <a:spLocks noChangeArrowheads="1"/>
          </p:cNvSpPr>
          <p:nvPr/>
        </p:nvSpPr>
        <p:spPr bwMode="hidden">
          <a:xfrm>
            <a:off x="5101167" y="2022476"/>
            <a:ext cx="300567" cy="2460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14</a:t>
            </a:r>
          </a:p>
        </p:txBody>
      </p:sp>
      <p:sp>
        <p:nvSpPr>
          <p:cNvPr id="812052" name="Rectangle 20"/>
          <p:cNvSpPr>
            <a:spLocks noChangeArrowheads="1"/>
          </p:cNvSpPr>
          <p:nvPr/>
        </p:nvSpPr>
        <p:spPr bwMode="hidden">
          <a:xfrm>
            <a:off x="270934" y="2060576"/>
            <a:ext cx="321733" cy="2079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4</a:t>
            </a:r>
          </a:p>
        </p:txBody>
      </p:sp>
      <p:sp>
        <p:nvSpPr>
          <p:cNvPr id="812053" name="Rectangle 21"/>
          <p:cNvSpPr>
            <a:spLocks noChangeArrowheads="1"/>
          </p:cNvSpPr>
          <p:nvPr/>
        </p:nvSpPr>
        <p:spPr bwMode="hidden">
          <a:xfrm>
            <a:off x="5101167" y="2516188"/>
            <a:ext cx="300567" cy="2460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22</a:t>
            </a:r>
          </a:p>
        </p:txBody>
      </p:sp>
      <p:sp>
        <p:nvSpPr>
          <p:cNvPr id="812054" name="Rectangle 22"/>
          <p:cNvSpPr>
            <a:spLocks noChangeArrowheads="1"/>
          </p:cNvSpPr>
          <p:nvPr/>
        </p:nvSpPr>
        <p:spPr bwMode="hidden">
          <a:xfrm>
            <a:off x="270933" y="3771901"/>
            <a:ext cx="406401" cy="219529"/>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55</a:t>
            </a:r>
          </a:p>
        </p:txBody>
      </p:sp>
      <p:sp>
        <p:nvSpPr>
          <p:cNvPr id="812056" name="Rectangle 24"/>
          <p:cNvSpPr>
            <a:spLocks noChangeArrowheads="1"/>
          </p:cNvSpPr>
          <p:nvPr/>
        </p:nvSpPr>
        <p:spPr bwMode="hidden">
          <a:xfrm>
            <a:off x="5101167" y="4959351"/>
            <a:ext cx="300567" cy="2460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37</a:t>
            </a:r>
          </a:p>
        </p:txBody>
      </p:sp>
      <p:sp>
        <p:nvSpPr>
          <p:cNvPr id="28" name="Text Placeholder 5">
            <a:extLst>
              <a:ext uri="{FF2B5EF4-FFF2-40B4-BE49-F238E27FC236}">
                <a16:creationId xmlns:a16="http://schemas.microsoft.com/office/drawing/2014/main" xmlns="" id="{05399510-4390-762C-95EB-D4E86BFAC3AF}"/>
              </a:ext>
            </a:extLst>
          </p:cNvPr>
          <p:cNvSpPr txBox="1">
            <a:spLocks/>
          </p:cNvSpPr>
          <p:nvPr/>
        </p:nvSpPr>
        <p:spPr>
          <a:xfrm>
            <a:off x="990601" y="419538"/>
            <a:ext cx="9483118" cy="520262"/>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0"/>
              </a:spcBef>
              <a:spcAft>
                <a:spcPts val="0"/>
              </a:spcAft>
              <a:buSzPct val="115000"/>
              <a:buFont typeface="Arial" panose="020B0604020202020204" pitchFamily="34" charset="0"/>
              <a:buNone/>
              <a:defRPr sz="4000" b="1" i="0" kern="1200" cap="none" baseline="0">
                <a:solidFill>
                  <a:srgbClr val="004050"/>
                </a:solidFill>
                <a:latin typeface="Montserrat Black" panose="00000A00000000000000" pitchFamily="2" charset="0"/>
                <a:ea typeface="+mn-ea"/>
                <a:cs typeface="+mn-cs"/>
              </a:defRPr>
            </a:lvl1pPr>
            <a:lvl2pPr marL="0" indent="0" algn="l" defTabSz="914400" rtl="0" eaLnBrk="1" latinLnBrk="0" hangingPunct="1">
              <a:lnSpc>
                <a:spcPts val="1400"/>
              </a:lnSpc>
              <a:spcBef>
                <a:spcPts val="0"/>
              </a:spcBef>
              <a:spcAft>
                <a:spcPts val="650"/>
              </a:spcAft>
              <a:buSzPct val="125000"/>
              <a:buFont typeface="Arial" panose="020B0604020202020204" pitchFamily="34" charset="0"/>
              <a:buNone/>
              <a:tabLst/>
              <a:defRPr sz="1200" kern="1200">
                <a:solidFill>
                  <a:schemeClr val="tx1"/>
                </a:solidFill>
                <a:latin typeface="Montserrat" pitchFamily="2" charset="77"/>
                <a:ea typeface="+mn-ea"/>
                <a:cs typeface="+mn-cs"/>
              </a:defRPr>
            </a:lvl2pPr>
            <a:lvl3pPr marL="0" indent="0" algn="l" defTabSz="914400" rtl="0" eaLnBrk="1" latinLnBrk="0" hangingPunct="1">
              <a:lnSpc>
                <a:spcPts val="1400"/>
              </a:lnSpc>
              <a:spcBef>
                <a:spcPts val="0"/>
              </a:spcBef>
              <a:spcAft>
                <a:spcPts val="650"/>
              </a:spcAft>
              <a:buSzPct val="120000"/>
              <a:buFont typeface="Arial" panose="020B0604020202020204" pitchFamily="34" charset="0"/>
              <a:buNone/>
              <a:tabLst/>
              <a:defRPr sz="1000" b="1" i="0" kern="1200">
                <a:solidFill>
                  <a:schemeClr val="tx1"/>
                </a:solidFill>
                <a:latin typeface="Montserrat" pitchFamily="2" charset="77"/>
                <a:ea typeface="+mn-ea"/>
                <a:cs typeface="+mn-cs"/>
              </a:defRPr>
            </a:lvl3pPr>
            <a:lvl4pPr marL="0" indent="0" algn="l" defTabSz="914400" rtl="0" eaLnBrk="1" latinLnBrk="0" hangingPunct="1">
              <a:lnSpc>
                <a:spcPts val="1200"/>
              </a:lnSpc>
              <a:spcBef>
                <a:spcPts val="0"/>
              </a:spcBef>
              <a:spcAft>
                <a:spcPts val="650"/>
              </a:spcAft>
              <a:buSzPct val="120000"/>
              <a:buFont typeface="Arial" panose="020B0604020202020204" pitchFamily="34" charset="0"/>
              <a:buNone/>
              <a:tabLst/>
              <a:defRPr sz="1000" kern="1200">
                <a:solidFill>
                  <a:schemeClr val="tx1"/>
                </a:solidFill>
                <a:latin typeface="Montserrat" pitchFamily="2" charset="77"/>
                <a:ea typeface="+mn-ea"/>
                <a:cs typeface="+mn-cs"/>
              </a:defRPr>
            </a:lvl4pPr>
            <a:lvl5pPr marL="0" indent="0" algn="l" defTabSz="914400" rtl="0" eaLnBrk="1" latinLnBrk="0" hangingPunct="1">
              <a:lnSpc>
                <a:spcPts val="1000"/>
              </a:lnSpc>
              <a:spcBef>
                <a:spcPts val="0"/>
              </a:spcBef>
              <a:spcAft>
                <a:spcPts val="650"/>
              </a:spcAft>
              <a:buSzPct val="125000"/>
              <a:buFont typeface="Arial" panose="020B0604020202020204" pitchFamily="34" charset="0"/>
              <a:buNone/>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kumimoji="0" lang="en-GB" sz="4000" b="1" i="0" u="none" strike="noStrike" kern="1200" cap="none" spc="0" normalizeH="0" baseline="0" noProof="0" dirty="0">
                <a:ln>
                  <a:noFill/>
                </a:ln>
                <a:solidFill>
                  <a:srgbClr val="004050"/>
                </a:solidFill>
                <a:effectLst/>
                <a:uLnTx/>
                <a:uFillTx/>
                <a:latin typeface="Montserrat Black" panose="00000A00000000000000" pitchFamily="2" charset="0"/>
                <a:ea typeface="+mn-ea"/>
                <a:cs typeface="+mn-cs"/>
              </a:rPr>
              <a:t>Understanding Execution Flow: 2</a:t>
            </a:r>
          </a:p>
        </p:txBody>
      </p:sp>
    </p:spTree>
    <p:extLst>
      <p:ext uri="{BB962C8B-B14F-4D97-AF65-F5344CB8AC3E}">
        <p14:creationId xmlns:p14="http://schemas.microsoft.com/office/powerpoint/2010/main" xmlns="" val="39978771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2037"/>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20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203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20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203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20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12040"/>
                                        </p:tgtEl>
                                        <p:attrNameLst>
                                          <p:attrName>fillcolor</p:attrName>
                                        </p:attrNameLst>
                                      </p:cBhvr>
                                      <p:to>
                                        <p:clrVal>
                                          <a:srgbClr val="00FF00"/>
                                        </p:clrVal>
                                      </p:to>
                                    </p:set>
                                    <p:set>
                                      <p:cBhvr>
                                        <p:cTn id="23" dur="indefinite"/>
                                        <p:tgtEl>
                                          <p:spTgt spid="812040"/>
                                        </p:tgtEl>
                                        <p:attrNameLst>
                                          <p:attrName>fill.type</p:attrName>
                                        </p:attrNameLst>
                                      </p:cBhvr>
                                      <p:to>
                                        <p:strVal val="solid"/>
                                      </p:to>
                                    </p:set>
                                    <p:set>
                                      <p:cBhvr>
                                        <p:cTn id="24" dur="indefinite"/>
                                        <p:tgtEl>
                                          <p:spTgt spid="812040"/>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8120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204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81204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2042"/>
                                        </p:tgtEl>
                                        <p:attrNameLst>
                                          <p:attrName>style.visibility</p:attrName>
                                        </p:attrNameLst>
                                      </p:cBhvr>
                                      <p:to>
                                        <p:strVal val="visible"/>
                                      </p:to>
                                    </p:set>
                                  </p:childTnLst>
                                </p:cTn>
                              </p:par>
                              <p:par>
                                <p:cTn id="37" presetID="1" presetClass="emph" presetSubtype="1" nodeType="withEffect">
                                  <p:stCondLst>
                                    <p:cond delay="0"/>
                                  </p:stCondLst>
                                  <p:childTnLst>
                                    <p:set>
                                      <p:cBhvr>
                                        <p:cTn id="38" dur="indefinite"/>
                                        <p:tgtEl>
                                          <p:spTgt spid="812049"/>
                                        </p:tgtEl>
                                        <p:attrNameLst>
                                          <p:attrName>fillcolor</p:attrName>
                                        </p:attrNameLst>
                                      </p:cBhvr>
                                      <p:to>
                                        <p:clrVal>
                                          <a:srgbClr val="00FF00"/>
                                        </p:clrVal>
                                      </p:to>
                                    </p:set>
                                    <p:set>
                                      <p:cBhvr>
                                        <p:cTn id="39" dur="indefinite"/>
                                        <p:tgtEl>
                                          <p:spTgt spid="812049"/>
                                        </p:tgtEl>
                                        <p:attrNameLst>
                                          <p:attrName>fill.type</p:attrName>
                                        </p:attrNameLst>
                                      </p:cBhvr>
                                      <p:to>
                                        <p:strVal val="solid"/>
                                      </p:to>
                                    </p:set>
                                    <p:set>
                                      <p:cBhvr>
                                        <p:cTn id="40" dur="indefinite"/>
                                        <p:tgtEl>
                                          <p:spTgt spid="812049"/>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2042"/>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20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204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8120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12044"/>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8120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12045"/>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120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2046"/>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204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12047"/>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120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81205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1204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8120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812048"/>
                                        </p:tgtEl>
                                        <p:attrNameLst>
                                          <p:attrName>fillcolor</p:attrName>
                                        </p:attrNameLst>
                                      </p:cBhvr>
                                      <p:to>
                                        <p:clrVal>
                                          <a:srgbClr val="00FF00"/>
                                        </p:clrVal>
                                      </p:to>
                                    </p:set>
                                    <p:set>
                                      <p:cBhvr>
                                        <p:cTn id="91" dur="indefinite"/>
                                        <p:tgtEl>
                                          <p:spTgt spid="812048"/>
                                        </p:tgtEl>
                                        <p:attrNameLst>
                                          <p:attrName>fill.type</p:attrName>
                                        </p:attrNameLst>
                                      </p:cBhvr>
                                      <p:to>
                                        <p:strVal val="solid"/>
                                      </p:to>
                                    </p:set>
                                    <p:set>
                                      <p:cBhvr>
                                        <p:cTn id="92" dur="indefinite"/>
                                        <p:tgtEl>
                                          <p:spTgt spid="812048"/>
                                        </p:tgtEl>
                                        <p:attrNameLst>
                                          <p:attrName>fill.on</p:attrName>
                                        </p:attrNameLst>
                                      </p:cBhvr>
                                      <p:to>
                                        <p:strVal val="true"/>
                                      </p:to>
                                    </p:set>
                                  </p:childTnLst>
                                </p:cTn>
                              </p:par>
                              <p:par>
                                <p:cTn id="93" presetID="1" presetClass="entr" presetSubtype="0" fill="hold" grpId="0" nodeType="withEffect">
                                  <p:stCondLst>
                                    <p:cond delay="0"/>
                                  </p:stCondLst>
                                  <p:childTnLst>
                                    <p:set>
                                      <p:cBhvr>
                                        <p:cTn id="94" dur="1" fill="hold">
                                          <p:stCondLst>
                                            <p:cond delay="0"/>
                                          </p:stCondLst>
                                        </p:cTn>
                                        <p:tgtEl>
                                          <p:spTgt spid="8120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81205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812048"/>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81205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81205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2" nodeType="clickEffect">
                                  <p:stCondLst>
                                    <p:cond delay="0"/>
                                  </p:stCondLst>
                                  <p:childTnLst>
                                    <p:set>
                                      <p:cBhvr>
                                        <p:cTn id="112" dur="1" fill="hold">
                                          <p:stCondLst>
                                            <p:cond delay="0"/>
                                          </p:stCondLst>
                                        </p:cTn>
                                        <p:tgtEl>
                                          <p:spTgt spid="81203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812040"/>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81205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12052"/>
                                        </p:tgtEl>
                                        <p:attrNameLst>
                                          <p:attrName>fillcolor</p:attrName>
                                        </p:attrNameLst>
                                      </p:cBhvr>
                                      <p:to>
                                        <p:clrVal>
                                          <a:srgbClr val="00FF00"/>
                                        </p:clrVal>
                                      </p:to>
                                    </p:set>
                                    <p:set>
                                      <p:cBhvr>
                                        <p:cTn id="121" dur="indefinite"/>
                                        <p:tgtEl>
                                          <p:spTgt spid="812052"/>
                                        </p:tgtEl>
                                        <p:attrNameLst>
                                          <p:attrName>fill.type</p:attrName>
                                        </p:attrNameLst>
                                      </p:cBhvr>
                                      <p:to>
                                        <p:strVal val="solid"/>
                                      </p:to>
                                    </p:set>
                                    <p:set>
                                      <p:cBhvr>
                                        <p:cTn id="122" dur="indefinite"/>
                                        <p:tgtEl>
                                          <p:spTgt spid="812052"/>
                                        </p:tgtEl>
                                        <p:attrNameLst>
                                          <p:attrName>fill.on</p:attrName>
                                        </p:attrNameLst>
                                      </p:cBhvr>
                                      <p:to>
                                        <p:strVal val="true"/>
                                      </p:to>
                                    </p:set>
                                  </p:childTnLst>
                                </p:cTn>
                              </p:par>
                              <p:par>
                                <p:cTn id="123" presetID="1" presetClass="entr" presetSubtype="0" fill="hold" grpId="0" nodeType="withEffect">
                                  <p:stCondLst>
                                    <p:cond delay="0"/>
                                  </p:stCondLst>
                                  <p:childTnLst>
                                    <p:set>
                                      <p:cBhvr>
                                        <p:cTn id="124" dur="1" fill="hold">
                                          <p:stCondLst>
                                            <p:cond delay="0"/>
                                          </p:stCondLst>
                                        </p:cTn>
                                        <p:tgtEl>
                                          <p:spTgt spid="81205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812053"/>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812052"/>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81205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812054"/>
                                        </p:tgtEl>
                                        <p:attrNameLst>
                                          <p:attrName>style.visibility</p:attrName>
                                        </p:attrNameLst>
                                      </p:cBhvr>
                                      <p:to>
                                        <p:strVal val="hidden"/>
                                      </p:to>
                                    </p:set>
                                  </p:childTnLst>
                                </p:cTn>
                              </p:par>
                            </p:childTnLst>
                          </p:cTn>
                        </p:par>
                      </p:childTnLst>
                    </p:cTn>
                  </p:par>
                </p:childTnLst>
              </p:cTn>
              <p:nextCondLst>
                <p:cond evt="onClick" delay="0">
                  <p:tgtEl>
                    <p:spTgt spid="812037"/>
                  </p:tgtEl>
                </p:cond>
              </p:nextCondLst>
            </p:seq>
          </p:childTnLst>
        </p:cTn>
      </p:par>
    </p:tnLst>
    <p:bldLst>
      <p:bldP spid="812038" grpId="0" animBg="1"/>
      <p:bldP spid="812038" grpId="1" animBg="1"/>
      <p:bldP spid="812039" grpId="0" animBg="1"/>
      <p:bldP spid="812039" grpId="1" animBg="1"/>
      <p:bldP spid="812039" grpId="2" animBg="1"/>
      <p:bldP spid="812040" grpId="0" animBg="1"/>
      <p:bldP spid="812040" grpId="1" animBg="1"/>
      <p:bldP spid="812041" grpId="0" animBg="1"/>
      <p:bldP spid="812041" grpId="1" animBg="1"/>
      <p:bldP spid="812042" grpId="0" animBg="1"/>
      <p:bldP spid="812042" grpId="1" animBg="1"/>
      <p:bldP spid="812043" grpId="0" animBg="1"/>
      <p:bldP spid="812043" grpId="1" animBg="1"/>
      <p:bldP spid="812044" grpId="0" animBg="1"/>
      <p:bldP spid="812044" grpId="1" animBg="1"/>
      <p:bldP spid="812045" grpId="0" animBg="1"/>
      <p:bldP spid="812045" grpId="1" animBg="1"/>
      <p:bldP spid="812046" grpId="0" animBg="1"/>
      <p:bldP spid="812046" grpId="1" animBg="1"/>
      <p:bldP spid="812047" grpId="0" animBg="1"/>
      <p:bldP spid="812047" grpId="1" animBg="1"/>
      <p:bldP spid="812048" grpId="0" animBg="1"/>
      <p:bldP spid="812048" grpId="1" animBg="1"/>
      <p:bldP spid="812049" grpId="0" animBg="1"/>
      <p:bldP spid="812049" grpId="1" animBg="1"/>
      <p:bldP spid="812050" grpId="0" animBg="1"/>
      <p:bldP spid="812050" grpId="1" animBg="1"/>
      <p:bldP spid="812051" grpId="0" animBg="1"/>
      <p:bldP spid="812051" grpId="1" animBg="1"/>
      <p:bldP spid="812052" grpId="0" animBg="1"/>
      <p:bldP spid="812052" grpId="1" animBg="1"/>
      <p:bldP spid="812053" grpId="0" animBg="1"/>
      <p:bldP spid="812053" grpId="1" animBg="1"/>
      <p:bldP spid="812054" grpId="0" animBg="1"/>
      <p:bldP spid="812054" grpId="1" animBg="1"/>
      <p:bldP spid="812056" grpId="0" animBg="1"/>
      <p:bldP spid="81205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0" name="Rectangle 24"/>
          <p:cNvSpPr>
            <a:spLocks noChangeArrowheads="1"/>
          </p:cNvSpPr>
          <p:nvPr/>
        </p:nvSpPr>
        <p:spPr bwMode="auto">
          <a:xfrm>
            <a:off x="237067" y="987425"/>
            <a:ext cx="4724400" cy="3316288"/>
          </a:xfrm>
          <a:prstGeom prst="rect">
            <a:avLst/>
          </a:prstGeom>
          <a:solidFill>
            <a:schemeClr val="bg1"/>
          </a:solidFill>
          <a:ln w="12700">
            <a:solidFill>
              <a:schemeClr val="tx1"/>
            </a:solidFill>
            <a:miter lim="800000"/>
            <a:headEnd/>
            <a:tailEnd/>
          </a:ln>
        </p:spPr>
        <p:txBody>
          <a:bodyPr wrap="none" lIns="90488" tIns="44450" rIns="0" bIns="4445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class</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Program</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try</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Task</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.F1( </a:t>
            </a:r>
            <a:r>
              <a:rPr kumimoji="0" lang="en-GB" sz="1600" b="1" i="0" u="none" strike="noStrike" kern="1200" cap="none" spc="0" normalizeH="0" baseline="0" noProof="0" dirty="0">
                <a:ln>
                  <a:noFill/>
                </a:ln>
                <a:solidFill>
                  <a:srgbClr val="FF0000"/>
                </a:solidFill>
                <a:effectLst/>
                <a:highlight>
                  <a:srgbClr val="FFFFFF"/>
                </a:highlight>
                <a:uLnTx/>
                <a:uFillTx/>
                <a:latin typeface="Consolas"/>
                <a:ea typeface="+mn-ea"/>
                <a:cs typeface="+mn-cs"/>
              </a:rPr>
              <a:t>0 </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Task</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.F2();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catch</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Exception</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a:ea typeface="+mn-ea"/>
                <a:cs typeface="+mn-cs"/>
              </a:rPr>
              <a:t>exn</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2B91AF"/>
                </a:solidFill>
                <a:effectLst/>
                <a:highlight>
                  <a:srgbClr val="FFFFFF"/>
                </a:highlight>
                <a:uLnTx/>
                <a:uFillTx/>
                <a:latin typeface="Consolas"/>
                <a:ea typeface="+mn-ea"/>
                <a:cs typeface="+mn-cs"/>
              </a:rPr>
              <a:t>Console</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a:ea typeface="+mn-ea"/>
                <a:cs typeface="+mn-cs"/>
              </a:rPr>
              <a:t>.WriteLine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a:ea typeface="+mn-ea"/>
                <a:cs typeface="+mn-cs"/>
              </a:rPr>
              <a:t>exn.Message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endPar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endParaRPr>
          </a:p>
        </p:txBody>
      </p:sp>
      <p:sp>
        <p:nvSpPr>
          <p:cNvPr id="814103" name="Rectangle 23"/>
          <p:cNvSpPr>
            <a:spLocks noChangeArrowheads="1"/>
          </p:cNvSpPr>
          <p:nvPr/>
        </p:nvSpPr>
        <p:spPr bwMode="auto">
          <a:xfrm>
            <a:off x="6021917" y="993550"/>
            <a:ext cx="5916083" cy="5284787"/>
          </a:xfrm>
          <a:prstGeom prst="rect">
            <a:avLst/>
          </a:prstGeom>
          <a:solidFill>
            <a:schemeClr val="bg1"/>
          </a:solidFill>
          <a:ln w="12700">
            <a:solidFill>
              <a:schemeClr val="tx1"/>
            </a:solidFill>
            <a:miter lim="800000"/>
            <a:headEnd/>
            <a:tailEnd/>
          </a:ln>
          <a:effectLst/>
        </p:spPr>
        <p:txBody>
          <a:bodyPr wrap="none" lIns="90488" tIns="44450" rIns="0" bIns="4445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class</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Task</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F1(</a:t>
            </a:r>
            <a:r>
              <a:rPr kumimoji="0" lang="en-GB" sz="1600" b="0" i="0" u="none" strike="noStrike" kern="1200" cap="none" spc="0" normalizeH="0" baseline="0" noProof="0" dirty="0" err="1">
                <a:ln>
                  <a:noFill/>
                </a:ln>
                <a:solidFill>
                  <a:srgbClr val="0000FF"/>
                </a:solidFill>
                <a:effectLst/>
                <a:highlight>
                  <a:srgbClr val="FFFFFF"/>
                </a:highlight>
                <a:uLnTx/>
                <a:uFillTx/>
                <a:latin typeface="Consolas"/>
                <a:ea typeface="+mn-ea"/>
                <a:cs typeface="+mn-cs"/>
              </a:rPr>
              <a:t>int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F3(a);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F2() {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F3(</a:t>
            </a:r>
            <a:r>
              <a:rPr kumimoji="0" lang="en-GB" sz="1600" b="0" i="0" u="none" strike="noStrike" kern="1200" cap="none" spc="0" normalizeH="0" baseline="0" noProof="0" dirty="0" err="1">
                <a:ln>
                  <a:noFill/>
                </a:ln>
                <a:solidFill>
                  <a:srgbClr val="0000FF"/>
                </a:solidFill>
                <a:effectLst/>
                <a:highlight>
                  <a:srgbClr val="FFFFFF"/>
                </a:highlight>
                <a:uLnTx/>
                <a:uFillTx/>
                <a:latin typeface="Consolas"/>
                <a:ea typeface="+mn-ea"/>
                <a:cs typeface="+mn-cs"/>
              </a:rPr>
              <a:t>int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y)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0000FF"/>
                </a:solidFill>
                <a:effectLst/>
                <a:highlight>
                  <a:srgbClr val="FFFFFF"/>
                </a:highlight>
                <a:uLnTx/>
                <a:uFillTx/>
                <a:latin typeface="Consolas"/>
                <a:ea typeface="+mn-ea"/>
                <a:cs typeface="+mn-cs"/>
              </a:rPr>
              <a:t>int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x;</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try</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x = </a:t>
            </a:r>
            <a:r>
              <a:rPr kumimoji="0" lang="en-GB" sz="1600" b="1" i="0" u="none" strike="noStrike" kern="1200" cap="none" spc="0" normalizeH="0" baseline="0" noProof="0" dirty="0">
                <a:ln>
                  <a:noFill/>
                </a:ln>
                <a:solidFill>
                  <a:srgbClr val="FF0000"/>
                </a:solidFill>
                <a:effectLst/>
                <a:highlight>
                  <a:srgbClr val="FFFFFF"/>
                </a:highlight>
                <a:uLnTx/>
                <a:uFillTx/>
                <a:latin typeface="Consolas"/>
                <a:ea typeface="+mn-ea"/>
                <a:cs typeface="+mn-cs"/>
              </a:rPr>
              <a:t>10 / y</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2B91AF"/>
                </a:solidFill>
                <a:effectLst/>
                <a:highlight>
                  <a:srgbClr val="FFFFFF"/>
                </a:highlight>
                <a:uLnTx/>
                <a:uFillTx/>
                <a:latin typeface="Consolas"/>
                <a:ea typeface="+mn-ea"/>
                <a:cs typeface="+mn-cs"/>
              </a:rPr>
              <a:t>Console</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a:ea typeface="+mn-ea"/>
                <a:cs typeface="+mn-cs"/>
              </a:rPr>
              <a:t>.WriteLine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(x);</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finally</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2B91AF"/>
                </a:solidFill>
                <a:effectLst/>
                <a:highlight>
                  <a:srgbClr val="FFFFFF"/>
                </a:highlight>
                <a:uLnTx/>
                <a:uFillTx/>
                <a:latin typeface="Consolas"/>
                <a:ea typeface="+mn-ea"/>
                <a:cs typeface="+mn-cs"/>
              </a:rPr>
              <a:t>Console</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a:ea typeface="+mn-ea"/>
                <a:cs typeface="+mn-cs"/>
              </a:rPr>
              <a:t>.WriteLine</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r>
              <a:rPr kumimoji="0" lang="en-GB" sz="1600" b="0" i="0" u="none" strike="noStrike" kern="1200" cap="none" spc="0" normalizeH="0" baseline="0" noProof="0" dirty="0">
                <a:ln>
                  <a:noFill/>
                </a:ln>
                <a:solidFill>
                  <a:srgbClr val="A31515"/>
                </a:solidFill>
                <a:effectLst/>
                <a:highlight>
                  <a:srgbClr val="FFFFFF"/>
                </a:highlight>
                <a:uLnTx/>
                <a:uFillTx/>
                <a:latin typeface="Consolas"/>
                <a:ea typeface="+mn-ea"/>
                <a:cs typeface="+mn-cs"/>
              </a:rPr>
              <a:t>"Other"</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8000"/>
                </a:solidFill>
                <a:effectLst/>
                <a:highlight>
                  <a:srgbClr val="FFFFFF"/>
                </a:highlight>
                <a:uLnTx/>
                <a:uFillTx/>
                <a:latin typeface="Consolas"/>
                <a:ea typeface="+mn-ea"/>
                <a:cs typeface="+mn-cs"/>
              </a:rPr>
              <a:t>// does not run if try fails </a:t>
            </a: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public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static</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F4()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endPar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endParaRPr>
          </a:p>
        </p:txBody>
      </p:sp>
      <p:sp>
        <p:nvSpPr>
          <p:cNvPr id="814085" name="AutoShape 5"/>
          <p:cNvSpPr>
            <a:spLocks noChangeArrowheads="1"/>
          </p:cNvSpPr>
          <p:nvPr/>
        </p:nvSpPr>
        <p:spPr bwMode="hidden">
          <a:xfrm>
            <a:off x="243418" y="6292851"/>
            <a:ext cx="1494367" cy="423863"/>
          </a:xfrm>
          <a:prstGeom prst="bevel">
            <a:avLst>
              <a:gd name="adj" fmla="val 7565"/>
            </a:avLst>
          </a:prstGeom>
          <a:solidFill>
            <a:schemeClr val="bg2">
              <a:lumMod val="90000"/>
            </a:schemeClr>
          </a:solidFill>
          <a:ln w="9525">
            <a:solidFill>
              <a:schemeClr val="tx1"/>
            </a:solidFill>
            <a:miter lim="800000"/>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Segoe UI" charset="0"/>
                <a:ea typeface="+mn-ea"/>
                <a:cs typeface="+mn-cs"/>
              </a:rPr>
              <a:t>Step</a:t>
            </a:r>
          </a:p>
        </p:txBody>
      </p:sp>
      <p:sp>
        <p:nvSpPr>
          <p:cNvPr id="814086" name="Rectangle 6"/>
          <p:cNvSpPr>
            <a:spLocks noChangeArrowheads="1"/>
          </p:cNvSpPr>
          <p:nvPr/>
        </p:nvSpPr>
        <p:spPr bwMode="hidden">
          <a:xfrm>
            <a:off x="270933" y="1268413"/>
            <a:ext cx="338667" cy="2587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1</a:t>
            </a:r>
          </a:p>
        </p:txBody>
      </p:sp>
      <p:sp>
        <p:nvSpPr>
          <p:cNvPr id="814087" name="Rectangle 7"/>
          <p:cNvSpPr>
            <a:spLocks noChangeArrowheads="1"/>
          </p:cNvSpPr>
          <p:nvPr/>
        </p:nvSpPr>
        <p:spPr bwMode="hidden">
          <a:xfrm>
            <a:off x="270933" y="1514476"/>
            <a:ext cx="338667" cy="2587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2</a:t>
            </a:r>
          </a:p>
        </p:txBody>
      </p:sp>
      <p:sp>
        <p:nvSpPr>
          <p:cNvPr id="814088" name="Rectangle 8"/>
          <p:cNvSpPr>
            <a:spLocks noChangeArrowheads="1"/>
          </p:cNvSpPr>
          <p:nvPr/>
        </p:nvSpPr>
        <p:spPr bwMode="hidden">
          <a:xfrm>
            <a:off x="270933" y="1760538"/>
            <a:ext cx="338667" cy="2587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a:t>
            </a:r>
          </a:p>
        </p:txBody>
      </p:sp>
      <p:sp>
        <p:nvSpPr>
          <p:cNvPr id="814089" name="Rectangle 9"/>
          <p:cNvSpPr>
            <a:spLocks noChangeArrowheads="1"/>
          </p:cNvSpPr>
          <p:nvPr/>
        </p:nvSpPr>
        <p:spPr bwMode="hidden">
          <a:xfrm>
            <a:off x="5988051" y="1303338"/>
            <a:ext cx="328083" cy="2333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11</a:t>
            </a:r>
          </a:p>
        </p:txBody>
      </p:sp>
      <p:sp>
        <p:nvSpPr>
          <p:cNvPr id="814090" name="Rectangle 10"/>
          <p:cNvSpPr>
            <a:spLocks noChangeArrowheads="1"/>
          </p:cNvSpPr>
          <p:nvPr/>
        </p:nvSpPr>
        <p:spPr bwMode="hidden">
          <a:xfrm>
            <a:off x="5988051" y="1549401"/>
            <a:ext cx="328083" cy="2333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12</a:t>
            </a:r>
          </a:p>
        </p:txBody>
      </p:sp>
      <p:sp>
        <p:nvSpPr>
          <p:cNvPr id="814091" name="Rectangle 11"/>
          <p:cNvSpPr>
            <a:spLocks noChangeArrowheads="1"/>
          </p:cNvSpPr>
          <p:nvPr/>
        </p:nvSpPr>
        <p:spPr bwMode="hidden">
          <a:xfrm>
            <a:off x="5988051" y="3013076"/>
            <a:ext cx="328083" cy="2333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31</a:t>
            </a:r>
          </a:p>
        </p:txBody>
      </p:sp>
      <p:sp>
        <p:nvSpPr>
          <p:cNvPr id="814092" name="Rectangle 12"/>
          <p:cNvSpPr>
            <a:spLocks noChangeArrowheads="1"/>
          </p:cNvSpPr>
          <p:nvPr/>
        </p:nvSpPr>
        <p:spPr bwMode="hidden">
          <a:xfrm>
            <a:off x="5988051" y="3259138"/>
            <a:ext cx="328083" cy="2333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32</a:t>
            </a:r>
          </a:p>
        </p:txBody>
      </p:sp>
      <p:sp>
        <p:nvSpPr>
          <p:cNvPr id="814093" name="Rectangle 13"/>
          <p:cNvSpPr>
            <a:spLocks noChangeArrowheads="1"/>
          </p:cNvSpPr>
          <p:nvPr/>
        </p:nvSpPr>
        <p:spPr bwMode="hidden">
          <a:xfrm>
            <a:off x="5988051" y="3505201"/>
            <a:ext cx="328083" cy="2333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32</a:t>
            </a:r>
          </a:p>
        </p:txBody>
      </p:sp>
      <p:sp>
        <p:nvSpPr>
          <p:cNvPr id="814094" name="Rectangle 14"/>
          <p:cNvSpPr>
            <a:spLocks noChangeArrowheads="1"/>
          </p:cNvSpPr>
          <p:nvPr/>
        </p:nvSpPr>
        <p:spPr bwMode="hidden">
          <a:xfrm>
            <a:off x="5988051" y="3751263"/>
            <a:ext cx="328083" cy="2333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33</a:t>
            </a:r>
          </a:p>
        </p:txBody>
      </p:sp>
      <p:sp>
        <p:nvSpPr>
          <p:cNvPr id="814095" name="Rectangle 15"/>
          <p:cNvSpPr>
            <a:spLocks noChangeArrowheads="1"/>
          </p:cNvSpPr>
          <p:nvPr/>
        </p:nvSpPr>
        <p:spPr bwMode="hidden">
          <a:xfrm>
            <a:off x="5988051" y="4492626"/>
            <a:ext cx="328083" cy="2333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34</a:t>
            </a:r>
          </a:p>
        </p:txBody>
      </p:sp>
      <p:sp>
        <p:nvSpPr>
          <p:cNvPr id="814096" name="Rectangle 16"/>
          <p:cNvSpPr>
            <a:spLocks noChangeArrowheads="1"/>
          </p:cNvSpPr>
          <p:nvPr/>
        </p:nvSpPr>
        <p:spPr bwMode="hidden">
          <a:xfrm>
            <a:off x="5988051" y="4738688"/>
            <a:ext cx="328083" cy="2333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35</a:t>
            </a:r>
          </a:p>
        </p:txBody>
      </p:sp>
      <p:sp>
        <p:nvSpPr>
          <p:cNvPr id="814097" name="Rectangle 17"/>
          <p:cNvSpPr>
            <a:spLocks noChangeArrowheads="1"/>
          </p:cNvSpPr>
          <p:nvPr/>
        </p:nvSpPr>
        <p:spPr bwMode="hidden">
          <a:xfrm>
            <a:off x="5988051" y="4984751"/>
            <a:ext cx="328083" cy="2333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36</a:t>
            </a:r>
          </a:p>
        </p:txBody>
      </p:sp>
      <p:sp>
        <p:nvSpPr>
          <p:cNvPr id="814098" name="Rectangle 18"/>
          <p:cNvSpPr>
            <a:spLocks noChangeArrowheads="1"/>
          </p:cNvSpPr>
          <p:nvPr/>
        </p:nvSpPr>
        <p:spPr bwMode="hidden">
          <a:xfrm>
            <a:off x="270933" y="2481263"/>
            <a:ext cx="338667" cy="25876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4</a:t>
            </a:r>
          </a:p>
        </p:txBody>
      </p:sp>
      <p:sp>
        <p:nvSpPr>
          <p:cNvPr id="814099" name="Rectangle 19"/>
          <p:cNvSpPr>
            <a:spLocks noChangeArrowheads="1"/>
          </p:cNvSpPr>
          <p:nvPr/>
        </p:nvSpPr>
        <p:spPr bwMode="hidden">
          <a:xfrm>
            <a:off x="270933" y="2727326"/>
            <a:ext cx="338667" cy="258763"/>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5</a:t>
            </a:r>
          </a:p>
        </p:txBody>
      </p:sp>
      <p:sp>
        <p:nvSpPr>
          <p:cNvPr id="814100" name="Rectangle 20"/>
          <p:cNvSpPr>
            <a:spLocks noChangeArrowheads="1"/>
          </p:cNvSpPr>
          <p:nvPr/>
        </p:nvSpPr>
        <p:spPr bwMode="hidden">
          <a:xfrm>
            <a:off x="270933" y="2960688"/>
            <a:ext cx="338667" cy="531812"/>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6</a:t>
            </a:r>
          </a:p>
        </p:txBody>
      </p:sp>
      <p:sp>
        <p:nvSpPr>
          <p:cNvPr id="814101" name="Rectangle 21"/>
          <p:cNvSpPr>
            <a:spLocks noChangeArrowheads="1"/>
          </p:cNvSpPr>
          <p:nvPr/>
        </p:nvSpPr>
        <p:spPr bwMode="hidden">
          <a:xfrm>
            <a:off x="270933" y="3465513"/>
            <a:ext cx="338667" cy="273050"/>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7</a:t>
            </a:r>
          </a:p>
        </p:txBody>
      </p:sp>
      <p:sp>
        <p:nvSpPr>
          <p:cNvPr id="814102" name="Rectangle 22"/>
          <p:cNvSpPr>
            <a:spLocks noChangeArrowheads="1"/>
          </p:cNvSpPr>
          <p:nvPr/>
        </p:nvSpPr>
        <p:spPr bwMode="hidden">
          <a:xfrm>
            <a:off x="270933" y="3711575"/>
            <a:ext cx="338667" cy="273050"/>
          </a:xfrm>
          <a:prstGeom prst="rect">
            <a:avLst/>
          </a:prstGeom>
          <a:solidFill>
            <a:srgbClr val="FFFF00"/>
          </a:solidFill>
          <a:ln w="9525">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Segoe UI" charset="0"/>
                <a:ea typeface="+mn-ea"/>
                <a:cs typeface="+mn-cs"/>
              </a:rPr>
              <a:t>8</a:t>
            </a:r>
          </a:p>
        </p:txBody>
      </p:sp>
      <p:sp>
        <p:nvSpPr>
          <p:cNvPr id="26" name="Text Placeholder 5">
            <a:extLst>
              <a:ext uri="{FF2B5EF4-FFF2-40B4-BE49-F238E27FC236}">
                <a16:creationId xmlns:a16="http://schemas.microsoft.com/office/drawing/2014/main" xmlns="" id="{D8B9CC66-ADA8-BBFD-A36E-A2901636F023}"/>
              </a:ext>
            </a:extLst>
          </p:cNvPr>
          <p:cNvSpPr txBox="1">
            <a:spLocks/>
          </p:cNvSpPr>
          <p:nvPr/>
        </p:nvSpPr>
        <p:spPr>
          <a:xfrm>
            <a:off x="990601" y="368051"/>
            <a:ext cx="9483118" cy="520262"/>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0"/>
              </a:spcBef>
              <a:spcAft>
                <a:spcPts val="0"/>
              </a:spcAft>
              <a:buSzPct val="115000"/>
              <a:buFont typeface="Arial" panose="020B0604020202020204" pitchFamily="34" charset="0"/>
              <a:buNone/>
              <a:defRPr sz="4000" b="1" i="0" kern="1200" cap="none" baseline="0">
                <a:solidFill>
                  <a:srgbClr val="004050"/>
                </a:solidFill>
                <a:latin typeface="Montserrat Black" panose="00000A00000000000000" pitchFamily="2" charset="0"/>
                <a:ea typeface="+mn-ea"/>
                <a:cs typeface="+mn-cs"/>
              </a:defRPr>
            </a:lvl1pPr>
            <a:lvl2pPr marL="0" indent="0" algn="l" defTabSz="914400" rtl="0" eaLnBrk="1" latinLnBrk="0" hangingPunct="1">
              <a:lnSpc>
                <a:spcPts val="1400"/>
              </a:lnSpc>
              <a:spcBef>
                <a:spcPts val="0"/>
              </a:spcBef>
              <a:spcAft>
                <a:spcPts val="650"/>
              </a:spcAft>
              <a:buSzPct val="125000"/>
              <a:buFont typeface="Arial" panose="020B0604020202020204" pitchFamily="34" charset="0"/>
              <a:buNone/>
              <a:tabLst/>
              <a:defRPr sz="1200" kern="1200">
                <a:solidFill>
                  <a:schemeClr val="tx1"/>
                </a:solidFill>
                <a:latin typeface="Montserrat" pitchFamily="2" charset="77"/>
                <a:ea typeface="+mn-ea"/>
                <a:cs typeface="+mn-cs"/>
              </a:defRPr>
            </a:lvl2pPr>
            <a:lvl3pPr marL="0" indent="0" algn="l" defTabSz="914400" rtl="0" eaLnBrk="1" latinLnBrk="0" hangingPunct="1">
              <a:lnSpc>
                <a:spcPts val="1400"/>
              </a:lnSpc>
              <a:spcBef>
                <a:spcPts val="0"/>
              </a:spcBef>
              <a:spcAft>
                <a:spcPts val="650"/>
              </a:spcAft>
              <a:buSzPct val="120000"/>
              <a:buFont typeface="Arial" panose="020B0604020202020204" pitchFamily="34" charset="0"/>
              <a:buNone/>
              <a:tabLst/>
              <a:defRPr sz="1000" b="1" i="0" kern="1200">
                <a:solidFill>
                  <a:schemeClr val="tx1"/>
                </a:solidFill>
                <a:latin typeface="Montserrat" pitchFamily="2" charset="77"/>
                <a:ea typeface="+mn-ea"/>
                <a:cs typeface="+mn-cs"/>
              </a:defRPr>
            </a:lvl3pPr>
            <a:lvl4pPr marL="0" indent="0" algn="l" defTabSz="914400" rtl="0" eaLnBrk="1" latinLnBrk="0" hangingPunct="1">
              <a:lnSpc>
                <a:spcPts val="1200"/>
              </a:lnSpc>
              <a:spcBef>
                <a:spcPts val="0"/>
              </a:spcBef>
              <a:spcAft>
                <a:spcPts val="650"/>
              </a:spcAft>
              <a:buSzPct val="120000"/>
              <a:buFont typeface="Arial" panose="020B0604020202020204" pitchFamily="34" charset="0"/>
              <a:buNone/>
              <a:tabLst/>
              <a:defRPr sz="1000" kern="1200">
                <a:solidFill>
                  <a:schemeClr val="tx1"/>
                </a:solidFill>
                <a:latin typeface="Montserrat" pitchFamily="2" charset="77"/>
                <a:ea typeface="+mn-ea"/>
                <a:cs typeface="+mn-cs"/>
              </a:defRPr>
            </a:lvl4pPr>
            <a:lvl5pPr marL="0" indent="0" algn="l" defTabSz="914400" rtl="0" eaLnBrk="1" latinLnBrk="0" hangingPunct="1">
              <a:lnSpc>
                <a:spcPts val="1000"/>
              </a:lnSpc>
              <a:spcBef>
                <a:spcPts val="0"/>
              </a:spcBef>
              <a:spcAft>
                <a:spcPts val="650"/>
              </a:spcAft>
              <a:buSzPct val="125000"/>
              <a:buFont typeface="Arial" panose="020B0604020202020204" pitchFamily="34" charset="0"/>
              <a:buNone/>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kumimoji="0" lang="en-GB" sz="4000" b="1" i="0" u="none" strike="noStrike" kern="1200" cap="none" spc="0" normalizeH="0" baseline="0" noProof="0">
                <a:ln>
                  <a:noFill/>
                </a:ln>
                <a:solidFill>
                  <a:srgbClr val="004050"/>
                </a:solidFill>
                <a:effectLst/>
                <a:uLnTx/>
                <a:uFillTx/>
                <a:latin typeface="Montserrat Black" panose="00000A00000000000000" pitchFamily="2" charset="0"/>
                <a:ea typeface="+mn-ea"/>
                <a:cs typeface="+mn-cs"/>
              </a:rPr>
              <a:t>Understanding Execution Flow: 3</a:t>
            </a:r>
            <a:endParaRPr kumimoji="0" lang="en-GB" sz="4000" b="1" i="0" u="none" strike="noStrike" kern="1200" cap="none" spc="0" normalizeH="0" baseline="0" noProof="0" dirty="0">
              <a:ln>
                <a:noFill/>
              </a:ln>
              <a:solidFill>
                <a:srgbClr val="004050"/>
              </a:solidFill>
              <a:effectLst/>
              <a:uLnTx/>
              <a:uFillTx/>
              <a:latin typeface="Montserrat Black" panose="00000A00000000000000" pitchFamily="2" charset="0"/>
              <a:ea typeface="+mn-ea"/>
              <a:cs typeface="+mn-cs"/>
            </a:endParaRPr>
          </a:p>
        </p:txBody>
      </p:sp>
    </p:spTree>
    <p:extLst>
      <p:ext uri="{BB962C8B-B14F-4D97-AF65-F5344CB8AC3E}">
        <p14:creationId xmlns:p14="http://schemas.microsoft.com/office/powerpoint/2010/main" xmlns="" val="37609142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1408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40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1408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140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1408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140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14088"/>
                                        </p:tgtEl>
                                        <p:attrNameLst>
                                          <p:attrName>fillcolor</p:attrName>
                                        </p:attrNameLst>
                                      </p:cBhvr>
                                      <p:to>
                                        <p:clrVal>
                                          <a:srgbClr val="00FF00"/>
                                        </p:clrVal>
                                      </p:to>
                                    </p:set>
                                    <p:set>
                                      <p:cBhvr>
                                        <p:cTn id="23" dur="indefinite"/>
                                        <p:tgtEl>
                                          <p:spTgt spid="814088"/>
                                        </p:tgtEl>
                                        <p:attrNameLst>
                                          <p:attrName>fill.type</p:attrName>
                                        </p:attrNameLst>
                                      </p:cBhvr>
                                      <p:to>
                                        <p:strVal val="solid"/>
                                      </p:to>
                                    </p:set>
                                    <p:set>
                                      <p:cBhvr>
                                        <p:cTn id="24" dur="indefinite"/>
                                        <p:tgtEl>
                                          <p:spTgt spid="814088"/>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8140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1408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140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14090"/>
                                        </p:tgtEl>
                                        <p:attrNameLst>
                                          <p:attrName>fillcolor</p:attrName>
                                        </p:attrNameLst>
                                      </p:cBhvr>
                                      <p:to>
                                        <p:clrVal>
                                          <a:srgbClr val="00FF00"/>
                                        </p:clrVal>
                                      </p:to>
                                    </p:set>
                                    <p:set>
                                      <p:cBhvr>
                                        <p:cTn id="37" dur="indefinite"/>
                                        <p:tgtEl>
                                          <p:spTgt spid="814090"/>
                                        </p:tgtEl>
                                        <p:attrNameLst>
                                          <p:attrName>fill.type</p:attrName>
                                        </p:attrNameLst>
                                      </p:cBhvr>
                                      <p:to>
                                        <p:strVal val="solid"/>
                                      </p:to>
                                    </p:set>
                                    <p:set>
                                      <p:cBhvr>
                                        <p:cTn id="38" dur="indefinite"/>
                                        <p:tgtEl>
                                          <p:spTgt spid="814090"/>
                                        </p:tgtEl>
                                        <p:attrNameLst>
                                          <p:attrName>fill.on</p:attrName>
                                        </p:attrNameLst>
                                      </p:cBhvr>
                                      <p:to>
                                        <p:strVal val="true"/>
                                      </p:to>
                                    </p:set>
                                  </p:childTnLst>
                                </p:cTn>
                              </p:par>
                              <p:par>
                                <p:cTn id="39" presetID="1" presetClass="entr" presetSubtype="0" fill="hold" grpId="0" nodeType="withEffect">
                                  <p:stCondLst>
                                    <p:cond delay="0"/>
                                  </p:stCondLst>
                                  <p:childTnLst>
                                    <p:set>
                                      <p:cBhvr>
                                        <p:cTn id="40" dur="1" fill="hold">
                                          <p:stCondLst>
                                            <p:cond delay="0"/>
                                          </p:stCondLst>
                                        </p:cTn>
                                        <p:tgtEl>
                                          <p:spTgt spid="8140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1409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140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14092"/>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81409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14093"/>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81409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14094"/>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1409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81409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8140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14096"/>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81409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81409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1409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814088"/>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81409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814098"/>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81409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814099"/>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81410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814100"/>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81410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814101"/>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81410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814102"/>
                                        </p:tgtEl>
                                        <p:attrNameLst>
                                          <p:attrName>style.visibility</p:attrName>
                                        </p:attrNameLst>
                                      </p:cBhvr>
                                      <p:to>
                                        <p:strVal val="hidden"/>
                                      </p:to>
                                    </p:set>
                                  </p:childTnLst>
                                </p:cTn>
                              </p:par>
                            </p:childTnLst>
                          </p:cTn>
                        </p:par>
                      </p:childTnLst>
                    </p:cTn>
                  </p:par>
                </p:childTnLst>
              </p:cTn>
              <p:nextCondLst>
                <p:cond evt="onClick" delay="0">
                  <p:tgtEl>
                    <p:spTgt spid="814085"/>
                  </p:tgtEl>
                </p:cond>
              </p:nextCondLst>
            </p:seq>
          </p:childTnLst>
        </p:cTn>
      </p:par>
    </p:tnLst>
    <p:bldLst>
      <p:bldP spid="814086" grpId="0" animBg="1"/>
      <p:bldP spid="814086" grpId="1" animBg="1"/>
      <p:bldP spid="814087" grpId="0" animBg="1"/>
      <p:bldP spid="814087" grpId="1" animBg="1"/>
      <p:bldP spid="814088" grpId="0" animBg="1"/>
      <p:bldP spid="814088" grpId="1" animBg="1"/>
      <p:bldP spid="814089" grpId="0" animBg="1"/>
      <p:bldP spid="814089" grpId="1" animBg="1"/>
      <p:bldP spid="814090" grpId="0" animBg="1"/>
      <p:bldP spid="814090" grpId="1" animBg="1"/>
      <p:bldP spid="814091" grpId="0" animBg="1"/>
      <p:bldP spid="814091" grpId="1" animBg="1"/>
      <p:bldP spid="814092" grpId="0" animBg="1"/>
      <p:bldP spid="814092" grpId="1" animBg="1"/>
      <p:bldP spid="814093" grpId="0" animBg="1"/>
      <p:bldP spid="814093" grpId="1" animBg="1"/>
      <p:bldP spid="814094" grpId="0" animBg="1"/>
      <p:bldP spid="814094" grpId="1" animBg="1"/>
      <p:bldP spid="814095" grpId="0" animBg="1"/>
      <p:bldP spid="814095" grpId="1" animBg="1"/>
      <p:bldP spid="814096" grpId="0" animBg="1"/>
      <p:bldP spid="814096" grpId="1" animBg="1"/>
      <p:bldP spid="814097" grpId="0" animBg="1"/>
      <p:bldP spid="814097" grpId="1" animBg="1"/>
      <p:bldP spid="814098" grpId="0" animBg="1"/>
      <p:bldP spid="814098" grpId="1" animBg="1"/>
      <p:bldP spid="814099" grpId="0" animBg="1"/>
      <p:bldP spid="814099" grpId="1" animBg="1"/>
      <p:bldP spid="814100" grpId="0" animBg="1"/>
      <p:bldP spid="814100" grpId="1" animBg="1"/>
      <p:bldP spid="814101" grpId="0" animBg="1"/>
      <p:bldP spid="814101" grpId="1" animBg="1"/>
      <p:bldP spid="814102" grpId="0" animBg="1"/>
      <p:bldP spid="81410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8D62C4E4-4A3D-1616-09BA-6525C36EFD76}"/>
              </a:ext>
            </a:extLst>
          </p:cNvPr>
          <p:cNvSpPr>
            <a:spLocks noGrp="1"/>
          </p:cNvSpPr>
          <p:nvPr>
            <p:ph type="body" sz="quarter" idx="10"/>
          </p:nvPr>
        </p:nvSpPr>
        <p:spPr/>
        <p:txBody>
          <a:bodyPr/>
          <a:lstStyle/>
          <a:p>
            <a:r>
              <a:rPr lang="en-GB" dirty="0"/>
              <a:t>Throwing exceptions</a:t>
            </a:r>
          </a:p>
        </p:txBody>
      </p:sp>
      <p:sp>
        <p:nvSpPr>
          <p:cNvPr id="3" name="Slide Number Placeholder 2">
            <a:extLst>
              <a:ext uri="{FF2B5EF4-FFF2-40B4-BE49-F238E27FC236}">
                <a16:creationId xmlns:a16="http://schemas.microsoft.com/office/drawing/2014/main" xmlns="" id="{79F6F2C7-11B9-9688-ABE0-4FC086B05191}"/>
              </a:ext>
            </a:extLst>
          </p:cNvPr>
          <p:cNvSpPr>
            <a:spLocks noGrp="1"/>
          </p:cNvSpPr>
          <p:nvPr>
            <p:ph type="sldNum" sz="quarter" idx="4"/>
          </p:nvPr>
        </p:nvSpPr>
        <p:spPr/>
        <p:txBody>
          <a:bodyPr/>
          <a:lstStyle/>
          <a:p>
            <a:fld id="{EF892D59-8F09-EF4B-AD6D-DA609442F868}" type="slidenum">
              <a:rPr lang="en-GB" smtClean="0"/>
              <a:pPr/>
              <a:t>8</a:t>
            </a:fld>
            <a:endParaRPr lang="en-GB" dirty="0"/>
          </a:p>
        </p:txBody>
      </p:sp>
      <p:sp>
        <p:nvSpPr>
          <p:cNvPr id="6" name="Text Placeholder 5">
            <a:extLst>
              <a:ext uri="{FF2B5EF4-FFF2-40B4-BE49-F238E27FC236}">
                <a16:creationId xmlns:a16="http://schemas.microsoft.com/office/drawing/2014/main" xmlns="" id="{DF8C541F-85F8-4F99-E115-B0B542446284}"/>
              </a:ext>
            </a:extLst>
          </p:cNvPr>
          <p:cNvSpPr>
            <a:spLocks noGrp="1"/>
          </p:cNvSpPr>
          <p:nvPr>
            <p:ph type="body" sz="quarter" idx="15"/>
          </p:nvPr>
        </p:nvSpPr>
        <p:spPr/>
        <p:txBody>
          <a:bodyPr/>
          <a:lstStyle/>
          <a:p>
            <a:r>
              <a:rPr lang="en-GB" dirty="0"/>
              <a:t>To generate an exception, you throw a reference to an exception object:</a:t>
            </a:r>
          </a:p>
          <a:p>
            <a:endParaRPr lang="en-GB" dirty="0"/>
          </a:p>
          <a:p>
            <a:endParaRPr lang="en-GB" dirty="0"/>
          </a:p>
          <a:p>
            <a:endParaRPr lang="en-GB" dirty="0"/>
          </a:p>
          <a:p>
            <a:endParaRPr lang="en-GB" dirty="0"/>
          </a:p>
          <a:p>
            <a:endParaRPr lang="en-GB" dirty="0"/>
          </a:p>
          <a:p>
            <a:endParaRPr lang="en-GB" dirty="0"/>
          </a:p>
          <a:p>
            <a:r>
              <a:rPr lang="en-GB" dirty="0"/>
              <a:t>You can re-throw a caught exception which maintains the original stack trace:</a:t>
            </a:r>
          </a:p>
          <a:p>
            <a:endParaRPr lang="en-GB" dirty="0"/>
          </a:p>
        </p:txBody>
      </p:sp>
      <p:sp>
        <p:nvSpPr>
          <p:cNvPr id="7" name="Rectangle 5">
            <a:extLst>
              <a:ext uri="{FF2B5EF4-FFF2-40B4-BE49-F238E27FC236}">
                <a16:creationId xmlns:a16="http://schemas.microsoft.com/office/drawing/2014/main" xmlns="" id="{ED6D402E-4343-937B-8244-7FB6A323F3EE}"/>
              </a:ext>
            </a:extLst>
          </p:cNvPr>
          <p:cNvSpPr>
            <a:spLocks noChangeArrowheads="1"/>
          </p:cNvSpPr>
          <p:nvPr/>
        </p:nvSpPr>
        <p:spPr bwMode="auto">
          <a:xfrm>
            <a:off x="5134771" y="2096372"/>
            <a:ext cx="6049570" cy="1813317"/>
          </a:xfrm>
          <a:prstGeom prst="rect">
            <a:avLst/>
          </a:prstGeom>
          <a:solidFill>
            <a:schemeClr val="bg1"/>
          </a:solidFill>
          <a:ln w="12700">
            <a:solidFill>
              <a:schemeClr val="accent1"/>
            </a:solidFill>
            <a:miter lim="800000"/>
            <a:headEnd/>
            <a:tailEnd/>
          </a:ln>
          <a:effectLst/>
        </p:spPr>
        <p:txBody>
          <a:bodyPr wrap="square" lIns="90488" tIns="44450" rIns="90488" bIns="4445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void</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a:ea typeface="+mn-ea"/>
                <a:cs typeface="+mn-cs"/>
              </a:rPr>
              <a:t>PrintReport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r>
              <a:rPr kumimoji="0" lang="en-GB" sz="1600" b="0" i="0" u="none" strike="noStrike" kern="1200" cap="none" spc="0" normalizeH="0" baseline="0" noProof="0" dirty="0">
                <a:ln>
                  <a:noFill/>
                </a:ln>
                <a:solidFill>
                  <a:srgbClr val="2B91AF"/>
                </a:solidFill>
                <a:effectLst/>
                <a:highlight>
                  <a:srgbClr val="FFFFFF"/>
                </a:highlight>
                <a:uLnTx/>
                <a:uFillTx/>
                <a:latin typeface="Consolas"/>
                <a:ea typeface="+mn-ea"/>
                <a:cs typeface="+mn-cs"/>
              </a:rPr>
              <a:t>Report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a:ea typeface="+mn-ea"/>
                <a:cs typeface="+mn-cs"/>
              </a:rPr>
              <a:t>rpt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if</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000000"/>
                </a:solidFill>
                <a:effectLst/>
                <a:highlight>
                  <a:srgbClr val="FFFFFF"/>
                </a:highlight>
                <a:uLnTx/>
                <a:uFillTx/>
                <a:latin typeface="Consolas"/>
                <a:ea typeface="+mn-ea"/>
                <a:cs typeface="+mn-cs"/>
              </a:rPr>
              <a:t>rpt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null</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throw</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new</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2B91AF"/>
                </a:solidFill>
                <a:effectLst/>
                <a:highlight>
                  <a:srgbClr val="FFFFFF"/>
                </a:highlight>
                <a:uLnTx/>
                <a:uFillTx/>
                <a:latin typeface="Consolas"/>
                <a:ea typeface="+mn-ea"/>
                <a:cs typeface="+mn-cs"/>
              </a:rPr>
              <a:t>ArgumentNullException</a:t>
            </a:r>
            <a:endPar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A31515"/>
                </a:solidFill>
                <a:effectLst/>
                <a:highlight>
                  <a:srgbClr val="FFFFFF"/>
                </a:highlight>
                <a:uLnTx/>
                <a:uFillTx/>
                <a:latin typeface="Consolas"/>
                <a:ea typeface="+mn-ea"/>
                <a:cs typeface="+mn-cs"/>
              </a:rPr>
              <a:t>"</a:t>
            </a:r>
            <a:r>
              <a:rPr kumimoji="0" lang="en-GB" sz="1600" b="0" i="0" u="none" strike="noStrike" kern="1200" cap="none" spc="0" normalizeH="0" baseline="0" noProof="0" dirty="0" err="1">
                <a:ln>
                  <a:noFill/>
                </a:ln>
                <a:solidFill>
                  <a:srgbClr val="A31515"/>
                </a:solidFill>
                <a:effectLst/>
                <a:highlight>
                  <a:srgbClr val="FFFFFF"/>
                </a:highlight>
                <a:uLnTx/>
                <a:uFillTx/>
                <a:latin typeface="Consolas"/>
                <a:ea typeface="+mn-ea"/>
                <a:cs typeface="+mn-cs"/>
              </a:rPr>
              <a:t>rpt</a:t>
            </a:r>
            <a:r>
              <a:rPr kumimoji="0" lang="en-GB" sz="1600" b="0" i="0" u="none" strike="noStrike" kern="1200" cap="none" spc="0" normalizeH="0" baseline="0" noProof="0" dirty="0">
                <a:ln>
                  <a:noFill/>
                </a:ln>
                <a:solidFill>
                  <a:srgbClr val="A31515"/>
                </a:solidFill>
                <a:effectLst/>
                <a:highlight>
                  <a:srgbClr val="FFFFFF"/>
                </a:highlight>
                <a:uLnTx/>
                <a:uFillTx/>
                <a:latin typeface="Consolas"/>
                <a:ea typeface="+mn-ea"/>
                <a:cs typeface="+mn-cs"/>
              </a:rPr>
              <a: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A31515"/>
                </a:solidFill>
                <a:effectLst/>
                <a:highlight>
                  <a:srgbClr val="FFFFFF"/>
                </a:highlight>
                <a:uLnTx/>
                <a:uFillTx/>
                <a:latin typeface="Consolas"/>
                <a:ea typeface="+mn-ea"/>
                <a:cs typeface="+mn-cs"/>
              </a:rPr>
              <a:t>"Can't print a null report"</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endPar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endParaRPr>
          </a:p>
        </p:txBody>
      </p:sp>
      <p:sp>
        <p:nvSpPr>
          <p:cNvPr id="8" name="Rectangle 6">
            <a:extLst>
              <a:ext uri="{FF2B5EF4-FFF2-40B4-BE49-F238E27FC236}">
                <a16:creationId xmlns:a16="http://schemas.microsoft.com/office/drawing/2014/main" xmlns="" id="{096992AC-4B15-A6D3-B04E-DD0D65D41704}"/>
              </a:ext>
            </a:extLst>
          </p:cNvPr>
          <p:cNvSpPr>
            <a:spLocks noChangeArrowheads="1"/>
          </p:cNvSpPr>
          <p:nvPr/>
        </p:nvSpPr>
        <p:spPr bwMode="auto">
          <a:xfrm>
            <a:off x="5134771" y="5097319"/>
            <a:ext cx="6049570" cy="1074653"/>
          </a:xfrm>
          <a:prstGeom prst="rect">
            <a:avLst/>
          </a:prstGeom>
          <a:solidFill>
            <a:schemeClr val="bg1"/>
          </a:solidFill>
          <a:ln w="12700">
            <a:solidFill>
              <a:schemeClr val="accent1"/>
            </a:solidFill>
            <a:miter lim="800000"/>
            <a:headEnd/>
            <a:tailEnd/>
          </a:ln>
          <a:effectLst/>
        </p:spPr>
        <p:txBody>
          <a:bodyPr wrap="square" lIns="90488" tIns="44450" rIns="90488" bIns="4445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catch</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err="1">
                <a:ln>
                  <a:noFill/>
                </a:ln>
                <a:solidFill>
                  <a:srgbClr val="2B91AF"/>
                </a:solidFill>
                <a:effectLst/>
                <a:highlight>
                  <a:srgbClr val="FFFFFF"/>
                </a:highlight>
                <a:uLnTx/>
                <a:uFillTx/>
                <a:latin typeface="Consolas"/>
                <a:ea typeface="+mn-ea"/>
                <a:cs typeface="+mn-cs"/>
              </a:rPr>
              <a:t>ArgumentNullException</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ex)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    </a:t>
            </a:r>
            <a:r>
              <a:rPr kumimoji="0" lang="en-GB" sz="1600" b="0" i="0" u="none" strike="noStrike" kern="1200" cap="none" spc="0" normalizeH="0" baseline="0" noProof="0" dirty="0">
                <a:ln>
                  <a:noFill/>
                </a:ln>
                <a:solidFill>
                  <a:srgbClr val="0000FF"/>
                </a:solidFill>
                <a:effectLst/>
                <a:highlight>
                  <a:srgbClr val="FFFFFF"/>
                </a:highlight>
                <a:uLnTx/>
                <a:uFillTx/>
                <a:latin typeface="Consolas"/>
                <a:ea typeface="+mn-ea"/>
                <a:cs typeface="+mn-cs"/>
              </a:rPr>
              <a:t>throw</a:t>
            </a: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highlight>
                  <a:srgbClr val="FFFFFF"/>
                </a:highlight>
                <a:uLnTx/>
                <a:uFillTx/>
                <a:latin typeface="Consolas"/>
                <a:ea typeface="+mn-ea"/>
                <a:cs typeface="+mn-cs"/>
              </a:rPr>
              <a:t>}</a:t>
            </a:r>
            <a:endParaRPr kumimoji="0" lang="en-GB" sz="1600" b="0" i="0" u="none" strike="noStrike" kern="1200" cap="none" spc="0" normalizeH="0" baseline="0" noProof="0" dirty="0">
              <a:ln>
                <a:noFill/>
              </a:ln>
              <a:solidFill>
                <a:srgbClr val="000000"/>
              </a:solidFill>
              <a:effectLst/>
              <a:uLnTx/>
              <a:uFillTx/>
              <a:latin typeface="Lucida Console" pitchFamily="49" charset="0"/>
              <a:ea typeface="+mn-ea"/>
              <a:cs typeface="+mn-cs"/>
            </a:endParaRPr>
          </a:p>
        </p:txBody>
      </p:sp>
    </p:spTree>
    <p:extLst>
      <p:ext uri="{BB962C8B-B14F-4D97-AF65-F5344CB8AC3E}">
        <p14:creationId xmlns:p14="http://schemas.microsoft.com/office/powerpoint/2010/main" xmlns="" val="113633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07E14433-EEE2-6597-7F97-CAAEE7162199}"/>
              </a:ext>
            </a:extLst>
          </p:cNvPr>
          <p:cNvSpPr>
            <a:spLocks noGrp="1"/>
          </p:cNvSpPr>
          <p:nvPr>
            <p:ph type="body" sz="quarter" idx="10"/>
          </p:nvPr>
        </p:nvSpPr>
        <p:spPr/>
        <p:txBody>
          <a:bodyPr/>
          <a:lstStyle/>
          <a:p>
            <a:r>
              <a:rPr lang="en-GB" dirty="0"/>
              <a:t>Custom Exceptions</a:t>
            </a:r>
          </a:p>
        </p:txBody>
      </p:sp>
      <p:sp>
        <p:nvSpPr>
          <p:cNvPr id="3" name="Slide Number Placeholder 2">
            <a:extLst>
              <a:ext uri="{FF2B5EF4-FFF2-40B4-BE49-F238E27FC236}">
                <a16:creationId xmlns:a16="http://schemas.microsoft.com/office/drawing/2014/main" xmlns="" id="{471EDE44-58A7-957E-A6FB-AE3049AE7E4A}"/>
              </a:ext>
            </a:extLst>
          </p:cNvPr>
          <p:cNvSpPr>
            <a:spLocks noGrp="1"/>
          </p:cNvSpPr>
          <p:nvPr>
            <p:ph type="sldNum" sz="quarter" idx="4"/>
          </p:nvPr>
        </p:nvSpPr>
        <p:spPr/>
        <p:txBody>
          <a:bodyPr/>
          <a:lstStyle/>
          <a:p>
            <a:fld id="{EF892D59-8F09-EF4B-AD6D-DA609442F868}" type="slidenum">
              <a:rPr lang="en-GB" smtClean="0"/>
              <a:pPr/>
              <a:t>9</a:t>
            </a:fld>
            <a:endParaRPr lang="en-GB" dirty="0"/>
          </a:p>
        </p:txBody>
      </p:sp>
      <p:sp>
        <p:nvSpPr>
          <p:cNvPr id="6" name="Text Placeholder 5">
            <a:extLst>
              <a:ext uri="{FF2B5EF4-FFF2-40B4-BE49-F238E27FC236}">
                <a16:creationId xmlns:a16="http://schemas.microsoft.com/office/drawing/2014/main" xmlns="" id="{2A65ABBA-1301-09CF-4326-DA04E4807166}"/>
              </a:ext>
            </a:extLst>
          </p:cNvPr>
          <p:cNvSpPr>
            <a:spLocks noGrp="1"/>
          </p:cNvSpPr>
          <p:nvPr>
            <p:ph type="body" sz="quarter" idx="15"/>
          </p:nvPr>
        </p:nvSpPr>
        <p:spPr/>
        <p:txBody>
          <a:bodyPr/>
          <a:lstStyle/>
          <a:p>
            <a:pPr>
              <a:lnSpc>
                <a:spcPct val="110000"/>
              </a:lnSpc>
            </a:pPr>
            <a:r>
              <a:rPr lang="en-GB" dirty="0"/>
              <a:t>Derive the class from </a:t>
            </a:r>
            <a:r>
              <a:rPr lang="en-GB" b="1" dirty="0" err="1"/>
              <a:t>System.Exception</a:t>
            </a:r>
            <a:r>
              <a:rPr lang="en-GB" b="1" dirty="0"/>
              <a:t> </a:t>
            </a:r>
          </a:p>
          <a:p>
            <a:pPr lvl="1">
              <a:lnSpc>
                <a:spcPct val="100000"/>
              </a:lnSpc>
              <a:buNone/>
            </a:pPr>
            <a:r>
              <a:rPr lang="en-GB" sz="1800" dirty="0"/>
              <a:t/>
            </a:r>
            <a:br>
              <a:rPr lang="en-GB" sz="1800" dirty="0"/>
            </a:br>
            <a:endParaRPr lang="en-GB" sz="1800" dirty="0"/>
          </a:p>
          <a:p>
            <a:pPr lvl="1">
              <a:lnSpc>
                <a:spcPct val="100000"/>
              </a:lnSpc>
              <a:buNone/>
            </a:pPr>
            <a:endParaRPr lang="en-GB" sz="1800" dirty="0"/>
          </a:p>
          <a:p>
            <a:pPr lvl="1">
              <a:lnSpc>
                <a:spcPct val="100000"/>
              </a:lnSpc>
              <a:buNone/>
            </a:pPr>
            <a:endParaRPr lang="en-GB" sz="1800" dirty="0"/>
          </a:p>
          <a:p>
            <a:pPr lvl="1">
              <a:lnSpc>
                <a:spcPct val="100000"/>
              </a:lnSpc>
              <a:buNone/>
            </a:pPr>
            <a:endParaRPr lang="en-GB" sz="1800" dirty="0"/>
          </a:p>
          <a:p>
            <a:pPr>
              <a:lnSpc>
                <a:spcPct val="110000"/>
              </a:lnSpc>
              <a:buNone/>
            </a:pPr>
            <a:endParaRPr lang="en-GB" dirty="0"/>
          </a:p>
          <a:p>
            <a:pPr>
              <a:lnSpc>
                <a:spcPct val="110000"/>
              </a:lnSpc>
              <a:buNone/>
            </a:pPr>
            <a:endParaRPr lang="en-GB" dirty="0"/>
          </a:p>
          <a:p>
            <a:pPr>
              <a:lnSpc>
                <a:spcPct val="110000"/>
              </a:lnSpc>
              <a:buNone/>
            </a:pPr>
            <a:endParaRPr lang="en-GB" dirty="0"/>
          </a:p>
          <a:p>
            <a:pPr>
              <a:lnSpc>
                <a:spcPct val="110000"/>
              </a:lnSpc>
              <a:buNone/>
            </a:pPr>
            <a:endParaRPr lang="en-GB" dirty="0"/>
          </a:p>
          <a:p>
            <a:pPr>
              <a:lnSpc>
                <a:spcPct val="110000"/>
              </a:lnSpc>
              <a:buNone/>
            </a:pPr>
            <a:endParaRPr lang="en-GB" dirty="0"/>
          </a:p>
          <a:p>
            <a:pPr>
              <a:lnSpc>
                <a:spcPct val="110000"/>
              </a:lnSpc>
            </a:pPr>
            <a:r>
              <a:rPr lang="en-GB" dirty="0"/>
              <a:t>To provide rich exception details:</a:t>
            </a:r>
          </a:p>
          <a:p>
            <a:pPr lvl="1">
              <a:lnSpc>
                <a:spcPct val="100000"/>
              </a:lnSpc>
              <a:buFont typeface="Arial" panose="020B0604020202020204" pitchFamily="34" charset="0"/>
              <a:buChar char="•"/>
            </a:pPr>
            <a:r>
              <a:rPr lang="en-GB" sz="1800" dirty="0"/>
              <a:t>Overload the constructor to pass in information</a:t>
            </a:r>
          </a:p>
          <a:p>
            <a:pPr lvl="1">
              <a:lnSpc>
                <a:spcPct val="100000"/>
              </a:lnSpc>
              <a:buFont typeface="Arial" panose="020B0604020202020204" pitchFamily="34" charset="0"/>
              <a:buChar char="•"/>
            </a:pPr>
            <a:r>
              <a:rPr lang="en-GB" sz="1800" dirty="0"/>
              <a:t>Provide public properties to allow retrieval</a:t>
            </a:r>
          </a:p>
          <a:p>
            <a:endParaRPr lang="en-GB" dirty="0"/>
          </a:p>
        </p:txBody>
      </p:sp>
      <p:pic>
        <p:nvPicPr>
          <p:cNvPr id="8" name="Picture 7">
            <a:extLst>
              <a:ext uri="{FF2B5EF4-FFF2-40B4-BE49-F238E27FC236}">
                <a16:creationId xmlns:a16="http://schemas.microsoft.com/office/drawing/2014/main" xmlns="" id="{7BB447EF-F0CA-30D0-77F8-BC0AD280D2C4}"/>
              </a:ext>
            </a:extLst>
          </p:cNvPr>
          <p:cNvPicPr>
            <a:picLocks noChangeAspect="1"/>
          </p:cNvPicPr>
          <p:nvPr/>
        </p:nvPicPr>
        <p:blipFill>
          <a:blip r:embed="rId3"/>
          <a:stretch>
            <a:fillRect/>
          </a:stretch>
        </p:blipFill>
        <p:spPr>
          <a:xfrm>
            <a:off x="5124358" y="1898299"/>
            <a:ext cx="5247851" cy="2789707"/>
          </a:xfrm>
          <a:prstGeom prst="rect">
            <a:avLst/>
          </a:prstGeom>
          <a:ln>
            <a:solidFill>
              <a:schemeClr val="accent1"/>
            </a:solidFill>
          </a:ln>
        </p:spPr>
      </p:pic>
    </p:spTree>
    <p:extLst>
      <p:ext uri="{BB962C8B-B14F-4D97-AF65-F5344CB8AC3E}">
        <p14:creationId xmlns:p14="http://schemas.microsoft.com/office/powerpoint/2010/main" xmlns="" val="4095507295"/>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xmlns="" name="QA - NEW Powerpoint template_v3.0" id="{757C6B63-E14D-49F7-B3A2-1526B7ACA66B}" vid="{484D6699-C988-4F0E-BCF1-0F8788268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A76CB1A6A97F4F94C30509F5BB9151" ma:contentTypeVersion="6" ma:contentTypeDescription="Create a new document." ma:contentTypeScope="" ma:versionID="ac460c2100dff86cf8401538a9f5564b">
  <xsd:schema xmlns:xsd="http://www.w3.org/2001/XMLSchema" xmlns:xs="http://www.w3.org/2001/XMLSchema" xmlns:p="http://schemas.microsoft.com/office/2006/metadata/properties" xmlns:ns2="7bb73446-ea3d-431f-b143-15601503031a" targetNamespace="http://schemas.microsoft.com/office/2006/metadata/properties" ma:root="true" ma:fieldsID="ecb4cf479789c2a5025882377c001b92" ns2:_="">
    <xsd:import namespace="7bb73446-ea3d-431f-b143-1560150303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73446-ea3d-431f-b143-1560150303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7450C8-1F4E-486D-8466-0CDA642B18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73446-ea3d-431f-b143-1560150303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C0D1A9-62D4-4D38-98A5-BE95FE2B3BF6}">
  <ds:schemaRefs>
    <ds:schemaRef ds:uri="http://purl.org/dc/elements/1.1/"/>
    <ds:schemaRef ds:uri="http://schemas.microsoft.com/office/2006/metadata/properties"/>
    <ds:schemaRef ds:uri="http://purl.org/dc/terms/"/>
    <ds:schemaRef ds:uri="98F23120-B9C0-4326-80F1-742994D56820"/>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1E30C460-91BC-4486-927B-7DEF612172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1406</TotalTime>
  <Words>2636</Words>
  <Application>Microsoft Office PowerPoint</Application>
  <PresentationFormat>Custom</PresentationFormat>
  <Paragraphs>296</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Exception Handling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Activity:  Exercise 12</vt:lpstr>
      <vt:lpstr>Slide 15</vt:lpstr>
    </vt:vector>
  </TitlesOfParts>
  <Manager/>
  <Company>QA Ltd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subject/>
  <dc:creator>Phil Howarth</dc:creator>
  <cp:keywords/>
  <dc:description/>
  <cp:lastModifiedBy>Philip Howarth</cp:lastModifiedBy>
  <cp:revision>145</cp:revision>
  <cp:lastPrinted>2021-06-30T10:37:00Z</cp:lastPrinted>
  <dcterms:created xsi:type="dcterms:W3CDTF">2020-01-02T14:03:43Z</dcterms:created>
  <dcterms:modified xsi:type="dcterms:W3CDTF">2023-02-25T07:49:44Z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0x0101006BA76CB1A6A97F4F94C30509F5BB9151</vt:lpwstr>
  </property>
  <property fmtid="{D5CDD505-2E9C-101B-9397-08002B2CF9AE}" pid="3" name="BookType">
    <vt:lpwstr>10</vt:lpwstr>
  </property>
</Properties>
</file>