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17"/>
  </p:notesMasterIdLst>
  <p:handoutMasterIdLst>
    <p:handoutMasterId r:id="rId18"/>
  </p:handoutMasterIdLst>
  <p:sldIdLst>
    <p:sldId id="274" r:id="rId5"/>
    <p:sldId id="257" r:id="rId6"/>
    <p:sldId id="258" r:id="rId7"/>
    <p:sldId id="259" r:id="rId8"/>
    <p:sldId id="260" r:id="rId9"/>
    <p:sldId id="275" r:id="rId10"/>
    <p:sldId id="261" r:id="rId11"/>
    <p:sldId id="263" r:id="rId12"/>
    <p:sldId id="264" r:id="rId13"/>
    <p:sldId id="266" r:id="rId14"/>
    <p:sldId id="268" r:id="rId15"/>
    <p:sldId id="273" r:id="rId16"/>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83" autoAdjust="0"/>
    <p:restoredTop sz="94631" autoAdjust="0"/>
  </p:normalViewPr>
  <p:slideViewPr>
    <p:cSldViewPr snapToGrid="0">
      <p:cViewPr varScale="1">
        <p:scale>
          <a:sx n="72" d="100"/>
          <a:sy n="72" d="100"/>
        </p:scale>
        <p:origin x="-466" y="-77"/>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100" d="100"/>
          <a:sy n="100" d="100"/>
        </p:scale>
        <p:origin x="-3568" y="136"/>
      </p:cViewPr>
      <p:guideLst>
        <p:guide orient="horz" pos="3125"/>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xmlns=""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xmlns="" val="76050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b="1" dirty="0"/>
              <a:t>Solution Explorer </a:t>
            </a:r>
            <a:r>
              <a:rPr lang="en-GB" dirty="0"/>
              <a:t>provides you with an organized view of your projects and their files as well as ready access to the commands that pertain to them. A toolbar associated with this window offers commonly used commands for the item you highlight in the list.</a:t>
            </a:r>
          </a:p>
          <a:p>
            <a:r>
              <a:rPr lang="en-GB" dirty="0"/>
              <a:t>The </a:t>
            </a:r>
            <a:r>
              <a:rPr lang="en-GB" b="1" dirty="0"/>
              <a:t>Designer </a:t>
            </a:r>
            <a:r>
              <a:rPr lang="en-GB" dirty="0"/>
              <a:t>is where you edit your code</a:t>
            </a:r>
          </a:p>
          <a:p>
            <a:r>
              <a:rPr lang="en-GB" dirty="0"/>
              <a:t>The </a:t>
            </a:r>
            <a:r>
              <a:rPr lang="en-GB" b="1" dirty="0"/>
              <a:t>Server Explorer </a:t>
            </a:r>
            <a:r>
              <a:rPr lang="en-GB" dirty="0"/>
              <a:t>has two main sections, the Data connections section that allows you to create connections to databases and then explore them without leaving the environment.  The second is the services area where you can access MSMQ queues, </a:t>
            </a:r>
            <a:r>
              <a:rPr lang="en-GB" dirty="0" err="1"/>
              <a:t>EventLogs</a:t>
            </a:r>
            <a:r>
              <a:rPr lang="en-GB" dirty="0"/>
              <a:t>, performance counters and other system components.</a:t>
            </a:r>
          </a:p>
          <a:p>
            <a:endParaRPr lang="en-US"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xmlns="" val="205403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Resources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http://www.asp.net/mvc/tutorials/mvc-5/introduction/getting-started</a:t>
            </a:r>
            <a:endParaRPr lang="en-US" dirty="0">
              <a:latin typeface="Arial" charset="0"/>
              <a:cs typeface="Arial" charset="0"/>
            </a:endParaRP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xmlns="" val="183637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xmlns="" val="194100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AU" dirty="0"/>
              <a:t>Model–view–controller (MVC) is a software architectural pattern for implementing user interfaces. It divides a given software application into three interconnected parts.</a:t>
            </a:r>
          </a:p>
          <a:p>
            <a:endParaRPr lang="en-AU" dirty="0"/>
          </a:p>
          <a:p>
            <a:pPr marL="171450" indent="-171450">
              <a:buFont typeface="Arial" panose="020B0604020202020204" pitchFamily="34" charset="0"/>
              <a:buChar char="•"/>
            </a:pPr>
            <a:r>
              <a:rPr lang="en-AU" dirty="0"/>
              <a:t>A </a:t>
            </a:r>
            <a:r>
              <a:rPr lang="en-AU" b="0" dirty="0"/>
              <a:t>controller</a:t>
            </a:r>
            <a:r>
              <a:rPr lang="en-AU" dirty="0"/>
              <a:t> sends commands to the model to update and retrieve the model's state. It also selects the associated view to be returned.</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A </a:t>
            </a:r>
            <a:r>
              <a:rPr lang="en-AU" b="0" dirty="0"/>
              <a:t>model</a:t>
            </a:r>
            <a:r>
              <a:rPr lang="en-AU" dirty="0"/>
              <a:t> represents the information in the system.</a:t>
            </a:r>
            <a:r>
              <a:rPr lang="en-AU" baseline="0" dirty="0"/>
              <a:t> That information could be stored in a database, a file, or in memory. It’s underlying store is abstracted way by the model, which provides a single interface upon which to interact with the data.</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A </a:t>
            </a:r>
            <a:r>
              <a:rPr lang="en-AU" b="0" dirty="0"/>
              <a:t>view</a:t>
            </a:r>
            <a:r>
              <a:rPr lang="en-AU" dirty="0"/>
              <a:t> renders the information from the model, it uses to generate the response to the user.</a:t>
            </a:r>
          </a:p>
          <a:p>
            <a:endParaRPr lang="en-AU" dirty="0"/>
          </a:p>
        </p:txBody>
      </p:sp>
    </p:spTree>
    <p:extLst>
      <p:ext uri="{BB962C8B-B14F-4D97-AF65-F5344CB8AC3E}">
        <p14:creationId xmlns:p14="http://schemas.microsoft.com/office/powerpoint/2010/main" xmlns="" val="42522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406568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AU" dirty="0"/>
              <a:t>Before ASP.NET MVC, URLs in web application mapped to physical files at a disk location. So for example if you had a URL ‘http://www.mysite.com/students/list.aspx’ it simply meant there was a list.aspx file in a ‘students’ folder.</a:t>
            </a:r>
            <a:r>
              <a:rPr lang="en-AU" baseline="0" dirty="0"/>
              <a:t> </a:t>
            </a:r>
            <a:r>
              <a:rPr lang="en-AU" dirty="0"/>
              <a:t>The URL had no other meaning. However if this was an MVC site, t</a:t>
            </a:r>
            <a:r>
              <a:rPr lang="en-AU" baseline="0" dirty="0"/>
              <a:t>he</a:t>
            </a:r>
            <a:r>
              <a:rPr lang="en-AU" dirty="0"/>
              <a:t> URL could</a:t>
            </a:r>
            <a:r>
              <a:rPr lang="en-AU" baseline="0" dirty="0"/>
              <a:t> </a:t>
            </a:r>
            <a:r>
              <a:rPr lang="en-AU" dirty="0"/>
              <a:t>look like ‘http://www.mysite.com/student/’. By convention the URL would map to the </a:t>
            </a:r>
            <a:r>
              <a:rPr lang="en-AU" dirty="0" err="1"/>
              <a:t>StudentController</a:t>
            </a:r>
            <a:r>
              <a:rPr lang="en-AU" dirty="0"/>
              <a:t> class with an action named Index.</a:t>
            </a:r>
          </a:p>
          <a:p>
            <a:endParaRPr lang="en-AU" dirty="0"/>
          </a:p>
          <a:p>
            <a:r>
              <a:rPr lang="en-AU" dirty="0"/>
              <a:t>The default</a:t>
            </a:r>
            <a:r>
              <a:rPr lang="en-AU" baseline="0" dirty="0"/>
              <a:t> route takes the first part of a </a:t>
            </a:r>
            <a:r>
              <a:rPr lang="en-AU" baseline="0" dirty="0" err="1"/>
              <a:t>Url</a:t>
            </a:r>
            <a:r>
              <a:rPr lang="en-AU" baseline="0" dirty="0"/>
              <a:t> path and assumes it contains the name of the controller, it assumes the second part of the URL, if it exists, is the name of an action in that controller. Allowing it to create the controller and invoke the action method inside that controller.</a:t>
            </a:r>
            <a:endParaRPr lang="en-AU" dirty="0"/>
          </a:p>
        </p:txBody>
      </p:sp>
    </p:spTree>
    <p:extLst>
      <p:ext uri="{BB962C8B-B14F-4D97-AF65-F5344CB8AC3E}">
        <p14:creationId xmlns:p14="http://schemas.microsoft.com/office/powerpoint/2010/main" xmlns="" val="290158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AU" dirty="0"/>
              <a:t>The MVC controller is just a class</a:t>
            </a:r>
            <a:r>
              <a:rPr lang="en-AU" baseline="0" dirty="0"/>
              <a:t> that has inherited from the Controller base class. You add methods to this controller class to implement the functionality of the application. Methods are invoked by requests sent to the controller and are referred to has Actions. It is these Actions that control the interaction between the user and the application. A typical Action would create an appropriate model, select an appropriate view and pass the model into the view when returning.</a:t>
            </a:r>
          </a:p>
          <a:p>
            <a:endParaRPr lang="en-AU" dirty="0"/>
          </a:p>
        </p:txBody>
      </p:sp>
    </p:spTree>
    <p:extLst>
      <p:ext uri="{BB962C8B-B14F-4D97-AF65-F5344CB8AC3E}">
        <p14:creationId xmlns:p14="http://schemas.microsoft.com/office/powerpoint/2010/main" xmlns="" val="201118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AU" dirty="0"/>
              <a:t>You</a:t>
            </a:r>
            <a:r>
              <a:rPr lang="en-AU" baseline="0" dirty="0"/>
              <a:t> can use the .</a:t>
            </a:r>
            <a:r>
              <a:rPr lang="en-AU" baseline="0" dirty="0" err="1"/>
              <a:t>aspx</a:t>
            </a:r>
            <a:r>
              <a:rPr lang="en-AU" baseline="0" dirty="0"/>
              <a:t> or razor </a:t>
            </a:r>
            <a:r>
              <a:rPr lang="en-AU" baseline="0"/>
              <a:t>rendering engines </a:t>
            </a:r>
            <a:r>
              <a:rPr lang="en-AU" baseline="0" dirty="0"/>
              <a:t>when  defining your views. Typically a view is be made of HTML, CSS, and JavaScript library's. </a:t>
            </a:r>
            <a:endParaRPr lang="en-AU" dirty="0"/>
          </a:p>
        </p:txBody>
      </p:sp>
    </p:spTree>
    <p:extLst>
      <p:ext uri="{BB962C8B-B14F-4D97-AF65-F5344CB8AC3E}">
        <p14:creationId xmlns:p14="http://schemas.microsoft.com/office/powerpoint/2010/main" xmlns="" val="2136302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1007" y="5542968"/>
          <a:ext cx="5160780" cy="4271853"/>
        </p:xfrm>
        <a:graphic>
          <a:graphicData uri="http://schemas.openxmlformats.org/drawingml/2006/table">
            <a:tbl>
              <a:tblPr/>
              <a:tblGrid>
                <a:gridCol w="1192822">
                  <a:extLst>
                    <a:ext uri="{9D8B030D-6E8A-4147-A177-3AD203B41FA5}">
                      <a16:colId xmlns:a16="http://schemas.microsoft.com/office/drawing/2014/main" xmlns="" val="20000"/>
                    </a:ext>
                  </a:extLst>
                </a:gridCol>
                <a:gridCol w="3967958">
                  <a:extLst>
                    <a:ext uri="{9D8B030D-6E8A-4147-A177-3AD203B41FA5}">
                      <a16:colId xmlns:a16="http://schemas.microsoft.com/office/drawing/2014/main" xmlns="" val="20001"/>
                    </a:ext>
                  </a:extLst>
                </a:gridCol>
              </a:tblGrid>
              <a:tr h="373096">
                <a:tc>
                  <a:txBody>
                    <a:bodyPr/>
                    <a:lstStyle/>
                    <a:p>
                      <a:pPr algn="just">
                        <a:lnSpc>
                          <a:spcPct val="115000"/>
                        </a:lnSpc>
                        <a:spcAft>
                          <a:spcPts val="1000"/>
                        </a:spcAft>
                      </a:pPr>
                      <a:r>
                        <a:rPr lang="en-US" sz="1100" b="1" dirty="0">
                          <a:solidFill>
                            <a:schemeClr val="bg1"/>
                          </a:solidFill>
                          <a:latin typeface="Calibri"/>
                          <a:ea typeface="Calibri"/>
                          <a:cs typeface="Times New Roman"/>
                        </a:rPr>
                        <a:t>Folder</a:t>
                      </a:r>
                      <a:endParaRPr lang="en-GB" sz="1100" dirty="0">
                        <a:solidFill>
                          <a:schemeClr val="bg1"/>
                        </a:solidFill>
                        <a:latin typeface="Calibri"/>
                        <a:ea typeface="Calibri"/>
                        <a:cs typeface="Times New Roman"/>
                      </a:endParaRP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algn="just">
                        <a:lnSpc>
                          <a:spcPct val="115000"/>
                        </a:lnSpc>
                        <a:spcAft>
                          <a:spcPts val="1000"/>
                        </a:spcAft>
                      </a:pPr>
                      <a:r>
                        <a:rPr lang="en-US" sz="1100" b="1" dirty="0">
                          <a:solidFill>
                            <a:schemeClr val="bg1"/>
                          </a:solidFill>
                          <a:latin typeface="Calibri"/>
                          <a:ea typeface="Calibri"/>
                          <a:cs typeface="Times New Roman"/>
                        </a:rPr>
                        <a:t>Description</a:t>
                      </a:r>
                      <a:endParaRPr lang="en-GB" sz="1100" dirty="0">
                        <a:solidFill>
                          <a:schemeClr val="bg1"/>
                        </a:solidFill>
                        <a:latin typeface="Calibri"/>
                        <a:ea typeface="Calibri"/>
                        <a:cs typeface="Times New Roman"/>
                      </a:endParaRP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780269">
                <a:tc>
                  <a:txBody>
                    <a:bodyPr/>
                    <a:lstStyle/>
                    <a:p>
                      <a:pPr algn="just">
                        <a:lnSpc>
                          <a:spcPct val="115000"/>
                        </a:lnSpc>
                        <a:spcAft>
                          <a:spcPts val="1000"/>
                        </a:spcAft>
                      </a:pPr>
                      <a:r>
                        <a:rPr lang="en-GB" sz="1100" dirty="0" err="1">
                          <a:latin typeface="Calibri"/>
                          <a:ea typeface="Calibri"/>
                          <a:cs typeface="Times New Roman"/>
                        </a:rPr>
                        <a:t>App_Data</a:t>
                      </a:r>
                      <a:endParaRPr lang="en-GB" sz="1100" dirty="0">
                        <a:latin typeface="Calibri"/>
                        <a:ea typeface="Calibri"/>
                        <a:cs typeface="Times New Roman"/>
                      </a:endParaRP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a:lnSpc>
                          <a:spcPct val="115000"/>
                        </a:lnSpc>
                        <a:spcAft>
                          <a:spcPts val="1000"/>
                        </a:spcAft>
                      </a:pPr>
                      <a:r>
                        <a:rPr lang="en-GB" sz="1100" dirty="0">
                          <a:latin typeface="Calibri"/>
                          <a:ea typeface="Calibri"/>
                          <a:cs typeface="Times New Roman"/>
                        </a:rPr>
                        <a:t>Contains application data files including MDF files, XML files as well as other data store files. The </a:t>
                      </a:r>
                      <a:r>
                        <a:rPr lang="en-GB" sz="1100" dirty="0" err="1">
                          <a:latin typeface="Calibri"/>
                          <a:ea typeface="Calibri"/>
                          <a:cs typeface="Times New Roman"/>
                        </a:rPr>
                        <a:t>App_Data</a:t>
                      </a:r>
                      <a:r>
                        <a:rPr lang="en-GB" sz="1100" dirty="0">
                          <a:latin typeface="Calibri"/>
                          <a:ea typeface="Calibri"/>
                          <a:cs typeface="Times New Roman"/>
                        </a:rPr>
                        <a:t> folder is used by ASP.NET MVC to store an application's local database, which can be used for maintaining membership and role information,</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xmlns="" val="10001"/>
                  </a:ext>
                </a:extLst>
              </a:tr>
              <a:tr h="436369">
                <a:tc>
                  <a:txBody>
                    <a:bodyPr/>
                    <a:lstStyle/>
                    <a:p>
                      <a:pPr algn="just">
                        <a:lnSpc>
                          <a:spcPct val="115000"/>
                        </a:lnSpc>
                        <a:spcAft>
                          <a:spcPts val="1000"/>
                        </a:spcAft>
                      </a:pPr>
                      <a:r>
                        <a:rPr lang="en-GB" sz="1100" dirty="0">
                          <a:latin typeface="Calibri"/>
                          <a:ea typeface="Calibri"/>
                          <a:cs typeface="Times New Roman"/>
                        </a:rPr>
                        <a:t>Content</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just">
                        <a:lnSpc>
                          <a:spcPct val="115000"/>
                        </a:lnSpc>
                        <a:spcAft>
                          <a:spcPts val="1000"/>
                        </a:spcAft>
                      </a:pPr>
                      <a:r>
                        <a:rPr lang="en-GB" sz="1100" dirty="0">
                          <a:latin typeface="Calibri"/>
                          <a:ea typeface="Calibri"/>
                          <a:cs typeface="Times New Roman"/>
                        </a:rPr>
                        <a:t>Contains .</a:t>
                      </a:r>
                      <a:r>
                        <a:rPr lang="en-GB" sz="1100" dirty="0" err="1">
                          <a:latin typeface="Calibri"/>
                          <a:ea typeface="Calibri"/>
                          <a:cs typeface="Times New Roman"/>
                        </a:rPr>
                        <a:t>css</a:t>
                      </a:r>
                      <a:r>
                        <a:rPr lang="en-GB" sz="1100" dirty="0">
                          <a:latin typeface="Calibri"/>
                          <a:ea typeface="Calibri"/>
                          <a:cs typeface="Times New Roman"/>
                        </a:rPr>
                        <a:t> files as well as image files and generic resources that define the appearance of views.</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xmlns="" val="10002"/>
                  </a:ext>
                </a:extLst>
              </a:tr>
              <a:tr h="373096">
                <a:tc>
                  <a:txBody>
                    <a:bodyPr/>
                    <a:lstStyle/>
                    <a:p>
                      <a:pPr algn="just">
                        <a:lnSpc>
                          <a:spcPct val="115000"/>
                        </a:lnSpc>
                        <a:spcAft>
                          <a:spcPts val="1000"/>
                        </a:spcAft>
                      </a:pPr>
                      <a:r>
                        <a:rPr lang="en-GB" sz="1100">
                          <a:latin typeface="Calibri"/>
                          <a:ea typeface="Calibri"/>
                          <a:cs typeface="Times New Roman"/>
                        </a:rPr>
                        <a:t>Controllers</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just">
                        <a:lnSpc>
                          <a:spcPct val="115000"/>
                        </a:lnSpc>
                        <a:spcAft>
                          <a:spcPts val="1000"/>
                        </a:spcAft>
                      </a:pPr>
                      <a:r>
                        <a:rPr lang="en-GB" sz="1100" dirty="0">
                          <a:latin typeface="Calibri"/>
                          <a:ea typeface="Calibri"/>
                          <a:cs typeface="Times New Roman"/>
                        </a:rPr>
                        <a:t>This folder contains the controller class files.</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xmlns="" val="10003"/>
                  </a:ext>
                </a:extLst>
              </a:tr>
              <a:tr h="436369">
                <a:tc>
                  <a:txBody>
                    <a:bodyPr/>
                    <a:lstStyle/>
                    <a:p>
                      <a:pPr algn="just">
                        <a:lnSpc>
                          <a:spcPct val="115000"/>
                        </a:lnSpc>
                        <a:spcAft>
                          <a:spcPts val="1000"/>
                        </a:spcAft>
                      </a:pPr>
                      <a:r>
                        <a:rPr lang="en-GB" sz="1100" dirty="0">
                          <a:latin typeface="Calibri"/>
                          <a:ea typeface="Calibri"/>
                          <a:cs typeface="Times New Roman"/>
                        </a:rPr>
                        <a:t>Models</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just">
                        <a:lnSpc>
                          <a:spcPct val="115000"/>
                        </a:lnSpc>
                        <a:spcAft>
                          <a:spcPts val="1000"/>
                        </a:spcAft>
                      </a:pPr>
                      <a:r>
                        <a:rPr lang="en-GB" sz="1100" dirty="0">
                          <a:latin typeface="Calibri"/>
                          <a:ea typeface="Calibri"/>
                          <a:cs typeface="Times New Roman"/>
                        </a:rPr>
                        <a:t>We rename this to </a:t>
                      </a:r>
                      <a:r>
                        <a:rPr lang="en-GB" sz="1100" dirty="0" err="1">
                          <a:latin typeface="Calibri"/>
                          <a:ea typeface="Calibri"/>
                          <a:cs typeface="Times New Roman"/>
                        </a:rPr>
                        <a:t>BuiltInModels</a:t>
                      </a:r>
                      <a:r>
                        <a:rPr lang="en-GB" sz="1100" baseline="0" dirty="0">
                          <a:latin typeface="Calibri"/>
                          <a:ea typeface="Calibri"/>
                          <a:cs typeface="Times New Roman"/>
                        </a:rPr>
                        <a:t> as it</a:t>
                      </a:r>
                      <a:r>
                        <a:rPr lang="en-GB" sz="1100" dirty="0">
                          <a:latin typeface="Calibri"/>
                          <a:ea typeface="Calibri"/>
                          <a:cs typeface="Times New Roman"/>
                        </a:rPr>
                        <a:t> contains the Model and </a:t>
                      </a:r>
                      <a:r>
                        <a:rPr lang="en-GB" sz="1100" dirty="0" err="1">
                          <a:latin typeface="Calibri"/>
                          <a:ea typeface="Calibri"/>
                          <a:cs typeface="Times New Roman"/>
                        </a:rPr>
                        <a:t>ViewModel</a:t>
                      </a:r>
                      <a:r>
                        <a:rPr lang="en-GB" sz="1100" dirty="0">
                          <a:latin typeface="Calibri"/>
                          <a:ea typeface="Calibri"/>
                          <a:cs typeface="Times New Roman"/>
                        </a:rPr>
                        <a:t> classes required by the built-in authentication</a:t>
                      </a:r>
                      <a:r>
                        <a:rPr lang="en-GB" sz="1100" baseline="0" dirty="0">
                          <a:latin typeface="Calibri"/>
                          <a:ea typeface="Calibri"/>
                          <a:cs typeface="Times New Roman"/>
                        </a:rPr>
                        <a:t> mechanism.</a:t>
                      </a:r>
                      <a:endParaRPr lang="en-GB" sz="1100" dirty="0">
                        <a:latin typeface="Calibri"/>
                        <a:ea typeface="Calibri"/>
                        <a:cs typeface="Times New Roman"/>
                      </a:endParaRP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xmlns="" val="10004"/>
                  </a:ext>
                </a:extLst>
              </a:tr>
              <a:tr h="436369">
                <a:tc>
                  <a:txBody>
                    <a:bodyPr/>
                    <a:lstStyle/>
                    <a:p>
                      <a:pPr algn="just">
                        <a:lnSpc>
                          <a:spcPct val="115000"/>
                        </a:lnSpc>
                        <a:spcAft>
                          <a:spcPts val="1000"/>
                        </a:spcAft>
                      </a:pPr>
                      <a:r>
                        <a:rPr lang="en-GB" sz="1100">
                          <a:latin typeface="Calibri"/>
                          <a:ea typeface="Calibri"/>
                          <a:cs typeface="Times New Roman"/>
                        </a:rPr>
                        <a:t>Scripts</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just">
                        <a:lnSpc>
                          <a:spcPct val="115000"/>
                        </a:lnSpc>
                        <a:spcAft>
                          <a:spcPts val="1000"/>
                        </a:spcAft>
                      </a:pPr>
                      <a:r>
                        <a:rPr lang="en-GB" sz="1100" dirty="0">
                          <a:latin typeface="Calibri"/>
                          <a:ea typeface="Calibri"/>
                          <a:cs typeface="Times New Roman"/>
                        </a:rPr>
                        <a:t>This folder contains script files such as those required for </a:t>
                      </a:r>
                      <a:r>
                        <a:rPr lang="en-GB" sz="1100" dirty="0" err="1">
                          <a:latin typeface="Calibri"/>
                          <a:ea typeface="Calibri"/>
                          <a:cs typeface="Times New Roman"/>
                        </a:rPr>
                        <a:t>jQuery</a:t>
                      </a:r>
                      <a:r>
                        <a:rPr lang="en-GB" sz="1100" dirty="0">
                          <a:latin typeface="Calibri"/>
                          <a:ea typeface="Calibri"/>
                          <a:cs typeface="Times New Roman"/>
                        </a:rPr>
                        <a:t> or Ajax.</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xmlns="" val="10005"/>
                  </a:ext>
                </a:extLst>
              </a:tr>
              <a:tr h="608319">
                <a:tc>
                  <a:txBody>
                    <a:bodyPr/>
                    <a:lstStyle/>
                    <a:p>
                      <a:pPr algn="just">
                        <a:lnSpc>
                          <a:spcPct val="115000"/>
                        </a:lnSpc>
                        <a:spcAft>
                          <a:spcPts val="1000"/>
                        </a:spcAft>
                      </a:pPr>
                      <a:r>
                        <a:rPr lang="en-GB" sz="1100">
                          <a:latin typeface="Calibri"/>
                          <a:ea typeface="Calibri"/>
                          <a:cs typeface="Times New Roman"/>
                        </a:rPr>
                        <a:t>Views</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just">
                        <a:lnSpc>
                          <a:spcPct val="115000"/>
                        </a:lnSpc>
                        <a:spcAft>
                          <a:spcPts val="1000"/>
                        </a:spcAft>
                      </a:pPr>
                      <a:r>
                        <a:rPr lang="en-GB" sz="1100" dirty="0">
                          <a:latin typeface="Calibri"/>
                          <a:ea typeface="Calibri"/>
                          <a:cs typeface="Times New Roman"/>
                        </a:rPr>
                        <a:t>This folder contains one folder for each controller declared in the Controllers folder. These folders contain the view files (.</a:t>
                      </a:r>
                      <a:r>
                        <a:rPr lang="en-GB" sz="1100" dirty="0" err="1">
                          <a:latin typeface="Calibri"/>
                          <a:ea typeface="Calibri"/>
                          <a:cs typeface="Times New Roman"/>
                        </a:rPr>
                        <a:t>aspx</a:t>
                      </a:r>
                      <a:r>
                        <a:rPr lang="en-GB" sz="1100" dirty="0">
                          <a:latin typeface="Calibri"/>
                          <a:ea typeface="Calibri"/>
                          <a:cs typeface="Times New Roman"/>
                        </a:rPr>
                        <a:t> or .[</a:t>
                      </a:r>
                      <a:r>
                        <a:rPr lang="en-GB" sz="1100" dirty="0" err="1">
                          <a:latin typeface="Calibri"/>
                          <a:ea typeface="Calibri"/>
                          <a:cs typeface="Times New Roman"/>
                        </a:rPr>
                        <a:t>cs</a:t>
                      </a:r>
                      <a:r>
                        <a:rPr lang="en-GB" sz="1100" dirty="0">
                          <a:latin typeface="Calibri"/>
                          <a:ea typeface="Calibri"/>
                          <a:cs typeface="Times New Roman"/>
                        </a:rPr>
                        <a:t>/</a:t>
                      </a:r>
                      <a:r>
                        <a:rPr lang="en-GB" sz="1100" dirty="0" err="1">
                          <a:latin typeface="Calibri"/>
                          <a:ea typeface="Calibri"/>
                          <a:cs typeface="Times New Roman"/>
                        </a:rPr>
                        <a:t>vb</a:t>
                      </a:r>
                      <a:r>
                        <a:rPr lang="en-GB" sz="1100" dirty="0">
                          <a:latin typeface="Calibri"/>
                          <a:ea typeface="Calibri"/>
                          <a:cs typeface="Times New Roman"/>
                        </a:rPr>
                        <a:t>]html)</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xmlns="" val="10006"/>
                  </a:ext>
                </a:extLst>
              </a:tr>
              <a:tr h="436369">
                <a:tc>
                  <a:txBody>
                    <a:bodyPr/>
                    <a:lstStyle/>
                    <a:p>
                      <a:pPr algn="just">
                        <a:lnSpc>
                          <a:spcPct val="115000"/>
                        </a:lnSpc>
                        <a:spcAft>
                          <a:spcPts val="1000"/>
                        </a:spcAft>
                      </a:pPr>
                      <a:r>
                        <a:rPr lang="en-GB" sz="1100">
                          <a:latin typeface="Calibri"/>
                          <a:ea typeface="Calibri"/>
                          <a:cs typeface="Times New Roman"/>
                        </a:rPr>
                        <a:t>Views\Shared</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just">
                        <a:lnSpc>
                          <a:spcPct val="115000"/>
                        </a:lnSpc>
                        <a:spcAft>
                          <a:spcPts val="1000"/>
                        </a:spcAft>
                      </a:pPr>
                      <a:r>
                        <a:rPr lang="en-GB" sz="1100" dirty="0">
                          <a:latin typeface="Calibri"/>
                          <a:ea typeface="Calibri"/>
                          <a:cs typeface="Times New Roman"/>
                        </a:rPr>
                        <a:t>This folder contains resources required by all views. E.g. _Layout.[</a:t>
                      </a:r>
                      <a:r>
                        <a:rPr lang="en-GB" sz="1100" dirty="0" err="1">
                          <a:latin typeface="Calibri"/>
                          <a:ea typeface="Calibri"/>
                          <a:cs typeface="Times New Roman"/>
                        </a:rPr>
                        <a:t>cs</a:t>
                      </a:r>
                      <a:r>
                        <a:rPr lang="en-GB" sz="1100" dirty="0">
                          <a:latin typeface="Calibri"/>
                          <a:ea typeface="Calibri"/>
                          <a:cs typeface="Times New Roman"/>
                        </a:rPr>
                        <a:t>/</a:t>
                      </a:r>
                      <a:r>
                        <a:rPr lang="en-GB" sz="1100" dirty="0" err="1">
                          <a:latin typeface="Calibri"/>
                          <a:ea typeface="Calibri"/>
                          <a:cs typeface="Times New Roman"/>
                        </a:rPr>
                        <a:t>vb</a:t>
                      </a:r>
                      <a:r>
                        <a:rPr lang="en-GB" sz="1100" dirty="0">
                          <a:latin typeface="Calibri"/>
                          <a:ea typeface="Calibri"/>
                          <a:cs typeface="Times New Roman"/>
                        </a:rPr>
                        <a:t>]html</a:t>
                      </a:r>
                    </a:p>
                  </a:txBody>
                  <a:tcPr marL="74960" marR="74960" marT="37699" marB="37699">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xmlns="" val="10007"/>
                  </a:ext>
                </a:extLst>
              </a:tr>
            </a:tbl>
          </a:graphicData>
        </a:graphic>
      </p:graphicFrame>
      <p:sp>
        <p:nvSpPr>
          <p:cNvPr id="2" name="Notes Placeholder 1"/>
          <p:cNvSpPr>
            <a:spLocks noGrp="1"/>
          </p:cNvSpPr>
          <p:nvPr>
            <p:ph type="body" idx="1"/>
          </p:nvPr>
        </p:nvSpPr>
        <p:spPr/>
        <p:txBody>
          <a:bodyPr>
            <a:normAutofit/>
          </a:bodyPr>
          <a:lstStyle/>
          <a:p>
            <a:r>
              <a:rPr lang="en-GB"/>
              <a:t>ASP.NET MVC is very “Conventional”.</a:t>
            </a:r>
          </a:p>
          <a:p>
            <a:endParaRPr lang="en-GB"/>
          </a:p>
          <a:p>
            <a:r>
              <a:rPr lang="en-GB"/>
              <a:t>It assumes that all controllers are post fixed with Controller.  E.g. HomeController. Therefore, any routes such as /Home/Index will be routed to the controller named HomeController.</a:t>
            </a:r>
          </a:p>
          <a:p>
            <a:endParaRPr lang="en-GB"/>
          </a:p>
          <a:p>
            <a:r>
              <a:rPr lang="en-GB"/>
              <a:t>It assumes that all views are located in a folder named after their controller.  E.g. Views  belonging to HomeController would be located in Views\Home. Views are assumed to be named after the action that returns them. E.g. An action named Create would return a view named Create. </a:t>
            </a:r>
            <a:endParaRPr lang="en-AU"/>
          </a:p>
          <a:p>
            <a:endParaRPr lang="en-GB"/>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xmlns="" val="4227649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231271"/>
            <a:ext cx="11404800" cy="5245129"/>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395893" y="412111"/>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xmlns=""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xmlns=""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xmlns=""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140737"/>
            <a:ext cx="11404800" cy="53356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32107" y="38495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ysite.com/Login/login.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GB" dirty="0"/>
              <a:t>A Quick Tour around MVC Core</a:t>
            </a:r>
            <a:endParaRPr lang="en-US" dirty="0">
              <a:latin typeface="Arial" charset="0"/>
              <a:cs typeface="Arial" charset="0"/>
            </a:endParaRPr>
          </a:p>
        </p:txBody>
      </p:sp>
      <p:sp>
        <p:nvSpPr>
          <p:cNvPr id="4099" name="Subtitle 2"/>
          <p:cNvSpPr>
            <a:spLocks noGrp="1"/>
          </p:cNvSpPr>
          <p:nvPr>
            <p:ph type="subTitle" idx="1"/>
          </p:nvPr>
        </p:nvSpPr>
        <p:spPr/>
        <p:txBody>
          <a:bodyPr/>
          <a:lstStyle/>
          <a:p>
            <a:r>
              <a:rPr lang="en-US" dirty="0" smtClean="0">
                <a:latin typeface="Arial" charset="0"/>
                <a:cs typeface="Arial" charset="0"/>
              </a:rPr>
              <a:t>Chapter 13</a:t>
            </a:r>
            <a:endParaRPr lang="en-US" dirty="0">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90512" y="999189"/>
            <a:ext cx="2379965" cy="5730705"/>
          </a:xfrm>
          <a:prstGeom prst="rect">
            <a:avLst/>
          </a:prstGeom>
          <a:noFill/>
          <a:ln w="9525">
            <a:noFill/>
            <a:miter lim="800000"/>
            <a:headEnd/>
            <a:tailEnd/>
          </a:ln>
        </p:spPr>
      </p:pic>
      <p:sp>
        <p:nvSpPr>
          <p:cNvPr id="11266" name="Rectangle 2"/>
          <p:cNvSpPr>
            <a:spLocks noGrp="1" noChangeArrowheads="1"/>
          </p:cNvSpPr>
          <p:nvPr>
            <p:ph type="title"/>
          </p:nvPr>
        </p:nvSpPr>
        <p:spPr/>
        <p:txBody>
          <a:bodyPr>
            <a:normAutofit fontScale="90000"/>
          </a:bodyPr>
          <a:lstStyle/>
          <a:p>
            <a:r>
              <a:rPr lang="en-GB" dirty="0"/>
              <a:t>Important folders/files in your application</a:t>
            </a:r>
          </a:p>
        </p:txBody>
      </p:sp>
      <p:sp>
        <p:nvSpPr>
          <p:cNvPr id="10" name="Rectangle 9"/>
          <p:cNvSpPr/>
          <p:nvPr/>
        </p:nvSpPr>
        <p:spPr>
          <a:xfrm>
            <a:off x="3594174" y="1152250"/>
            <a:ext cx="2669202" cy="496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External Dependencies</a:t>
            </a:r>
          </a:p>
        </p:txBody>
      </p:sp>
      <p:cxnSp>
        <p:nvCxnSpPr>
          <p:cNvPr id="12" name="Straight Arrow Connector 11"/>
          <p:cNvCxnSpPr/>
          <p:nvPr/>
        </p:nvCxnSpPr>
        <p:spPr>
          <a:xfrm flipH="1">
            <a:off x="2204074" y="1411242"/>
            <a:ext cx="1305531" cy="2854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1992652" y="1527524"/>
            <a:ext cx="126853" cy="40698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ectangle 13"/>
          <p:cNvSpPr/>
          <p:nvPr/>
        </p:nvSpPr>
        <p:spPr>
          <a:xfrm>
            <a:off x="6400801" y="1305531"/>
            <a:ext cx="2669202" cy="496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Project Profiles</a:t>
            </a:r>
          </a:p>
        </p:txBody>
      </p:sp>
      <p:cxnSp>
        <p:nvCxnSpPr>
          <p:cNvPr id="15" name="Straight Arrow Connector 14"/>
          <p:cNvCxnSpPr/>
          <p:nvPr/>
        </p:nvCxnSpPr>
        <p:spPr>
          <a:xfrm flipH="1">
            <a:off x="2278072" y="1680805"/>
            <a:ext cx="4138585" cy="54441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509736" y="1876370"/>
            <a:ext cx="2669202" cy="496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Static Client-Side Files</a:t>
            </a:r>
          </a:p>
        </p:txBody>
      </p:sp>
      <p:cxnSp>
        <p:nvCxnSpPr>
          <p:cNvPr id="18" name="Straight Arrow Connector 17"/>
          <p:cNvCxnSpPr/>
          <p:nvPr/>
        </p:nvCxnSpPr>
        <p:spPr>
          <a:xfrm flipH="1">
            <a:off x="1754802" y="2119505"/>
            <a:ext cx="6728506" cy="3065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78317" y="2700916"/>
            <a:ext cx="2669202" cy="496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Separation of functionality</a:t>
            </a:r>
          </a:p>
        </p:txBody>
      </p:sp>
      <p:cxnSp>
        <p:nvCxnSpPr>
          <p:cNvPr id="21" name="Straight Arrow Connector 20"/>
          <p:cNvCxnSpPr>
            <a:stCxn id="20" idx="1"/>
          </p:cNvCxnSpPr>
          <p:nvPr/>
        </p:nvCxnSpPr>
        <p:spPr>
          <a:xfrm flipH="1">
            <a:off x="2389068" y="2949337"/>
            <a:ext cx="1189249" cy="6818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2056078" y="3287612"/>
            <a:ext cx="132139" cy="73469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Rectangle 24"/>
          <p:cNvSpPr/>
          <p:nvPr/>
        </p:nvSpPr>
        <p:spPr>
          <a:xfrm>
            <a:off x="3514891" y="3567746"/>
            <a:ext cx="3530746" cy="496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Entity Framework and migrations</a:t>
            </a:r>
          </a:p>
        </p:txBody>
      </p:sp>
      <p:cxnSp>
        <p:nvCxnSpPr>
          <p:cNvPr id="26" name="Straight Arrow Connector 25"/>
          <p:cNvCxnSpPr/>
          <p:nvPr/>
        </p:nvCxnSpPr>
        <p:spPr>
          <a:xfrm flipH="1">
            <a:off x="2959908" y="4054016"/>
            <a:ext cx="1104680" cy="7135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2790769" y="4365864"/>
            <a:ext cx="121569" cy="87211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ectangle 28"/>
          <p:cNvSpPr/>
          <p:nvPr/>
        </p:nvSpPr>
        <p:spPr>
          <a:xfrm>
            <a:off x="4746424" y="4165013"/>
            <a:ext cx="3530746" cy="496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Domain Models</a:t>
            </a:r>
          </a:p>
        </p:txBody>
      </p:sp>
      <p:cxnSp>
        <p:nvCxnSpPr>
          <p:cNvPr id="30" name="Straight Arrow Connector 29"/>
          <p:cNvCxnSpPr>
            <a:stCxn id="29" idx="1"/>
          </p:cNvCxnSpPr>
          <p:nvPr/>
        </p:nvCxnSpPr>
        <p:spPr>
          <a:xfrm flipH="1">
            <a:off x="2875339" y="4413434"/>
            <a:ext cx="1871085" cy="9249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204204" y="4756995"/>
            <a:ext cx="3530746" cy="496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Shared Views</a:t>
            </a:r>
          </a:p>
        </p:txBody>
      </p:sp>
      <p:cxnSp>
        <p:nvCxnSpPr>
          <p:cNvPr id="33" name="Straight Arrow Connector 32"/>
          <p:cNvCxnSpPr/>
          <p:nvPr/>
        </p:nvCxnSpPr>
        <p:spPr>
          <a:xfrm flipH="1">
            <a:off x="2959908" y="4968416"/>
            <a:ext cx="4207297" cy="9038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Right Brace 36"/>
          <p:cNvSpPr/>
          <p:nvPr/>
        </p:nvSpPr>
        <p:spPr>
          <a:xfrm>
            <a:off x="2732628" y="5697823"/>
            <a:ext cx="153281" cy="36998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Rectangle 38"/>
          <p:cNvSpPr/>
          <p:nvPr/>
        </p:nvSpPr>
        <p:spPr>
          <a:xfrm>
            <a:off x="4857421" y="5576255"/>
            <a:ext cx="3530746" cy="496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Configuration Settings</a:t>
            </a:r>
          </a:p>
        </p:txBody>
      </p:sp>
      <p:cxnSp>
        <p:nvCxnSpPr>
          <p:cNvPr id="40" name="Straight Arrow Connector 39"/>
          <p:cNvCxnSpPr>
            <a:stCxn id="39" idx="1"/>
          </p:cNvCxnSpPr>
          <p:nvPr/>
        </p:nvCxnSpPr>
        <p:spPr>
          <a:xfrm flipH="1">
            <a:off x="2780199" y="5824676"/>
            <a:ext cx="2077222" cy="3699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2769627" y="6289805"/>
            <a:ext cx="153281" cy="36998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Rectangle 42"/>
          <p:cNvSpPr/>
          <p:nvPr/>
        </p:nvSpPr>
        <p:spPr>
          <a:xfrm>
            <a:off x="5824676" y="6136523"/>
            <a:ext cx="3530746" cy="496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solidFill>
                  <a:schemeClr val="tx1"/>
                </a:solidFill>
                <a:cs typeface="Arial" pitchFamily="34" charset="0"/>
              </a:rPr>
              <a:t>Startup</a:t>
            </a:r>
            <a:r>
              <a:rPr lang="en-GB" sz="1600" dirty="0">
                <a:solidFill>
                  <a:schemeClr val="tx1"/>
                </a:solidFill>
                <a:cs typeface="Arial" pitchFamily="34" charset="0"/>
              </a:rPr>
              <a:t> and Dependency Injection</a:t>
            </a:r>
          </a:p>
        </p:txBody>
      </p:sp>
      <p:cxnSp>
        <p:nvCxnSpPr>
          <p:cNvPr id="44" name="Straight Arrow Connector 43"/>
          <p:cNvCxnSpPr>
            <a:stCxn id="43" idx="1"/>
          </p:cNvCxnSpPr>
          <p:nvPr/>
        </p:nvCxnSpPr>
        <p:spPr>
          <a:xfrm flipH="1">
            <a:off x="2981050" y="6384944"/>
            <a:ext cx="2843626" cy="792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4" cstate="print"/>
          <a:srcRect/>
          <a:stretch>
            <a:fillRect/>
          </a:stretch>
        </p:blipFill>
        <p:spPr bwMode="auto">
          <a:xfrm>
            <a:off x="806754" y="1469821"/>
            <a:ext cx="1031105" cy="526368"/>
          </a:xfrm>
          <a:prstGeom prst="rect">
            <a:avLst/>
          </a:prstGeom>
          <a:noFill/>
          <a:ln w="9525">
            <a:noFill/>
            <a:miter lim="800000"/>
            <a:headEnd/>
            <a:tailEnd/>
          </a:ln>
        </p:spPr>
      </p:pic>
    </p:spTree>
    <p:extLst>
      <p:ext uri="{BB962C8B-B14F-4D97-AF65-F5344CB8AC3E}">
        <p14:creationId xmlns:p14="http://schemas.microsoft.com/office/powerpoint/2010/main" xmlns="" val="305649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sz="quarter" idx="15"/>
          </p:nvPr>
        </p:nvSpPr>
        <p:spPr/>
        <p:txBody>
          <a:bodyPr>
            <a:normAutofit/>
          </a:bodyPr>
          <a:lstStyle/>
          <a:p>
            <a:r>
              <a:rPr lang="en-GB" dirty="0"/>
              <a:t>A rich Integrated Development Environment (IDE)</a:t>
            </a:r>
          </a:p>
          <a:p>
            <a:pPr lvl="1"/>
            <a:r>
              <a:rPr lang="en-GB" dirty="0"/>
              <a:t>Solution Explorer</a:t>
            </a:r>
          </a:p>
          <a:p>
            <a:pPr lvl="2"/>
            <a:r>
              <a:rPr lang="en-GB" dirty="0"/>
              <a:t>The project(s) you </a:t>
            </a:r>
            <a:br>
              <a:rPr lang="en-GB" dirty="0"/>
            </a:br>
            <a:r>
              <a:rPr lang="en-GB" dirty="0"/>
              <a:t>are working on</a:t>
            </a:r>
          </a:p>
          <a:p>
            <a:pPr lvl="1"/>
            <a:r>
              <a:rPr lang="en-GB" dirty="0"/>
              <a:t>Designer area</a:t>
            </a:r>
          </a:p>
          <a:p>
            <a:pPr lvl="2"/>
            <a:r>
              <a:rPr lang="en-GB" dirty="0"/>
              <a:t>The code window</a:t>
            </a:r>
          </a:p>
          <a:p>
            <a:pPr lvl="1"/>
            <a:r>
              <a:rPr lang="en-GB" dirty="0"/>
              <a:t>Server Explorer</a:t>
            </a:r>
          </a:p>
          <a:p>
            <a:pPr lvl="2"/>
            <a:r>
              <a:rPr lang="en-GB" dirty="0"/>
              <a:t>Database connections</a:t>
            </a:r>
          </a:p>
          <a:p>
            <a:pPr lvl="2"/>
            <a:r>
              <a:rPr lang="en-GB" dirty="0"/>
              <a:t>event logs</a:t>
            </a:r>
          </a:p>
          <a:p>
            <a:pPr lvl="1"/>
            <a:r>
              <a:rPr lang="en-GB" dirty="0"/>
              <a:t>Team Explorer</a:t>
            </a:r>
          </a:p>
          <a:p>
            <a:pPr lvl="2"/>
            <a:r>
              <a:rPr lang="en-GB" dirty="0"/>
              <a:t>Version control</a:t>
            </a:r>
          </a:p>
        </p:txBody>
      </p:sp>
      <p:sp>
        <p:nvSpPr>
          <p:cNvPr id="12290" name="Rectangle 2"/>
          <p:cNvSpPr>
            <a:spLocks noGrp="1" noChangeArrowheads="1"/>
          </p:cNvSpPr>
          <p:nvPr>
            <p:ph type="title"/>
          </p:nvPr>
        </p:nvSpPr>
        <p:spPr/>
        <p:txBody>
          <a:bodyPr>
            <a:normAutofit fontScale="90000"/>
          </a:bodyPr>
          <a:lstStyle/>
          <a:p>
            <a:r>
              <a:rPr lang="en-GB" dirty="0"/>
              <a:t>Using Visual Studio</a:t>
            </a:r>
          </a:p>
        </p:txBody>
      </p:sp>
      <p:pic>
        <p:nvPicPr>
          <p:cNvPr id="2050" name="Picture 2"/>
          <p:cNvPicPr>
            <a:picLocks noChangeAspect="1" noChangeArrowheads="1"/>
          </p:cNvPicPr>
          <p:nvPr/>
        </p:nvPicPr>
        <p:blipFill>
          <a:blip r:embed="rId3" cstate="print"/>
          <a:srcRect/>
          <a:stretch>
            <a:fillRect/>
          </a:stretch>
        </p:blipFill>
        <p:spPr bwMode="auto">
          <a:xfrm>
            <a:off x="4216771" y="1865799"/>
            <a:ext cx="7785994" cy="4604245"/>
          </a:xfrm>
          <a:prstGeom prst="rect">
            <a:avLst/>
          </a:prstGeom>
          <a:noFill/>
          <a:ln w="9525">
            <a:noFill/>
            <a:miter lim="800000"/>
            <a:headEnd/>
            <a:tailEnd/>
          </a:ln>
        </p:spPr>
      </p:pic>
    </p:spTree>
    <p:extLst>
      <p:ext uri="{BB962C8B-B14F-4D97-AF65-F5344CB8AC3E}">
        <p14:creationId xmlns:p14="http://schemas.microsoft.com/office/powerpoint/2010/main" xmlns="" val="21870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quarter" idx="15"/>
          </p:nvPr>
        </p:nvSpPr>
        <p:spPr/>
        <p:txBody>
          <a:bodyPr/>
          <a:lstStyle/>
          <a:p>
            <a:r>
              <a:rPr lang="en-GB" b="1" dirty="0"/>
              <a:t>Objectives</a:t>
            </a:r>
          </a:p>
          <a:p>
            <a:pPr lvl="1"/>
            <a:r>
              <a:rPr lang="en-GB" dirty="0"/>
              <a:t>Gain a high level overview of an MVC application</a:t>
            </a:r>
          </a:p>
          <a:p>
            <a:r>
              <a:rPr lang="en-GB" b="1" dirty="0"/>
              <a:t>Chapter content</a:t>
            </a:r>
          </a:p>
          <a:p>
            <a:pPr lvl="1"/>
            <a:r>
              <a:rPr lang="en-US" dirty="0"/>
              <a:t>The MVC Pattern</a:t>
            </a:r>
          </a:p>
          <a:p>
            <a:pPr lvl="1"/>
            <a:r>
              <a:rPr lang="en-US" dirty="0"/>
              <a:t>Routers, Controllers, Models, View-Models, Views and Areas</a:t>
            </a:r>
          </a:p>
          <a:p>
            <a:pPr lvl="1"/>
            <a:r>
              <a:rPr lang="en-US" dirty="0"/>
              <a:t>MVC Project structure</a:t>
            </a:r>
          </a:p>
          <a:p>
            <a:pPr lvl="1"/>
            <a:r>
              <a:rPr lang="en-US" dirty="0"/>
              <a:t>Visual Studio support</a:t>
            </a:r>
          </a:p>
          <a:p>
            <a:r>
              <a:rPr lang="en-GB" b="1" dirty="0"/>
              <a:t>Exercise</a:t>
            </a:r>
          </a:p>
          <a:p>
            <a:pPr lvl="1"/>
            <a:r>
              <a:rPr lang="en-GB" dirty="0"/>
              <a:t>Create a Starter ASP.NET MVC project in Visual Studio</a:t>
            </a:r>
            <a:endParaRPr lang="en-US" dirty="0"/>
          </a:p>
          <a:p>
            <a:endParaRPr lang="en-GB" dirty="0"/>
          </a:p>
          <a:p>
            <a:endParaRPr lang="en-US" dirty="0"/>
          </a:p>
        </p:txBody>
      </p:sp>
      <p:sp>
        <p:nvSpPr>
          <p:cNvPr id="19458" name="Rectangle 2"/>
          <p:cNvSpPr>
            <a:spLocks noGrp="1" noChangeArrowheads="1"/>
          </p:cNvSpPr>
          <p:nvPr>
            <p:ph type="title"/>
          </p:nvPr>
        </p:nvSpPr>
        <p:spPr/>
        <p:txBody>
          <a:bodyPr>
            <a:normAutofit fontScale="90000"/>
          </a:bodyPr>
          <a:lstStyle/>
          <a:p>
            <a:r>
              <a:rPr lang="en-US"/>
              <a:t>Chapter Review</a:t>
            </a:r>
          </a:p>
        </p:txBody>
      </p:sp>
    </p:spTree>
    <p:extLst>
      <p:ext uri="{BB962C8B-B14F-4D97-AF65-F5344CB8AC3E}">
        <p14:creationId xmlns:p14="http://schemas.microsoft.com/office/powerpoint/2010/main" xmlns="" val="335505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5"/>
          </p:nvPr>
        </p:nvSpPr>
        <p:spPr/>
        <p:txBody>
          <a:bodyPr/>
          <a:lstStyle/>
          <a:p>
            <a:r>
              <a:rPr lang="en-GB" b="1" dirty="0"/>
              <a:t>Objectives</a:t>
            </a:r>
          </a:p>
          <a:p>
            <a:pPr lvl="1"/>
            <a:r>
              <a:rPr lang="en-GB" dirty="0"/>
              <a:t>Gain an overview of an MVC application</a:t>
            </a:r>
          </a:p>
          <a:p>
            <a:pPr lvl="1"/>
            <a:endParaRPr lang="en-GB" dirty="0"/>
          </a:p>
          <a:p>
            <a:r>
              <a:rPr lang="en-GB" b="1" dirty="0"/>
              <a:t>Chapter content</a:t>
            </a:r>
          </a:p>
          <a:p>
            <a:pPr lvl="1"/>
            <a:r>
              <a:rPr lang="en-US" dirty="0"/>
              <a:t>The MVC Pattern</a:t>
            </a:r>
          </a:p>
          <a:p>
            <a:pPr lvl="1"/>
            <a:r>
              <a:rPr lang="en-US" dirty="0"/>
              <a:t>Models, Views, and Controllers</a:t>
            </a:r>
          </a:p>
          <a:p>
            <a:pPr lvl="1"/>
            <a:r>
              <a:rPr lang="en-US" dirty="0"/>
              <a:t>ASP.NET MVC Conventions</a:t>
            </a:r>
          </a:p>
          <a:p>
            <a:pPr lvl="1"/>
            <a:r>
              <a:rPr lang="en-US" dirty="0"/>
              <a:t>MVC Project structure</a:t>
            </a:r>
          </a:p>
          <a:p>
            <a:pPr lvl="1"/>
            <a:r>
              <a:rPr lang="en-US" dirty="0"/>
              <a:t>Visual Studio support</a:t>
            </a:r>
          </a:p>
          <a:p>
            <a:pPr marL="457200" lvl="1" indent="0">
              <a:buNone/>
            </a:pPr>
            <a:endParaRPr lang="en-GB" dirty="0"/>
          </a:p>
          <a:p>
            <a:r>
              <a:rPr lang="en-GB" b="1" dirty="0"/>
              <a:t>Exercise</a:t>
            </a:r>
          </a:p>
          <a:p>
            <a:pPr lvl="1"/>
            <a:r>
              <a:rPr lang="en-GB" dirty="0"/>
              <a:t>Create an ASP.NET MVC project in Visual </a:t>
            </a:r>
            <a:r>
              <a:rPr lang="en-GB" dirty="0" smtClean="0"/>
              <a:t>Studio</a:t>
            </a:r>
            <a:endParaRPr lang="en-US" dirty="0"/>
          </a:p>
        </p:txBody>
      </p:sp>
      <p:sp>
        <p:nvSpPr>
          <p:cNvPr id="5122" name="Rectangle 2"/>
          <p:cNvSpPr>
            <a:spLocks noGrp="1" noChangeArrowheads="1"/>
          </p:cNvSpPr>
          <p:nvPr>
            <p:ph type="title"/>
          </p:nvPr>
        </p:nvSpPr>
        <p:spPr/>
        <p:txBody>
          <a:bodyPr>
            <a:normAutofit fontScale="90000"/>
          </a:bodyPr>
          <a:lstStyle/>
          <a:p>
            <a:r>
              <a:rPr lang="en-US"/>
              <a:t>Chapter Overview</a:t>
            </a:r>
            <a:endParaRPr lang="en-US" dirty="0"/>
          </a:p>
        </p:txBody>
      </p:sp>
    </p:spTree>
    <p:extLst>
      <p:ext uri="{BB962C8B-B14F-4D97-AF65-F5344CB8AC3E}">
        <p14:creationId xmlns:p14="http://schemas.microsoft.com/office/powerpoint/2010/main" xmlns="" val="22464364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85000" lnSpcReduction="20000"/>
          </a:bodyPr>
          <a:lstStyle/>
          <a:p>
            <a:r>
              <a:rPr lang="en-AU" dirty="0"/>
              <a:t>An architectural pattern that can be used when developing interactive applications.</a:t>
            </a:r>
          </a:p>
          <a:p>
            <a:endParaRPr lang="en-AU" dirty="0"/>
          </a:p>
          <a:p>
            <a:r>
              <a:rPr lang="en-AU" dirty="0"/>
              <a:t>Uses the principle of “Separation of Concerns”</a:t>
            </a:r>
          </a:p>
          <a:p>
            <a:pPr lvl="1"/>
            <a:r>
              <a:rPr lang="en-US" altLang="en-US" dirty="0"/>
              <a:t>Enhancing maintainability, extensibility, and testability</a:t>
            </a:r>
            <a:endParaRPr lang="en-AU" dirty="0"/>
          </a:p>
          <a:p>
            <a:endParaRPr lang="en-AU" dirty="0"/>
          </a:p>
          <a:p>
            <a:r>
              <a:rPr lang="en-AU" dirty="0"/>
              <a:t>Separates interaction logic into three areas:</a:t>
            </a:r>
          </a:p>
          <a:p>
            <a:pPr lvl="1"/>
            <a:r>
              <a:rPr lang="en-AU" dirty="0"/>
              <a:t>Controller</a:t>
            </a:r>
          </a:p>
          <a:p>
            <a:pPr lvl="2"/>
            <a:r>
              <a:rPr lang="en-AU" dirty="0"/>
              <a:t>Orchestrates the model and the view to produce the desired response</a:t>
            </a:r>
          </a:p>
          <a:p>
            <a:pPr lvl="1"/>
            <a:r>
              <a:rPr lang="en-AU" dirty="0"/>
              <a:t>Model</a:t>
            </a:r>
          </a:p>
          <a:p>
            <a:pPr lvl="2"/>
            <a:r>
              <a:rPr lang="en-AU" dirty="0"/>
              <a:t>Responsible for producing the data just for a view</a:t>
            </a:r>
          </a:p>
          <a:p>
            <a:pPr lvl="1"/>
            <a:r>
              <a:rPr lang="en-AU" dirty="0"/>
              <a:t>View</a:t>
            </a:r>
          </a:p>
          <a:p>
            <a:pPr lvl="2"/>
            <a:r>
              <a:rPr lang="en-AU" dirty="0"/>
              <a:t>Responsible for rendering the response</a:t>
            </a:r>
          </a:p>
          <a:p>
            <a:r>
              <a:rPr lang="en-AU" dirty="0"/>
              <a:t>Also:</a:t>
            </a:r>
          </a:p>
          <a:p>
            <a:pPr lvl="1"/>
            <a:r>
              <a:rPr lang="en-AU" dirty="0"/>
              <a:t>Routing</a:t>
            </a:r>
          </a:p>
          <a:p>
            <a:pPr lvl="2"/>
            <a:r>
              <a:rPr lang="en-AU" dirty="0"/>
              <a:t>Directs the user request to the correct controller and action</a:t>
            </a:r>
          </a:p>
          <a:p>
            <a:endParaRPr lang="en-AU" dirty="0"/>
          </a:p>
          <a:p>
            <a:pPr lvl="1"/>
            <a:endParaRPr lang="en-AU" dirty="0"/>
          </a:p>
          <a:p>
            <a:endParaRPr lang="en-AU" dirty="0"/>
          </a:p>
        </p:txBody>
      </p:sp>
      <p:sp>
        <p:nvSpPr>
          <p:cNvPr id="3" name="Title 2"/>
          <p:cNvSpPr>
            <a:spLocks noGrp="1"/>
          </p:cNvSpPr>
          <p:nvPr>
            <p:ph type="title"/>
          </p:nvPr>
        </p:nvSpPr>
        <p:spPr/>
        <p:txBody>
          <a:bodyPr>
            <a:normAutofit fontScale="90000"/>
          </a:bodyPr>
          <a:lstStyle/>
          <a:p>
            <a:r>
              <a:rPr lang="en-AU"/>
              <a:t>What is the MVC Design Pattern</a:t>
            </a:r>
            <a:endParaRPr lang="en-AU" dirty="0"/>
          </a:p>
        </p:txBody>
      </p:sp>
    </p:spTree>
    <p:extLst>
      <p:ext uri="{BB962C8B-B14F-4D97-AF65-F5344CB8AC3E}">
        <p14:creationId xmlns:p14="http://schemas.microsoft.com/office/powerpoint/2010/main" xmlns="" val="70185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altLang="en-US" dirty="0"/>
              <a:t>Controller </a:t>
            </a:r>
          </a:p>
          <a:p>
            <a:pPr lvl="1"/>
            <a:r>
              <a:rPr lang="en-US" altLang="en-US" dirty="0"/>
              <a:t>Translates user actions (http requests, Ajax calls, etc.) into application function calls, Works on the model, and selects the appropriate View based on preferences and Model state. </a:t>
            </a:r>
          </a:p>
          <a:p>
            <a:r>
              <a:rPr lang="en-US" altLang="en-US" dirty="0"/>
              <a:t>Model</a:t>
            </a:r>
          </a:p>
          <a:p>
            <a:pPr lvl="1"/>
            <a:r>
              <a:rPr lang="en-US" altLang="en-US" dirty="0"/>
              <a:t>Probably better thought of as a </a:t>
            </a:r>
            <a:r>
              <a:rPr lang="en-US" altLang="en-US" dirty="0" err="1"/>
              <a:t>ViewModel</a:t>
            </a:r>
            <a:r>
              <a:rPr lang="en-US" altLang="en-US" dirty="0"/>
              <a:t> – </a:t>
            </a:r>
            <a:r>
              <a:rPr lang="en-US" altLang="en-US" dirty="0" err="1"/>
              <a:t>ie</a:t>
            </a:r>
            <a:r>
              <a:rPr lang="en-US" altLang="en-US" dirty="0"/>
              <a:t> the extract of the business data specific for a view.</a:t>
            </a:r>
          </a:p>
          <a:p>
            <a:r>
              <a:rPr lang="en-US" altLang="en-US" dirty="0"/>
              <a:t>View</a:t>
            </a:r>
          </a:p>
          <a:p>
            <a:pPr lvl="1"/>
            <a:r>
              <a:rPr lang="en-US" altLang="en-US" dirty="0"/>
              <a:t>Renders the content of the response (in Html).</a:t>
            </a:r>
          </a:p>
          <a:p>
            <a:pPr lvl="1"/>
            <a:r>
              <a:rPr lang="en-US" altLang="en-US" dirty="0"/>
              <a:t>CSS is used to turn this content into presentation</a:t>
            </a:r>
          </a:p>
          <a:p>
            <a:endParaRPr lang="en-AU" dirty="0"/>
          </a:p>
        </p:txBody>
      </p:sp>
      <p:sp>
        <p:nvSpPr>
          <p:cNvPr id="3" name="Title 2"/>
          <p:cNvSpPr>
            <a:spLocks noGrp="1"/>
          </p:cNvSpPr>
          <p:nvPr>
            <p:ph type="title"/>
          </p:nvPr>
        </p:nvSpPr>
        <p:spPr/>
        <p:txBody>
          <a:bodyPr>
            <a:normAutofit fontScale="90000"/>
          </a:bodyPr>
          <a:lstStyle/>
          <a:p>
            <a:r>
              <a:rPr lang="en-AU"/>
              <a:t>MVC Architecture</a:t>
            </a:r>
            <a:endParaRPr lang="en-AU" dirty="0"/>
          </a:p>
        </p:txBody>
      </p:sp>
      <p:sp>
        <p:nvSpPr>
          <p:cNvPr id="11" name="Rounded Rectangle 10"/>
          <p:cNvSpPr/>
          <p:nvPr/>
        </p:nvSpPr>
        <p:spPr>
          <a:xfrm>
            <a:off x="5594757" y="5154373"/>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Controller</a:t>
            </a:r>
          </a:p>
        </p:txBody>
      </p:sp>
      <p:sp>
        <p:nvSpPr>
          <p:cNvPr id="12" name="Rounded Rectangle 11"/>
          <p:cNvSpPr/>
          <p:nvPr/>
        </p:nvSpPr>
        <p:spPr>
          <a:xfrm>
            <a:off x="8395198" y="5931739"/>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View</a:t>
            </a:r>
          </a:p>
        </p:txBody>
      </p:sp>
      <p:sp>
        <p:nvSpPr>
          <p:cNvPr id="13" name="Rounded Rectangle 12"/>
          <p:cNvSpPr/>
          <p:nvPr/>
        </p:nvSpPr>
        <p:spPr>
          <a:xfrm>
            <a:off x="8195965" y="4541505"/>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Model</a:t>
            </a:r>
          </a:p>
        </p:txBody>
      </p:sp>
      <p:sp>
        <p:nvSpPr>
          <p:cNvPr id="29" name="Rectangle 22"/>
          <p:cNvSpPr>
            <a:spLocks noChangeArrowheads="1"/>
          </p:cNvSpPr>
          <p:nvPr/>
        </p:nvSpPr>
        <p:spPr bwMode="auto">
          <a:xfrm>
            <a:off x="2248971" y="4995303"/>
            <a:ext cx="1308747" cy="277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1" hangingPunct="1">
              <a:spcBef>
                <a:spcPct val="0"/>
              </a:spcBef>
            </a:pPr>
            <a:r>
              <a:rPr lang="en-US" sz="1200" dirty="0">
                <a:cs typeface="Arial" charset="0"/>
              </a:rPr>
              <a:t>Request</a:t>
            </a:r>
            <a:endParaRPr lang="en-US" sz="1400" dirty="0">
              <a:cs typeface="Arial" charset="0"/>
            </a:endParaRPr>
          </a:p>
        </p:txBody>
      </p:sp>
      <p:pic>
        <p:nvPicPr>
          <p:cNvPr id="44" name="Picture 181" descr="I:\QA-IQ\CourseDevelopment\QAASPNET-35\DevelopmentFiles\Graphics\Slides\Chapter08-ComponentsAndArchitecture\Comput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3682" y="5272542"/>
            <a:ext cx="1760852" cy="934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 name="Group 73"/>
          <p:cNvGrpSpPr/>
          <p:nvPr/>
        </p:nvGrpSpPr>
        <p:grpSpPr>
          <a:xfrm>
            <a:off x="1994366" y="5326087"/>
            <a:ext cx="1793857" cy="182084"/>
            <a:chOff x="1648178" y="5326087"/>
            <a:chExt cx="2057995" cy="194180"/>
          </a:xfrm>
        </p:grpSpPr>
        <p:grpSp>
          <p:nvGrpSpPr>
            <p:cNvPr id="5" name="Group 8"/>
            <p:cNvGrpSpPr>
              <a:grpSpLocks/>
            </p:cNvGrpSpPr>
            <p:nvPr/>
          </p:nvGrpSpPr>
          <p:grpSpPr bwMode="auto">
            <a:xfrm>
              <a:off x="1759349" y="5326087"/>
              <a:ext cx="1946824" cy="194180"/>
              <a:chOff x="1441" y="1826"/>
              <a:chExt cx="952" cy="190"/>
            </a:xfrm>
          </p:grpSpPr>
          <p:sp>
            <p:nvSpPr>
              <p:cNvPr id="17" name="Freeform 9"/>
              <p:cNvSpPr>
                <a:spLocks/>
              </p:cNvSpPr>
              <p:nvPr/>
            </p:nvSpPr>
            <p:spPr bwMode="auto">
              <a:xfrm>
                <a:off x="1441" y="1829"/>
                <a:ext cx="24" cy="97"/>
              </a:xfrm>
              <a:custGeom>
                <a:avLst/>
                <a:gdLst>
                  <a:gd name="T0" fmla="*/ 0 w 24"/>
                  <a:gd name="T1" fmla="*/ 96 h 97"/>
                  <a:gd name="T2" fmla="*/ 14 w 24"/>
                  <a:gd name="T3" fmla="*/ 15 h 97"/>
                  <a:gd name="T4" fmla="*/ 15 w 24"/>
                  <a:gd name="T5" fmla="*/ 11 h 97"/>
                  <a:gd name="T6" fmla="*/ 15 w 24"/>
                  <a:gd name="T7" fmla="*/ 7 h 97"/>
                  <a:gd name="T8" fmla="*/ 17 w 24"/>
                  <a:gd name="T9" fmla="*/ 4 h 97"/>
                  <a:gd name="T10" fmla="*/ 19 w 24"/>
                  <a:gd name="T11" fmla="*/ 2 h 97"/>
                  <a:gd name="T12" fmla="*/ 23 w 24"/>
                  <a:gd name="T13" fmla="*/ 0 h 97"/>
                  <a:gd name="T14" fmla="*/ 0 60000 65536"/>
                  <a:gd name="T15" fmla="*/ 0 60000 65536"/>
                  <a:gd name="T16" fmla="*/ 0 60000 65536"/>
                  <a:gd name="T17" fmla="*/ 0 60000 65536"/>
                  <a:gd name="T18" fmla="*/ 0 60000 65536"/>
                  <a:gd name="T19" fmla="*/ 0 60000 65536"/>
                  <a:gd name="T20" fmla="*/ 0 60000 65536"/>
                  <a:gd name="T21" fmla="*/ 0 w 24"/>
                  <a:gd name="T22" fmla="*/ 0 h 97"/>
                  <a:gd name="T23" fmla="*/ 24 w 24"/>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97">
                    <a:moveTo>
                      <a:pt x="0" y="96"/>
                    </a:moveTo>
                    <a:lnTo>
                      <a:pt x="14" y="15"/>
                    </a:lnTo>
                    <a:lnTo>
                      <a:pt x="15" y="11"/>
                    </a:lnTo>
                    <a:lnTo>
                      <a:pt x="15" y="7"/>
                    </a:lnTo>
                    <a:lnTo>
                      <a:pt x="17" y="4"/>
                    </a:lnTo>
                    <a:lnTo>
                      <a:pt x="19" y="2"/>
                    </a:lnTo>
                    <a:lnTo>
                      <a:pt x="23"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8" name="Freeform 10"/>
              <p:cNvSpPr>
                <a:spLocks/>
              </p:cNvSpPr>
              <p:nvPr/>
            </p:nvSpPr>
            <p:spPr bwMode="auto">
              <a:xfrm>
                <a:off x="1462" y="1828"/>
                <a:ext cx="88" cy="188"/>
              </a:xfrm>
              <a:custGeom>
                <a:avLst/>
                <a:gdLst>
                  <a:gd name="T0" fmla="*/ 0 w 88"/>
                  <a:gd name="T1" fmla="*/ 0 h 188"/>
                  <a:gd name="T2" fmla="*/ 4 w 88"/>
                  <a:gd name="T3" fmla="*/ 1 h 188"/>
                  <a:gd name="T4" fmla="*/ 8 w 88"/>
                  <a:gd name="T5" fmla="*/ 5 h 188"/>
                  <a:gd name="T6" fmla="*/ 9 w 88"/>
                  <a:gd name="T7" fmla="*/ 9 h 188"/>
                  <a:gd name="T8" fmla="*/ 10 w 88"/>
                  <a:gd name="T9" fmla="*/ 16 h 188"/>
                  <a:gd name="T10" fmla="*/ 29 w 88"/>
                  <a:gd name="T11" fmla="*/ 172 h 188"/>
                  <a:gd name="T12" fmla="*/ 31 w 88"/>
                  <a:gd name="T13" fmla="*/ 181 h 188"/>
                  <a:gd name="T14" fmla="*/ 32 w 88"/>
                  <a:gd name="T15" fmla="*/ 184 h 188"/>
                  <a:gd name="T16" fmla="*/ 35 w 88"/>
                  <a:gd name="T17" fmla="*/ 187 h 188"/>
                  <a:gd name="T18" fmla="*/ 40 w 88"/>
                  <a:gd name="T19" fmla="*/ 187 h 188"/>
                  <a:gd name="T20" fmla="*/ 44 w 88"/>
                  <a:gd name="T21" fmla="*/ 185 h 188"/>
                  <a:gd name="T22" fmla="*/ 46 w 88"/>
                  <a:gd name="T23" fmla="*/ 181 h 188"/>
                  <a:gd name="T24" fmla="*/ 78 w 88"/>
                  <a:gd name="T25" fmla="*/ 15 h 188"/>
                  <a:gd name="T26" fmla="*/ 79 w 88"/>
                  <a:gd name="T27" fmla="*/ 11 h 188"/>
                  <a:gd name="T28" fmla="*/ 80 w 88"/>
                  <a:gd name="T29" fmla="*/ 7 h 188"/>
                  <a:gd name="T30" fmla="*/ 81 w 88"/>
                  <a:gd name="T31" fmla="*/ 5 h 188"/>
                  <a:gd name="T32" fmla="*/ 83 w 88"/>
                  <a:gd name="T33" fmla="*/ 1 h 188"/>
                  <a:gd name="T34" fmla="*/ 87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0" y="0"/>
                    </a:moveTo>
                    <a:lnTo>
                      <a:pt x="4" y="1"/>
                    </a:lnTo>
                    <a:lnTo>
                      <a:pt x="8" y="5"/>
                    </a:lnTo>
                    <a:lnTo>
                      <a:pt x="9" y="9"/>
                    </a:lnTo>
                    <a:lnTo>
                      <a:pt x="10" y="16"/>
                    </a:lnTo>
                    <a:lnTo>
                      <a:pt x="29" y="172"/>
                    </a:lnTo>
                    <a:lnTo>
                      <a:pt x="31" y="181"/>
                    </a:lnTo>
                    <a:lnTo>
                      <a:pt x="32" y="184"/>
                    </a:lnTo>
                    <a:lnTo>
                      <a:pt x="35" y="187"/>
                    </a:lnTo>
                    <a:lnTo>
                      <a:pt x="40" y="187"/>
                    </a:lnTo>
                    <a:lnTo>
                      <a:pt x="44" y="185"/>
                    </a:lnTo>
                    <a:lnTo>
                      <a:pt x="46" y="181"/>
                    </a:lnTo>
                    <a:lnTo>
                      <a:pt x="78" y="15"/>
                    </a:lnTo>
                    <a:lnTo>
                      <a:pt x="79" y="11"/>
                    </a:lnTo>
                    <a:lnTo>
                      <a:pt x="80" y="7"/>
                    </a:lnTo>
                    <a:lnTo>
                      <a:pt x="81" y="5"/>
                    </a:lnTo>
                    <a:lnTo>
                      <a:pt x="83" y="1"/>
                    </a:lnTo>
                    <a:lnTo>
                      <a:pt x="87"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9" name="Freeform 11"/>
              <p:cNvSpPr>
                <a:spLocks/>
              </p:cNvSpPr>
              <p:nvPr/>
            </p:nvSpPr>
            <p:spPr bwMode="auto">
              <a:xfrm>
                <a:off x="1552" y="1828"/>
                <a:ext cx="84" cy="188"/>
              </a:xfrm>
              <a:custGeom>
                <a:avLst/>
                <a:gdLst>
                  <a:gd name="T0" fmla="*/ 0 w 84"/>
                  <a:gd name="T1" fmla="*/ 1 h 188"/>
                  <a:gd name="T2" fmla="*/ 2 w 84"/>
                  <a:gd name="T3" fmla="*/ 2 h 188"/>
                  <a:gd name="T4" fmla="*/ 5 w 84"/>
                  <a:gd name="T5" fmla="*/ 5 h 188"/>
                  <a:gd name="T6" fmla="*/ 5 w 84"/>
                  <a:gd name="T7" fmla="*/ 9 h 188"/>
                  <a:gd name="T8" fmla="*/ 7 w 84"/>
                  <a:gd name="T9" fmla="*/ 16 h 188"/>
                  <a:gd name="T10" fmla="*/ 26 w 84"/>
                  <a:gd name="T11" fmla="*/ 172 h 188"/>
                  <a:gd name="T12" fmla="*/ 27 w 84"/>
                  <a:gd name="T13" fmla="*/ 181 h 188"/>
                  <a:gd name="T14" fmla="*/ 29 w 84"/>
                  <a:gd name="T15" fmla="*/ 184 h 188"/>
                  <a:gd name="T16" fmla="*/ 32 w 84"/>
                  <a:gd name="T17" fmla="*/ 187 h 188"/>
                  <a:gd name="T18" fmla="*/ 36 w 84"/>
                  <a:gd name="T19" fmla="*/ 187 h 188"/>
                  <a:gd name="T20" fmla="*/ 40 w 84"/>
                  <a:gd name="T21" fmla="*/ 185 h 188"/>
                  <a:gd name="T22" fmla="*/ 42 w 84"/>
                  <a:gd name="T23" fmla="*/ 181 h 188"/>
                  <a:gd name="T24" fmla="*/ 75 w 84"/>
                  <a:gd name="T25" fmla="*/ 15 h 188"/>
                  <a:gd name="T26" fmla="*/ 75 w 84"/>
                  <a:gd name="T27" fmla="*/ 11 h 188"/>
                  <a:gd name="T28" fmla="*/ 76 w 84"/>
                  <a:gd name="T29" fmla="*/ 7 h 188"/>
                  <a:gd name="T30" fmla="*/ 77 w 84"/>
                  <a:gd name="T31" fmla="*/ 5 h 188"/>
                  <a:gd name="T32" fmla="*/ 79 w 84"/>
                  <a:gd name="T33" fmla="*/ 3 h 188"/>
                  <a:gd name="T34" fmla="*/ 83 w 84"/>
                  <a:gd name="T35" fmla="*/ 0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88"/>
                  <a:gd name="T56" fmla="*/ 84 w 84"/>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88">
                    <a:moveTo>
                      <a:pt x="0" y="1"/>
                    </a:moveTo>
                    <a:lnTo>
                      <a:pt x="2" y="2"/>
                    </a:lnTo>
                    <a:lnTo>
                      <a:pt x="5" y="5"/>
                    </a:lnTo>
                    <a:lnTo>
                      <a:pt x="5" y="9"/>
                    </a:lnTo>
                    <a:lnTo>
                      <a:pt x="7" y="16"/>
                    </a:lnTo>
                    <a:lnTo>
                      <a:pt x="26" y="172"/>
                    </a:lnTo>
                    <a:lnTo>
                      <a:pt x="27" y="181"/>
                    </a:lnTo>
                    <a:lnTo>
                      <a:pt x="29" y="184"/>
                    </a:lnTo>
                    <a:lnTo>
                      <a:pt x="32" y="187"/>
                    </a:lnTo>
                    <a:lnTo>
                      <a:pt x="36" y="187"/>
                    </a:lnTo>
                    <a:lnTo>
                      <a:pt x="40" y="185"/>
                    </a:lnTo>
                    <a:lnTo>
                      <a:pt x="42" y="181"/>
                    </a:lnTo>
                    <a:lnTo>
                      <a:pt x="75" y="15"/>
                    </a:lnTo>
                    <a:lnTo>
                      <a:pt x="75" y="11"/>
                    </a:lnTo>
                    <a:lnTo>
                      <a:pt x="76" y="7"/>
                    </a:lnTo>
                    <a:lnTo>
                      <a:pt x="77" y="5"/>
                    </a:lnTo>
                    <a:lnTo>
                      <a:pt x="79" y="3"/>
                    </a:lnTo>
                    <a:lnTo>
                      <a:pt x="83"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0" name="Freeform 12"/>
              <p:cNvSpPr>
                <a:spLocks/>
              </p:cNvSpPr>
              <p:nvPr/>
            </p:nvSpPr>
            <p:spPr bwMode="auto">
              <a:xfrm>
                <a:off x="1637" y="1828"/>
                <a:ext cx="88" cy="188"/>
              </a:xfrm>
              <a:custGeom>
                <a:avLst/>
                <a:gdLst>
                  <a:gd name="T0" fmla="*/ 0 w 88"/>
                  <a:gd name="T1" fmla="*/ 0 h 188"/>
                  <a:gd name="T2" fmla="*/ 4 w 88"/>
                  <a:gd name="T3" fmla="*/ 1 h 188"/>
                  <a:gd name="T4" fmla="*/ 8 w 88"/>
                  <a:gd name="T5" fmla="*/ 5 h 188"/>
                  <a:gd name="T6" fmla="*/ 9 w 88"/>
                  <a:gd name="T7" fmla="*/ 9 h 188"/>
                  <a:gd name="T8" fmla="*/ 10 w 88"/>
                  <a:gd name="T9" fmla="*/ 16 h 188"/>
                  <a:gd name="T10" fmla="*/ 29 w 88"/>
                  <a:gd name="T11" fmla="*/ 172 h 188"/>
                  <a:gd name="T12" fmla="*/ 31 w 88"/>
                  <a:gd name="T13" fmla="*/ 181 h 188"/>
                  <a:gd name="T14" fmla="*/ 32 w 88"/>
                  <a:gd name="T15" fmla="*/ 184 h 188"/>
                  <a:gd name="T16" fmla="*/ 35 w 88"/>
                  <a:gd name="T17" fmla="*/ 187 h 188"/>
                  <a:gd name="T18" fmla="*/ 40 w 88"/>
                  <a:gd name="T19" fmla="*/ 187 h 188"/>
                  <a:gd name="T20" fmla="*/ 44 w 88"/>
                  <a:gd name="T21" fmla="*/ 185 h 188"/>
                  <a:gd name="T22" fmla="*/ 46 w 88"/>
                  <a:gd name="T23" fmla="*/ 181 h 188"/>
                  <a:gd name="T24" fmla="*/ 79 w 88"/>
                  <a:gd name="T25" fmla="*/ 15 h 188"/>
                  <a:gd name="T26" fmla="*/ 80 w 88"/>
                  <a:gd name="T27" fmla="*/ 11 h 188"/>
                  <a:gd name="T28" fmla="*/ 80 w 88"/>
                  <a:gd name="T29" fmla="*/ 7 h 188"/>
                  <a:gd name="T30" fmla="*/ 81 w 88"/>
                  <a:gd name="T31" fmla="*/ 5 h 188"/>
                  <a:gd name="T32" fmla="*/ 84 w 88"/>
                  <a:gd name="T33" fmla="*/ 1 h 188"/>
                  <a:gd name="T34" fmla="*/ 87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0" y="0"/>
                    </a:moveTo>
                    <a:lnTo>
                      <a:pt x="4" y="1"/>
                    </a:lnTo>
                    <a:lnTo>
                      <a:pt x="8" y="5"/>
                    </a:lnTo>
                    <a:lnTo>
                      <a:pt x="9" y="9"/>
                    </a:lnTo>
                    <a:lnTo>
                      <a:pt x="10" y="16"/>
                    </a:lnTo>
                    <a:lnTo>
                      <a:pt x="29" y="172"/>
                    </a:lnTo>
                    <a:lnTo>
                      <a:pt x="31" y="181"/>
                    </a:lnTo>
                    <a:lnTo>
                      <a:pt x="32" y="184"/>
                    </a:lnTo>
                    <a:lnTo>
                      <a:pt x="35" y="187"/>
                    </a:lnTo>
                    <a:lnTo>
                      <a:pt x="40" y="187"/>
                    </a:lnTo>
                    <a:lnTo>
                      <a:pt x="44" y="185"/>
                    </a:lnTo>
                    <a:lnTo>
                      <a:pt x="46" y="181"/>
                    </a:lnTo>
                    <a:lnTo>
                      <a:pt x="79" y="15"/>
                    </a:lnTo>
                    <a:lnTo>
                      <a:pt x="80" y="11"/>
                    </a:lnTo>
                    <a:lnTo>
                      <a:pt x="80" y="7"/>
                    </a:lnTo>
                    <a:lnTo>
                      <a:pt x="81" y="5"/>
                    </a:lnTo>
                    <a:lnTo>
                      <a:pt x="84" y="1"/>
                    </a:lnTo>
                    <a:lnTo>
                      <a:pt x="87"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1" name="Freeform 13"/>
              <p:cNvSpPr>
                <a:spLocks/>
              </p:cNvSpPr>
              <p:nvPr/>
            </p:nvSpPr>
            <p:spPr bwMode="auto">
              <a:xfrm>
                <a:off x="1728" y="1827"/>
                <a:ext cx="85" cy="189"/>
              </a:xfrm>
              <a:custGeom>
                <a:avLst/>
                <a:gdLst>
                  <a:gd name="T0" fmla="*/ 0 w 85"/>
                  <a:gd name="T1" fmla="*/ 1 h 189"/>
                  <a:gd name="T2" fmla="*/ 2 w 85"/>
                  <a:gd name="T3" fmla="*/ 1 h 189"/>
                  <a:gd name="T4" fmla="*/ 5 w 85"/>
                  <a:gd name="T5" fmla="*/ 5 h 189"/>
                  <a:gd name="T6" fmla="*/ 7 w 85"/>
                  <a:gd name="T7" fmla="*/ 8 h 189"/>
                  <a:gd name="T8" fmla="*/ 7 w 85"/>
                  <a:gd name="T9" fmla="*/ 15 h 189"/>
                  <a:gd name="T10" fmla="*/ 26 w 85"/>
                  <a:gd name="T11" fmla="*/ 173 h 189"/>
                  <a:gd name="T12" fmla="*/ 28 w 85"/>
                  <a:gd name="T13" fmla="*/ 182 h 189"/>
                  <a:gd name="T14" fmla="*/ 30 w 85"/>
                  <a:gd name="T15" fmla="*/ 185 h 189"/>
                  <a:gd name="T16" fmla="*/ 33 w 85"/>
                  <a:gd name="T17" fmla="*/ 187 h 189"/>
                  <a:gd name="T18" fmla="*/ 36 w 85"/>
                  <a:gd name="T19" fmla="*/ 188 h 189"/>
                  <a:gd name="T20" fmla="*/ 40 w 85"/>
                  <a:gd name="T21" fmla="*/ 186 h 189"/>
                  <a:gd name="T22" fmla="*/ 43 w 85"/>
                  <a:gd name="T23" fmla="*/ 182 h 189"/>
                  <a:gd name="T24" fmla="*/ 76 w 85"/>
                  <a:gd name="T25" fmla="*/ 14 h 189"/>
                  <a:gd name="T26" fmla="*/ 76 w 85"/>
                  <a:gd name="T27" fmla="*/ 10 h 189"/>
                  <a:gd name="T28" fmla="*/ 77 w 85"/>
                  <a:gd name="T29" fmla="*/ 6 h 189"/>
                  <a:gd name="T30" fmla="*/ 78 w 85"/>
                  <a:gd name="T31" fmla="*/ 4 h 189"/>
                  <a:gd name="T32" fmla="*/ 81 w 85"/>
                  <a:gd name="T33" fmla="*/ 1 h 189"/>
                  <a:gd name="T34" fmla="*/ 84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0" y="1"/>
                    </a:moveTo>
                    <a:lnTo>
                      <a:pt x="2" y="1"/>
                    </a:lnTo>
                    <a:lnTo>
                      <a:pt x="5" y="5"/>
                    </a:lnTo>
                    <a:lnTo>
                      <a:pt x="7" y="8"/>
                    </a:lnTo>
                    <a:lnTo>
                      <a:pt x="7" y="15"/>
                    </a:lnTo>
                    <a:lnTo>
                      <a:pt x="26" y="173"/>
                    </a:lnTo>
                    <a:lnTo>
                      <a:pt x="28" y="182"/>
                    </a:lnTo>
                    <a:lnTo>
                      <a:pt x="30" y="185"/>
                    </a:lnTo>
                    <a:lnTo>
                      <a:pt x="33" y="187"/>
                    </a:lnTo>
                    <a:lnTo>
                      <a:pt x="36" y="188"/>
                    </a:lnTo>
                    <a:lnTo>
                      <a:pt x="40" y="186"/>
                    </a:lnTo>
                    <a:lnTo>
                      <a:pt x="43" y="182"/>
                    </a:lnTo>
                    <a:lnTo>
                      <a:pt x="76" y="14"/>
                    </a:lnTo>
                    <a:lnTo>
                      <a:pt x="76" y="10"/>
                    </a:lnTo>
                    <a:lnTo>
                      <a:pt x="77" y="6"/>
                    </a:lnTo>
                    <a:lnTo>
                      <a:pt x="78" y="4"/>
                    </a:lnTo>
                    <a:lnTo>
                      <a:pt x="81" y="1"/>
                    </a:lnTo>
                    <a:lnTo>
                      <a:pt x="84"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2" name="Freeform 14"/>
              <p:cNvSpPr>
                <a:spLocks/>
              </p:cNvSpPr>
              <p:nvPr/>
            </p:nvSpPr>
            <p:spPr bwMode="auto">
              <a:xfrm>
                <a:off x="1812" y="1827"/>
                <a:ext cx="88" cy="189"/>
              </a:xfrm>
              <a:custGeom>
                <a:avLst/>
                <a:gdLst>
                  <a:gd name="T0" fmla="*/ 0 w 88"/>
                  <a:gd name="T1" fmla="*/ 0 h 189"/>
                  <a:gd name="T2" fmla="*/ 5 w 88"/>
                  <a:gd name="T3" fmla="*/ 1 h 189"/>
                  <a:gd name="T4" fmla="*/ 9 w 88"/>
                  <a:gd name="T5" fmla="*/ 4 h 189"/>
                  <a:gd name="T6" fmla="*/ 9 w 88"/>
                  <a:gd name="T7" fmla="*/ 9 h 189"/>
                  <a:gd name="T8" fmla="*/ 11 w 88"/>
                  <a:gd name="T9" fmla="*/ 15 h 189"/>
                  <a:gd name="T10" fmla="*/ 30 w 88"/>
                  <a:gd name="T11" fmla="*/ 173 h 189"/>
                  <a:gd name="T12" fmla="*/ 31 w 88"/>
                  <a:gd name="T13" fmla="*/ 182 h 189"/>
                  <a:gd name="T14" fmla="*/ 32 w 88"/>
                  <a:gd name="T15" fmla="*/ 185 h 189"/>
                  <a:gd name="T16" fmla="*/ 36 w 88"/>
                  <a:gd name="T17" fmla="*/ 187 h 189"/>
                  <a:gd name="T18" fmla="*/ 40 w 88"/>
                  <a:gd name="T19" fmla="*/ 188 h 189"/>
                  <a:gd name="T20" fmla="*/ 44 w 88"/>
                  <a:gd name="T21" fmla="*/ 186 h 189"/>
                  <a:gd name="T22" fmla="*/ 46 w 88"/>
                  <a:gd name="T23" fmla="*/ 182 h 189"/>
                  <a:gd name="T24" fmla="*/ 79 w 88"/>
                  <a:gd name="T25" fmla="*/ 14 h 189"/>
                  <a:gd name="T26" fmla="*/ 80 w 88"/>
                  <a:gd name="T27" fmla="*/ 10 h 189"/>
                  <a:gd name="T28" fmla="*/ 80 w 88"/>
                  <a:gd name="T29" fmla="*/ 6 h 189"/>
                  <a:gd name="T30" fmla="*/ 81 w 88"/>
                  <a:gd name="T31" fmla="*/ 4 h 189"/>
                  <a:gd name="T32" fmla="*/ 84 w 88"/>
                  <a:gd name="T33" fmla="*/ 1 h 189"/>
                  <a:gd name="T34" fmla="*/ 87 w 88"/>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9"/>
                  <a:gd name="T56" fmla="*/ 88 w 88"/>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9">
                    <a:moveTo>
                      <a:pt x="0" y="0"/>
                    </a:moveTo>
                    <a:lnTo>
                      <a:pt x="5" y="1"/>
                    </a:lnTo>
                    <a:lnTo>
                      <a:pt x="9" y="4"/>
                    </a:lnTo>
                    <a:lnTo>
                      <a:pt x="9" y="9"/>
                    </a:lnTo>
                    <a:lnTo>
                      <a:pt x="11" y="15"/>
                    </a:lnTo>
                    <a:lnTo>
                      <a:pt x="30" y="173"/>
                    </a:lnTo>
                    <a:lnTo>
                      <a:pt x="31" y="182"/>
                    </a:lnTo>
                    <a:lnTo>
                      <a:pt x="32" y="185"/>
                    </a:lnTo>
                    <a:lnTo>
                      <a:pt x="36" y="187"/>
                    </a:lnTo>
                    <a:lnTo>
                      <a:pt x="40" y="188"/>
                    </a:lnTo>
                    <a:lnTo>
                      <a:pt x="44" y="186"/>
                    </a:lnTo>
                    <a:lnTo>
                      <a:pt x="46" y="182"/>
                    </a:lnTo>
                    <a:lnTo>
                      <a:pt x="79" y="14"/>
                    </a:lnTo>
                    <a:lnTo>
                      <a:pt x="80" y="10"/>
                    </a:lnTo>
                    <a:lnTo>
                      <a:pt x="80" y="6"/>
                    </a:lnTo>
                    <a:lnTo>
                      <a:pt x="81" y="4"/>
                    </a:lnTo>
                    <a:lnTo>
                      <a:pt x="84" y="1"/>
                    </a:lnTo>
                    <a:lnTo>
                      <a:pt x="87"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3" name="Freeform 15"/>
              <p:cNvSpPr>
                <a:spLocks/>
              </p:cNvSpPr>
              <p:nvPr/>
            </p:nvSpPr>
            <p:spPr bwMode="auto">
              <a:xfrm>
                <a:off x="1900" y="1827"/>
                <a:ext cx="86" cy="189"/>
              </a:xfrm>
              <a:custGeom>
                <a:avLst/>
                <a:gdLst>
                  <a:gd name="T0" fmla="*/ 0 w 86"/>
                  <a:gd name="T1" fmla="*/ 1 h 189"/>
                  <a:gd name="T2" fmla="*/ 3 w 86"/>
                  <a:gd name="T3" fmla="*/ 1 h 189"/>
                  <a:gd name="T4" fmla="*/ 6 w 86"/>
                  <a:gd name="T5" fmla="*/ 5 h 189"/>
                  <a:gd name="T6" fmla="*/ 7 w 86"/>
                  <a:gd name="T7" fmla="*/ 8 h 189"/>
                  <a:gd name="T8" fmla="*/ 7 w 86"/>
                  <a:gd name="T9" fmla="*/ 15 h 189"/>
                  <a:gd name="T10" fmla="*/ 27 w 86"/>
                  <a:gd name="T11" fmla="*/ 173 h 189"/>
                  <a:gd name="T12" fmla="*/ 29 w 86"/>
                  <a:gd name="T13" fmla="*/ 182 h 189"/>
                  <a:gd name="T14" fmla="*/ 30 w 86"/>
                  <a:gd name="T15" fmla="*/ 185 h 189"/>
                  <a:gd name="T16" fmla="*/ 33 w 86"/>
                  <a:gd name="T17" fmla="*/ 187 h 189"/>
                  <a:gd name="T18" fmla="*/ 38 w 86"/>
                  <a:gd name="T19" fmla="*/ 188 h 189"/>
                  <a:gd name="T20" fmla="*/ 41 w 86"/>
                  <a:gd name="T21" fmla="*/ 186 h 189"/>
                  <a:gd name="T22" fmla="*/ 44 w 86"/>
                  <a:gd name="T23" fmla="*/ 182 h 189"/>
                  <a:gd name="T24" fmla="*/ 77 w 86"/>
                  <a:gd name="T25" fmla="*/ 14 h 189"/>
                  <a:gd name="T26" fmla="*/ 77 w 86"/>
                  <a:gd name="T27" fmla="*/ 10 h 189"/>
                  <a:gd name="T28" fmla="*/ 78 w 86"/>
                  <a:gd name="T29" fmla="*/ 6 h 189"/>
                  <a:gd name="T30" fmla="*/ 79 w 86"/>
                  <a:gd name="T31" fmla="*/ 4 h 189"/>
                  <a:gd name="T32" fmla="*/ 82 w 86"/>
                  <a:gd name="T33" fmla="*/ 1 h 189"/>
                  <a:gd name="T34" fmla="*/ 85 w 86"/>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89"/>
                  <a:gd name="T56" fmla="*/ 86 w 86"/>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89">
                    <a:moveTo>
                      <a:pt x="0" y="1"/>
                    </a:moveTo>
                    <a:lnTo>
                      <a:pt x="3" y="1"/>
                    </a:lnTo>
                    <a:lnTo>
                      <a:pt x="6" y="5"/>
                    </a:lnTo>
                    <a:lnTo>
                      <a:pt x="7" y="8"/>
                    </a:lnTo>
                    <a:lnTo>
                      <a:pt x="7" y="15"/>
                    </a:lnTo>
                    <a:lnTo>
                      <a:pt x="27" y="173"/>
                    </a:lnTo>
                    <a:lnTo>
                      <a:pt x="29" y="182"/>
                    </a:lnTo>
                    <a:lnTo>
                      <a:pt x="30" y="185"/>
                    </a:lnTo>
                    <a:lnTo>
                      <a:pt x="33" y="187"/>
                    </a:lnTo>
                    <a:lnTo>
                      <a:pt x="38" y="188"/>
                    </a:lnTo>
                    <a:lnTo>
                      <a:pt x="41" y="186"/>
                    </a:lnTo>
                    <a:lnTo>
                      <a:pt x="44" y="182"/>
                    </a:lnTo>
                    <a:lnTo>
                      <a:pt x="77" y="14"/>
                    </a:lnTo>
                    <a:lnTo>
                      <a:pt x="77" y="10"/>
                    </a:lnTo>
                    <a:lnTo>
                      <a:pt x="78" y="6"/>
                    </a:lnTo>
                    <a:lnTo>
                      <a:pt x="79" y="4"/>
                    </a:lnTo>
                    <a:lnTo>
                      <a:pt x="82" y="1"/>
                    </a:lnTo>
                    <a:lnTo>
                      <a:pt x="85"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4" name="Freeform 16"/>
              <p:cNvSpPr>
                <a:spLocks/>
              </p:cNvSpPr>
              <p:nvPr/>
            </p:nvSpPr>
            <p:spPr bwMode="auto">
              <a:xfrm>
                <a:off x="1985" y="1827"/>
                <a:ext cx="87" cy="189"/>
              </a:xfrm>
              <a:custGeom>
                <a:avLst/>
                <a:gdLst>
                  <a:gd name="T0" fmla="*/ 0 w 87"/>
                  <a:gd name="T1" fmla="*/ 0 h 189"/>
                  <a:gd name="T2" fmla="*/ 5 w 87"/>
                  <a:gd name="T3" fmla="*/ 1 h 189"/>
                  <a:gd name="T4" fmla="*/ 9 w 87"/>
                  <a:gd name="T5" fmla="*/ 4 h 189"/>
                  <a:gd name="T6" fmla="*/ 9 w 87"/>
                  <a:gd name="T7" fmla="*/ 9 h 189"/>
                  <a:gd name="T8" fmla="*/ 11 w 87"/>
                  <a:gd name="T9" fmla="*/ 15 h 189"/>
                  <a:gd name="T10" fmla="*/ 30 w 87"/>
                  <a:gd name="T11" fmla="*/ 173 h 189"/>
                  <a:gd name="T12" fmla="*/ 31 w 87"/>
                  <a:gd name="T13" fmla="*/ 182 h 189"/>
                  <a:gd name="T14" fmla="*/ 32 w 87"/>
                  <a:gd name="T15" fmla="*/ 185 h 189"/>
                  <a:gd name="T16" fmla="*/ 36 w 87"/>
                  <a:gd name="T17" fmla="*/ 187 h 189"/>
                  <a:gd name="T18" fmla="*/ 39 w 87"/>
                  <a:gd name="T19" fmla="*/ 188 h 189"/>
                  <a:gd name="T20" fmla="*/ 44 w 87"/>
                  <a:gd name="T21" fmla="*/ 186 h 189"/>
                  <a:gd name="T22" fmla="*/ 46 w 87"/>
                  <a:gd name="T23" fmla="*/ 182 h 189"/>
                  <a:gd name="T24" fmla="*/ 78 w 87"/>
                  <a:gd name="T25" fmla="*/ 14 h 189"/>
                  <a:gd name="T26" fmla="*/ 79 w 87"/>
                  <a:gd name="T27" fmla="*/ 10 h 189"/>
                  <a:gd name="T28" fmla="*/ 79 w 87"/>
                  <a:gd name="T29" fmla="*/ 6 h 189"/>
                  <a:gd name="T30" fmla="*/ 80 w 87"/>
                  <a:gd name="T31" fmla="*/ 4 h 189"/>
                  <a:gd name="T32" fmla="*/ 83 w 87"/>
                  <a:gd name="T33" fmla="*/ 1 h 189"/>
                  <a:gd name="T34" fmla="*/ 86 w 87"/>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0" y="0"/>
                    </a:moveTo>
                    <a:lnTo>
                      <a:pt x="5" y="1"/>
                    </a:lnTo>
                    <a:lnTo>
                      <a:pt x="9" y="4"/>
                    </a:lnTo>
                    <a:lnTo>
                      <a:pt x="9" y="9"/>
                    </a:lnTo>
                    <a:lnTo>
                      <a:pt x="11" y="15"/>
                    </a:lnTo>
                    <a:lnTo>
                      <a:pt x="30" y="173"/>
                    </a:lnTo>
                    <a:lnTo>
                      <a:pt x="31" y="182"/>
                    </a:lnTo>
                    <a:lnTo>
                      <a:pt x="32" y="185"/>
                    </a:lnTo>
                    <a:lnTo>
                      <a:pt x="36" y="187"/>
                    </a:lnTo>
                    <a:lnTo>
                      <a:pt x="39" y="188"/>
                    </a:lnTo>
                    <a:lnTo>
                      <a:pt x="44" y="186"/>
                    </a:lnTo>
                    <a:lnTo>
                      <a:pt x="46" y="182"/>
                    </a:lnTo>
                    <a:lnTo>
                      <a:pt x="78" y="14"/>
                    </a:lnTo>
                    <a:lnTo>
                      <a:pt x="79" y="10"/>
                    </a:lnTo>
                    <a:lnTo>
                      <a:pt x="79" y="6"/>
                    </a:lnTo>
                    <a:lnTo>
                      <a:pt x="80" y="4"/>
                    </a:lnTo>
                    <a:lnTo>
                      <a:pt x="83" y="1"/>
                    </a:lnTo>
                    <a:lnTo>
                      <a:pt x="86"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5" name="Freeform 17"/>
              <p:cNvSpPr>
                <a:spLocks/>
              </p:cNvSpPr>
              <p:nvPr/>
            </p:nvSpPr>
            <p:spPr bwMode="auto">
              <a:xfrm>
                <a:off x="2076" y="1827"/>
                <a:ext cx="85" cy="189"/>
              </a:xfrm>
              <a:custGeom>
                <a:avLst/>
                <a:gdLst>
                  <a:gd name="T0" fmla="*/ 0 w 85"/>
                  <a:gd name="T1" fmla="*/ 1 h 189"/>
                  <a:gd name="T2" fmla="*/ 3 w 85"/>
                  <a:gd name="T3" fmla="*/ 1 h 189"/>
                  <a:gd name="T4" fmla="*/ 6 w 85"/>
                  <a:gd name="T5" fmla="*/ 5 h 189"/>
                  <a:gd name="T6" fmla="*/ 7 w 85"/>
                  <a:gd name="T7" fmla="*/ 8 h 189"/>
                  <a:gd name="T8" fmla="*/ 8 w 85"/>
                  <a:gd name="T9" fmla="*/ 15 h 189"/>
                  <a:gd name="T10" fmla="*/ 26 w 85"/>
                  <a:gd name="T11" fmla="*/ 173 h 189"/>
                  <a:gd name="T12" fmla="*/ 29 w 85"/>
                  <a:gd name="T13" fmla="*/ 182 h 189"/>
                  <a:gd name="T14" fmla="*/ 30 w 85"/>
                  <a:gd name="T15" fmla="*/ 184 h 189"/>
                  <a:gd name="T16" fmla="*/ 33 w 85"/>
                  <a:gd name="T17" fmla="*/ 187 h 189"/>
                  <a:gd name="T18" fmla="*/ 37 w 85"/>
                  <a:gd name="T19" fmla="*/ 188 h 189"/>
                  <a:gd name="T20" fmla="*/ 40 w 85"/>
                  <a:gd name="T21" fmla="*/ 186 h 189"/>
                  <a:gd name="T22" fmla="*/ 44 w 85"/>
                  <a:gd name="T23" fmla="*/ 182 h 189"/>
                  <a:gd name="T24" fmla="*/ 76 w 85"/>
                  <a:gd name="T25" fmla="*/ 14 h 189"/>
                  <a:gd name="T26" fmla="*/ 76 w 85"/>
                  <a:gd name="T27" fmla="*/ 10 h 189"/>
                  <a:gd name="T28" fmla="*/ 77 w 85"/>
                  <a:gd name="T29" fmla="*/ 6 h 189"/>
                  <a:gd name="T30" fmla="*/ 78 w 85"/>
                  <a:gd name="T31" fmla="*/ 3 h 189"/>
                  <a:gd name="T32" fmla="*/ 81 w 85"/>
                  <a:gd name="T33" fmla="*/ 1 h 189"/>
                  <a:gd name="T34" fmla="*/ 84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0" y="1"/>
                    </a:moveTo>
                    <a:lnTo>
                      <a:pt x="3" y="1"/>
                    </a:lnTo>
                    <a:lnTo>
                      <a:pt x="6" y="5"/>
                    </a:lnTo>
                    <a:lnTo>
                      <a:pt x="7" y="8"/>
                    </a:lnTo>
                    <a:lnTo>
                      <a:pt x="8" y="15"/>
                    </a:lnTo>
                    <a:lnTo>
                      <a:pt x="26" y="173"/>
                    </a:lnTo>
                    <a:lnTo>
                      <a:pt x="29" y="182"/>
                    </a:lnTo>
                    <a:lnTo>
                      <a:pt x="30" y="184"/>
                    </a:lnTo>
                    <a:lnTo>
                      <a:pt x="33" y="187"/>
                    </a:lnTo>
                    <a:lnTo>
                      <a:pt x="37" y="188"/>
                    </a:lnTo>
                    <a:lnTo>
                      <a:pt x="40" y="186"/>
                    </a:lnTo>
                    <a:lnTo>
                      <a:pt x="44" y="182"/>
                    </a:lnTo>
                    <a:lnTo>
                      <a:pt x="76" y="14"/>
                    </a:lnTo>
                    <a:lnTo>
                      <a:pt x="76" y="10"/>
                    </a:lnTo>
                    <a:lnTo>
                      <a:pt x="77" y="6"/>
                    </a:lnTo>
                    <a:lnTo>
                      <a:pt x="78" y="3"/>
                    </a:lnTo>
                    <a:lnTo>
                      <a:pt x="81" y="1"/>
                    </a:lnTo>
                    <a:lnTo>
                      <a:pt x="84"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6" name="Freeform 18"/>
              <p:cNvSpPr>
                <a:spLocks/>
              </p:cNvSpPr>
              <p:nvPr/>
            </p:nvSpPr>
            <p:spPr bwMode="auto">
              <a:xfrm>
                <a:off x="2160" y="1826"/>
                <a:ext cx="88" cy="190"/>
              </a:xfrm>
              <a:custGeom>
                <a:avLst/>
                <a:gdLst>
                  <a:gd name="T0" fmla="*/ 0 w 88"/>
                  <a:gd name="T1" fmla="*/ 0 h 190"/>
                  <a:gd name="T2" fmla="*/ 5 w 88"/>
                  <a:gd name="T3" fmla="*/ 1 h 190"/>
                  <a:gd name="T4" fmla="*/ 8 w 88"/>
                  <a:gd name="T5" fmla="*/ 4 h 190"/>
                  <a:gd name="T6" fmla="*/ 9 w 88"/>
                  <a:gd name="T7" fmla="*/ 9 h 190"/>
                  <a:gd name="T8" fmla="*/ 10 w 88"/>
                  <a:gd name="T9" fmla="*/ 16 h 190"/>
                  <a:gd name="T10" fmla="*/ 29 w 88"/>
                  <a:gd name="T11" fmla="*/ 174 h 190"/>
                  <a:gd name="T12" fmla="*/ 30 w 88"/>
                  <a:gd name="T13" fmla="*/ 183 h 190"/>
                  <a:gd name="T14" fmla="*/ 33 w 88"/>
                  <a:gd name="T15" fmla="*/ 185 h 190"/>
                  <a:gd name="T16" fmla="*/ 35 w 88"/>
                  <a:gd name="T17" fmla="*/ 187 h 190"/>
                  <a:gd name="T18" fmla="*/ 40 w 88"/>
                  <a:gd name="T19" fmla="*/ 189 h 190"/>
                  <a:gd name="T20" fmla="*/ 43 w 88"/>
                  <a:gd name="T21" fmla="*/ 187 h 190"/>
                  <a:gd name="T22" fmla="*/ 46 w 88"/>
                  <a:gd name="T23" fmla="*/ 183 h 190"/>
                  <a:gd name="T24" fmla="*/ 79 w 88"/>
                  <a:gd name="T25" fmla="*/ 15 h 190"/>
                  <a:gd name="T26" fmla="*/ 79 w 88"/>
                  <a:gd name="T27" fmla="*/ 10 h 190"/>
                  <a:gd name="T28" fmla="*/ 80 w 88"/>
                  <a:gd name="T29" fmla="*/ 7 h 190"/>
                  <a:gd name="T30" fmla="*/ 81 w 88"/>
                  <a:gd name="T31" fmla="*/ 4 h 190"/>
                  <a:gd name="T32" fmla="*/ 83 w 88"/>
                  <a:gd name="T33" fmla="*/ 1 h 190"/>
                  <a:gd name="T34" fmla="*/ 87 w 88"/>
                  <a:gd name="T35" fmla="*/ 1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90"/>
                  <a:gd name="T56" fmla="*/ 88 w 88"/>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90">
                    <a:moveTo>
                      <a:pt x="0" y="0"/>
                    </a:moveTo>
                    <a:lnTo>
                      <a:pt x="5" y="1"/>
                    </a:lnTo>
                    <a:lnTo>
                      <a:pt x="8" y="4"/>
                    </a:lnTo>
                    <a:lnTo>
                      <a:pt x="9" y="9"/>
                    </a:lnTo>
                    <a:lnTo>
                      <a:pt x="10" y="16"/>
                    </a:lnTo>
                    <a:lnTo>
                      <a:pt x="29" y="174"/>
                    </a:lnTo>
                    <a:lnTo>
                      <a:pt x="30" y="183"/>
                    </a:lnTo>
                    <a:lnTo>
                      <a:pt x="33" y="185"/>
                    </a:lnTo>
                    <a:lnTo>
                      <a:pt x="35" y="187"/>
                    </a:lnTo>
                    <a:lnTo>
                      <a:pt x="40" y="189"/>
                    </a:lnTo>
                    <a:lnTo>
                      <a:pt x="43" y="187"/>
                    </a:lnTo>
                    <a:lnTo>
                      <a:pt x="46" y="183"/>
                    </a:lnTo>
                    <a:lnTo>
                      <a:pt x="79" y="15"/>
                    </a:lnTo>
                    <a:lnTo>
                      <a:pt x="79" y="10"/>
                    </a:lnTo>
                    <a:lnTo>
                      <a:pt x="80" y="7"/>
                    </a:lnTo>
                    <a:lnTo>
                      <a:pt x="81" y="4"/>
                    </a:lnTo>
                    <a:lnTo>
                      <a:pt x="83" y="1"/>
                    </a:lnTo>
                    <a:lnTo>
                      <a:pt x="87"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7" name="Freeform 19"/>
              <p:cNvSpPr>
                <a:spLocks/>
              </p:cNvSpPr>
              <p:nvPr/>
            </p:nvSpPr>
            <p:spPr bwMode="auto">
              <a:xfrm>
                <a:off x="2248" y="1827"/>
                <a:ext cx="86" cy="189"/>
              </a:xfrm>
              <a:custGeom>
                <a:avLst/>
                <a:gdLst>
                  <a:gd name="T0" fmla="*/ 0 w 86"/>
                  <a:gd name="T1" fmla="*/ 1 h 189"/>
                  <a:gd name="T2" fmla="*/ 2 w 86"/>
                  <a:gd name="T3" fmla="*/ 1 h 189"/>
                  <a:gd name="T4" fmla="*/ 5 w 86"/>
                  <a:gd name="T5" fmla="*/ 5 h 189"/>
                  <a:gd name="T6" fmla="*/ 6 w 86"/>
                  <a:gd name="T7" fmla="*/ 8 h 189"/>
                  <a:gd name="T8" fmla="*/ 7 w 86"/>
                  <a:gd name="T9" fmla="*/ 15 h 189"/>
                  <a:gd name="T10" fmla="*/ 25 w 86"/>
                  <a:gd name="T11" fmla="*/ 173 h 189"/>
                  <a:gd name="T12" fmla="*/ 27 w 86"/>
                  <a:gd name="T13" fmla="*/ 182 h 189"/>
                  <a:gd name="T14" fmla="*/ 30 w 86"/>
                  <a:gd name="T15" fmla="*/ 184 h 189"/>
                  <a:gd name="T16" fmla="*/ 33 w 86"/>
                  <a:gd name="T17" fmla="*/ 187 h 189"/>
                  <a:gd name="T18" fmla="*/ 36 w 86"/>
                  <a:gd name="T19" fmla="*/ 188 h 189"/>
                  <a:gd name="T20" fmla="*/ 40 w 86"/>
                  <a:gd name="T21" fmla="*/ 186 h 189"/>
                  <a:gd name="T22" fmla="*/ 43 w 86"/>
                  <a:gd name="T23" fmla="*/ 182 h 189"/>
                  <a:gd name="T24" fmla="*/ 75 w 86"/>
                  <a:gd name="T25" fmla="*/ 14 h 189"/>
                  <a:gd name="T26" fmla="*/ 76 w 86"/>
                  <a:gd name="T27" fmla="*/ 10 h 189"/>
                  <a:gd name="T28" fmla="*/ 77 w 86"/>
                  <a:gd name="T29" fmla="*/ 6 h 189"/>
                  <a:gd name="T30" fmla="*/ 78 w 86"/>
                  <a:gd name="T31" fmla="*/ 3 h 189"/>
                  <a:gd name="T32" fmla="*/ 80 w 86"/>
                  <a:gd name="T33" fmla="*/ 1 h 189"/>
                  <a:gd name="T34" fmla="*/ 85 w 86"/>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89"/>
                  <a:gd name="T56" fmla="*/ 86 w 86"/>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89">
                    <a:moveTo>
                      <a:pt x="0" y="1"/>
                    </a:moveTo>
                    <a:lnTo>
                      <a:pt x="2" y="1"/>
                    </a:lnTo>
                    <a:lnTo>
                      <a:pt x="5" y="5"/>
                    </a:lnTo>
                    <a:lnTo>
                      <a:pt x="6" y="8"/>
                    </a:lnTo>
                    <a:lnTo>
                      <a:pt x="7" y="15"/>
                    </a:lnTo>
                    <a:lnTo>
                      <a:pt x="25" y="173"/>
                    </a:lnTo>
                    <a:lnTo>
                      <a:pt x="27" y="182"/>
                    </a:lnTo>
                    <a:lnTo>
                      <a:pt x="30" y="184"/>
                    </a:lnTo>
                    <a:lnTo>
                      <a:pt x="33" y="187"/>
                    </a:lnTo>
                    <a:lnTo>
                      <a:pt x="36" y="188"/>
                    </a:lnTo>
                    <a:lnTo>
                      <a:pt x="40" y="186"/>
                    </a:lnTo>
                    <a:lnTo>
                      <a:pt x="43" y="182"/>
                    </a:lnTo>
                    <a:lnTo>
                      <a:pt x="75" y="14"/>
                    </a:lnTo>
                    <a:lnTo>
                      <a:pt x="76" y="10"/>
                    </a:lnTo>
                    <a:lnTo>
                      <a:pt x="77" y="6"/>
                    </a:lnTo>
                    <a:lnTo>
                      <a:pt x="78" y="3"/>
                    </a:lnTo>
                    <a:lnTo>
                      <a:pt x="80" y="1"/>
                    </a:lnTo>
                    <a:lnTo>
                      <a:pt x="85"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8" name="Freeform 20"/>
              <p:cNvSpPr>
                <a:spLocks/>
              </p:cNvSpPr>
              <p:nvPr/>
            </p:nvSpPr>
            <p:spPr bwMode="auto">
              <a:xfrm>
                <a:off x="2333" y="1826"/>
                <a:ext cx="60" cy="190"/>
              </a:xfrm>
              <a:custGeom>
                <a:avLst/>
                <a:gdLst>
                  <a:gd name="T0" fmla="*/ 0 w 60"/>
                  <a:gd name="T1" fmla="*/ 0 h 190"/>
                  <a:gd name="T2" fmla="*/ 4 w 60"/>
                  <a:gd name="T3" fmla="*/ 1 h 190"/>
                  <a:gd name="T4" fmla="*/ 8 w 60"/>
                  <a:gd name="T5" fmla="*/ 4 h 190"/>
                  <a:gd name="T6" fmla="*/ 9 w 60"/>
                  <a:gd name="T7" fmla="*/ 9 h 190"/>
                  <a:gd name="T8" fmla="*/ 10 w 60"/>
                  <a:gd name="T9" fmla="*/ 16 h 190"/>
                  <a:gd name="T10" fmla="*/ 29 w 60"/>
                  <a:gd name="T11" fmla="*/ 174 h 190"/>
                  <a:gd name="T12" fmla="*/ 31 w 60"/>
                  <a:gd name="T13" fmla="*/ 183 h 190"/>
                  <a:gd name="T14" fmla="*/ 32 w 60"/>
                  <a:gd name="T15" fmla="*/ 185 h 190"/>
                  <a:gd name="T16" fmla="*/ 37 w 60"/>
                  <a:gd name="T17" fmla="*/ 187 h 190"/>
                  <a:gd name="T18" fmla="*/ 40 w 60"/>
                  <a:gd name="T19" fmla="*/ 189 h 190"/>
                  <a:gd name="T20" fmla="*/ 44 w 60"/>
                  <a:gd name="T21" fmla="*/ 187 h 190"/>
                  <a:gd name="T22" fmla="*/ 46 w 60"/>
                  <a:gd name="T23" fmla="*/ 183 h 190"/>
                  <a:gd name="T24" fmla="*/ 59 w 60"/>
                  <a:gd name="T25" fmla="*/ 102 h 1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90"/>
                  <a:gd name="T41" fmla="*/ 60 w 60"/>
                  <a:gd name="T42" fmla="*/ 190 h 19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90">
                    <a:moveTo>
                      <a:pt x="0" y="0"/>
                    </a:moveTo>
                    <a:lnTo>
                      <a:pt x="4" y="1"/>
                    </a:lnTo>
                    <a:lnTo>
                      <a:pt x="8" y="4"/>
                    </a:lnTo>
                    <a:lnTo>
                      <a:pt x="9" y="9"/>
                    </a:lnTo>
                    <a:lnTo>
                      <a:pt x="10" y="16"/>
                    </a:lnTo>
                    <a:lnTo>
                      <a:pt x="29" y="174"/>
                    </a:lnTo>
                    <a:lnTo>
                      <a:pt x="31" y="183"/>
                    </a:lnTo>
                    <a:lnTo>
                      <a:pt x="32" y="185"/>
                    </a:lnTo>
                    <a:lnTo>
                      <a:pt x="37" y="187"/>
                    </a:lnTo>
                    <a:lnTo>
                      <a:pt x="40" y="189"/>
                    </a:lnTo>
                    <a:lnTo>
                      <a:pt x="44" y="187"/>
                    </a:lnTo>
                    <a:lnTo>
                      <a:pt x="46" y="183"/>
                    </a:lnTo>
                    <a:lnTo>
                      <a:pt x="59" y="102"/>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grpSp>
        <p:cxnSp>
          <p:nvCxnSpPr>
            <p:cNvPr id="49" name="Straight Arrow Connector 48"/>
            <p:cNvCxnSpPr>
              <a:endCxn id="28" idx="12"/>
            </p:cNvCxnSpPr>
            <p:nvPr/>
          </p:nvCxnSpPr>
          <p:spPr>
            <a:xfrm>
              <a:off x="1648178" y="5428287"/>
              <a:ext cx="2055950" cy="2044"/>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55" name="Rounded Rectangle 54"/>
          <p:cNvSpPr/>
          <p:nvPr/>
        </p:nvSpPr>
        <p:spPr>
          <a:xfrm>
            <a:off x="8135846" y="5810795"/>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View</a:t>
            </a:r>
          </a:p>
        </p:txBody>
      </p:sp>
      <p:sp>
        <p:nvSpPr>
          <p:cNvPr id="56" name="Can 55"/>
          <p:cNvSpPr/>
          <p:nvPr/>
        </p:nvSpPr>
        <p:spPr bwMode="auto">
          <a:xfrm>
            <a:off x="11155303" y="4774366"/>
            <a:ext cx="1019764" cy="349957"/>
          </a:xfrm>
          <a:prstGeom prst="can">
            <a:avLst/>
          </a:prstGeom>
          <a:solidFill>
            <a:schemeClr val="bg2">
              <a:lumMod val="50000"/>
            </a:schemeClr>
          </a:solid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1100" dirty="0">
                <a:gradFill>
                  <a:gsLst>
                    <a:gs pos="0">
                      <a:srgbClr val="FFFFFF"/>
                    </a:gs>
                    <a:gs pos="100000">
                      <a:srgbClr val="FFFFFF"/>
                    </a:gs>
                  </a:gsLst>
                  <a:lin ang="5400000" scaled="0"/>
                </a:gradFill>
              </a:rPr>
              <a:t>Orders</a:t>
            </a:r>
          </a:p>
        </p:txBody>
      </p:sp>
      <p:cxnSp>
        <p:nvCxnSpPr>
          <p:cNvPr id="57" name="Straight Arrow Connector 56"/>
          <p:cNvCxnSpPr/>
          <p:nvPr/>
        </p:nvCxnSpPr>
        <p:spPr>
          <a:xfrm>
            <a:off x="9975561" y="4750649"/>
            <a:ext cx="1105487" cy="98397"/>
          </a:xfrm>
          <a:prstGeom prst="straightConnector1">
            <a:avLst/>
          </a:prstGeom>
          <a:ln w="349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7444717" y="5026040"/>
            <a:ext cx="691128" cy="334743"/>
          </a:xfrm>
          <a:prstGeom prst="straightConnector1">
            <a:avLst/>
          </a:prstGeom>
          <a:ln w="349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418876" y="5448922"/>
            <a:ext cx="777089" cy="230005"/>
          </a:xfrm>
          <a:prstGeom prst="straightConnector1">
            <a:avLst/>
          </a:prstGeom>
          <a:ln w="349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Can 46"/>
          <p:cNvSpPr/>
          <p:nvPr/>
        </p:nvSpPr>
        <p:spPr bwMode="auto">
          <a:xfrm>
            <a:off x="10820925" y="5026040"/>
            <a:ext cx="1019764" cy="349957"/>
          </a:xfrm>
          <a:prstGeom prst="can">
            <a:avLst/>
          </a:prstGeom>
          <a:solidFill>
            <a:schemeClr val="bg2">
              <a:lumMod val="50000"/>
            </a:schemeClr>
          </a:solid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1100" dirty="0">
                <a:gradFill>
                  <a:gsLst>
                    <a:gs pos="0">
                      <a:srgbClr val="FFFFFF"/>
                    </a:gs>
                    <a:gs pos="100000">
                      <a:srgbClr val="FFFFFF"/>
                    </a:gs>
                  </a:gsLst>
                  <a:lin ang="5400000" scaled="0"/>
                </a:gradFill>
              </a:rPr>
              <a:t>Products</a:t>
            </a:r>
          </a:p>
        </p:txBody>
      </p:sp>
      <p:grpSp>
        <p:nvGrpSpPr>
          <p:cNvPr id="6" name="Group 25"/>
          <p:cNvGrpSpPr>
            <a:grpSpLocks/>
          </p:cNvGrpSpPr>
          <p:nvPr/>
        </p:nvGrpSpPr>
        <p:grpSpPr bwMode="auto">
          <a:xfrm rot="21383822" flipV="1">
            <a:off x="2359833" y="5981784"/>
            <a:ext cx="3015492" cy="279239"/>
            <a:chOff x="1560" y="2498"/>
            <a:chExt cx="952" cy="190"/>
          </a:xfrm>
        </p:grpSpPr>
        <p:sp>
          <p:nvSpPr>
            <p:cNvPr id="46" name="Freeform 45"/>
            <p:cNvSpPr>
              <a:spLocks/>
            </p:cNvSpPr>
            <p:nvPr/>
          </p:nvSpPr>
          <p:spPr bwMode="auto">
            <a:xfrm>
              <a:off x="2488" y="2501"/>
              <a:ext cx="24" cy="97"/>
            </a:xfrm>
            <a:custGeom>
              <a:avLst/>
              <a:gdLst>
                <a:gd name="T0" fmla="*/ 23 w 24"/>
                <a:gd name="T1" fmla="*/ 96 h 97"/>
                <a:gd name="T2" fmla="*/ 8 w 24"/>
                <a:gd name="T3" fmla="*/ 15 h 97"/>
                <a:gd name="T4" fmla="*/ 7 w 24"/>
                <a:gd name="T5" fmla="*/ 11 h 97"/>
                <a:gd name="T6" fmla="*/ 7 w 24"/>
                <a:gd name="T7" fmla="*/ 7 h 97"/>
                <a:gd name="T8" fmla="*/ 5 w 24"/>
                <a:gd name="T9" fmla="*/ 4 h 97"/>
                <a:gd name="T10" fmla="*/ 3 w 24"/>
                <a:gd name="T11" fmla="*/ 2 h 97"/>
                <a:gd name="T12" fmla="*/ 0 w 24"/>
                <a:gd name="T13" fmla="*/ 0 h 97"/>
                <a:gd name="T14" fmla="*/ 0 60000 65536"/>
                <a:gd name="T15" fmla="*/ 0 60000 65536"/>
                <a:gd name="T16" fmla="*/ 0 60000 65536"/>
                <a:gd name="T17" fmla="*/ 0 60000 65536"/>
                <a:gd name="T18" fmla="*/ 0 60000 65536"/>
                <a:gd name="T19" fmla="*/ 0 60000 65536"/>
                <a:gd name="T20" fmla="*/ 0 60000 65536"/>
                <a:gd name="T21" fmla="*/ 0 w 24"/>
                <a:gd name="T22" fmla="*/ 0 h 97"/>
                <a:gd name="T23" fmla="*/ 24 w 24"/>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97">
                  <a:moveTo>
                    <a:pt x="23" y="96"/>
                  </a:moveTo>
                  <a:lnTo>
                    <a:pt x="8" y="15"/>
                  </a:lnTo>
                  <a:lnTo>
                    <a:pt x="7" y="11"/>
                  </a:lnTo>
                  <a:lnTo>
                    <a:pt x="7" y="7"/>
                  </a:lnTo>
                  <a:lnTo>
                    <a:pt x="5" y="4"/>
                  </a:lnTo>
                  <a:lnTo>
                    <a:pt x="3" y="2"/>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48" name="Freeform 47"/>
            <p:cNvSpPr>
              <a:spLocks/>
            </p:cNvSpPr>
            <p:nvPr/>
          </p:nvSpPr>
          <p:spPr bwMode="auto">
            <a:xfrm>
              <a:off x="2403" y="2500"/>
              <a:ext cx="87" cy="188"/>
            </a:xfrm>
            <a:custGeom>
              <a:avLst/>
              <a:gdLst>
                <a:gd name="T0" fmla="*/ 86 w 87"/>
                <a:gd name="T1" fmla="*/ 0 h 188"/>
                <a:gd name="T2" fmla="*/ 81 w 87"/>
                <a:gd name="T3" fmla="*/ 1 h 188"/>
                <a:gd name="T4" fmla="*/ 77 w 87"/>
                <a:gd name="T5" fmla="*/ 5 h 188"/>
                <a:gd name="T6" fmla="*/ 76 w 87"/>
                <a:gd name="T7" fmla="*/ 9 h 188"/>
                <a:gd name="T8" fmla="*/ 75 w 87"/>
                <a:gd name="T9" fmla="*/ 16 h 188"/>
                <a:gd name="T10" fmla="*/ 56 w 87"/>
                <a:gd name="T11" fmla="*/ 172 h 188"/>
                <a:gd name="T12" fmla="*/ 54 w 87"/>
                <a:gd name="T13" fmla="*/ 181 h 188"/>
                <a:gd name="T14" fmla="*/ 53 w 87"/>
                <a:gd name="T15" fmla="*/ 184 h 188"/>
                <a:gd name="T16" fmla="*/ 50 w 87"/>
                <a:gd name="T17" fmla="*/ 187 h 188"/>
                <a:gd name="T18" fmla="*/ 46 w 87"/>
                <a:gd name="T19" fmla="*/ 187 h 188"/>
                <a:gd name="T20" fmla="*/ 41 w 87"/>
                <a:gd name="T21" fmla="*/ 185 h 188"/>
                <a:gd name="T22" fmla="*/ 39 w 87"/>
                <a:gd name="T23" fmla="*/ 181 h 188"/>
                <a:gd name="T24" fmla="*/ 8 w 87"/>
                <a:gd name="T25" fmla="*/ 15 h 188"/>
                <a:gd name="T26" fmla="*/ 7 w 87"/>
                <a:gd name="T27" fmla="*/ 11 h 188"/>
                <a:gd name="T28" fmla="*/ 6 w 87"/>
                <a:gd name="T29" fmla="*/ 7 h 188"/>
                <a:gd name="T30" fmla="*/ 5 w 87"/>
                <a:gd name="T31" fmla="*/ 5 h 188"/>
                <a:gd name="T32" fmla="*/ 3 w 87"/>
                <a:gd name="T33" fmla="*/ 1 h 188"/>
                <a:gd name="T34" fmla="*/ 0 w 87"/>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8"/>
                <a:gd name="T56" fmla="*/ 87 w 87"/>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8">
                  <a:moveTo>
                    <a:pt x="86" y="0"/>
                  </a:moveTo>
                  <a:lnTo>
                    <a:pt x="81" y="1"/>
                  </a:lnTo>
                  <a:lnTo>
                    <a:pt x="77" y="5"/>
                  </a:lnTo>
                  <a:lnTo>
                    <a:pt x="76" y="9"/>
                  </a:lnTo>
                  <a:lnTo>
                    <a:pt x="75" y="16"/>
                  </a:lnTo>
                  <a:lnTo>
                    <a:pt x="56" y="172"/>
                  </a:lnTo>
                  <a:lnTo>
                    <a:pt x="54" y="181"/>
                  </a:lnTo>
                  <a:lnTo>
                    <a:pt x="53" y="184"/>
                  </a:lnTo>
                  <a:lnTo>
                    <a:pt x="50" y="187"/>
                  </a:lnTo>
                  <a:lnTo>
                    <a:pt x="46" y="187"/>
                  </a:lnTo>
                  <a:lnTo>
                    <a:pt x="41" y="185"/>
                  </a:lnTo>
                  <a:lnTo>
                    <a:pt x="39" y="181"/>
                  </a:lnTo>
                  <a:lnTo>
                    <a:pt x="8" y="15"/>
                  </a:lnTo>
                  <a:lnTo>
                    <a:pt x="7" y="11"/>
                  </a:lnTo>
                  <a:lnTo>
                    <a:pt x="6" y="7"/>
                  </a:lnTo>
                  <a:lnTo>
                    <a:pt x="5" y="5"/>
                  </a:lnTo>
                  <a:lnTo>
                    <a:pt x="3"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51" name="Freeform 50"/>
            <p:cNvSpPr>
              <a:spLocks/>
            </p:cNvSpPr>
            <p:nvPr/>
          </p:nvSpPr>
          <p:spPr bwMode="auto">
            <a:xfrm>
              <a:off x="2317" y="2500"/>
              <a:ext cx="84" cy="188"/>
            </a:xfrm>
            <a:custGeom>
              <a:avLst/>
              <a:gdLst>
                <a:gd name="T0" fmla="*/ 83 w 84"/>
                <a:gd name="T1" fmla="*/ 1 h 188"/>
                <a:gd name="T2" fmla="*/ 80 w 84"/>
                <a:gd name="T3" fmla="*/ 2 h 188"/>
                <a:gd name="T4" fmla="*/ 77 w 84"/>
                <a:gd name="T5" fmla="*/ 5 h 188"/>
                <a:gd name="T6" fmla="*/ 77 w 84"/>
                <a:gd name="T7" fmla="*/ 9 h 188"/>
                <a:gd name="T8" fmla="*/ 75 w 84"/>
                <a:gd name="T9" fmla="*/ 16 h 188"/>
                <a:gd name="T10" fmla="*/ 56 w 84"/>
                <a:gd name="T11" fmla="*/ 172 h 188"/>
                <a:gd name="T12" fmla="*/ 55 w 84"/>
                <a:gd name="T13" fmla="*/ 181 h 188"/>
                <a:gd name="T14" fmla="*/ 53 w 84"/>
                <a:gd name="T15" fmla="*/ 184 h 188"/>
                <a:gd name="T16" fmla="*/ 50 w 84"/>
                <a:gd name="T17" fmla="*/ 187 h 188"/>
                <a:gd name="T18" fmla="*/ 46 w 84"/>
                <a:gd name="T19" fmla="*/ 187 h 188"/>
                <a:gd name="T20" fmla="*/ 42 w 84"/>
                <a:gd name="T21" fmla="*/ 185 h 188"/>
                <a:gd name="T22" fmla="*/ 40 w 84"/>
                <a:gd name="T23" fmla="*/ 181 h 188"/>
                <a:gd name="T24" fmla="*/ 7 w 84"/>
                <a:gd name="T25" fmla="*/ 15 h 188"/>
                <a:gd name="T26" fmla="*/ 7 w 84"/>
                <a:gd name="T27" fmla="*/ 11 h 188"/>
                <a:gd name="T28" fmla="*/ 6 w 84"/>
                <a:gd name="T29" fmla="*/ 7 h 188"/>
                <a:gd name="T30" fmla="*/ 5 w 84"/>
                <a:gd name="T31" fmla="*/ 5 h 188"/>
                <a:gd name="T32" fmla="*/ 3 w 84"/>
                <a:gd name="T33" fmla="*/ 3 h 188"/>
                <a:gd name="T34" fmla="*/ 0 w 84"/>
                <a:gd name="T35" fmla="*/ 0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88"/>
                <a:gd name="T56" fmla="*/ 84 w 84"/>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88">
                  <a:moveTo>
                    <a:pt x="83" y="1"/>
                  </a:moveTo>
                  <a:lnTo>
                    <a:pt x="80" y="2"/>
                  </a:lnTo>
                  <a:lnTo>
                    <a:pt x="77" y="5"/>
                  </a:lnTo>
                  <a:lnTo>
                    <a:pt x="77" y="9"/>
                  </a:lnTo>
                  <a:lnTo>
                    <a:pt x="75" y="16"/>
                  </a:lnTo>
                  <a:lnTo>
                    <a:pt x="56" y="172"/>
                  </a:lnTo>
                  <a:lnTo>
                    <a:pt x="55" y="181"/>
                  </a:lnTo>
                  <a:lnTo>
                    <a:pt x="53" y="184"/>
                  </a:lnTo>
                  <a:lnTo>
                    <a:pt x="50" y="187"/>
                  </a:lnTo>
                  <a:lnTo>
                    <a:pt x="46" y="187"/>
                  </a:lnTo>
                  <a:lnTo>
                    <a:pt x="42" y="185"/>
                  </a:lnTo>
                  <a:lnTo>
                    <a:pt x="40" y="181"/>
                  </a:lnTo>
                  <a:lnTo>
                    <a:pt x="7" y="15"/>
                  </a:lnTo>
                  <a:lnTo>
                    <a:pt x="7" y="11"/>
                  </a:lnTo>
                  <a:lnTo>
                    <a:pt x="6" y="7"/>
                  </a:lnTo>
                  <a:lnTo>
                    <a:pt x="5" y="5"/>
                  </a:lnTo>
                  <a:lnTo>
                    <a:pt x="3" y="3"/>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52" name="Freeform 51"/>
            <p:cNvSpPr>
              <a:spLocks/>
            </p:cNvSpPr>
            <p:nvPr/>
          </p:nvSpPr>
          <p:spPr bwMode="auto">
            <a:xfrm>
              <a:off x="2228" y="2500"/>
              <a:ext cx="88" cy="188"/>
            </a:xfrm>
            <a:custGeom>
              <a:avLst/>
              <a:gdLst>
                <a:gd name="T0" fmla="*/ 87 w 88"/>
                <a:gd name="T1" fmla="*/ 0 h 188"/>
                <a:gd name="T2" fmla="*/ 82 w 88"/>
                <a:gd name="T3" fmla="*/ 1 h 188"/>
                <a:gd name="T4" fmla="*/ 78 w 88"/>
                <a:gd name="T5" fmla="*/ 5 h 188"/>
                <a:gd name="T6" fmla="*/ 77 w 88"/>
                <a:gd name="T7" fmla="*/ 9 h 188"/>
                <a:gd name="T8" fmla="*/ 76 w 88"/>
                <a:gd name="T9" fmla="*/ 16 h 188"/>
                <a:gd name="T10" fmla="*/ 57 w 88"/>
                <a:gd name="T11" fmla="*/ 172 h 188"/>
                <a:gd name="T12" fmla="*/ 55 w 88"/>
                <a:gd name="T13" fmla="*/ 181 h 188"/>
                <a:gd name="T14" fmla="*/ 54 w 88"/>
                <a:gd name="T15" fmla="*/ 184 h 188"/>
                <a:gd name="T16" fmla="*/ 51 w 88"/>
                <a:gd name="T17" fmla="*/ 187 h 188"/>
                <a:gd name="T18" fmla="*/ 46 w 88"/>
                <a:gd name="T19" fmla="*/ 187 h 188"/>
                <a:gd name="T20" fmla="*/ 42 w 88"/>
                <a:gd name="T21" fmla="*/ 185 h 188"/>
                <a:gd name="T22" fmla="*/ 40 w 88"/>
                <a:gd name="T23" fmla="*/ 181 h 188"/>
                <a:gd name="T24" fmla="*/ 7 w 88"/>
                <a:gd name="T25" fmla="*/ 15 h 188"/>
                <a:gd name="T26" fmla="*/ 6 w 88"/>
                <a:gd name="T27" fmla="*/ 11 h 188"/>
                <a:gd name="T28" fmla="*/ 6 w 88"/>
                <a:gd name="T29" fmla="*/ 7 h 188"/>
                <a:gd name="T30" fmla="*/ 5 w 88"/>
                <a:gd name="T31" fmla="*/ 5 h 188"/>
                <a:gd name="T32" fmla="*/ 2 w 88"/>
                <a:gd name="T33" fmla="*/ 1 h 188"/>
                <a:gd name="T34" fmla="*/ 0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87" y="0"/>
                  </a:moveTo>
                  <a:lnTo>
                    <a:pt x="82" y="1"/>
                  </a:lnTo>
                  <a:lnTo>
                    <a:pt x="78" y="5"/>
                  </a:lnTo>
                  <a:lnTo>
                    <a:pt x="77" y="9"/>
                  </a:lnTo>
                  <a:lnTo>
                    <a:pt x="76" y="16"/>
                  </a:lnTo>
                  <a:lnTo>
                    <a:pt x="57" y="172"/>
                  </a:lnTo>
                  <a:lnTo>
                    <a:pt x="55" y="181"/>
                  </a:lnTo>
                  <a:lnTo>
                    <a:pt x="54" y="184"/>
                  </a:lnTo>
                  <a:lnTo>
                    <a:pt x="51" y="187"/>
                  </a:lnTo>
                  <a:lnTo>
                    <a:pt x="46" y="187"/>
                  </a:lnTo>
                  <a:lnTo>
                    <a:pt x="42" y="185"/>
                  </a:lnTo>
                  <a:lnTo>
                    <a:pt x="40" y="181"/>
                  </a:lnTo>
                  <a:lnTo>
                    <a:pt x="7" y="15"/>
                  </a:lnTo>
                  <a:lnTo>
                    <a:pt x="6" y="11"/>
                  </a:lnTo>
                  <a:lnTo>
                    <a:pt x="6" y="7"/>
                  </a:lnTo>
                  <a:lnTo>
                    <a:pt x="5" y="5"/>
                  </a:lnTo>
                  <a:lnTo>
                    <a:pt x="2"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53" name="Freeform 52"/>
            <p:cNvSpPr>
              <a:spLocks/>
            </p:cNvSpPr>
            <p:nvPr/>
          </p:nvSpPr>
          <p:spPr bwMode="auto">
            <a:xfrm>
              <a:off x="2140" y="2499"/>
              <a:ext cx="85" cy="189"/>
            </a:xfrm>
            <a:custGeom>
              <a:avLst/>
              <a:gdLst>
                <a:gd name="T0" fmla="*/ 84 w 85"/>
                <a:gd name="T1" fmla="*/ 1 h 189"/>
                <a:gd name="T2" fmla="*/ 81 w 85"/>
                <a:gd name="T3" fmla="*/ 1 h 189"/>
                <a:gd name="T4" fmla="*/ 78 w 85"/>
                <a:gd name="T5" fmla="*/ 5 h 189"/>
                <a:gd name="T6" fmla="*/ 76 w 85"/>
                <a:gd name="T7" fmla="*/ 8 h 189"/>
                <a:gd name="T8" fmla="*/ 76 w 85"/>
                <a:gd name="T9" fmla="*/ 15 h 189"/>
                <a:gd name="T10" fmla="*/ 57 w 85"/>
                <a:gd name="T11" fmla="*/ 173 h 189"/>
                <a:gd name="T12" fmla="*/ 56 w 85"/>
                <a:gd name="T13" fmla="*/ 182 h 189"/>
                <a:gd name="T14" fmla="*/ 53 w 85"/>
                <a:gd name="T15" fmla="*/ 185 h 189"/>
                <a:gd name="T16" fmla="*/ 50 w 85"/>
                <a:gd name="T17" fmla="*/ 187 h 189"/>
                <a:gd name="T18" fmla="*/ 47 w 85"/>
                <a:gd name="T19" fmla="*/ 188 h 189"/>
                <a:gd name="T20" fmla="*/ 43 w 85"/>
                <a:gd name="T21" fmla="*/ 186 h 189"/>
                <a:gd name="T22" fmla="*/ 40 w 85"/>
                <a:gd name="T23" fmla="*/ 182 h 189"/>
                <a:gd name="T24" fmla="*/ 7 w 85"/>
                <a:gd name="T25" fmla="*/ 14 h 189"/>
                <a:gd name="T26" fmla="*/ 7 w 85"/>
                <a:gd name="T27" fmla="*/ 10 h 189"/>
                <a:gd name="T28" fmla="*/ 6 w 85"/>
                <a:gd name="T29" fmla="*/ 6 h 189"/>
                <a:gd name="T30" fmla="*/ 5 w 85"/>
                <a:gd name="T31" fmla="*/ 4 h 189"/>
                <a:gd name="T32" fmla="*/ 2 w 85"/>
                <a:gd name="T33" fmla="*/ 1 h 189"/>
                <a:gd name="T34" fmla="*/ 0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84" y="1"/>
                  </a:moveTo>
                  <a:lnTo>
                    <a:pt x="81" y="1"/>
                  </a:lnTo>
                  <a:lnTo>
                    <a:pt x="78" y="5"/>
                  </a:lnTo>
                  <a:lnTo>
                    <a:pt x="76" y="8"/>
                  </a:lnTo>
                  <a:lnTo>
                    <a:pt x="76" y="15"/>
                  </a:lnTo>
                  <a:lnTo>
                    <a:pt x="57" y="173"/>
                  </a:lnTo>
                  <a:lnTo>
                    <a:pt x="56" y="182"/>
                  </a:lnTo>
                  <a:lnTo>
                    <a:pt x="53" y="185"/>
                  </a:lnTo>
                  <a:lnTo>
                    <a:pt x="50" y="187"/>
                  </a:lnTo>
                  <a:lnTo>
                    <a:pt x="47" y="188"/>
                  </a:lnTo>
                  <a:lnTo>
                    <a:pt x="43" y="186"/>
                  </a:lnTo>
                  <a:lnTo>
                    <a:pt x="40" y="182"/>
                  </a:lnTo>
                  <a:lnTo>
                    <a:pt x="7" y="14"/>
                  </a:lnTo>
                  <a:lnTo>
                    <a:pt x="7" y="10"/>
                  </a:lnTo>
                  <a:lnTo>
                    <a:pt x="6" y="6"/>
                  </a:lnTo>
                  <a:lnTo>
                    <a:pt x="5" y="4"/>
                  </a:lnTo>
                  <a:lnTo>
                    <a:pt x="2" y="1"/>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54" name="Freeform 53"/>
            <p:cNvSpPr>
              <a:spLocks/>
            </p:cNvSpPr>
            <p:nvPr/>
          </p:nvSpPr>
          <p:spPr bwMode="auto">
            <a:xfrm>
              <a:off x="2053" y="2499"/>
              <a:ext cx="88" cy="189"/>
            </a:xfrm>
            <a:custGeom>
              <a:avLst/>
              <a:gdLst>
                <a:gd name="T0" fmla="*/ 87 w 88"/>
                <a:gd name="T1" fmla="*/ 0 h 189"/>
                <a:gd name="T2" fmla="*/ 81 w 88"/>
                <a:gd name="T3" fmla="*/ 1 h 189"/>
                <a:gd name="T4" fmla="*/ 77 w 88"/>
                <a:gd name="T5" fmla="*/ 4 h 189"/>
                <a:gd name="T6" fmla="*/ 77 w 88"/>
                <a:gd name="T7" fmla="*/ 9 h 189"/>
                <a:gd name="T8" fmla="*/ 75 w 88"/>
                <a:gd name="T9" fmla="*/ 15 h 189"/>
                <a:gd name="T10" fmla="*/ 56 w 88"/>
                <a:gd name="T11" fmla="*/ 173 h 189"/>
                <a:gd name="T12" fmla="*/ 55 w 88"/>
                <a:gd name="T13" fmla="*/ 182 h 189"/>
                <a:gd name="T14" fmla="*/ 54 w 88"/>
                <a:gd name="T15" fmla="*/ 185 h 189"/>
                <a:gd name="T16" fmla="*/ 50 w 88"/>
                <a:gd name="T17" fmla="*/ 187 h 189"/>
                <a:gd name="T18" fmla="*/ 46 w 88"/>
                <a:gd name="T19" fmla="*/ 188 h 189"/>
                <a:gd name="T20" fmla="*/ 42 w 88"/>
                <a:gd name="T21" fmla="*/ 186 h 189"/>
                <a:gd name="T22" fmla="*/ 40 w 88"/>
                <a:gd name="T23" fmla="*/ 182 h 189"/>
                <a:gd name="T24" fmla="*/ 7 w 88"/>
                <a:gd name="T25" fmla="*/ 14 h 189"/>
                <a:gd name="T26" fmla="*/ 6 w 88"/>
                <a:gd name="T27" fmla="*/ 10 h 189"/>
                <a:gd name="T28" fmla="*/ 6 w 88"/>
                <a:gd name="T29" fmla="*/ 6 h 189"/>
                <a:gd name="T30" fmla="*/ 5 w 88"/>
                <a:gd name="T31" fmla="*/ 4 h 189"/>
                <a:gd name="T32" fmla="*/ 2 w 88"/>
                <a:gd name="T33" fmla="*/ 1 h 189"/>
                <a:gd name="T34" fmla="*/ 0 w 88"/>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9"/>
                <a:gd name="T56" fmla="*/ 88 w 88"/>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9">
                  <a:moveTo>
                    <a:pt x="87" y="0"/>
                  </a:moveTo>
                  <a:lnTo>
                    <a:pt x="81" y="1"/>
                  </a:lnTo>
                  <a:lnTo>
                    <a:pt x="77" y="4"/>
                  </a:lnTo>
                  <a:lnTo>
                    <a:pt x="77" y="9"/>
                  </a:lnTo>
                  <a:lnTo>
                    <a:pt x="75" y="15"/>
                  </a:lnTo>
                  <a:lnTo>
                    <a:pt x="56" y="173"/>
                  </a:lnTo>
                  <a:lnTo>
                    <a:pt x="55" y="182"/>
                  </a:lnTo>
                  <a:lnTo>
                    <a:pt x="54" y="185"/>
                  </a:lnTo>
                  <a:lnTo>
                    <a:pt x="50" y="187"/>
                  </a:lnTo>
                  <a:lnTo>
                    <a:pt x="46" y="188"/>
                  </a:lnTo>
                  <a:lnTo>
                    <a:pt x="42" y="186"/>
                  </a:lnTo>
                  <a:lnTo>
                    <a:pt x="40" y="182"/>
                  </a:lnTo>
                  <a:lnTo>
                    <a:pt x="7" y="14"/>
                  </a:lnTo>
                  <a:lnTo>
                    <a:pt x="6" y="10"/>
                  </a:lnTo>
                  <a:lnTo>
                    <a:pt x="6" y="6"/>
                  </a:lnTo>
                  <a:lnTo>
                    <a:pt x="5" y="4"/>
                  </a:lnTo>
                  <a:lnTo>
                    <a:pt x="2"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58" name="Freeform 57"/>
            <p:cNvSpPr>
              <a:spLocks/>
            </p:cNvSpPr>
            <p:nvPr/>
          </p:nvSpPr>
          <p:spPr bwMode="auto">
            <a:xfrm>
              <a:off x="1967" y="2499"/>
              <a:ext cx="86" cy="189"/>
            </a:xfrm>
            <a:custGeom>
              <a:avLst/>
              <a:gdLst>
                <a:gd name="T0" fmla="*/ 85 w 86"/>
                <a:gd name="T1" fmla="*/ 1 h 189"/>
                <a:gd name="T2" fmla="*/ 81 w 86"/>
                <a:gd name="T3" fmla="*/ 1 h 189"/>
                <a:gd name="T4" fmla="*/ 78 w 86"/>
                <a:gd name="T5" fmla="*/ 5 h 189"/>
                <a:gd name="T6" fmla="*/ 77 w 86"/>
                <a:gd name="T7" fmla="*/ 8 h 189"/>
                <a:gd name="T8" fmla="*/ 77 w 86"/>
                <a:gd name="T9" fmla="*/ 15 h 189"/>
                <a:gd name="T10" fmla="*/ 57 w 86"/>
                <a:gd name="T11" fmla="*/ 173 h 189"/>
                <a:gd name="T12" fmla="*/ 55 w 86"/>
                <a:gd name="T13" fmla="*/ 182 h 189"/>
                <a:gd name="T14" fmla="*/ 54 w 86"/>
                <a:gd name="T15" fmla="*/ 185 h 189"/>
                <a:gd name="T16" fmla="*/ 51 w 86"/>
                <a:gd name="T17" fmla="*/ 187 h 189"/>
                <a:gd name="T18" fmla="*/ 46 w 86"/>
                <a:gd name="T19" fmla="*/ 188 h 189"/>
                <a:gd name="T20" fmla="*/ 43 w 86"/>
                <a:gd name="T21" fmla="*/ 186 h 189"/>
                <a:gd name="T22" fmla="*/ 40 w 86"/>
                <a:gd name="T23" fmla="*/ 182 h 189"/>
                <a:gd name="T24" fmla="*/ 7 w 86"/>
                <a:gd name="T25" fmla="*/ 14 h 189"/>
                <a:gd name="T26" fmla="*/ 7 w 86"/>
                <a:gd name="T27" fmla="*/ 10 h 189"/>
                <a:gd name="T28" fmla="*/ 6 w 86"/>
                <a:gd name="T29" fmla="*/ 6 h 189"/>
                <a:gd name="T30" fmla="*/ 5 w 86"/>
                <a:gd name="T31" fmla="*/ 4 h 189"/>
                <a:gd name="T32" fmla="*/ 2 w 86"/>
                <a:gd name="T33" fmla="*/ 1 h 189"/>
                <a:gd name="T34" fmla="*/ 0 w 86"/>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89"/>
                <a:gd name="T56" fmla="*/ 86 w 86"/>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89">
                  <a:moveTo>
                    <a:pt x="85" y="1"/>
                  </a:moveTo>
                  <a:lnTo>
                    <a:pt x="81" y="1"/>
                  </a:lnTo>
                  <a:lnTo>
                    <a:pt x="78" y="5"/>
                  </a:lnTo>
                  <a:lnTo>
                    <a:pt x="77" y="8"/>
                  </a:lnTo>
                  <a:lnTo>
                    <a:pt x="77" y="15"/>
                  </a:lnTo>
                  <a:lnTo>
                    <a:pt x="57" y="173"/>
                  </a:lnTo>
                  <a:lnTo>
                    <a:pt x="55" y="182"/>
                  </a:lnTo>
                  <a:lnTo>
                    <a:pt x="54" y="185"/>
                  </a:lnTo>
                  <a:lnTo>
                    <a:pt x="51" y="187"/>
                  </a:lnTo>
                  <a:lnTo>
                    <a:pt x="46" y="188"/>
                  </a:lnTo>
                  <a:lnTo>
                    <a:pt x="43" y="186"/>
                  </a:lnTo>
                  <a:lnTo>
                    <a:pt x="40" y="182"/>
                  </a:lnTo>
                  <a:lnTo>
                    <a:pt x="7" y="14"/>
                  </a:lnTo>
                  <a:lnTo>
                    <a:pt x="7" y="10"/>
                  </a:lnTo>
                  <a:lnTo>
                    <a:pt x="6" y="6"/>
                  </a:lnTo>
                  <a:lnTo>
                    <a:pt x="5" y="4"/>
                  </a:lnTo>
                  <a:lnTo>
                    <a:pt x="2" y="1"/>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59" name="Freeform 58"/>
            <p:cNvSpPr>
              <a:spLocks/>
            </p:cNvSpPr>
            <p:nvPr/>
          </p:nvSpPr>
          <p:spPr bwMode="auto">
            <a:xfrm>
              <a:off x="1881" y="2499"/>
              <a:ext cx="87" cy="189"/>
            </a:xfrm>
            <a:custGeom>
              <a:avLst/>
              <a:gdLst>
                <a:gd name="T0" fmla="*/ 86 w 87"/>
                <a:gd name="T1" fmla="*/ 0 h 189"/>
                <a:gd name="T2" fmla="*/ 80 w 87"/>
                <a:gd name="T3" fmla="*/ 1 h 189"/>
                <a:gd name="T4" fmla="*/ 76 w 87"/>
                <a:gd name="T5" fmla="*/ 4 h 189"/>
                <a:gd name="T6" fmla="*/ 76 w 87"/>
                <a:gd name="T7" fmla="*/ 9 h 189"/>
                <a:gd name="T8" fmla="*/ 74 w 87"/>
                <a:gd name="T9" fmla="*/ 15 h 189"/>
                <a:gd name="T10" fmla="*/ 55 w 87"/>
                <a:gd name="T11" fmla="*/ 173 h 189"/>
                <a:gd name="T12" fmla="*/ 54 w 87"/>
                <a:gd name="T13" fmla="*/ 182 h 189"/>
                <a:gd name="T14" fmla="*/ 53 w 87"/>
                <a:gd name="T15" fmla="*/ 185 h 189"/>
                <a:gd name="T16" fmla="*/ 49 w 87"/>
                <a:gd name="T17" fmla="*/ 187 h 189"/>
                <a:gd name="T18" fmla="*/ 46 w 87"/>
                <a:gd name="T19" fmla="*/ 188 h 189"/>
                <a:gd name="T20" fmla="*/ 41 w 87"/>
                <a:gd name="T21" fmla="*/ 186 h 189"/>
                <a:gd name="T22" fmla="*/ 39 w 87"/>
                <a:gd name="T23" fmla="*/ 182 h 189"/>
                <a:gd name="T24" fmla="*/ 7 w 87"/>
                <a:gd name="T25" fmla="*/ 14 h 189"/>
                <a:gd name="T26" fmla="*/ 6 w 87"/>
                <a:gd name="T27" fmla="*/ 10 h 189"/>
                <a:gd name="T28" fmla="*/ 6 w 87"/>
                <a:gd name="T29" fmla="*/ 6 h 189"/>
                <a:gd name="T30" fmla="*/ 5 w 87"/>
                <a:gd name="T31" fmla="*/ 4 h 189"/>
                <a:gd name="T32" fmla="*/ 2 w 87"/>
                <a:gd name="T33" fmla="*/ 1 h 189"/>
                <a:gd name="T34" fmla="*/ 0 w 87"/>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86" y="0"/>
                  </a:moveTo>
                  <a:lnTo>
                    <a:pt x="80" y="1"/>
                  </a:lnTo>
                  <a:lnTo>
                    <a:pt x="76" y="4"/>
                  </a:lnTo>
                  <a:lnTo>
                    <a:pt x="76" y="9"/>
                  </a:lnTo>
                  <a:lnTo>
                    <a:pt x="74" y="15"/>
                  </a:lnTo>
                  <a:lnTo>
                    <a:pt x="55" y="173"/>
                  </a:lnTo>
                  <a:lnTo>
                    <a:pt x="54" y="182"/>
                  </a:lnTo>
                  <a:lnTo>
                    <a:pt x="53" y="185"/>
                  </a:lnTo>
                  <a:lnTo>
                    <a:pt x="49" y="187"/>
                  </a:lnTo>
                  <a:lnTo>
                    <a:pt x="46" y="188"/>
                  </a:lnTo>
                  <a:lnTo>
                    <a:pt x="41" y="186"/>
                  </a:lnTo>
                  <a:lnTo>
                    <a:pt x="39" y="182"/>
                  </a:lnTo>
                  <a:lnTo>
                    <a:pt x="7" y="14"/>
                  </a:lnTo>
                  <a:lnTo>
                    <a:pt x="6" y="10"/>
                  </a:lnTo>
                  <a:lnTo>
                    <a:pt x="6" y="6"/>
                  </a:lnTo>
                  <a:lnTo>
                    <a:pt x="5" y="4"/>
                  </a:lnTo>
                  <a:lnTo>
                    <a:pt x="2"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60" name="Freeform 59"/>
            <p:cNvSpPr>
              <a:spLocks/>
            </p:cNvSpPr>
            <p:nvPr/>
          </p:nvSpPr>
          <p:spPr bwMode="auto">
            <a:xfrm>
              <a:off x="1792" y="2499"/>
              <a:ext cx="85" cy="189"/>
            </a:xfrm>
            <a:custGeom>
              <a:avLst/>
              <a:gdLst>
                <a:gd name="T0" fmla="*/ 84 w 85"/>
                <a:gd name="T1" fmla="*/ 1 h 189"/>
                <a:gd name="T2" fmla="*/ 80 w 85"/>
                <a:gd name="T3" fmla="*/ 1 h 189"/>
                <a:gd name="T4" fmla="*/ 77 w 85"/>
                <a:gd name="T5" fmla="*/ 5 h 189"/>
                <a:gd name="T6" fmla="*/ 76 w 85"/>
                <a:gd name="T7" fmla="*/ 8 h 189"/>
                <a:gd name="T8" fmla="*/ 75 w 85"/>
                <a:gd name="T9" fmla="*/ 15 h 189"/>
                <a:gd name="T10" fmla="*/ 57 w 85"/>
                <a:gd name="T11" fmla="*/ 173 h 189"/>
                <a:gd name="T12" fmla="*/ 54 w 85"/>
                <a:gd name="T13" fmla="*/ 182 h 189"/>
                <a:gd name="T14" fmla="*/ 53 w 85"/>
                <a:gd name="T15" fmla="*/ 184 h 189"/>
                <a:gd name="T16" fmla="*/ 50 w 85"/>
                <a:gd name="T17" fmla="*/ 187 h 189"/>
                <a:gd name="T18" fmla="*/ 46 w 85"/>
                <a:gd name="T19" fmla="*/ 188 h 189"/>
                <a:gd name="T20" fmla="*/ 43 w 85"/>
                <a:gd name="T21" fmla="*/ 186 h 189"/>
                <a:gd name="T22" fmla="*/ 39 w 85"/>
                <a:gd name="T23" fmla="*/ 182 h 189"/>
                <a:gd name="T24" fmla="*/ 7 w 85"/>
                <a:gd name="T25" fmla="*/ 14 h 189"/>
                <a:gd name="T26" fmla="*/ 7 w 85"/>
                <a:gd name="T27" fmla="*/ 10 h 189"/>
                <a:gd name="T28" fmla="*/ 6 w 85"/>
                <a:gd name="T29" fmla="*/ 6 h 189"/>
                <a:gd name="T30" fmla="*/ 5 w 85"/>
                <a:gd name="T31" fmla="*/ 3 h 189"/>
                <a:gd name="T32" fmla="*/ 2 w 85"/>
                <a:gd name="T33" fmla="*/ 1 h 189"/>
                <a:gd name="T34" fmla="*/ 0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84" y="1"/>
                  </a:moveTo>
                  <a:lnTo>
                    <a:pt x="80" y="1"/>
                  </a:lnTo>
                  <a:lnTo>
                    <a:pt x="77" y="5"/>
                  </a:lnTo>
                  <a:lnTo>
                    <a:pt x="76" y="8"/>
                  </a:lnTo>
                  <a:lnTo>
                    <a:pt x="75" y="15"/>
                  </a:lnTo>
                  <a:lnTo>
                    <a:pt x="57" y="173"/>
                  </a:lnTo>
                  <a:lnTo>
                    <a:pt x="54" y="182"/>
                  </a:lnTo>
                  <a:lnTo>
                    <a:pt x="53" y="184"/>
                  </a:lnTo>
                  <a:lnTo>
                    <a:pt x="50" y="187"/>
                  </a:lnTo>
                  <a:lnTo>
                    <a:pt x="46" y="188"/>
                  </a:lnTo>
                  <a:lnTo>
                    <a:pt x="43" y="186"/>
                  </a:lnTo>
                  <a:lnTo>
                    <a:pt x="39" y="182"/>
                  </a:lnTo>
                  <a:lnTo>
                    <a:pt x="7" y="14"/>
                  </a:lnTo>
                  <a:lnTo>
                    <a:pt x="7" y="10"/>
                  </a:lnTo>
                  <a:lnTo>
                    <a:pt x="6" y="6"/>
                  </a:lnTo>
                  <a:lnTo>
                    <a:pt x="5" y="3"/>
                  </a:lnTo>
                  <a:lnTo>
                    <a:pt x="2" y="1"/>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61" name="Freeform 60"/>
            <p:cNvSpPr>
              <a:spLocks/>
            </p:cNvSpPr>
            <p:nvPr/>
          </p:nvSpPr>
          <p:spPr bwMode="auto">
            <a:xfrm>
              <a:off x="1705" y="2498"/>
              <a:ext cx="88" cy="190"/>
            </a:xfrm>
            <a:custGeom>
              <a:avLst/>
              <a:gdLst>
                <a:gd name="T0" fmla="*/ 87 w 88"/>
                <a:gd name="T1" fmla="*/ 0 h 190"/>
                <a:gd name="T2" fmla="*/ 81 w 88"/>
                <a:gd name="T3" fmla="*/ 1 h 190"/>
                <a:gd name="T4" fmla="*/ 78 w 88"/>
                <a:gd name="T5" fmla="*/ 4 h 190"/>
                <a:gd name="T6" fmla="*/ 77 w 88"/>
                <a:gd name="T7" fmla="*/ 9 h 190"/>
                <a:gd name="T8" fmla="*/ 76 w 88"/>
                <a:gd name="T9" fmla="*/ 16 h 190"/>
                <a:gd name="T10" fmla="*/ 57 w 88"/>
                <a:gd name="T11" fmla="*/ 174 h 190"/>
                <a:gd name="T12" fmla="*/ 56 w 88"/>
                <a:gd name="T13" fmla="*/ 183 h 190"/>
                <a:gd name="T14" fmla="*/ 53 w 88"/>
                <a:gd name="T15" fmla="*/ 185 h 190"/>
                <a:gd name="T16" fmla="*/ 51 w 88"/>
                <a:gd name="T17" fmla="*/ 187 h 190"/>
                <a:gd name="T18" fmla="*/ 46 w 88"/>
                <a:gd name="T19" fmla="*/ 189 h 190"/>
                <a:gd name="T20" fmla="*/ 43 w 88"/>
                <a:gd name="T21" fmla="*/ 187 h 190"/>
                <a:gd name="T22" fmla="*/ 40 w 88"/>
                <a:gd name="T23" fmla="*/ 183 h 190"/>
                <a:gd name="T24" fmla="*/ 7 w 88"/>
                <a:gd name="T25" fmla="*/ 15 h 190"/>
                <a:gd name="T26" fmla="*/ 7 w 88"/>
                <a:gd name="T27" fmla="*/ 10 h 190"/>
                <a:gd name="T28" fmla="*/ 6 w 88"/>
                <a:gd name="T29" fmla="*/ 7 h 190"/>
                <a:gd name="T30" fmla="*/ 5 w 88"/>
                <a:gd name="T31" fmla="*/ 4 h 190"/>
                <a:gd name="T32" fmla="*/ 3 w 88"/>
                <a:gd name="T33" fmla="*/ 1 h 190"/>
                <a:gd name="T34" fmla="*/ 0 w 88"/>
                <a:gd name="T35" fmla="*/ 1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90"/>
                <a:gd name="T56" fmla="*/ 88 w 88"/>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90">
                  <a:moveTo>
                    <a:pt x="87" y="0"/>
                  </a:moveTo>
                  <a:lnTo>
                    <a:pt x="81" y="1"/>
                  </a:lnTo>
                  <a:lnTo>
                    <a:pt x="78" y="4"/>
                  </a:lnTo>
                  <a:lnTo>
                    <a:pt x="77" y="9"/>
                  </a:lnTo>
                  <a:lnTo>
                    <a:pt x="76" y="16"/>
                  </a:lnTo>
                  <a:lnTo>
                    <a:pt x="57" y="174"/>
                  </a:lnTo>
                  <a:lnTo>
                    <a:pt x="56" y="183"/>
                  </a:lnTo>
                  <a:lnTo>
                    <a:pt x="53" y="185"/>
                  </a:lnTo>
                  <a:lnTo>
                    <a:pt x="51" y="187"/>
                  </a:lnTo>
                  <a:lnTo>
                    <a:pt x="46" y="189"/>
                  </a:lnTo>
                  <a:lnTo>
                    <a:pt x="43" y="187"/>
                  </a:lnTo>
                  <a:lnTo>
                    <a:pt x="40" y="183"/>
                  </a:lnTo>
                  <a:lnTo>
                    <a:pt x="7" y="15"/>
                  </a:lnTo>
                  <a:lnTo>
                    <a:pt x="7" y="10"/>
                  </a:lnTo>
                  <a:lnTo>
                    <a:pt x="6" y="7"/>
                  </a:lnTo>
                  <a:lnTo>
                    <a:pt x="5" y="4"/>
                  </a:lnTo>
                  <a:lnTo>
                    <a:pt x="3"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62" name="Freeform 61"/>
            <p:cNvSpPr>
              <a:spLocks/>
            </p:cNvSpPr>
            <p:nvPr/>
          </p:nvSpPr>
          <p:spPr bwMode="auto">
            <a:xfrm>
              <a:off x="1618" y="2499"/>
              <a:ext cx="87" cy="189"/>
            </a:xfrm>
            <a:custGeom>
              <a:avLst/>
              <a:gdLst>
                <a:gd name="T0" fmla="*/ 86 w 87"/>
                <a:gd name="T1" fmla="*/ 1 h 189"/>
                <a:gd name="T2" fmla="*/ 83 w 87"/>
                <a:gd name="T3" fmla="*/ 1 h 189"/>
                <a:gd name="T4" fmla="*/ 80 w 87"/>
                <a:gd name="T5" fmla="*/ 5 h 189"/>
                <a:gd name="T6" fmla="*/ 79 w 87"/>
                <a:gd name="T7" fmla="*/ 8 h 189"/>
                <a:gd name="T8" fmla="*/ 78 w 87"/>
                <a:gd name="T9" fmla="*/ 15 h 189"/>
                <a:gd name="T10" fmla="*/ 59 w 87"/>
                <a:gd name="T11" fmla="*/ 173 h 189"/>
                <a:gd name="T12" fmla="*/ 57 w 87"/>
                <a:gd name="T13" fmla="*/ 182 h 189"/>
                <a:gd name="T14" fmla="*/ 55 w 87"/>
                <a:gd name="T15" fmla="*/ 184 h 189"/>
                <a:gd name="T16" fmla="*/ 52 w 87"/>
                <a:gd name="T17" fmla="*/ 187 h 189"/>
                <a:gd name="T18" fmla="*/ 48 w 87"/>
                <a:gd name="T19" fmla="*/ 188 h 189"/>
                <a:gd name="T20" fmla="*/ 44 w 87"/>
                <a:gd name="T21" fmla="*/ 186 h 189"/>
                <a:gd name="T22" fmla="*/ 42 w 87"/>
                <a:gd name="T23" fmla="*/ 182 h 189"/>
                <a:gd name="T24" fmla="*/ 9 w 87"/>
                <a:gd name="T25" fmla="*/ 14 h 189"/>
                <a:gd name="T26" fmla="*/ 8 w 87"/>
                <a:gd name="T27" fmla="*/ 10 h 189"/>
                <a:gd name="T28" fmla="*/ 7 w 87"/>
                <a:gd name="T29" fmla="*/ 6 h 189"/>
                <a:gd name="T30" fmla="*/ 6 w 87"/>
                <a:gd name="T31" fmla="*/ 3 h 189"/>
                <a:gd name="T32" fmla="*/ 4 w 87"/>
                <a:gd name="T33" fmla="*/ 1 h 189"/>
                <a:gd name="T34" fmla="*/ 0 w 87"/>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86" y="1"/>
                  </a:moveTo>
                  <a:lnTo>
                    <a:pt x="83" y="1"/>
                  </a:lnTo>
                  <a:lnTo>
                    <a:pt x="80" y="5"/>
                  </a:lnTo>
                  <a:lnTo>
                    <a:pt x="79" y="8"/>
                  </a:lnTo>
                  <a:lnTo>
                    <a:pt x="78" y="15"/>
                  </a:lnTo>
                  <a:lnTo>
                    <a:pt x="59" y="173"/>
                  </a:lnTo>
                  <a:lnTo>
                    <a:pt x="57" y="182"/>
                  </a:lnTo>
                  <a:lnTo>
                    <a:pt x="55" y="184"/>
                  </a:lnTo>
                  <a:lnTo>
                    <a:pt x="52" y="187"/>
                  </a:lnTo>
                  <a:lnTo>
                    <a:pt x="48" y="188"/>
                  </a:lnTo>
                  <a:lnTo>
                    <a:pt x="44" y="186"/>
                  </a:lnTo>
                  <a:lnTo>
                    <a:pt x="42" y="182"/>
                  </a:lnTo>
                  <a:lnTo>
                    <a:pt x="9" y="14"/>
                  </a:lnTo>
                  <a:lnTo>
                    <a:pt x="8" y="10"/>
                  </a:lnTo>
                  <a:lnTo>
                    <a:pt x="7" y="6"/>
                  </a:lnTo>
                  <a:lnTo>
                    <a:pt x="6" y="3"/>
                  </a:lnTo>
                  <a:lnTo>
                    <a:pt x="4" y="1"/>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63" name="Freeform 62"/>
            <p:cNvSpPr>
              <a:spLocks/>
            </p:cNvSpPr>
            <p:nvPr/>
          </p:nvSpPr>
          <p:spPr bwMode="auto">
            <a:xfrm>
              <a:off x="1560" y="2498"/>
              <a:ext cx="59" cy="190"/>
            </a:xfrm>
            <a:custGeom>
              <a:avLst/>
              <a:gdLst>
                <a:gd name="T0" fmla="*/ 58 w 59"/>
                <a:gd name="T1" fmla="*/ 0 h 190"/>
                <a:gd name="T2" fmla="*/ 53 w 59"/>
                <a:gd name="T3" fmla="*/ 1 h 190"/>
                <a:gd name="T4" fmla="*/ 49 w 59"/>
                <a:gd name="T5" fmla="*/ 4 h 190"/>
                <a:gd name="T6" fmla="*/ 48 w 59"/>
                <a:gd name="T7" fmla="*/ 9 h 190"/>
                <a:gd name="T8" fmla="*/ 47 w 59"/>
                <a:gd name="T9" fmla="*/ 16 h 190"/>
                <a:gd name="T10" fmla="*/ 29 w 59"/>
                <a:gd name="T11" fmla="*/ 174 h 190"/>
                <a:gd name="T12" fmla="*/ 26 w 59"/>
                <a:gd name="T13" fmla="*/ 183 h 190"/>
                <a:gd name="T14" fmla="*/ 25 w 59"/>
                <a:gd name="T15" fmla="*/ 185 h 190"/>
                <a:gd name="T16" fmla="*/ 21 w 59"/>
                <a:gd name="T17" fmla="*/ 187 h 190"/>
                <a:gd name="T18" fmla="*/ 18 w 59"/>
                <a:gd name="T19" fmla="*/ 189 h 190"/>
                <a:gd name="T20" fmla="*/ 13 w 59"/>
                <a:gd name="T21" fmla="*/ 187 h 190"/>
                <a:gd name="T22" fmla="*/ 11 w 59"/>
                <a:gd name="T23" fmla="*/ 183 h 190"/>
                <a:gd name="T24" fmla="*/ 0 w 59"/>
                <a:gd name="T25" fmla="*/ 102 h 1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190"/>
                <a:gd name="T41" fmla="*/ 59 w 59"/>
                <a:gd name="T42" fmla="*/ 190 h 19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190">
                  <a:moveTo>
                    <a:pt x="58" y="0"/>
                  </a:moveTo>
                  <a:lnTo>
                    <a:pt x="53" y="1"/>
                  </a:lnTo>
                  <a:lnTo>
                    <a:pt x="49" y="4"/>
                  </a:lnTo>
                  <a:lnTo>
                    <a:pt x="48" y="9"/>
                  </a:lnTo>
                  <a:lnTo>
                    <a:pt x="47" y="16"/>
                  </a:lnTo>
                  <a:lnTo>
                    <a:pt x="29" y="174"/>
                  </a:lnTo>
                  <a:lnTo>
                    <a:pt x="26" y="183"/>
                  </a:lnTo>
                  <a:lnTo>
                    <a:pt x="25" y="185"/>
                  </a:lnTo>
                  <a:lnTo>
                    <a:pt x="21" y="187"/>
                  </a:lnTo>
                  <a:lnTo>
                    <a:pt x="18" y="189"/>
                  </a:lnTo>
                  <a:lnTo>
                    <a:pt x="13" y="187"/>
                  </a:lnTo>
                  <a:lnTo>
                    <a:pt x="11" y="183"/>
                  </a:lnTo>
                  <a:lnTo>
                    <a:pt x="0" y="102"/>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grpSp>
      <p:sp>
        <p:nvSpPr>
          <p:cNvPr id="64" name="Rectangle 39"/>
          <p:cNvSpPr>
            <a:spLocks noChangeArrowheads="1"/>
          </p:cNvSpPr>
          <p:nvPr/>
        </p:nvSpPr>
        <p:spPr bwMode="auto">
          <a:xfrm rot="21034824">
            <a:off x="2366791" y="6035347"/>
            <a:ext cx="3835480" cy="277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1" hangingPunct="1">
              <a:spcBef>
                <a:spcPct val="0"/>
              </a:spcBef>
            </a:pPr>
            <a:r>
              <a:rPr lang="en-US" sz="1200" dirty="0">
                <a:cs typeface="Arial" charset="0"/>
              </a:rPr>
              <a:t>Response: html, xml, JSON, ..  </a:t>
            </a:r>
            <a:endParaRPr lang="en-US" sz="1400" dirty="0">
              <a:cs typeface="Arial" charset="0"/>
            </a:endParaRPr>
          </a:p>
        </p:txBody>
      </p:sp>
      <p:cxnSp>
        <p:nvCxnSpPr>
          <p:cNvPr id="66" name="Straight Arrow Connector 65"/>
          <p:cNvCxnSpPr/>
          <p:nvPr/>
        </p:nvCxnSpPr>
        <p:spPr>
          <a:xfrm flipH="1">
            <a:off x="1785258" y="5638801"/>
            <a:ext cx="3846287" cy="413657"/>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3794980" y="5132600"/>
            <a:ext cx="1372101"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Router</a:t>
            </a:r>
          </a:p>
        </p:txBody>
      </p:sp>
      <p:cxnSp>
        <p:nvCxnSpPr>
          <p:cNvPr id="78" name="Straight Arrow Connector 77"/>
          <p:cNvCxnSpPr>
            <a:stCxn id="76" idx="3"/>
            <a:endCxn id="11" idx="1"/>
          </p:cNvCxnSpPr>
          <p:nvPr/>
        </p:nvCxnSpPr>
        <p:spPr>
          <a:xfrm>
            <a:off x="5167081" y="5364169"/>
            <a:ext cx="427675" cy="21773"/>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8916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AU" dirty="0"/>
              <a:t>Traditionally URLs map to file names</a:t>
            </a:r>
          </a:p>
          <a:p>
            <a:pPr lvl="1"/>
            <a:r>
              <a:rPr lang="en-AU" dirty="0">
                <a:hlinkClick r:id="rId3"/>
              </a:rPr>
              <a:t>http://www.mysite.com/default.html</a:t>
            </a:r>
            <a:endParaRPr lang="en-AU" sz="1800" dirty="0">
              <a:hlinkClick r:id="rId3"/>
            </a:endParaRPr>
          </a:p>
          <a:p>
            <a:pPr lvl="1"/>
            <a:r>
              <a:rPr lang="en-AU" sz="1800" dirty="0">
                <a:hlinkClick r:id="rId3"/>
              </a:rPr>
              <a:t>http://www.mysite.com/Login/login.aspx</a:t>
            </a:r>
            <a:endParaRPr lang="en-AU" dirty="0"/>
          </a:p>
          <a:p>
            <a:r>
              <a:rPr lang="en-AU" dirty="0"/>
              <a:t>In MVC URLs are mapped to Actions (Methods) inside Controller (Classes)</a:t>
            </a:r>
          </a:p>
          <a:p>
            <a:pPr lvl="1"/>
            <a:r>
              <a:rPr lang="en-AU" sz="1800" dirty="0"/>
              <a:t>http://www.mysite.com/Forum/Index		=&gt;    </a:t>
            </a:r>
            <a:r>
              <a:rPr lang="en-AU" sz="1800" dirty="0" err="1"/>
              <a:t>ForumController.Index</a:t>
            </a:r>
            <a:r>
              <a:rPr lang="en-AU" sz="1800" dirty="0"/>
              <a:t>()	</a:t>
            </a:r>
          </a:p>
          <a:p>
            <a:pPr lvl="1"/>
            <a:r>
              <a:rPr lang="en-AU" sz="1800" dirty="0"/>
              <a:t>http://www.mysite.com/Forum/Details/5	=&gt;    </a:t>
            </a:r>
            <a:r>
              <a:rPr lang="en-AU" sz="1800" dirty="0" err="1"/>
              <a:t>ForumController.Details</a:t>
            </a:r>
            <a:r>
              <a:rPr lang="en-AU" sz="1800" dirty="0"/>
              <a:t>(int id)</a:t>
            </a:r>
            <a:endParaRPr lang="en-AU" dirty="0"/>
          </a:p>
          <a:p>
            <a:pPr marL="342900" lvl="1" indent="-342900"/>
            <a:r>
              <a:rPr lang="en-AU" dirty="0"/>
              <a:t>i.e. the Routing Maps URLs to Controller Actions.</a:t>
            </a:r>
            <a:br>
              <a:rPr lang="en-AU" dirty="0"/>
            </a:br>
            <a:r>
              <a:rPr lang="en-AU" dirty="0"/>
              <a:t>If we look in </a:t>
            </a:r>
            <a:r>
              <a:rPr lang="en-AU" dirty="0" err="1"/>
              <a:t>Startup.cs</a:t>
            </a:r>
            <a:r>
              <a:rPr lang="en-AU" dirty="0"/>
              <a:t> we can see this (and the defaults) :</a:t>
            </a:r>
          </a:p>
          <a:p>
            <a:endParaRPr lang="en-AU" dirty="0"/>
          </a:p>
        </p:txBody>
      </p:sp>
      <p:sp>
        <p:nvSpPr>
          <p:cNvPr id="3" name="Title 2"/>
          <p:cNvSpPr>
            <a:spLocks noGrp="1"/>
          </p:cNvSpPr>
          <p:nvPr>
            <p:ph type="title"/>
          </p:nvPr>
        </p:nvSpPr>
        <p:spPr/>
        <p:txBody>
          <a:bodyPr>
            <a:normAutofit fontScale="90000"/>
          </a:bodyPr>
          <a:lstStyle/>
          <a:p>
            <a:r>
              <a:rPr lang="en-AU" dirty="0"/>
              <a:t>Routing</a:t>
            </a:r>
          </a:p>
        </p:txBody>
      </p:sp>
    </p:spTree>
    <p:extLst>
      <p:ext uri="{BB962C8B-B14F-4D97-AF65-F5344CB8AC3E}">
        <p14:creationId xmlns:p14="http://schemas.microsoft.com/office/powerpoint/2010/main" xmlns="" val="330041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We’re going to need some data (in the Models folder) :</a:t>
            </a:r>
          </a:p>
          <a:p>
            <a:endParaRPr lang="en-GB" dirty="0"/>
          </a:p>
          <a:p>
            <a:endParaRPr lang="en-GB" dirty="0"/>
          </a:p>
          <a:p>
            <a:endParaRPr lang="en-GB" dirty="0"/>
          </a:p>
          <a:p>
            <a:endParaRPr lang="en-GB" dirty="0"/>
          </a:p>
          <a:p>
            <a:r>
              <a:rPr lang="en-GB" dirty="0"/>
              <a:t>Note how we’ve added an Id – because we intend this to be stored in a database</a:t>
            </a:r>
          </a:p>
          <a:p>
            <a:endParaRPr lang="en-GB" dirty="0"/>
          </a:p>
        </p:txBody>
      </p:sp>
      <p:sp>
        <p:nvSpPr>
          <p:cNvPr id="3" name="Title 2"/>
          <p:cNvSpPr>
            <a:spLocks noGrp="1"/>
          </p:cNvSpPr>
          <p:nvPr>
            <p:ph type="title"/>
          </p:nvPr>
        </p:nvSpPr>
        <p:spPr/>
        <p:txBody>
          <a:bodyPr>
            <a:normAutofit fontScale="90000"/>
          </a:bodyPr>
          <a:lstStyle/>
          <a:p>
            <a:r>
              <a:rPr lang="en-GB" dirty="0"/>
              <a:t>Model</a:t>
            </a:r>
          </a:p>
        </p:txBody>
      </p:sp>
      <p:sp>
        <p:nvSpPr>
          <p:cNvPr id="4" name="Rectangle 3"/>
          <p:cNvSpPr/>
          <p:nvPr/>
        </p:nvSpPr>
        <p:spPr>
          <a:xfrm>
            <a:off x="2938763" y="1717802"/>
            <a:ext cx="5158697" cy="14429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None/>
            </a:pPr>
            <a:r>
              <a:rPr lang="en-GB" sz="1600" dirty="0">
                <a:solidFill>
                  <a:srgbClr val="0000FF"/>
                </a:solidFill>
                <a:latin typeface="Consolas"/>
              </a:rPr>
              <a:t>public</a:t>
            </a:r>
            <a:r>
              <a:rPr lang="en-GB" sz="1600" dirty="0">
                <a:solidFill>
                  <a:srgbClr val="000000"/>
                </a:solidFill>
                <a:latin typeface="Consolas"/>
              </a:rPr>
              <a:t> </a:t>
            </a:r>
            <a:r>
              <a:rPr lang="en-GB" sz="1600" dirty="0">
                <a:solidFill>
                  <a:srgbClr val="0000FF"/>
                </a:solidFill>
                <a:latin typeface="Consolas"/>
              </a:rPr>
              <a:t>class</a:t>
            </a:r>
            <a:r>
              <a:rPr lang="en-GB" sz="1600" dirty="0">
                <a:solidFill>
                  <a:srgbClr val="000000"/>
                </a:solidFill>
                <a:latin typeface="Consolas"/>
              </a:rPr>
              <a:t> </a:t>
            </a:r>
            <a:r>
              <a:rPr lang="en-GB" sz="1600" dirty="0">
                <a:solidFill>
                  <a:srgbClr val="2B91AF"/>
                </a:solidFill>
                <a:latin typeface="Consolas"/>
              </a:rPr>
              <a:t>Forum</a:t>
            </a:r>
            <a:endParaRPr lang="en-GB" sz="1600" dirty="0">
              <a:solidFill>
                <a:srgbClr val="000000"/>
              </a:solidFill>
              <a:latin typeface="Consolas"/>
            </a:endParaRPr>
          </a:p>
          <a:p>
            <a:pPr>
              <a:buNone/>
            </a:pPr>
            <a:r>
              <a:rPr lang="en-GB" sz="1600" dirty="0">
                <a:solidFill>
                  <a:srgbClr val="000000"/>
                </a:solidFill>
                <a:latin typeface="Consolas"/>
              </a:rPr>
              <a:t>{</a:t>
            </a:r>
          </a:p>
          <a:p>
            <a:pPr>
              <a:buNone/>
            </a:pPr>
            <a:r>
              <a:rPr lang="en-GB" sz="1600" dirty="0">
                <a:solidFill>
                  <a:srgbClr val="000000"/>
                </a:solidFill>
                <a:latin typeface="Consolas"/>
              </a:rPr>
              <a:t>    </a:t>
            </a:r>
            <a:r>
              <a:rPr lang="en-GB" sz="1600" dirty="0">
                <a:solidFill>
                  <a:srgbClr val="0000FF"/>
                </a:solidFill>
                <a:latin typeface="Consolas"/>
              </a:rPr>
              <a:t>public</a:t>
            </a:r>
            <a:r>
              <a:rPr lang="en-GB" sz="1600" dirty="0">
                <a:solidFill>
                  <a:srgbClr val="000000"/>
                </a:solidFill>
                <a:latin typeface="Consolas"/>
              </a:rPr>
              <a:t> </a:t>
            </a:r>
            <a:r>
              <a:rPr lang="en-GB" sz="1600" dirty="0" err="1">
                <a:solidFill>
                  <a:srgbClr val="0000FF"/>
                </a:solidFill>
                <a:latin typeface="Consolas"/>
              </a:rPr>
              <a:t>int</a:t>
            </a:r>
            <a:r>
              <a:rPr lang="en-GB" sz="1600" dirty="0">
                <a:solidFill>
                  <a:srgbClr val="000000"/>
                </a:solidFill>
                <a:latin typeface="Consolas"/>
              </a:rPr>
              <a:t> </a:t>
            </a:r>
            <a:r>
              <a:rPr lang="en-GB" sz="1600" dirty="0" err="1">
                <a:solidFill>
                  <a:srgbClr val="000000"/>
                </a:solidFill>
                <a:latin typeface="Consolas"/>
              </a:rPr>
              <a:t>ForumId</a:t>
            </a:r>
            <a:r>
              <a:rPr lang="en-GB" sz="1600" dirty="0">
                <a:solidFill>
                  <a:srgbClr val="000000"/>
                </a:solidFill>
                <a:latin typeface="Consolas"/>
              </a:rPr>
              <a:t> { </a:t>
            </a:r>
            <a:r>
              <a:rPr lang="en-GB" sz="1600" dirty="0" err="1">
                <a:solidFill>
                  <a:srgbClr val="0000FF"/>
                </a:solidFill>
                <a:latin typeface="Consolas"/>
              </a:rPr>
              <a:t>get</a:t>
            </a:r>
            <a:r>
              <a:rPr lang="en-GB" sz="1600" dirty="0" err="1">
                <a:solidFill>
                  <a:srgbClr val="000000"/>
                </a:solidFill>
                <a:latin typeface="Consolas"/>
              </a:rPr>
              <a:t>;</a:t>
            </a:r>
            <a:r>
              <a:rPr lang="en-GB" sz="1600" dirty="0" err="1">
                <a:solidFill>
                  <a:srgbClr val="0000FF"/>
                </a:solidFill>
                <a:latin typeface="Consolas"/>
              </a:rPr>
              <a:t>set</a:t>
            </a:r>
            <a:r>
              <a:rPr lang="en-GB" sz="1600" dirty="0">
                <a:solidFill>
                  <a:srgbClr val="000000"/>
                </a:solidFill>
                <a:latin typeface="Consolas"/>
              </a:rPr>
              <a:t>;}</a:t>
            </a:r>
          </a:p>
          <a:p>
            <a:pPr>
              <a:buNone/>
            </a:pPr>
            <a:r>
              <a:rPr lang="en-GB" sz="1600" dirty="0">
                <a:solidFill>
                  <a:srgbClr val="000000"/>
                </a:solidFill>
                <a:latin typeface="Consolas"/>
              </a:rPr>
              <a:t>    </a:t>
            </a:r>
            <a:r>
              <a:rPr lang="en-GB" sz="1600" dirty="0">
                <a:solidFill>
                  <a:srgbClr val="0000FF"/>
                </a:solidFill>
                <a:latin typeface="Consolas"/>
              </a:rPr>
              <a:t>public</a:t>
            </a:r>
            <a:r>
              <a:rPr lang="en-GB" sz="1600" dirty="0">
                <a:solidFill>
                  <a:srgbClr val="000000"/>
                </a:solidFill>
                <a:latin typeface="Consolas"/>
              </a:rPr>
              <a:t> </a:t>
            </a:r>
            <a:r>
              <a:rPr lang="en-GB" sz="1600" dirty="0">
                <a:solidFill>
                  <a:srgbClr val="0000FF"/>
                </a:solidFill>
                <a:latin typeface="Consolas"/>
              </a:rPr>
              <a:t>string</a:t>
            </a:r>
            <a:r>
              <a:rPr lang="en-GB" sz="1600" dirty="0">
                <a:solidFill>
                  <a:srgbClr val="000000"/>
                </a:solidFill>
                <a:latin typeface="Consolas"/>
              </a:rPr>
              <a:t> Title { </a:t>
            </a:r>
            <a:r>
              <a:rPr lang="en-GB" sz="1600" dirty="0" err="1">
                <a:solidFill>
                  <a:srgbClr val="0000FF"/>
                </a:solidFill>
                <a:latin typeface="Consolas"/>
              </a:rPr>
              <a:t>get</a:t>
            </a:r>
            <a:r>
              <a:rPr lang="en-GB" sz="1600" dirty="0" err="1">
                <a:solidFill>
                  <a:srgbClr val="000000"/>
                </a:solidFill>
                <a:latin typeface="Consolas"/>
              </a:rPr>
              <a:t>;</a:t>
            </a:r>
            <a:r>
              <a:rPr lang="en-GB" sz="1600" dirty="0" err="1">
                <a:solidFill>
                  <a:srgbClr val="0000FF"/>
                </a:solidFill>
                <a:latin typeface="Consolas"/>
              </a:rPr>
              <a:t>set</a:t>
            </a:r>
            <a:r>
              <a:rPr lang="en-GB" sz="1600" dirty="0">
                <a:solidFill>
                  <a:srgbClr val="000000"/>
                </a:solidFill>
                <a:latin typeface="Consolas"/>
              </a:rPr>
              <a:t>;}</a:t>
            </a:r>
          </a:p>
          <a:p>
            <a:pPr>
              <a:buNone/>
            </a:pPr>
            <a:r>
              <a:rPr lang="en-GB" sz="1600" dirty="0">
                <a:solidFill>
                  <a:srgbClr val="000000"/>
                </a:solidFill>
                <a:latin typeface="Consolas"/>
              </a:rPr>
              <a:t>}</a:t>
            </a:r>
            <a:endParaRPr lang="en-GB"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cstate="print"/>
          <a:srcRect/>
          <a:stretch>
            <a:fillRect/>
          </a:stretch>
        </p:blipFill>
        <p:spPr bwMode="auto">
          <a:xfrm>
            <a:off x="4088097" y="2862015"/>
            <a:ext cx="6267450" cy="2476500"/>
          </a:xfrm>
          <a:prstGeom prst="rect">
            <a:avLst/>
          </a:prstGeom>
          <a:noFill/>
          <a:ln w="9525">
            <a:solidFill>
              <a:schemeClr val="accent1"/>
            </a:solidFill>
            <a:miter lim="800000"/>
            <a:headEnd/>
            <a:tailEnd/>
          </a:ln>
        </p:spPr>
      </p:pic>
      <p:sp>
        <p:nvSpPr>
          <p:cNvPr id="2" name="Text Placeholder 1"/>
          <p:cNvSpPr>
            <a:spLocks noGrp="1"/>
          </p:cNvSpPr>
          <p:nvPr>
            <p:ph type="body" sz="quarter" idx="15"/>
          </p:nvPr>
        </p:nvSpPr>
        <p:spPr/>
        <p:txBody>
          <a:bodyPr/>
          <a:lstStyle/>
          <a:p>
            <a:r>
              <a:rPr lang="en-AU" dirty="0"/>
              <a:t>Controller</a:t>
            </a:r>
          </a:p>
          <a:p>
            <a:pPr lvl="1"/>
            <a:r>
              <a:rPr lang="en-AU" dirty="0"/>
              <a:t>Created and invoked by the Router when an </a:t>
            </a:r>
            <a:r>
              <a:rPr lang="en-AU" dirty="0" err="1"/>
              <a:t>HttpRequest</a:t>
            </a:r>
            <a:r>
              <a:rPr lang="en-AU" dirty="0"/>
              <a:t> is received</a:t>
            </a:r>
          </a:p>
          <a:p>
            <a:pPr lvl="1"/>
            <a:r>
              <a:rPr lang="en-AU" dirty="0"/>
              <a:t>Methods inside a controller are referred to has </a:t>
            </a:r>
            <a:r>
              <a:rPr lang="en-AU" b="1" dirty="0"/>
              <a:t>Actions</a:t>
            </a:r>
          </a:p>
        </p:txBody>
      </p:sp>
      <p:sp>
        <p:nvSpPr>
          <p:cNvPr id="3" name="Title 2"/>
          <p:cNvSpPr>
            <a:spLocks noGrp="1"/>
          </p:cNvSpPr>
          <p:nvPr>
            <p:ph type="title"/>
          </p:nvPr>
        </p:nvSpPr>
        <p:spPr/>
        <p:txBody>
          <a:bodyPr>
            <a:normAutofit fontScale="90000"/>
          </a:bodyPr>
          <a:lstStyle/>
          <a:p>
            <a:r>
              <a:rPr lang="en-AU" dirty="0"/>
              <a:t>Controller</a:t>
            </a:r>
          </a:p>
        </p:txBody>
      </p:sp>
      <p:pic>
        <p:nvPicPr>
          <p:cNvPr id="19" name="Picture 181" descr="I:\QA-IQ\CourseDevelopment\QAASPNET-35\DevelopmentFiles\Graphics\Slides\Chapter08-ComponentsAndArchitecture\ComputerIco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 y="3121973"/>
            <a:ext cx="1357527" cy="720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 name="Straight Arrow Connector 19"/>
          <p:cNvCxnSpPr/>
          <p:nvPr/>
        </p:nvCxnSpPr>
        <p:spPr>
          <a:xfrm flipV="1">
            <a:off x="1248864" y="3573292"/>
            <a:ext cx="739593" cy="3436"/>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Rectangular Callout 24"/>
          <p:cNvSpPr/>
          <p:nvPr/>
        </p:nvSpPr>
        <p:spPr>
          <a:xfrm>
            <a:off x="825068" y="5614499"/>
            <a:ext cx="3450171" cy="429491"/>
          </a:xfrm>
          <a:prstGeom prst="wedgeRectCallout">
            <a:avLst>
              <a:gd name="adj1" fmla="val 96882"/>
              <a:gd name="adj2" fmla="val -24979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Returns (default) View</a:t>
            </a:r>
          </a:p>
        </p:txBody>
      </p:sp>
      <p:sp>
        <p:nvSpPr>
          <p:cNvPr id="29" name="Rectangular Callout 28"/>
          <p:cNvSpPr/>
          <p:nvPr/>
        </p:nvSpPr>
        <p:spPr>
          <a:xfrm>
            <a:off x="7030207" y="6150672"/>
            <a:ext cx="3536835" cy="429491"/>
          </a:xfrm>
          <a:prstGeom prst="wedgeRectCallout">
            <a:avLst>
              <a:gd name="adj1" fmla="val -53551"/>
              <a:gd name="adj2" fmla="val -37668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Typically passes a ‘model’ to View</a:t>
            </a:r>
          </a:p>
        </p:txBody>
      </p:sp>
      <p:sp>
        <p:nvSpPr>
          <p:cNvPr id="27" name="Rounded Rectangle 26"/>
          <p:cNvSpPr/>
          <p:nvPr/>
        </p:nvSpPr>
        <p:spPr>
          <a:xfrm>
            <a:off x="1980694" y="3347343"/>
            <a:ext cx="1372101"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Router</a:t>
            </a:r>
          </a:p>
        </p:txBody>
      </p:sp>
      <p:cxnSp>
        <p:nvCxnSpPr>
          <p:cNvPr id="28" name="Straight Arrow Connector 27"/>
          <p:cNvCxnSpPr/>
          <p:nvPr/>
        </p:nvCxnSpPr>
        <p:spPr>
          <a:xfrm>
            <a:off x="3396976" y="3554957"/>
            <a:ext cx="1189539" cy="4673"/>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8938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190463" y="928671"/>
            <a:ext cx="11715792" cy="996013"/>
          </a:xfrm>
        </p:spPr>
        <p:txBody>
          <a:bodyPr/>
          <a:lstStyle/>
          <a:p>
            <a:r>
              <a:rPr lang="en-AU" dirty="0"/>
              <a:t>Renders the response</a:t>
            </a:r>
          </a:p>
          <a:p>
            <a:pPr lvl="1"/>
            <a:r>
              <a:rPr lang="en-AU" dirty="0"/>
              <a:t>Typically HTML with Razor syntax</a:t>
            </a:r>
            <a:br>
              <a:rPr lang="en-AU" dirty="0"/>
            </a:br>
            <a:r>
              <a:rPr lang="en-AU" dirty="0"/>
              <a:t>to allow inline C#</a:t>
            </a:r>
          </a:p>
          <a:p>
            <a:endParaRPr lang="en-AU" dirty="0"/>
          </a:p>
          <a:p>
            <a:endParaRPr lang="en-AU" dirty="0"/>
          </a:p>
        </p:txBody>
      </p:sp>
      <p:sp>
        <p:nvSpPr>
          <p:cNvPr id="3" name="Title 2"/>
          <p:cNvSpPr>
            <a:spLocks noGrp="1"/>
          </p:cNvSpPr>
          <p:nvPr>
            <p:ph type="title"/>
          </p:nvPr>
        </p:nvSpPr>
        <p:spPr/>
        <p:txBody>
          <a:bodyPr>
            <a:normAutofit fontScale="90000"/>
          </a:bodyPr>
          <a:lstStyle/>
          <a:p>
            <a:r>
              <a:rPr lang="en-AU" dirty="0"/>
              <a:t>View</a:t>
            </a:r>
          </a:p>
        </p:txBody>
      </p:sp>
      <p:pic>
        <p:nvPicPr>
          <p:cNvPr id="22" name="Picture 181" descr="I:\QA-IQ\CourseDevelopment\QAASPNET-35\DevelopmentFiles\Graphics\Slides\Chapter08-ComponentsAndArchitecture\Comput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459" y="3794867"/>
            <a:ext cx="1046900" cy="555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3" name="Straight Arrow Connector 22"/>
          <p:cNvCxnSpPr/>
          <p:nvPr/>
        </p:nvCxnSpPr>
        <p:spPr>
          <a:xfrm flipH="1">
            <a:off x="1270441" y="4103914"/>
            <a:ext cx="1298587" cy="9753"/>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Rectangle 22"/>
          <p:cNvSpPr>
            <a:spLocks noChangeArrowheads="1"/>
          </p:cNvSpPr>
          <p:nvPr/>
        </p:nvSpPr>
        <p:spPr bwMode="auto">
          <a:xfrm>
            <a:off x="1269737" y="3683615"/>
            <a:ext cx="1308747" cy="277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1" hangingPunct="1">
              <a:spcBef>
                <a:spcPct val="0"/>
              </a:spcBef>
            </a:pPr>
            <a:r>
              <a:rPr lang="en-US" sz="1200" dirty="0">
                <a:cs typeface="Arial" charset="0"/>
              </a:rPr>
              <a:t>Response</a:t>
            </a:r>
            <a:endParaRPr lang="en-US" sz="1400" dirty="0">
              <a:cs typeface="Arial" charset="0"/>
            </a:endParaRPr>
          </a:p>
        </p:txBody>
      </p:sp>
      <p:sp>
        <p:nvSpPr>
          <p:cNvPr id="30" name="Rounded Rectangle 29"/>
          <p:cNvSpPr/>
          <p:nvPr/>
        </p:nvSpPr>
        <p:spPr>
          <a:xfrm>
            <a:off x="2356594" y="3849579"/>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Controller</a:t>
            </a:r>
          </a:p>
        </p:txBody>
      </p:sp>
      <p:cxnSp>
        <p:nvCxnSpPr>
          <p:cNvPr id="31" name="Straight Arrow Connector 30"/>
          <p:cNvCxnSpPr/>
          <p:nvPr/>
        </p:nvCxnSpPr>
        <p:spPr>
          <a:xfrm flipH="1" flipV="1">
            <a:off x="4078515" y="4103915"/>
            <a:ext cx="1355030" cy="29384"/>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cstate="print"/>
          <a:srcRect/>
          <a:stretch>
            <a:fillRect/>
          </a:stretch>
        </p:blipFill>
        <p:spPr bwMode="auto">
          <a:xfrm>
            <a:off x="5370118" y="1163357"/>
            <a:ext cx="6292466" cy="5694643"/>
          </a:xfrm>
          <a:prstGeom prst="rect">
            <a:avLst/>
          </a:prstGeom>
          <a:noFill/>
          <a:ln w="9525">
            <a:noFill/>
            <a:miter lim="800000"/>
            <a:headEnd/>
            <a:tailEnd/>
          </a:ln>
        </p:spPr>
      </p:pic>
      <p:sp>
        <p:nvSpPr>
          <p:cNvPr id="4" name="Rounded Rectangle 3"/>
          <p:cNvSpPr/>
          <p:nvPr/>
        </p:nvSpPr>
        <p:spPr>
          <a:xfrm>
            <a:off x="3631404" y="2234017"/>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View</a:t>
            </a:r>
          </a:p>
        </p:txBody>
      </p:sp>
      <p:sp>
        <p:nvSpPr>
          <p:cNvPr id="8" name="Rectangular Callout 7"/>
          <p:cNvSpPr/>
          <p:nvPr/>
        </p:nvSpPr>
        <p:spPr>
          <a:xfrm>
            <a:off x="8741829" y="3892293"/>
            <a:ext cx="3450171" cy="429491"/>
          </a:xfrm>
          <a:prstGeom prst="wedgeRectCallout">
            <a:avLst>
              <a:gd name="adj1" fmla="val -88522"/>
              <a:gd name="adj2" fmla="val 12691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References the Model</a:t>
            </a:r>
          </a:p>
        </p:txBody>
      </p:sp>
    </p:spTree>
    <p:extLst>
      <p:ext uri="{BB962C8B-B14F-4D97-AF65-F5344CB8AC3E}">
        <p14:creationId xmlns:p14="http://schemas.microsoft.com/office/powerpoint/2010/main" xmlns="" val="27231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9061491" y="6492906"/>
            <a:ext cx="2844800" cy="365125"/>
          </a:xfrm>
          <a:prstGeom prst="rect">
            <a:avLst/>
          </a:prstGeom>
        </p:spPr>
        <p:txBody>
          <a:bodyPr/>
          <a:lstStyle/>
          <a:p>
            <a:fld id="{518ABFB6-A9C6-4619-9721-3B608E8ED143}" type="slidenum">
              <a:rPr lang="en-GB" smtClean="0"/>
              <a:pPr/>
              <a:t>9</a:t>
            </a:fld>
            <a:endParaRPr lang="en-GB"/>
          </a:p>
        </p:txBody>
      </p:sp>
      <p:sp>
        <p:nvSpPr>
          <p:cNvPr id="3" name="Text Placeholder 2"/>
          <p:cNvSpPr>
            <a:spLocks noGrp="1"/>
          </p:cNvSpPr>
          <p:nvPr>
            <p:ph type="body" sz="quarter" idx="15"/>
          </p:nvPr>
        </p:nvSpPr>
        <p:spPr/>
        <p:txBody>
          <a:bodyPr/>
          <a:lstStyle/>
          <a:p>
            <a:r>
              <a:rPr lang="en-GB" dirty="0"/>
              <a:t>Right-click within an action in a controller</a:t>
            </a:r>
          </a:p>
          <a:p>
            <a:r>
              <a:rPr lang="en-GB" dirty="0"/>
              <a:t>The default view will be under </a:t>
            </a:r>
            <a:br>
              <a:rPr lang="en-GB" dirty="0"/>
            </a:br>
            <a:r>
              <a:rPr lang="en-GB" dirty="0"/>
              <a:t/>
            </a:r>
            <a:br>
              <a:rPr lang="en-GB" dirty="0"/>
            </a:br>
            <a:r>
              <a:rPr lang="en-GB" dirty="0"/>
              <a:t>Views/&lt;</a:t>
            </a:r>
            <a:r>
              <a:rPr lang="en-GB" dirty="0" err="1"/>
              <a:t>controllerName</a:t>
            </a:r>
            <a:r>
              <a:rPr lang="en-GB" dirty="0"/>
              <a:t>&gt;/&lt;</a:t>
            </a:r>
            <a:r>
              <a:rPr lang="en-GB" dirty="0" err="1"/>
              <a:t>actionName</a:t>
            </a:r>
            <a:r>
              <a:rPr lang="en-GB" dirty="0"/>
              <a:t>&gt;.</a:t>
            </a:r>
            <a:r>
              <a:rPr lang="en-GB" dirty="0" err="1"/>
              <a:t>cshtml</a:t>
            </a:r>
            <a:endParaRPr lang="en-GB" dirty="0"/>
          </a:p>
        </p:txBody>
      </p:sp>
      <p:sp>
        <p:nvSpPr>
          <p:cNvPr id="4" name="Title 3"/>
          <p:cNvSpPr>
            <a:spLocks noGrp="1"/>
          </p:cNvSpPr>
          <p:nvPr>
            <p:ph type="title"/>
          </p:nvPr>
        </p:nvSpPr>
        <p:spPr/>
        <p:txBody>
          <a:bodyPr>
            <a:normAutofit fontScale="90000"/>
          </a:bodyPr>
          <a:lstStyle/>
          <a:p>
            <a:r>
              <a:rPr lang="en-GB" dirty="0"/>
              <a:t>The Default View</a:t>
            </a:r>
          </a:p>
        </p:txBody>
      </p:sp>
      <p:pic>
        <p:nvPicPr>
          <p:cNvPr id="1026" name="Picture 2"/>
          <p:cNvPicPr>
            <a:picLocks noChangeAspect="1" noChangeArrowheads="1"/>
          </p:cNvPicPr>
          <p:nvPr/>
        </p:nvPicPr>
        <p:blipFill>
          <a:blip r:embed="rId3" cstate="print"/>
          <a:srcRect/>
          <a:stretch>
            <a:fillRect/>
          </a:stretch>
        </p:blipFill>
        <p:spPr bwMode="auto">
          <a:xfrm>
            <a:off x="3348625" y="2751015"/>
            <a:ext cx="7910503" cy="410698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xmlns="" name="IK_Slides_2017.potx" id="{5D5C0837-108E-43E7-8981-CE5A0724CB51}" vid="{294C52EF-7CB5-4F85-B807-6BB6448A4DF1}"/>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51F98977535D9D4CB6A6F963434DFB77" ma:contentTypeVersion="0" ma:contentTypeDescription="Base content type which represents courseware documents" ma:contentTypeScope="" ma:versionID="ca1c0f060a2bacc33dd05609269ffe5f">
  <xsd:schema xmlns:xsd="http://www.w3.org/2001/XMLSchema" xmlns:xs="http://www.w3.org/2001/XMLSchema" xmlns:p="http://schemas.microsoft.com/office/2006/metadata/properties" xmlns:ns2="CB73D098-FD77-4330-B182-3CBA0FC38218" targetNamespace="http://schemas.microsoft.com/office/2006/metadata/properties" ma:root="true" ma:fieldsID="6054b521f021be581f4f8d825276acec" ns2:_="">
    <xsd:import namespace="CB73D098-FD77-4330-B182-3CBA0FC38218"/>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73D098-FD77-4330-B182-3CBA0FC38218"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hidden="true"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sBuildFile xmlns="CB73D098-FD77-4330-B182-3CBA0FC38218"/>
    <BookTypeField0 xmlns="CB73D098-FD77-4330-B182-3CBA0FC38218">
      <Terms xmlns="http://schemas.microsoft.com/office/infopath/2007/PartnerControls"/>
    </BookTypeField0>
    <SequenceNumber xmlns="CB73D098-FD77-4330-B182-3CBA0FC38218"/>
  </documentManagement>
</p:properties>
</file>

<file path=customXml/itemProps1.xml><?xml version="1.0" encoding="utf-8"?>
<ds:datastoreItem xmlns:ds="http://schemas.openxmlformats.org/officeDocument/2006/customXml" ds:itemID="{9C674D95-53B9-499F-BDB0-9BEA82B54B78}">
  <ds:schemaRefs>
    <ds:schemaRef ds:uri="http://schemas.microsoft.com/sharepoint/v3/contenttype/forms"/>
  </ds:schemaRefs>
</ds:datastoreItem>
</file>

<file path=customXml/itemProps2.xml><?xml version="1.0" encoding="utf-8"?>
<ds:datastoreItem xmlns:ds="http://schemas.openxmlformats.org/officeDocument/2006/customXml" ds:itemID="{B973F49E-7897-460B-9197-77C03BBA11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73D098-FD77-4330-B182-3CBA0FC382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188D1A-E1CA-447D-9B92-132F8BDDEC93}">
  <ds:schemaRefs>
    <ds:schemaRef ds:uri="http://schemas.microsoft.com/office/2006/metadata/properties"/>
    <ds:schemaRef ds:uri="http://schemas.microsoft.com/office/infopath/2007/PartnerControls"/>
    <ds:schemaRef ds:uri="CB73D098-FD77-4330-B182-3CBA0FC38218"/>
  </ds:schemaRefs>
</ds:datastoreItem>
</file>

<file path=docProps/app.xml><?xml version="1.0" encoding="utf-8"?>
<Properties xmlns="http://schemas.openxmlformats.org/officeDocument/2006/extended-properties" xmlns:vt="http://schemas.openxmlformats.org/officeDocument/2006/docPropsVTypes">
  <Template>IK_Slides_2017</Template>
  <TotalTime>1237</TotalTime>
  <Words>1196</Words>
  <Application>Microsoft Macintosh PowerPoint</Application>
  <PresentationFormat>Custom</PresentationFormat>
  <Paragraphs>156</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PPM Courseware Slides</vt:lpstr>
      <vt:lpstr>A Quick Tour around MVC Core</vt:lpstr>
      <vt:lpstr>Chapter Overview</vt:lpstr>
      <vt:lpstr>What is the MVC Design Pattern</vt:lpstr>
      <vt:lpstr>MVC Architecture</vt:lpstr>
      <vt:lpstr>Routing</vt:lpstr>
      <vt:lpstr>Model</vt:lpstr>
      <vt:lpstr>Controller</vt:lpstr>
      <vt:lpstr>View</vt:lpstr>
      <vt:lpstr>The Default View</vt:lpstr>
      <vt:lpstr>Important folders/files in your application</vt:lpstr>
      <vt:lpstr>Using Visual Studio</vt:lpstr>
      <vt:lpstr>Chapter Review</vt:lpstr>
    </vt:vector>
  </TitlesOfParts>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Overview</dc:title>
  <dc:creator>Phil Howarth</dc:creator>
  <cp:lastModifiedBy>Philip Howarth</cp:lastModifiedBy>
  <cp:revision>122</cp:revision>
  <dcterms:created xsi:type="dcterms:W3CDTF">2017-09-03T07:33:23Z</dcterms:created>
  <dcterms:modified xsi:type="dcterms:W3CDTF">2023-01-30T06:44:41Z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0x010100F0967B7CEE8D417F966757887D9466FB0051F98977535D9D4CB6A6F963434DFB77</vt:lpwstr>
  </property>
  <property fmtid="{D5CDD505-2E9C-101B-9397-08002B2CF9AE}" pid="3" name="BrandingStandard">
    <vt:lpwstr/>
  </property>
  <property fmtid="{D5CDD505-2E9C-101B-9397-08002B2CF9AE}" pid="4" name="Difficulty">
    <vt:lpwstr/>
  </property>
  <property fmtid="{D5CDD505-2E9C-101B-9397-08002B2CF9AE}" pid="5" name="Duration">
    <vt:lpwstr>45</vt:lpwstr>
  </property>
  <property fmtid="{D5CDD505-2E9C-101B-9397-08002B2CF9AE}" pid="6" name="ChapterType">
    <vt:lpwstr>Chapter</vt:lpwstr>
  </property>
  <property fmtid="{D5CDD505-2E9C-101B-9397-08002B2CF9AE}" pid="7" name="ChapterNumber">
    <vt:lpwstr>3</vt:lpwstr>
  </property>
  <property fmtid="{D5CDD505-2E9C-101B-9397-08002B2CF9AE}" pid="8" name="PageNumbering">
    <vt:lpwstr>Sequential</vt:lpwstr>
  </property>
  <property fmtid="{D5CDD505-2E9C-101B-9397-08002B2CF9AE}" pid="9" name="PrintingStyle">
    <vt:lpwstr>Portrait_Print_Notes</vt:lpwstr>
  </property>
</Properties>
</file>