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9"/>
  </p:notesMasterIdLst>
  <p:handoutMasterIdLst>
    <p:handoutMasterId r:id="rId20"/>
  </p:handoutMasterIdLst>
  <p:sldIdLst>
    <p:sldId id="274" r:id="rId5"/>
    <p:sldId id="257" r:id="rId6"/>
    <p:sldId id="275" r:id="rId7"/>
    <p:sldId id="277" r:id="rId8"/>
    <p:sldId id="276" r:id="rId9"/>
    <p:sldId id="278" r:id="rId10"/>
    <p:sldId id="279" r:id="rId11"/>
    <p:sldId id="280" r:id="rId12"/>
    <p:sldId id="284" r:id="rId13"/>
    <p:sldId id="282" r:id="rId14"/>
    <p:sldId id="283" r:id="rId15"/>
    <p:sldId id="286" r:id="rId16"/>
    <p:sldId id="287" r:id="rId17"/>
    <p:sldId id="273" r:id="rId1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83" autoAdjust="0"/>
    <p:restoredTop sz="73284" autoAdjust="0"/>
  </p:normalViewPr>
  <p:slideViewPr>
    <p:cSldViewPr snapToGrid="0">
      <p:cViewPr>
        <p:scale>
          <a:sx n="70" d="100"/>
          <a:sy n="70" d="100"/>
        </p:scale>
        <p:origin x="-116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624"/>
    </p:cViewPr>
  </p:sorterViewPr>
  <p:notesViewPr>
    <p:cSldViewPr snapToGrid="0">
      <p:cViewPr>
        <p:scale>
          <a:sx n="100" d="100"/>
          <a:sy n="100" d="100"/>
        </p:scale>
        <p:origin x="-1648" y="-48"/>
      </p:cViewPr>
      <p:guideLst>
        <p:guide orient="horz" pos="3125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05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</p:spTree>
    <p:extLst>
      <p:ext uri="{BB962C8B-B14F-4D97-AF65-F5344CB8AC3E}">
        <p14:creationId xmlns:p14="http://schemas.microsoft.com/office/powerpoint/2010/main" xmlns="" val="19410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may also have come across </a:t>
            </a:r>
            <a:r>
              <a:rPr lang="en-GB" b="1" dirty="0"/>
              <a:t>STUPID</a:t>
            </a:r>
          </a:p>
          <a:p>
            <a:endParaRPr lang="en-GB" dirty="0"/>
          </a:p>
          <a:p>
            <a:r>
              <a:rPr lang="en-GB" dirty="0"/>
              <a:t>Singleton</a:t>
            </a:r>
          </a:p>
          <a:p>
            <a:r>
              <a:rPr lang="en-GB" dirty="0"/>
              <a:t>Tight coupling</a:t>
            </a:r>
          </a:p>
          <a:p>
            <a:r>
              <a:rPr lang="en-GB" dirty="0" err="1"/>
              <a:t>Untestability</a:t>
            </a:r>
            <a:endParaRPr lang="en-GB" dirty="0"/>
          </a:p>
          <a:p>
            <a:r>
              <a:rPr lang="en-GB" dirty="0"/>
              <a:t>Premature Optimization</a:t>
            </a:r>
          </a:p>
          <a:p>
            <a:r>
              <a:rPr lang="en-GB" dirty="0" err="1"/>
              <a:t>Indescriptive</a:t>
            </a:r>
            <a:r>
              <a:rPr lang="en-GB" dirty="0"/>
              <a:t> Naming</a:t>
            </a:r>
          </a:p>
          <a:p>
            <a:r>
              <a:rPr lang="en-GB" dirty="0"/>
              <a:t>Duplication</a:t>
            </a:r>
          </a:p>
          <a:p>
            <a:endParaRPr lang="en-GB" dirty="0"/>
          </a:p>
          <a:p>
            <a:r>
              <a:rPr lang="en-GB" dirty="0"/>
              <a:t>I think this is a case where the acronym preceded the meaning!</a:t>
            </a:r>
          </a:p>
          <a:p>
            <a:endParaRPr lang="en-GB" dirty="0"/>
          </a:p>
          <a:p>
            <a:r>
              <a:rPr lang="en-GB" dirty="0"/>
              <a:t>With Dependency Injection, always be very suspicious of the ‘new’ keyword – because with the ‘new’ keyword you are committing yourself to an implementation.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</a:t>
            </a:r>
            <a:r>
              <a:rPr lang="en-GB" dirty="0"/>
              <a:t>that ‘Scoped’ means ‘The same Http Context’ – it absolutely does not mean ‘Session’ in the sense that web programmers would understand it.</a:t>
            </a:r>
          </a:p>
          <a:p>
            <a:r>
              <a:rPr lang="en-GB" dirty="0"/>
              <a:t>Think of ‘Singleton’ as being a static variable at the outmost level of the application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should not use regular DI to get configuration data.</a:t>
            </a:r>
          </a:p>
          <a:p>
            <a:r>
              <a:rPr lang="en-GB" dirty="0"/>
              <a:t>Instead use the provided options pattern </a:t>
            </a:r>
            <a:r>
              <a:rPr lang="en-GB"/>
              <a:t>as shown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order in which the various pipeline elements are defined in </a:t>
            </a:r>
            <a:r>
              <a:rPr lang="en-GB" dirty="0" err="1" smtClean="0"/>
              <a:t>Program.cs</a:t>
            </a:r>
            <a:r>
              <a:rPr lang="en-GB" dirty="0" smtClean="0"/>
              <a:t> is </a:t>
            </a:r>
            <a:r>
              <a:rPr lang="en-GB" dirty="0"/>
              <a:t>the order through which each request will pass. </a:t>
            </a:r>
            <a:r>
              <a:rPr lang="en-GB" dirty="0" err="1"/>
              <a:t>Ie</a:t>
            </a:r>
            <a:r>
              <a:rPr lang="en-GB" dirty="0"/>
              <a:t> the sequence of statements in </a:t>
            </a:r>
            <a:r>
              <a:rPr lang="en-GB" dirty="0" err="1" smtClean="0"/>
              <a:t>Program.cs</a:t>
            </a:r>
            <a:r>
              <a:rPr lang="en-GB" dirty="0" smtClean="0"/>
              <a:t> is </a:t>
            </a:r>
            <a:r>
              <a:rPr lang="en-GB" dirty="0"/>
              <a:t>important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</p:spTree>
    <p:extLst>
      <p:ext uri="{BB962C8B-B14F-4D97-AF65-F5344CB8AC3E}">
        <p14:creationId xmlns:p14="http://schemas.microsoft.com/office/powerpoint/2010/main" xmlns="" val="183637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231271"/>
            <a:ext cx="11404800" cy="5245129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395893" y="412111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140737"/>
            <a:ext cx="11404800" cy="53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32107" y="38495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Services, DI</a:t>
            </a:r>
            <a:br>
              <a:rPr lang="en-GB" dirty="0" smtClean="0"/>
            </a:br>
            <a:r>
              <a:rPr smtClean="0"/>
              <a:t>and Configuration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Chapter 14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is a built-in mechanism to bind text-specified </a:t>
            </a:r>
            <a:r>
              <a:rPr lang="en-GB" dirty="0" err="1"/>
              <a:t>config</a:t>
            </a:r>
            <a:r>
              <a:rPr lang="en-GB" dirty="0"/>
              <a:t> settings in </a:t>
            </a:r>
            <a:r>
              <a:rPr lang="en-GB" dirty="0" err="1"/>
              <a:t>appsettings.json</a:t>
            </a:r>
            <a:r>
              <a:rPr lang="en-GB" dirty="0"/>
              <a:t> to a strongly typed class: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Configuration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68401" y="2199469"/>
            <a:ext cx="5659253" cy="1357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FeaturesConfiguration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EnableMyOption1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EnableMyOption2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}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5360" y="2199468"/>
            <a:ext cx="3344182" cy="1193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2E75B6"/>
                </a:solidFill>
                <a:latin typeface="Consolas"/>
              </a:rPr>
              <a:t>"Features"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2E75B6"/>
                </a:solidFill>
                <a:latin typeface="Consolas"/>
              </a:rPr>
              <a:t>"EnableMyOption1"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2E75B6"/>
                </a:solidFill>
                <a:latin typeface="Consolas"/>
              </a:rPr>
              <a:t>"EnableMyOption2"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false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1682" y="4160409"/>
            <a:ext cx="9607557" cy="443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rgbClr val="000000"/>
                </a:solidFill>
                <a:latin typeface="Consolas"/>
              </a:rPr>
              <a:t>services.Configure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FeaturesConfiguration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Configuration.GetSection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/>
              </a:rPr>
              <a:t>"Features"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));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37682" y="2204074"/>
            <a:ext cx="1749517" cy="3329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/>
                </a:solidFill>
                <a:cs typeface="Arial" pitchFamily="34" charset="0"/>
              </a:rPr>
              <a:t>appsettings.json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7036" y="3795026"/>
            <a:ext cx="3948305" cy="3329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0000"/>
                </a:solidFill>
                <a:latin typeface="Consolas"/>
                <a:cs typeface="Arial" pitchFamily="34" charset="0"/>
              </a:rPr>
              <a:t>Program.cs</a:t>
            </a:r>
            <a:endParaRPr lang="en-GB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61919" y="2468351"/>
            <a:ext cx="1696661" cy="1760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1038" y="2500065"/>
            <a:ext cx="972541" cy="1696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04499" y="5370798"/>
            <a:ext cx="7975894" cy="1188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rgbClr val="2B91AF"/>
                </a:solidFill>
                <a:latin typeface="Consolas"/>
              </a:rPr>
              <a:t>FeaturesConfiguration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features;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ForumViewModel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IOptions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FeaturesConfiguration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&gt; features) 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GB" sz="16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.features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features.Value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  <a:cs typeface="Arial" pitchFamily="34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  <a:cs typeface="Arial" pitchFamily="34" charset="0"/>
              </a:rPr>
              <a:t>bool</a:t>
            </a:r>
            <a:r>
              <a:rPr lang="en-GB" sz="1600" dirty="0" smtClean="0">
                <a:solidFill>
                  <a:srgbClr val="000000"/>
                </a:solidFill>
                <a:latin typeface="Consolas"/>
                <a:cs typeface="Arial" pitchFamily="34" charset="0"/>
              </a:rPr>
              <a:t> flag = this.features.EnableMyOption1;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3399" y="3747454"/>
            <a:ext cx="80021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Bind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97397" y="4904989"/>
            <a:ext cx="646331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Dependency Injection can also occur directly in the view </a:t>
            </a:r>
            <a:r>
              <a:rPr lang="en-GB" dirty="0" smtClean="0"/>
              <a:t>: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View 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2376" y="2243136"/>
            <a:ext cx="5659253" cy="2996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WebApplication10.Configuration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Microsoft.Extensions.Options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inject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IOptions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FeaturesConfiguration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&gt; Features</a:t>
            </a:r>
            <a:r>
              <a:rPr lang="en-GB" sz="1600" dirty="0">
                <a:solidFill>
                  <a:srgbClr val="000000"/>
                </a:solidFill>
                <a:cs typeface="Arial"/>
              </a:rPr>
              <a:t> 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...</a:t>
            </a:r>
          </a:p>
          <a:p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@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(Features.Value.EnableMyOption1)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100" dirty="0">
                <a:latin typeface="Calibri"/>
                <a:cs typeface="Times New Roman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...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...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GB" sz="1600" dirty="0">
                <a:solidFill>
                  <a:srgbClr val="000000"/>
                </a:solidFill>
                <a:cs typeface="Arial"/>
              </a:rPr>
              <a:t> </a:t>
            </a:r>
            <a:endParaRPr lang="en-GB" sz="1100" dirty="0">
              <a:latin typeface="Calibri"/>
              <a:ea typeface="Calibri"/>
              <a:cs typeface="Times New Roman"/>
            </a:endParaRPr>
          </a:p>
          <a:p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cxnSpLocks/>
            <a:stCxn id="34" idx="2"/>
            <a:endCxn id="37" idx="0"/>
          </p:cNvCxnSpPr>
          <p:nvPr/>
        </p:nvCxnSpPr>
        <p:spPr>
          <a:xfrm flipH="1">
            <a:off x="10076929" y="3268636"/>
            <a:ext cx="17527" cy="3207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24933" y="5317067"/>
            <a:ext cx="1947333" cy="86449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Achieved by the standard </a:t>
            </a:r>
            <a:r>
              <a:rPr lang="en-GB" sz="1600" dirty="0" err="1">
                <a:solidFill>
                  <a:schemeClr val="tx1"/>
                </a:solidFill>
                <a:cs typeface="Arial" pitchFamily="34" charset="0"/>
              </a:rPr>
              <a:t>async</a:t>
            </a:r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MVC Request 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5027" y="1687213"/>
            <a:ext cx="181069" cy="2761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93415" y="1723428"/>
            <a:ext cx="1330859" cy="7695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Routing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40322" y="1696268"/>
            <a:ext cx="1448554" cy="7695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Controller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Initialization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31260" y="1723428"/>
            <a:ext cx="1448554" cy="30057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Action Execution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(Binding, Filters)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94231" y="3706138"/>
            <a:ext cx="1448554" cy="7695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Result Execution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89443" y="1685704"/>
            <a:ext cx="181069" cy="2761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6697" y="1693248"/>
            <a:ext cx="181069" cy="2761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38275" y="1682686"/>
            <a:ext cx="181069" cy="2761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92600" y="1216426"/>
            <a:ext cx="1330859" cy="34403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Pipeline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2115" y="2094972"/>
            <a:ext cx="3802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60084" y="2094620"/>
            <a:ext cx="715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 flipV="1">
            <a:off x="4807324" y="2081040"/>
            <a:ext cx="532998" cy="23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83444" y="2103120"/>
            <a:ext cx="777240" cy="1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 flipH="1">
            <a:off x="6942785" y="4084320"/>
            <a:ext cx="572179" cy="6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760084" y="4104640"/>
            <a:ext cx="2743201" cy="1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185284" y="4099560"/>
            <a:ext cx="381000" cy="1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42921" y="1688866"/>
            <a:ext cx="1079524" cy="34403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Request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97201" y="3664986"/>
            <a:ext cx="1079524" cy="34403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Response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77533" y="5079996"/>
            <a:ext cx="5283200" cy="165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Task Invoke(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HttpContext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context)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nsolas"/>
              </a:rPr>
              <a:t>// action on request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nextDelegate.Invoke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(context);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onsolas"/>
              </a:rPr>
              <a:t>// action on response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endCxn id="11" idx="2"/>
          </p:cNvCxnSpPr>
          <p:nvPr/>
        </p:nvCxnSpPr>
        <p:spPr>
          <a:xfrm flipH="1" flipV="1">
            <a:off x="2628810" y="4443993"/>
            <a:ext cx="698590" cy="66987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0883" y="1134533"/>
            <a:ext cx="4732867" cy="37761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sz="1600" dirty="0" err="1">
                <a:solidFill>
                  <a:srgbClr val="FF0000"/>
                </a:solidFill>
                <a:cs typeface="Arial" pitchFamily="34" charset="0"/>
              </a:rPr>
              <a:t>Startup</a:t>
            </a:r>
            <a:r>
              <a:rPr lang="en-GB" sz="1600" dirty="0">
                <a:solidFill>
                  <a:srgbClr val="FF0000"/>
                </a:solidFill>
                <a:cs typeface="Arial" pitchFamily="34" charset="0"/>
              </a:rPr>
              <a:t>/Configure()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150" y="1227667"/>
            <a:ext cx="1828836" cy="37761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FF0000"/>
                </a:solidFill>
                <a:cs typeface="Arial" pitchFamily="34" charset="0"/>
              </a:rPr>
              <a:t>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549" y="3217332"/>
            <a:ext cx="1955801" cy="170180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rgbClr val="FF0000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10858" y="1714961"/>
            <a:ext cx="1367195" cy="1553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75804" y="3589364"/>
            <a:ext cx="1402249" cy="13213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View-Model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8944760" y="2511177"/>
            <a:ext cx="431044" cy="84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440EE71-F920-1E4A-B118-468FA8C853B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8944760" y="4250016"/>
            <a:ext cx="4310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29" grpId="0" build="allAtOnce" animBg="1"/>
      <p:bldP spid="30" grpId="0" build="allAtOnce" animBg="1"/>
      <p:bldP spid="34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are 3 types of pipeline component:</a:t>
            </a:r>
          </a:p>
          <a:p>
            <a:pPr lvl="1"/>
            <a:r>
              <a:rPr lang="en-GB" dirty="0"/>
              <a:t>Run</a:t>
            </a:r>
          </a:p>
          <a:p>
            <a:pPr lvl="2"/>
            <a:r>
              <a:rPr lang="en-GB" dirty="0"/>
              <a:t>These generate a response and short-circuit the life-cycle by returning &amp; not calling the next one in the chain. Examples are the static file middleware or the </a:t>
            </a:r>
            <a:r>
              <a:rPr lang="en-GB" dirty="0" err="1"/>
              <a:t>Mvc</a:t>
            </a:r>
            <a:r>
              <a:rPr lang="en-GB" dirty="0"/>
              <a:t> middleware.</a:t>
            </a:r>
          </a:p>
          <a:p>
            <a:pPr lvl="1"/>
            <a:r>
              <a:rPr lang="en-GB" dirty="0"/>
              <a:t>Use</a:t>
            </a:r>
          </a:p>
          <a:p>
            <a:pPr lvl="2"/>
            <a:r>
              <a:rPr lang="en-GB" dirty="0"/>
              <a:t>These do some processing then pass on to the next in the chain. An example is authentication</a:t>
            </a:r>
          </a:p>
          <a:p>
            <a:pPr lvl="1"/>
            <a:r>
              <a:rPr lang="en-GB" dirty="0"/>
              <a:t>Map</a:t>
            </a:r>
          </a:p>
          <a:p>
            <a:pPr lvl="2"/>
            <a:r>
              <a:rPr lang="en-GB" dirty="0"/>
              <a:t>These conditionally send the request on to other middleware. An example would be routing for </a:t>
            </a:r>
            <a:r>
              <a:rPr lang="en-GB" dirty="0" err="1"/>
              <a:t>WebAPI</a:t>
            </a:r>
            <a:r>
              <a:rPr lang="en-GB" dirty="0"/>
              <a:t>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Pipeline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  <a:p>
            <a:pPr lvl="1"/>
            <a:r>
              <a:rPr lang="en-GB" dirty="0"/>
              <a:t>Gain an overview of an MVC application</a:t>
            </a:r>
          </a:p>
          <a:p>
            <a:pPr lvl="1"/>
            <a:endParaRPr lang="en-GB" dirty="0"/>
          </a:p>
          <a:p>
            <a:r>
              <a:rPr lang="en-GB" b="1" dirty="0"/>
              <a:t>Chapter content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Dependency Injection Framework in .NET Core</a:t>
            </a:r>
          </a:p>
          <a:p>
            <a:pPr lvl="1"/>
            <a:r>
              <a:rPr lang="en-US" dirty="0"/>
              <a:t>Registering and Injection</a:t>
            </a:r>
          </a:p>
          <a:p>
            <a:pPr lvl="1"/>
            <a:r>
              <a:rPr lang="en-US" dirty="0"/>
              <a:t>Injection of Configuration Options</a:t>
            </a:r>
          </a:p>
          <a:p>
            <a:pPr lvl="1"/>
            <a:r>
              <a:rPr lang="en-US" dirty="0"/>
              <a:t>The Request Lifecycle and Pipeline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 smtClean="0"/>
              <a:t>Exercise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Review</a:t>
            </a:r>
          </a:p>
        </p:txBody>
      </p:sp>
    </p:spTree>
    <p:extLst>
      <p:ext uri="{BB962C8B-B14F-4D97-AF65-F5344CB8AC3E}">
        <p14:creationId xmlns:p14="http://schemas.microsoft.com/office/powerpoint/2010/main" xmlns="" val="33550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  <a:p>
            <a:pPr lvl="1"/>
            <a:r>
              <a:rPr lang="en-GB" dirty="0"/>
              <a:t>Gain an overview of an MVC application</a:t>
            </a:r>
          </a:p>
          <a:p>
            <a:pPr lvl="1"/>
            <a:endParaRPr lang="en-GB" dirty="0"/>
          </a:p>
          <a:p>
            <a:r>
              <a:rPr lang="en-GB" b="1" dirty="0"/>
              <a:t>Chapter content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Dependency Injection Framework in .NET Core</a:t>
            </a:r>
          </a:p>
          <a:p>
            <a:pPr lvl="1"/>
            <a:r>
              <a:rPr lang="en-US" dirty="0"/>
              <a:t>Registering and Injection</a:t>
            </a:r>
          </a:p>
          <a:p>
            <a:pPr lvl="1"/>
            <a:r>
              <a:rPr lang="en-US" dirty="0"/>
              <a:t>Injection of Configuration Options</a:t>
            </a:r>
          </a:p>
          <a:p>
            <a:pPr lvl="1"/>
            <a:r>
              <a:rPr lang="en-US" dirty="0"/>
              <a:t>The Request Lifecycle and Pipeline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Exercise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22464364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You may have come across the </a:t>
            </a:r>
            <a:r>
              <a:rPr lang="en-GB" sz="2800" b="1" dirty="0"/>
              <a:t>SOLID</a:t>
            </a:r>
            <a:r>
              <a:rPr lang="en-GB" sz="2800" dirty="0"/>
              <a:t> principles of good s/w:</a:t>
            </a:r>
          </a:p>
          <a:p>
            <a:endParaRPr lang="en-GB" sz="2800" b="1" dirty="0"/>
          </a:p>
          <a:p>
            <a:r>
              <a:rPr lang="en-GB" sz="2800" b="1" dirty="0"/>
              <a:t>S</a:t>
            </a:r>
            <a:r>
              <a:rPr lang="en-GB" dirty="0"/>
              <a:t>ingle Responsibility Principle</a:t>
            </a:r>
          </a:p>
          <a:p>
            <a:r>
              <a:rPr lang="en-GB" sz="2800" b="1" dirty="0"/>
              <a:t>O</a:t>
            </a:r>
            <a:r>
              <a:rPr lang="en-GB" dirty="0"/>
              <a:t>pen / Closed Principle</a:t>
            </a:r>
          </a:p>
          <a:p>
            <a:r>
              <a:rPr lang="en-GB" sz="2800" b="1" dirty="0" err="1"/>
              <a:t>L</a:t>
            </a:r>
            <a:r>
              <a:rPr lang="en-GB" dirty="0" err="1"/>
              <a:t>iskov’s</a:t>
            </a:r>
            <a:r>
              <a:rPr lang="en-GB" dirty="0"/>
              <a:t> Substitution Principle</a:t>
            </a:r>
          </a:p>
          <a:p>
            <a:r>
              <a:rPr lang="en-GB" sz="2800" b="1" dirty="0"/>
              <a:t>I</a:t>
            </a:r>
            <a:r>
              <a:rPr lang="en-GB" dirty="0"/>
              <a:t>nterface Segregation Principle</a:t>
            </a:r>
          </a:p>
          <a:p>
            <a:r>
              <a:rPr lang="en-GB" sz="2800" b="1" dirty="0"/>
              <a:t>D</a:t>
            </a:r>
            <a:r>
              <a:rPr lang="en-GB" dirty="0"/>
              <a:t>ependency Inversion Principle	</a:t>
            </a:r>
            <a:r>
              <a:rPr lang="en-GB" dirty="0">
                <a:sym typeface="Wingdings" pitchFamily="2" charset="2"/>
              </a:rPr>
              <a:t>===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Dependency Injection is so good that the whole of hosting, configuration, logging and ASP.NET Core is built using it.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Stops High-Level modules being dependent on low-level modules</a:t>
            </a:r>
          </a:p>
          <a:p>
            <a:r>
              <a:rPr lang="en-GB" dirty="0"/>
              <a:t>Details should depend on abstractions</a:t>
            </a:r>
          </a:p>
          <a:p>
            <a:r>
              <a:rPr lang="en-GB" dirty="0"/>
              <a:t>Loose coupling</a:t>
            </a:r>
          </a:p>
          <a:p>
            <a:r>
              <a:rPr lang="en-GB" dirty="0"/>
              <a:t>None of the lifetime, creation or disposal issues clutter your business-focussed code</a:t>
            </a:r>
          </a:p>
          <a:p>
            <a:r>
              <a:rPr lang="en-GB" dirty="0"/>
              <a:t>Supports unit testing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Benefits of Dependency Injection (DI)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must be a globally available container</a:t>
            </a:r>
          </a:p>
          <a:p>
            <a:r>
              <a:rPr lang="en-GB" dirty="0"/>
              <a:t>At </a:t>
            </a:r>
            <a:r>
              <a:rPr lang="en-GB" dirty="0" err="1"/>
              <a:t>startup</a:t>
            </a:r>
            <a:r>
              <a:rPr lang="en-GB" dirty="0"/>
              <a:t> specify an interface-to-implementation mapping</a:t>
            </a:r>
          </a:p>
          <a:p>
            <a:r>
              <a:rPr lang="en-GB" dirty="0"/>
              <a:t>Scope</a:t>
            </a:r>
          </a:p>
          <a:p>
            <a:pPr lvl="1"/>
            <a:r>
              <a:rPr lang="en-GB" dirty="0"/>
              <a:t>Transient, Scoped and </a:t>
            </a:r>
            <a:r>
              <a:rPr lang="en-GB" dirty="0" smtClean="0"/>
              <a:t>Singleton</a:t>
            </a:r>
            <a:endParaRPr lang="en-GB" dirty="0"/>
          </a:p>
          <a:p>
            <a:r>
              <a:rPr lang="en-GB" dirty="0"/>
              <a:t>Reflection of Constructor parameters</a:t>
            </a:r>
          </a:p>
          <a:p>
            <a:pPr lvl="1"/>
            <a:r>
              <a:rPr lang="en-GB" dirty="0"/>
              <a:t>Need a strategy for choosing a constructor when the constructor is overloaded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Aspects of a DI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231271"/>
            <a:ext cx="11404800" cy="5626729"/>
          </a:xfrm>
        </p:spPr>
        <p:txBody>
          <a:bodyPr/>
          <a:lstStyle/>
          <a:p>
            <a:r>
              <a:rPr lang="en-GB" dirty="0"/>
              <a:t>Transient</a:t>
            </a:r>
          </a:p>
          <a:p>
            <a:pPr lvl="1"/>
            <a:r>
              <a:rPr lang="en-GB" dirty="0"/>
              <a:t>Each time a dependent class requests a service, a new instance of the service class is instantiated</a:t>
            </a:r>
          </a:p>
          <a:p>
            <a:pPr lvl="1">
              <a:buNone/>
            </a:pPr>
            <a:endParaRPr lang="en-GB" dirty="0"/>
          </a:p>
          <a:p>
            <a:r>
              <a:rPr lang="en-GB" dirty="0"/>
              <a:t>Scoped </a:t>
            </a:r>
          </a:p>
          <a:p>
            <a:pPr lvl="1"/>
            <a:r>
              <a:rPr lang="en-GB" dirty="0"/>
              <a:t>Produces a new service object for every new web-client request. Lasts for the whole request</a:t>
            </a:r>
          </a:p>
          <a:p>
            <a:pPr lvl="2"/>
            <a:r>
              <a:rPr lang="en-GB" dirty="0"/>
              <a:t>This means that if two classes, which are both used as part of the same request, need the same service, they will receive a single object shared between them. But only for the duration of that client request</a:t>
            </a:r>
          </a:p>
          <a:p>
            <a:pPr lvl="1"/>
            <a:r>
              <a:rPr lang="en-GB" dirty="0"/>
              <a:t>It is NOT a session, i.e. it does not keep data once the client request is completed</a:t>
            </a:r>
          </a:p>
          <a:p>
            <a:r>
              <a:rPr lang="en-GB" dirty="0"/>
              <a:t>Singleton</a:t>
            </a:r>
          </a:p>
          <a:p>
            <a:pPr lvl="1"/>
            <a:r>
              <a:rPr lang="en-GB" dirty="0"/>
              <a:t>Produces a new object which lasts the lifetime of the whole </a:t>
            </a:r>
            <a:r>
              <a:rPr lang="en-GB" dirty="0" smtClean="0"/>
              <a:t>application</a:t>
            </a:r>
            <a:endParaRPr lang="en-GB" dirty="0"/>
          </a:p>
          <a:p>
            <a:pPr lvl="1"/>
            <a:r>
              <a:rPr lang="en-GB" dirty="0"/>
              <a:t>Suited to stateless services</a:t>
            </a:r>
          </a:p>
          <a:p>
            <a:pPr lvl="1"/>
            <a:r>
              <a:rPr lang="en-GB" dirty="0"/>
              <a:t>Potentially most performant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ASP.NET Core DI Lifetimes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Dependencies are registered </a:t>
            </a:r>
            <a:r>
              <a:rPr lang="en-GB" dirty="0" smtClean="0"/>
              <a:t>in </a:t>
            </a:r>
            <a:r>
              <a:rPr lang="en-GB" dirty="0" err="1" smtClean="0"/>
              <a:t>Program.cs</a:t>
            </a:r>
            <a:r>
              <a:rPr lang="en-GB" dirty="0" smtClean="0"/>
              <a:t> ( </a:t>
            </a:r>
            <a:r>
              <a:rPr lang="en-GB" dirty="0" err="1" smtClean="0"/>
              <a:t>Startup.cs</a:t>
            </a:r>
            <a:r>
              <a:rPr lang="en-GB" dirty="0" smtClean="0"/>
              <a:t>/</a:t>
            </a:r>
            <a:r>
              <a:rPr lang="en-GB" dirty="0" err="1" smtClean="0"/>
              <a:t>ConfigureServices</a:t>
            </a:r>
            <a:r>
              <a:rPr lang="en-GB" dirty="0" smtClean="0"/>
              <a:t>() in earlier versions)</a:t>
            </a:r>
            <a:endParaRPr lang="en-GB" dirty="0"/>
          </a:p>
          <a:p>
            <a:r>
              <a:rPr lang="en-GB" dirty="0"/>
              <a:t>By specifying the scope and which concrete class should be used to satisfy which interface: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Registering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948" y="2656114"/>
            <a:ext cx="10466129" cy="107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most common arrangement is to use constructor injection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Constructor 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0773" y="1919335"/>
            <a:ext cx="5395865" cy="2381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ForumViewModel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ILogging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log;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        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ForumViewModel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ILogging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log)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            this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.log = log;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  }</a:t>
            </a:r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There is an interface </a:t>
            </a:r>
            <a:r>
              <a:rPr lang="en-GB" dirty="0" err="1"/>
              <a:t>IConfiguration</a:t>
            </a:r>
            <a:r>
              <a:rPr lang="en-GB" dirty="0"/>
              <a:t> that allows you to read information from </a:t>
            </a:r>
            <a:r>
              <a:rPr lang="en-GB" dirty="0" err="1"/>
              <a:t>appsettings.json</a:t>
            </a:r>
            <a:r>
              <a:rPr lang="en-GB" dirty="0"/>
              <a:t>.</a:t>
            </a:r>
          </a:p>
          <a:p>
            <a:r>
              <a:rPr lang="en-GB" dirty="0"/>
              <a:t>This is type unsafe but is refreshed if you change the file and refresh the browser.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type-unsafe way of reading </a:t>
            </a:r>
            <a:r>
              <a:rPr lang="en-GB" dirty="0" err="1"/>
              <a:t>config</a:t>
            </a:r>
            <a:r>
              <a:rPr lang="en-GB" dirty="0"/>
              <a:t>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0930" y="2268181"/>
            <a:ext cx="6732219" cy="2229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rgbClr val="2B91AF"/>
                </a:solidFill>
                <a:latin typeface="Consolas"/>
              </a:rPr>
              <a:t>IConfiguration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config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ForumViewModel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(...,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IConfiguration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config)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...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.config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config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/>
                <a:cs typeface="Arial" pitchFamily="34" charset="0"/>
              </a:rPr>
              <a:t>  ...</a:t>
            </a:r>
          </a:p>
          <a:p>
            <a:r>
              <a:rPr lang="en-GB" sz="1600" dirty="0"/>
              <a:t>   </a:t>
            </a:r>
            <a:r>
              <a:rPr lang="en-GB" sz="1600" dirty="0" err="1">
                <a:solidFill>
                  <a:srgbClr val="000000"/>
                </a:solidFill>
                <a:latin typeface="Consolas"/>
                <a:cs typeface="Arial" pitchFamily="34" charset="0"/>
              </a:rPr>
              <a:t>config</a:t>
            </a:r>
            <a:r>
              <a:rPr lang="en-GB" sz="1600" dirty="0">
                <a:solidFill>
                  <a:srgbClr val="000000"/>
                </a:solidFill>
                <a:latin typeface="Consolas"/>
                <a:cs typeface="Arial" pitchFamily="34" charset="0"/>
              </a:rPr>
              <a:t>["Features:EnableMyOption1"]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4101" y="5011381"/>
            <a:ext cx="8603303" cy="164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config.GetSection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"Features"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GetValue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GB" sz="16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&gt;(</a:t>
            </a:r>
            <a:r>
              <a:rPr lang="en-GB" sz="16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"EnableMyOption1"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))</a:t>
            </a:r>
            <a:r>
              <a:rPr lang="en-GB" sz="20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...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 </a:t>
            </a:r>
            <a:r>
              <a:rPr lang="en-GB" sz="1600" dirty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...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GB" sz="20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CB73D098-FD77-4330-B182-3CBA0FC38218"/>
    <BookTypeField0 xmlns="CB73D098-FD77-4330-B182-3CBA0FC38218">
      <Terms xmlns="http://schemas.microsoft.com/office/infopath/2007/PartnerControls"/>
    </BookTypeField0>
    <SequenceNumber xmlns="CB73D098-FD77-4330-B182-3CBA0FC38218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51F98977535D9D4CB6A6F963434DFB77" ma:contentTypeVersion="0" ma:contentTypeDescription="Base content type which represents courseware documents" ma:contentTypeScope="" ma:versionID="ca1c0f060a2bacc33dd05609269ffe5f">
  <xsd:schema xmlns:xsd="http://www.w3.org/2001/XMLSchema" xmlns:xs="http://www.w3.org/2001/XMLSchema" xmlns:p="http://schemas.microsoft.com/office/2006/metadata/properties" xmlns:ns2="CB73D098-FD77-4330-B182-3CBA0FC38218" targetNamespace="http://schemas.microsoft.com/office/2006/metadata/properties" ma:root="true" ma:fieldsID="6054b521f021be581f4f8d825276acec" ns2:_="">
    <xsd:import namespace="CB73D098-FD77-4330-B182-3CBA0FC38218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3D098-FD77-4330-B182-3CBA0FC38218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hidden="true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74D95-53B9-499F-BDB0-9BEA82B54B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88D1A-E1CA-447D-9B92-132F8BDDEC93}">
  <ds:schemaRefs>
    <ds:schemaRef ds:uri="http://schemas.microsoft.com/office/2006/metadata/properties"/>
    <ds:schemaRef ds:uri="http://schemas.microsoft.com/office/infopath/2007/PartnerControls"/>
    <ds:schemaRef ds:uri="CB73D098-FD77-4330-B182-3CBA0FC38218"/>
  </ds:schemaRefs>
</ds:datastoreItem>
</file>

<file path=customXml/itemProps3.xml><?xml version="1.0" encoding="utf-8"?>
<ds:datastoreItem xmlns:ds="http://schemas.openxmlformats.org/officeDocument/2006/customXml" ds:itemID="{B973F49E-7897-460B-9197-77C03BBA1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3D098-FD77-4330-B182-3CBA0FC38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1705</TotalTime>
  <Words>869</Words>
  <Application>Microsoft Macintosh PowerPoint</Application>
  <PresentationFormat>Custom</PresentationFormat>
  <Paragraphs>180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PPM Courseware Slides</vt:lpstr>
      <vt:lpstr>Services, DI and Configuration</vt:lpstr>
      <vt:lpstr>Chapter Overview</vt:lpstr>
      <vt:lpstr>SOLID</vt:lpstr>
      <vt:lpstr>Benefits of Dependency Injection (DI)</vt:lpstr>
      <vt:lpstr>Aspects of a DI Framework</vt:lpstr>
      <vt:lpstr>The ASP.NET Core DI Lifetimes</vt:lpstr>
      <vt:lpstr>Registering</vt:lpstr>
      <vt:lpstr>Constructor Injection</vt:lpstr>
      <vt:lpstr>A type-unsafe way of reading config data</vt:lpstr>
      <vt:lpstr>Configuration</vt:lpstr>
      <vt:lpstr>View Injection</vt:lpstr>
      <vt:lpstr>The MVC Request Cycle</vt:lpstr>
      <vt:lpstr>The Pipeline</vt:lpstr>
      <vt:lpstr>Chapter Review</vt:lpstr>
    </vt:vector>
  </TitlesOfParts>
  <Company>QA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Overview</dc:title>
  <dc:creator>Besly, Paul</dc:creator>
  <cp:lastModifiedBy>Philip Howarth</cp:lastModifiedBy>
  <cp:revision>155</cp:revision>
  <dcterms:created xsi:type="dcterms:W3CDTF">2017-09-03T07:33:23Z</dcterms:created>
  <dcterms:modified xsi:type="dcterms:W3CDTF">2023-02-01T14:56:29Z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0x010100F0967B7CEE8D417F966757887D9466FB0051F98977535D9D4CB6A6F963434DFB77</vt:lpwstr>
  </property>
  <property fmtid="{D5CDD505-2E9C-101B-9397-08002B2CF9AE}" pid="3" name="BrandingStandard">
    <vt:lpwstr/>
  </property>
  <property fmtid="{D5CDD505-2E9C-101B-9397-08002B2CF9AE}" pid="4" name="Difficulty">
    <vt:lpwstr/>
  </property>
  <property fmtid="{D5CDD505-2E9C-101B-9397-08002B2CF9AE}" pid="5" name="Duration">
    <vt:lpwstr>45</vt:lpwstr>
  </property>
  <property fmtid="{D5CDD505-2E9C-101B-9397-08002B2CF9AE}" pid="6" name="ChapterType">
    <vt:lpwstr>Chapter</vt:lpwstr>
  </property>
  <property fmtid="{D5CDD505-2E9C-101B-9397-08002B2CF9AE}" pid="7" name="ChapterNumber">
    <vt:lpwstr>4</vt:lpwstr>
  </property>
  <property fmtid="{D5CDD505-2E9C-101B-9397-08002B2CF9AE}" pid="8" name="PageNumbering">
    <vt:lpwstr>Sequential</vt:lpwstr>
  </property>
  <property fmtid="{D5CDD505-2E9C-101B-9397-08002B2CF9AE}" pid="9" name="PrintingStyle">
    <vt:lpwstr>Portrait_Print_Notes</vt:lpwstr>
  </property>
</Properties>
</file>