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27"/>
  </p:notesMasterIdLst>
  <p:handoutMasterIdLst>
    <p:handoutMasterId r:id="rId28"/>
  </p:handoutMasterIdLst>
  <p:sldIdLst>
    <p:sldId id="256" r:id="rId5"/>
    <p:sldId id="257" r:id="rId6"/>
    <p:sldId id="258"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4" r:id="rId20"/>
    <p:sldId id="275" r:id="rId21"/>
    <p:sldId id="282" r:id="rId22"/>
    <p:sldId id="281" r:id="rId23"/>
    <p:sldId id="276" r:id="rId24"/>
    <p:sldId id="277" r:id="rId25"/>
    <p:sldId id="278" r:id="rId26"/>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horzBarState="maximized">
    <p:restoredLeft sz="14983" autoAdjust="0"/>
    <p:restoredTop sz="94631" autoAdjust="0"/>
  </p:normalViewPr>
  <p:slideViewPr>
    <p:cSldViewPr snapToGrid="0">
      <p:cViewPr varScale="1">
        <p:scale>
          <a:sx n="87" d="100"/>
          <a:sy n="87" d="100"/>
        </p:scale>
        <p:origin x="-528" y="-86"/>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150" d="100"/>
          <a:sy n="150" d="100"/>
        </p:scale>
        <p:origin x="-1349" y="514"/>
      </p:cViewPr>
      <p:guideLst>
        <p:guide orient="horz" pos="3125"/>
        <p:guide pos="214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xmlns=""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learn.microsoft.com/en-gb/ef/ef6/?redirectedfrom=MSD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normAutofit/>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a:t>The name of the database connection string can be passed into the DbContext constructor.</a:t>
            </a:r>
          </a:p>
          <a:p>
            <a:r>
              <a:rPr lang="en-GB"/>
              <a:t>Note that newlines are not permitted in the connection string – this is done only so they can fit onto the page</a:t>
            </a:r>
            <a:endParaRPr lang="en-GB" dirty="0"/>
          </a:p>
        </p:txBody>
      </p:sp>
      <p:sp>
        <p:nvSpPr>
          <p:cNvPr id="5" name="Slide Image Placeholder 4"/>
          <p:cNvSpPr>
            <a:spLocks noGrp="1" noRot="1" noChangeAspect="1"/>
          </p:cNvSpPr>
          <p:nvPr>
            <p:ph type="sldImg"/>
          </p:nvPr>
        </p:nvSpPr>
        <p:spPr>
          <a:xfrm>
            <a:off x="571500" y="581025"/>
            <a:ext cx="5715000" cy="3216275"/>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pPr lvl="0"/>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AU" dirty="0"/>
              <a:t>To deploy the database you'll use Code First Migrations.  When you create the publish profile that you use to configure settings for deploying from Visual Studio, you'll select a check box labelled Execute Code First Migrations (runs on application start).  This setting causes the deployment process to automatically configure the application </a:t>
            </a:r>
            <a:r>
              <a:rPr lang="en-AU" dirty="0" err="1"/>
              <a:t>Web.config</a:t>
            </a:r>
            <a:r>
              <a:rPr lang="en-AU" dirty="0"/>
              <a:t> file on the destination server so that Code First uses the </a:t>
            </a:r>
            <a:r>
              <a:rPr lang="en-AU" dirty="0" err="1"/>
              <a:t>MigrateDatabaseToLatestVersion</a:t>
            </a:r>
            <a:r>
              <a:rPr lang="en-AU" dirty="0"/>
              <a:t> initializer class. </a:t>
            </a:r>
          </a:p>
          <a:p>
            <a:endParaRPr lang="en-AU" dirty="0"/>
          </a:p>
          <a:p>
            <a:r>
              <a:rPr lang="en-AU" dirty="0"/>
              <a:t>Visual Studio doesn't do anything with the database during the deployment process while it is copying your project to the destination server. When you run the deployed application and it accesses the database for the first time after deployment, Code First checks if the database matches the data model. If there's a mismatch, Code First automatically creates the database (if it doesn't exist yet) or updates the database schema to the latest version (if a database exists but doesn't match the model). </a:t>
            </a:r>
          </a:p>
          <a:p>
            <a:endParaRPr lang="en-AU" dirty="0"/>
          </a:p>
        </p:txBody>
      </p:sp>
    </p:spTree>
    <p:extLst>
      <p:ext uri="{BB962C8B-B14F-4D97-AF65-F5344CB8AC3E}">
        <p14:creationId xmlns:p14="http://schemas.microsoft.com/office/powerpoint/2010/main" xmlns="" val="2441831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AU" dirty="0"/>
              <a:t>When working with Code First, you define your model by defining your domain CLR classes. By default, the Entity Framework uses the Code First conventions to map your classes to the database schema. If you use the Code First naming conventions, in most cases you can rely on Code First to set up relationships between your tables based on the foreign keys and navigation properties that you define on the classes. If you do not follow the conventions when defining your classes, or if you want to change the way the conventions work, you can use the fluent API or data annotations to configure your classes so Code First can map the relationships between your tables.</a:t>
            </a:r>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normAutofit/>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EF</a:t>
            </a:r>
            <a:r>
              <a:rPr lang="en-GB" baseline="0" dirty="0"/>
              <a:t> has 2 out-of-the-box strategies for managing inheritance – Table-Per-Hierarchy (the default) and Table-Per-Type.</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p:txBody>
          <a:bodyPr>
            <a:normAutofit/>
          </a:bodyPr>
          <a:lstStyle/>
          <a:p>
            <a:r>
              <a:rPr lang="en-AU" dirty="0"/>
              <a:t>Resources:</a:t>
            </a:r>
          </a:p>
          <a:p>
            <a:r>
              <a:rPr lang="en-AU" dirty="0" smtClean="0">
                <a:hlinkClick r:id="rId3"/>
              </a:rPr>
              <a:t>https://learn.microsoft.com/en-gb/ef/ef6/?</a:t>
            </a:r>
            <a:r>
              <a:rPr lang="en-AU" dirty="0" smtClean="0">
                <a:hlinkClick r:id="rId3"/>
              </a:rPr>
              <a:t>redirectedfrom=MSDN</a:t>
            </a:r>
            <a:endParaRPr lang="en-AU" dirty="0" smtClean="0"/>
          </a:p>
          <a:p>
            <a:r>
              <a:rPr lang="en-AU" dirty="0" smtClean="0"/>
              <a:t>https</a:t>
            </a:r>
            <a:r>
              <a:rPr lang="en-AU" dirty="0" smtClean="0"/>
              <a:t>://www.learnentityframeworkcore.com/</a:t>
            </a:r>
            <a:endParaRPr lang="en-US" dirty="0"/>
          </a:p>
        </p:txBody>
      </p:sp>
      <p:sp>
        <p:nvSpPr>
          <p:cNvPr id="5" name="Slide Image Placeholder 4"/>
          <p:cNvSpPr>
            <a:spLocks noGrp="1" noRot="1" noChangeAspect="1"/>
          </p:cNvSpPr>
          <p:nvPr>
            <p:ph type="sldImg"/>
          </p:nvPr>
        </p:nvSpPr>
        <p:spPr>
          <a:xfrm>
            <a:off x="571500" y="581025"/>
            <a:ext cx="5715000" cy="321627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571500" y="581025"/>
            <a:ext cx="5715000" cy="3216275"/>
          </a:xfrm>
          <a:ln/>
        </p:spPr>
      </p:sp>
      <p:sp>
        <p:nvSpPr>
          <p:cNvPr id="19459" name="Notes Placeholder 2"/>
          <p:cNvSpPr>
            <a:spLocks noGrp="1"/>
          </p:cNvSpPr>
          <p:nvPr>
            <p:ph type="body" idx="1"/>
          </p:nvPr>
        </p:nvSpPr>
        <p:spPr>
          <a:noFill/>
          <a:ln/>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571500" y="581025"/>
            <a:ext cx="5715000" cy="3216275"/>
          </a:xfrm>
          <a:ln/>
        </p:spPr>
      </p:sp>
      <p:sp>
        <p:nvSpPr>
          <p:cNvPr id="19459" name="Notes Placeholder 2"/>
          <p:cNvSpPr>
            <a:spLocks noGrp="1"/>
          </p:cNvSpPr>
          <p:nvPr>
            <p:ph type="body" idx="1"/>
          </p:nvPr>
        </p:nvSpPr>
        <p:spPr>
          <a:noFill/>
          <a:ln/>
        </p:spPr>
        <p:txBody>
          <a:bodyPr/>
          <a:lstStyle/>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231271"/>
            <a:ext cx="11404800" cy="5245129"/>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395893" y="412111"/>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xmlns=""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xmlns=""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xmlns=""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140737"/>
            <a:ext cx="11404800" cy="53356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32107" y="38495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 id="2147483720" r:id="rId9"/>
    <p:sldLayoutId id="2147483721" r:id="rId10"/>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GB" dirty="0"/>
              <a:t>The Entity Framework</a:t>
            </a:r>
            <a:endParaRPr lang="en-US" dirty="0"/>
          </a:p>
        </p:txBody>
      </p:sp>
      <p:sp>
        <p:nvSpPr>
          <p:cNvPr id="5" name="Subtitle 4"/>
          <p:cNvSpPr>
            <a:spLocks noGrp="1"/>
          </p:cNvSpPr>
          <p:nvPr>
            <p:ph type="subTitle" idx="1"/>
          </p:nvPr>
        </p:nvSpPr>
        <p:spPr/>
        <p:txBody>
          <a:bodyPr/>
          <a:lstStyle/>
          <a:p>
            <a:r>
              <a:rPr lang="en-GB" dirty="0" smtClean="0"/>
              <a:t>Chapter 15</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Lambda expressions</a:t>
            </a:r>
          </a:p>
        </p:txBody>
      </p:sp>
      <p:sp>
        <p:nvSpPr>
          <p:cNvPr id="4" name="Rectangle 3"/>
          <p:cNvSpPr/>
          <p:nvPr/>
        </p:nvSpPr>
        <p:spPr bwMode="auto">
          <a:xfrm>
            <a:off x="1109786" y="1390918"/>
            <a:ext cx="7127630" cy="707886"/>
          </a:xfrm>
          <a:prstGeom prst="rect">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p:txBody>
      </p:sp>
      <p:sp>
        <p:nvSpPr>
          <p:cNvPr id="6" name="TextBox 5"/>
          <p:cNvSpPr txBox="1"/>
          <p:nvPr/>
        </p:nvSpPr>
        <p:spPr>
          <a:xfrm>
            <a:off x="2296161" y="2592946"/>
            <a:ext cx="5186356" cy="369332"/>
          </a:xfrm>
          <a:prstGeom prst="rect">
            <a:avLst/>
          </a:prstGeom>
          <a:noFill/>
        </p:spPr>
        <p:txBody>
          <a:bodyPr wrap="none" rtlCol="0">
            <a:spAutoFit/>
          </a:bodyPr>
          <a:lstStyle/>
          <a:p>
            <a:r>
              <a:rPr lang="en-GB" sz="1800" b="1" dirty="0"/>
              <a:t>The above is really a sort of shorthand for this</a:t>
            </a:r>
          </a:p>
        </p:txBody>
      </p:sp>
      <p:sp>
        <p:nvSpPr>
          <p:cNvPr id="9" name="TextBox 8"/>
          <p:cNvSpPr txBox="1"/>
          <p:nvPr/>
        </p:nvSpPr>
        <p:spPr>
          <a:xfrm>
            <a:off x="1320800" y="1584960"/>
            <a:ext cx="6673622" cy="400110"/>
          </a:xfrm>
          <a:prstGeom prst="rect">
            <a:avLst/>
          </a:prstGeom>
          <a:solidFill>
            <a:schemeClr val="bg1"/>
          </a:solidFill>
        </p:spPr>
        <p:txBody>
          <a:bodyPr wrap="none" rtlCol="0">
            <a:spAutoFit/>
          </a:bodyPr>
          <a:lstStyle/>
          <a:p>
            <a:r>
              <a:rPr lang="en-GB" sz="2000" b="1" dirty="0" err="1">
                <a:solidFill>
                  <a:srgbClr val="000000"/>
                </a:solidFill>
                <a:highlight>
                  <a:srgbClr val="FFFFFF"/>
                </a:highlight>
                <a:latin typeface="Consolas"/>
              </a:rPr>
              <a:t>ctx.Customers.Where</a:t>
            </a:r>
            <a:r>
              <a:rPr lang="en-GB" sz="2000" b="1" dirty="0">
                <a:solidFill>
                  <a:srgbClr val="000000"/>
                </a:solidFill>
                <a:highlight>
                  <a:srgbClr val="FFFFFF"/>
                </a:highlight>
                <a:latin typeface="Consolas"/>
              </a:rPr>
              <a:t>(c=&gt;</a:t>
            </a:r>
            <a:r>
              <a:rPr lang="en-GB" sz="2000" b="1" dirty="0" err="1">
                <a:solidFill>
                  <a:srgbClr val="000000"/>
                </a:solidFill>
                <a:highlight>
                  <a:srgbClr val="FFFFFF"/>
                </a:highlight>
                <a:latin typeface="Consolas"/>
              </a:rPr>
              <a:t>c.Country</a:t>
            </a:r>
            <a:r>
              <a:rPr lang="en-GB" sz="2000" b="1" dirty="0">
                <a:solidFill>
                  <a:srgbClr val="000000"/>
                </a:solidFill>
                <a:highlight>
                  <a:srgbClr val="FFFFFF"/>
                </a:highlight>
                <a:latin typeface="Consolas"/>
              </a:rPr>
              <a:t> == </a:t>
            </a:r>
            <a:r>
              <a:rPr lang="en-GB" sz="2000" b="1" dirty="0">
                <a:solidFill>
                  <a:srgbClr val="A31515"/>
                </a:solidFill>
                <a:highlight>
                  <a:srgbClr val="FFFFFF"/>
                </a:highlight>
                <a:latin typeface="Consolas"/>
              </a:rPr>
              <a:t>"Germany"</a:t>
            </a:r>
            <a:r>
              <a:rPr lang="en-GB" sz="2000" b="1" dirty="0">
                <a:solidFill>
                  <a:srgbClr val="000000"/>
                </a:solidFill>
                <a:highlight>
                  <a:srgbClr val="FFFFFF"/>
                </a:highlight>
                <a:latin typeface="Consolas"/>
              </a:rPr>
              <a:t>)</a:t>
            </a:r>
            <a:endParaRPr lang="en-GB" sz="2000" b="1" dirty="0">
              <a:latin typeface="Courier New" pitchFamily="49" charset="0"/>
              <a:cs typeface="Courier New" pitchFamily="49" charset="0"/>
            </a:endParaRPr>
          </a:p>
        </p:txBody>
      </p:sp>
      <p:sp>
        <p:nvSpPr>
          <p:cNvPr id="8" name="Rectangle 7"/>
          <p:cNvSpPr/>
          <p:nvPr/>
        </p:nvSpPr>
        <p:spPr bwMode="auto">
          <a:xfrm>
            <a:off x="942521" y="3387359"/>
            <a:ext cx="7865402" cy="2554545"/>
          </a:xfrm>
          <a:prstGeom prst="rect">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p:txBody>
      </p:sp>
      <p:sp>
        <p:nvSpPr>
          <p:cNvPr id="11" name="TextBox 10"/>
          <p:cNvSpPr txBox="1"/>
          <p:nvPr/>
        </p:nvSpPr>
        <p:spPr>
          <a:xfrm>
            <a:off x="1206680" y="3535681"/>
            <a:ext cx="7149715" cy="2308324"/>
          </a:xfrm>
          <a:prstGeom prst="rect">
            <a:avLst/>
          </a:prstGeom>
          <a:solidFill>
            <a:schemeClr val="bg1"/>
          </a:solidFill>
        </p:spPr>
        <p:txBody>
          <a:bodyPr wrap="none" rtlCol="0">
            <a:spAutoFit/>
          </a:bodyPr>
          <a:lstStyle/>
          <a:p>
            <a:r>
              <a:rPr lang="en-GB" sz="1800" b="1" dirty="0">
                <a:solidFill>
                  <a:srgbClr val="000000"/>
                </a:solidFill>
                <a:highlight>
                  <a:srgbClr val="FFFFFF"/>
                </a:highlight>
                <a:latin typeface="Consolas"/>
              </a:rPr>
              <a:t>...</a:t>
            </a:r>
          </a:p>
          <a:p>
            <a:r>
              <a:rPr lang="en-GB" sz="1800" b="1" dirty="0">
                <a:solidFill>
                  <a:srgbClr val="000000"/>
                </a:solidFill>
                <a:highlight>
                  <a:srgbClr val="FFFFFF"/>
                </a:highlight>
                <a:latin typeface="Consolas"/>
              </a:rPr>
              <a:t>       </a:t>
            </a:r>
            <a:r>
              <a:rPr lang="en-GB" sz="1800" b="1" dirty="0" err="1">
                <a:solidFill>
                  <a:srgbClr val="0000FF"/>
                </a:solidFill>
                <a:highlight>
                  <a:srgbClr val="FFFFFF"/>
                </a:highlight>
                <a:latin typeface="Consolas"/>
              </a:rPr>
              <a:t>var</a:t>
            </a:r>
            <a:r>
              <a:rPr lang="en-GB" sz="1800" b="1" dirty="0">
                <a:solidFill>
                  <a:srgbClr val="000000"/>
                </a:solidFill>
                <a:highlight>
                  <a:srgbClr val="FFFFFF"/>
                </a:highlight>
                <a:latin typeface="Consolas"/>
              </a:rPr>
              <a:t> x = </a:t>
            </a:r>
            <a:r>
              <a:rPr lang="en-GB" sz="1800" b="1" dirty="0" err="1">
                <a:solidFill>
                  <a:srgbClr val="000000"/>
                </a:solidFill>
                <a:highlight>
                  <a:srgbClr val="FFFFFF"/>
                </a:highlight>
                <a:latin typeface="Consolas"/>
              </a:rPr>
              <a:t>ctx.Customers.Where</a:t>
            </a:r>
            <a:r>
              <a:rPr lang="en-GB" sz="1800" b="1" dirty="0">
                <a:solidFill>
                  <a:srgbClr val="000000"/>
                </a:solidFill>
                <a:highlight>
                  <a:srgbClr val="FFFFFF"/>
                </a:highlight>
                <a:latin typeface="Consolas"/>
              </a:rPr>
              <a:t>(</a:t>
            </a:r>
            <a:r>
              <a:rPr lang="en-GB" sz="1800" b="1" dirty="0" err="1">
                <a:solidFill>
                  <a:srgbClr val="000000"/>
                </a:solidFill>
                <a:highlight>
                  <a:srgbClr val="FFFFFF"/>
                </a:highlight>
                <a:latin typeface="Consolas"/>
              </a:rPr>
              <a:t>GetABoolFromObject</a:t>
            </a:r>
            <a:r>
              <a:rPr lang="en-GB" sz="1800" b="1" dirty="0">
                <a:solidFill>
                  <a:srgbClr val="000000"/>
                </a:solidFill>
                <a:highlight>
                  <a:srgbClr val="FFFFFF"/>
                </a:highlight>
                <a:latin typeface="Consolas"/>
              </a:rPr>
              <a:t>);</a:t>
            </a:r>
          </a:p>
          <a:p>
            <a:r>
              <a:rPr lang="en-GB" sz="1800" b="1" dirty="0">
                <a:solidFill>
                  <a:srgbClr val="000000"/>
                </a:solidFill>
                <a:highlight>
                  <a:srgbClr val="FFFFFF"/>
                </a:highlight>
                <a:latin typeface="Consolas"/>
              </a:rPr>
              <a:t>    }</a:t>
            </a:r>
          </a:p>
          <a:p>
            <a:endParaRPr lang="en-GB" sz="1800" b="1" dirty="0">
              <a:solidFill>
                <a:srgbClr val="000000"/>
              </a:solidFill>
              <a:highlight>
                <a:srgbClr val="FFFFFF"/>
              </a:highlight>
              <a:latin typeface="Consolas"/>
            </a:endParaRPr>
          </a:p>
          <a:p>
            <a:r>
              <a:rPr lang="en-GB" sz="1800" b="1" dirty="0">
                <a:solidFill>
                  <a:srgbClr val="000000"/>
                </a:solidFill>
                <a:highlight>
                  <a:srgbClr val="FFFFFF"/>
                </a:highlight>
                <a:latin typeface="Consolas"/>
              </a:rPr>
              <a:t>}</a:t>
            </a:r>
          </a:p>
          <a:p>
            <a:r>
              <a:rPr lang="en-GB" sz="1800" b="1" dirty="0">
                <a:solidFill>
                  <a:srgbClr val="0000FF"/>
                </a:solidFill>
                <a:highlight>
                  <a:srgbClr val="FFFFFF"/>
                </a:highlight>
                <a:latin typeface="Consolas"/>
              </a:rPr>
              <a:t>static</a:t>
            </a:r>
            <a:r>
              <a:rPr lang="en-GB" sz="1800" b="1" dirty="0">
                <a:solidFill>
                  <a:srgbClr val="000000"/>
                </a:solidFill>
                <a:highlight>
                  <a:srgbClr val="FFFFFF"/>
                </a:highlight>
                <a:latin typeface="Consolas"/>
              </a:rPr>
              <a:t> </a:t>
            </a:r>
            <a:r>
              <a:rPr lang="en-GB" sz="1800" b="1" dirty="0" err="1">
                <a:solidFill>
                  <a:srgbClr val="0000FF"/>
                </a:solidFill>
                <a:highlight>
                  <a:srgbClr val="FFFFFF"/>
                </a:highlight>
                <a:latin typeface="Consolas"/>
              </a:rPr>
              <a:t>bool</a:t>
            </a:r>
            <a:r>
              <a:rPr lang="en-GB" sz="1800" b="1" dirty="0">
                <a:solidFill>
                  <a:srgbClr val="000000"/>
                </a:solidFill>
                <a:highlight>
                  <a:srgbClr val="FFFFFF"/>
                </a:highlight>
                <a:latin typeface="Consolas"/>
              </a:rPr>
              <a:t> </a:t>
            </a:r>
            <a:r>
              <a:rPr lang="en-GB" sz="1800" b="1" dirty="0" err="1">
                <a:solidFill>
                  <a:srgbClr val="000000"/>
                </a:solidFill>
                <a:highlight>
                  <a:srgbClr val="FFFFFF"/>
                </a:highlight>
                <a:latin typeface="Consolas"/>
              </a:rPr>
              <a:t>GetABoolFromObject</a:t>
            </a:r>
            <a:r>
              <a:rPr lang="en-GB" sz="1800" b="1" dirty="0">
                <a:solidFill>
                  <a:srgbClr val="000000"/>
                </a:solidFill>
                <a:highlight>
                  <a:srgbClr val="FFFFFF"/>
                </a:highlight>
                <a:latin typeface="Consolas"/>
              </a:rPr>
              <a:t>(</a:t>
            </a:r>
            <a:r>
              <a:rPr lang="en-GB" sz="1800" b="1" dirty="0">
                <a:solidFill>
                  <a:srgbClr val="2B91AF"/>
                </a:solidFill>
                <a:highlight>
                  <a:srgbClr val="FFFFFF"/>
                </a:highlight>
                <a:latin typeface="Consolas"/>
              </a:rPr>
              <a:t>Customer</a:t>
            </a:r>
            <a:r>
              <a:rPr lang="en-GB" sz="1800" b="1" dirty="0">
                <a:solidFill>
                  <a:srgbClr val="000000"/>
                </a:solidFill>
                <a:highlight>
                  <a:srgbClr val="FFFFFF"/>
                </a:highlight>
                <a:latin typeface="Consolas"/>
              </a:rPr>
              <a:t> c) {</a:t>
            </a:r>
          </a:p>
          <a:p>
            <a:r>
              <a:rPr lang="en-GB" sz="1800" b="1" dirty="0">
                <a:solidFill>
                  <a:srgbClr val="000000"/>
                </a:solidFill>
                <a:highlight>
                  <a:srgbClr val="FFFFFF"/>
                </a:highlight>
                <a:latin typeface="Consolas"/>
              </a:rPr>
              <a:t>    </a:t>
            </a:r>
            <a:r>
              <a:rPr lang="en-GB" sz="1800" b="1" dirty="0">
                <a:solidFill>
                  <a:srgbClr val="0000FF"/>
                </a:solidFill>
                <a:highlight>
                  <a:srgbClr val="FFFFFF"/>
                </a:highlight>
                <a:latin typeface="Consolas"/>
              </a:rPr>
              <a:t>return</a:t>
            </a:r>
            <a:r>
              <a:rPr lang="en-GB" sz="1800" b="1" dirty="0">
                <a:solidFill>
                  <a:srgbClr val="000000"/>
                </a:solidFill>
                <a:highlight>
                  <a:srgbClr val="FFFFFF"/>
                </a:highlight>
                <a:latin typeface="Consolas"/>
              </a:rPr>
              <a:t> </a:t>
            </a:r>
            <a:r>
              <a:rPr lang="en-GB" sz="1800" b="1" dirty="0" err="1">
                <a:solidFill>
                  <a:srgbClr val="000000"/>
                </a:solidFill>
                <a:highlight>
                  <a:srgbClr val="FFFFFF"/>
                </a:highlight>
                <a:latin typeface="Consolas"/>
              </a:rPr>
              <a:t>c.Country</a:t>
            </a:r>
            <a:r>
              <a:rPr lang="en-GB" sz="1800" b="1" dirty="0">
                <a:solidFill>
                  <a:srgbClr val="000000"/>
                </a:solidFill>
                <a:highlight>
                  <a:srgbClr val="FFFFFF"/>
                </a:highlight>
                <a:latin typeface="Consolas"/>
              </a:rPr>
              <a:t> == </a:t>
            </a:r>
            <a:r>
              <a:rPr lang="en-GB" sz="1800" b="1" dirty="0">
                <a:solidFill>
                  <a:srgbClr val="A31515"/>
                </a:solidFill>
                <a:highlight>
                  <a:srgbClr val="FFFFFF"/>
                </a:highlight>
                <a:latin typeface="Consolas"/>
              </a:rPr>
              <a:t>"Germany"</a:t>
            </a:r>
            <a:r>
              <a:rPr lang="en-GB" sz="1800" b="1" dirty="0">
                <a:solidFill>
                  <a:srgbClr val="000000"/>
                </a:solidFill>
                <a:highlight>
                  <a:srgbClr val="FFFFFF"/>
                </a:highlight>
                <a:latin typeface="Consolas"/>
              </a:rPr>
              <a:t>;</a:t>
            </a:r>
          </a:p>
          <a:p>
            <a:r>
              <a:rPr lang="en-GB" sz="1800" b="1" dirty="0">
                <a:solidFill>
                  <a:srgbClr val="000000"/>
                </a:solidFill>
                <a:highlight>
                  <a:srgbClr val="FFFFFF"/>
                </a:highlight>
                <a:latin typeface="Consolas"/>
              </a:rPr>
              <a:t>}</a:t>
            </a:r>
            <a:endParaRPr lang="en-GB" sz="1800" b="1" dirty="0">
              <a:latin typeface="Courier New"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Configuration</a:t>
            </a:r>
          </a:p>
        </p:txBody>
      </p:sp>
      <p:pic>
        <p:nvPicPr>
          <p:cNvPr id="1026" name="Picture 2"/>
          <p:cNvPicPr>
            <a:picLocks noChangeAspect="1" noChangeArrowheads="1"/>
          </p:cNvPicPr>
          <p:nvPr/>
        </p:nvPicPr>
        <p:blipFill>
          <a:blip r:embed="rId3" cstate="print"/>
          <a:srcRect/>
          <a:stretch>
            <a:fillRect/>
          </a:stretch>
        </p:blipFill>
        <p:spPr bwMode="auto">
          <a:xfrm>
            <a:off x="3105257" y="4084959"/>
            <a:ext cx="5791200" cy="1123950"/>
          </a:xfrm>
          <a:prstGeom prst="rect">
            <a:avLst/>
          </a:prstGeom>
          <a:noFill/>
          <a:ln w="9525">
            <a:solidFill>
              <a:schemeClr val="accent1"/>
            </a:solid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210872" y="1329673"/>
            <a:ext cx="2171700" cy="2581275"/>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1979053" y="2041598"/>
            <a:ext cx="10115550" cy="819150"/>
          </a:xfrm>
          <a:prstGeom prst="rect">
            <a:avLst/>
          </a:prstGeom>
          <a:noFill/>
          <a:ln w="9525">
            <a:solidFill>
              <a:schemeClr val="accent1"/>
            </a:solidFill>
            <a:miter lim="800000"/>
            <a:headEnd/>
            <a:tailEnd/>
          </a:ln>
        </p:spPr>
      </p:pic>
      <p:cxnSp>
        <p:nvCxnSpPr>
          <p:cNvPr id="17" name="Straight Arrow Connector 16"/>
          <p:cNvCxnSpPr/>
          <p:nvPr/>
        </p:nvCxnSpPr>
        <p:spPr>
          <a:xfrm flipV="1">
            <a:off x="1686090" y="2833054"/>
            <a:ext cx="1183963" cy="5602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673459" y="2658632"/>
            <a:ext cx="3625884" cy="22675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400671" y="3758025"/>
            <a:ext cx="1749516" cy="48627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69988" y="3641743"/>
            <a:ext cx="1009540" cy="21142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7" name="Rectangle 26"/>
          <p:cNvSpPr/>
          <p:nvPr/>
        </p:nvSpPr>
        <p:spPr>
          <a:xfrm>
            <a:off x="380558" y="3287612"/>
            <a:ext cx="1310817" cy="21142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9" name="Rectangle 28"/>
          <p:cNvSpPr/>
          <p:nvPr/>
        </p:nvSpPr>
        <p:spPr>
          <a:xfrm>
            <a:off x="4672425" y="1527524"/>
            <a:ext cx="3610030" cy="401701"/>
          </a:xfrm>
          <a:prstGeom prst="rect">
            <a:avLst/>
          </a:prstGeom>
          <a:solidFill>
            <a:schemeClr val="lt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schemeClr val="tx1"/>
                </a:solidFill>
                <a:cs typeface="Arial" pitchFamily="34" charset="0"/>
              </a:rPr>
              <a:t>Note the double-slash in </a:t>
            </a:r>
            <a:r>
              <a:rPr lang="en-GB" sz="1600" dirty="0" err="1">
                <a:solidFill>
                  <a:schemeClr val="tx1"/>
                </a:solidFill>
                <a:cs typeface="Arial" pitchFamily="34" charset="0"/>
              </a:rPr>
              <a:t>json</a:t>
            </a:r>
            <a:r>
              <a:rPr lang="en-GB" sz="1600" dirty="0">
                <a:solidFill>
                  <a:schemeClr val="tx1"/>
                </a:solidFill>
                <a:cs typeface="Arial" pitchFamily="34" charset="0"/>
              </a:rPr>
              <a:t> files</a:t>
            </a:r>
          </a:p>
        </p:txBody>
      </p:sp>
      <p:cxnSp>
        <p:nvCxnSpPr>
          <p:cNvPr id="31" name="Straight Connector 30"/>
          <p:cNvCxnSpPr/>
          <p:nvPr/>
        </p:nvCxnSpPr>
        <p:spPr>
          <a:xfrm flipV="1">
            <a:off x="4920846" y="1849942"/>
            <a:ext cx="396416" cy="528556"/>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Context</a:t>
            </a:r>
          </a:p>
        </p:txBody>
      </p:sp>
      <p:pic>
        <p:nvPicPr>
          <p:cNvPr id="2050" name="Picture 2"/>
          <p:cNvPicPr>
            <a:picLocks noChangeAspect="1" noChangeArrowheads="1"/>
          </p:cNvPicPr>
          <p:nvPr/>
        </p:nvPicPr>
        <p:blipFill>
          <a:blip r:embed="rId3" cstate="print"/>
          <a:srcRect/>
          <a:stretch>
            <a:fillRect/>
          </a:stretch>
        </p:blipFill>
        <p:spPr bwMode="auto">
          <a:xfrm>
            <a:off x="967669" y="1640502"/>
            <a:ext cx="6905625" cy="3429000"/>
          </a:xfrm>
          <a:prstGeom prst="rect">
            <a:avLst/>
          </a:prstGeom>
          <a:noFill/>
          <a:ln w="9525">
            <a:solidFill>
              <a:schemeClr val="accent1"/>
            </a:solidFill>
            <a:miter lim="800000"/>
            <a:headEnd/>
            <a:tailEnd/>
          </a:ln>
        </p:spPr>
      </p:pic>
      <p:sp>
        <p:nvSpPr>
          <p:cNvPr id="4" name="Rectangle 3"/>
          <p:cNvSpPr/>
          <p:nvPr/>
        </p:nvSpPr>
        <p:spPr>
          <a:xfrm>
            <a:off x="1220962" y="2996906"/>
            <a:ext cx="6511796" cy="18182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5" name="Rectangle 4"/>
          <p:cNvSpPr/>
          <p:nvPr/>
        </p:nvSpPr>
        <p:spPr>
          <a:xfrm>
            <a:off x="1263246" y="2944050"/>
            <a:ext cx="6511797" cy="1886941"/>
          </a:xfrm>
          <a:prstGeom prst="rect">
            <a:avLst/>
          </a:prstGeom>
          <a:solidFill>
            <a:schemeClr val="lt1">
              <a:alpha val="43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6" name="Rectangle 5"/>
          <p:cNvSpPr/>
          <p:nvPr/>
        </p:nvSpPr>
        <p:spPr>
          <a:xfrm>
            <a:off x="8583732" y="2008509"/>
            <a:ext cx="1781230" cy="34884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schemeClr val="tx1"/>
                </a:solidFill>
                <a:cs typeface="Arial" pitchFamily="34" charset="0"/>
              </a:rPr>
              <a:t>Mandatory</a:t>
            </a:r>
          </a:p>
        </p:txBody>
      </p:sp>
      <p:sp>
        <p:nvSpPr>
          <p:cNvPr id="7" name="Rectangle 6"/>
          <p:cNvSpPr/>
          <p:nvPr/>
        </p:nvSpPr>
        <p:spPr>
          <a:xfrm>
            <a:off x="8567875" y="3599459"/>
            <a:ext cx="1781230" cy="34884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a:solidFill>
                  <a:schemeClr val="tx1"/>
                </a:solidFill>
                <a:cs typeface="Arial" pitchFamily="34" charset="0"/>
              </a:rPr>
              <a:t>Optional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Strategies for loading data</a:t>
            </a:r>
          </a:p>
        </p:txBody>
      </p:sp>
      <p:sp>
        <p:nvSpPr>
          <p:cNvPr id="3" name="Content Placeholder 2"/>
          <p:cNvSpPr>
            <a:spLocks noGrp="1"/>
          </p:cNvSpPr>
          <p:nvPr>
            <p:ph idx="1"/>
          </p:nvPr>
        </p:nvSpPr>
        <p:spPr/>
        <p:txBody>
          <a:bodyPr/>
          <a:lstStyle/>
          <a:p>
            <a:r>
              <a:rPr lang="en-GB" dirty="0"/>
              <a:t>Lazy Loading</a:t>
            </a:r>
          </a:p>
          <a:p>
            <a:pPr lvl="1"/>
            <a:r>
              <a:rPr lang="en-GB" dirty="0"/>
              <a:t>Principally for collections, but can be used for large fields</a:t>
            </a:r>
          </a:p>
          <a:p>
            <a:pPr lvl="1"/>
            <a:r>
              <a:rPr lang="en-GB" dirty="0"/>
              <a:t>Loads the data on demand</a:t>
            </a:r>
          </a:p>
          <a:p>
            <a:pPr lvl="1"/>
            <a:r>
              <a:rPr lang="en-GB" dirty="0"/>
              <a:t>Suitable when many usages of the parent data will not require the detail of the child data</a:t>
            </a:r>
            <a:br>
              <a:rPr lang="en-GB" dirty="0"/>
            </a:br>
            <a:endParaRPr lang="en-GB" dirty="0"/>
          </a:p>
          <a:p>
            <a:r>
              <a:rPr lang="en-GB" dirty="0"/>
              <a:t>Eager Loading</a:t>
            </a:r>
          </a:p>
          <a:p>
            <a:pPr marL="742950" lvl="2" indent="-342900"/>
            <a:r>
              <a:rPr lang="en-GB" dirty="0"/>
              <a:t>Suitable when the data is not huge and will very likely be needed shortly anyway</a:t>
            </a:r>
          </a:p>
          <a:p>
            <a:endParaRPr lang="en-GB" dirty="0"/>
          </a:p>
          <a:p>
            <a:r>
              <a:rPr lang="en-GB" dirty="0"/>
              <a:t>Explicit Loading</a:t>
            </a:r>
          </a:p>
          <a:p>
            <a:pPr lvl="1"/>
            <a:r>
              <a:rPr lang="en-GB" dirty="0"/>
              <a:t>Suitable when you want to be in control over what is loaded when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Loading data in code</a:t>
            </a:r>
          </a:p>
        </p:txBody>
      </p:sp>
      <p:sp>
        <p:nvSpPr>
          <p:cNvPr id="3" name="Content Placeholder 2"/>
          <p:cNvSpPr>
            <a:spLocks noGrp="1"/>
          </p:cNvSpPr>
          <p:nvPr>
            <p:ph idx="1"/>
          </p:nvPr>
        </p:nvSpPr>
        <p:spPr/>
        <p:txBody>
          <a:bodyPr/>
          <a:lstStyle/>
          <a:p>
            <a:r>
              <a:rPr lang="en-GB" b="1" dirty="0"/>
              <a:t>Lazy Loading</a:t>
            </a:r>
          </a:p>
          <a:p>
            <a:endParaRPr lang="en-GB" dirty="0"/>
          </a:p>
          <a:p>
            <a:endParaRPr lang="en-GB" dirty="0"/>
          </a:p>
          <a:p>
            <a:endParaRPr lang="en-GB" dirty="0"/>
          </a:p>
          <a:p>
            <a:r>
              <a:rPr lang="en-GB" b="1" dirty="0"/>
              <a:t>Eager Loading</a:t>
            </a:r>
          </a:p>
          <a:p>
            <a:endParaRPr lang="en-GB" dirty="0"/>
          </a:p>
          <a:p>
            <a:endParaRPr lang="en-GB" dirty="0"/>
          </a:p>
          <a:p>
            <a:endParaRPr lang="en-GB" dirty="0"/>
          </a:p>
          <a:p>
            <a:r>
              <a:rPr lang="en-GB" b="1" dirty="0"/>
              <a:t>Explicit Loading</a:t>
            </a:r>
          </a:p>
        </p:txBody>
      </p:sp>
      <p:sp>
        <p:nvSpPr>
          <p:cNvPr id="4" name="TextBox 3"/>
          <p:cNvSpPr txBox="1"/>
          <p:nvPr/>
        </p:nvSpPr>
        <p:spPr>
          <a:xfrm>
            <a:off x="707531" y="1699455"/>
            <a:ext cx="8084264" cy="707886"/>
          </a:xfrm>
          <a:prstGeom prst="rect">
            <a:avLst/>
          </a:prstGeom>
          <a:noFill/>
          <a:ln w="6350">
            <a:solidFill>
              <a:schemeClr val="tx1"/>
            </a:solidFill>
          </a:ln>
        </p:spPr>
        <p:txBody>
          <a:bodyPr wrap="none" rtlCol="0">
            <a:spAutoFit/>
          </a:bodyPr>
          <a:lstStyle/>
          <a:p>
            <a:r>
              <a:rPr lang="en-GB" sz="2000" b="1" dirty="0">
                <a:solidFill>
                  <a:srgbClr val="0000FF"/>
                </a:solidFill>
                <a:highlight>
                  <a:srgbClr val="FFFFFF"/>
                </a:highlight>
                <a:latin typeface="Consolas"/>
              </a:rPr>
              <a:t>public</a:t>
            </a:r>
            <a:r>
              <a:rPr lang="en-GB" sz="2000" b="1" dirty="0">
                <a:solidFill>
                  <a:srgbClr val="000000"/>
                </a:solidFill>
                <a:highlight>
                  <a:srgbClr val="FFFFFF"/>
                </a:highlight>
                <a:latin typeface="Consolas"/>
              </a:rPr>
              <a:t> </a:t>
            </a:r>
            <a:r>
              <a:rPr lang="en-GB" sz="2000" b="1" dirty="0">
                <a:solidFill>
                  <a:srgbClr val="0000FF"/>
                </a:solidFill>
                <a:highlight>
                  <a:srgbClr val="FFFFFF"/>
                </a:highlight>
                <a:latin typeface="Consolas"/>
              </a:rPr>
              <a:t>class</a:t>
            </a:r>
            <a:r>
              <a:rPr lang="en-GB" sz="2000" b="1" dirty="0">
                <a:solidFill>
                  <a:srgbClr val="000000"/>
                </a:solidFill>
                <a:highlight>
                  <a:srgbClr val="FFFFFF"/>
                </a:highlight>
                <a:latin typeface="Consolas"/>
              </a:rPr>
              <a:t> </a:t>
            </a:r>
            <a:r>
              <a:rPr lang="en-GB" sz="2000" b="1" dirty="0">
                <a:solidFill>
                  <a:srgbClr val="2B91AF"/>
                </a:solidFill>
                <a:highlight>
                  <a:srgbClr val="FFFFFF"/>
                </a:highlight>
                <a:latin typeface="Consolas"/>
              </a:rPr>
              <a:t>Zoo</a:t>
            </a:r>
            <a:r>
              <a:rPr lang="en-GB" sz="2000" b="1" dirty="0">
                <a:solidFill>
                  <a:srgbClr val="000000"/>
                </a:solidFill>
                <a:highlight>
                  <a:srgbClr val="FFFFFF"/>
                </a:highlight>
                <a:latin typeface="Consolas"/>
              </a:rPr>
              <a:t> {</a:t>
            </a:r>
          </a:p>
          <a:p>
            <a:r>
              <a:rPr lang="en-GB" sz="2000" b="1" dirty="0">
                <a:solidFill>
                  <a:srgbClr val="0000FF"/>
                </a:solidFill>
                <a:highlight>
                  <a:srgbClr val="FFFFFF"/>
                </a:highlight>
                <a:latin typeface="Consolas"/>
              </a:rPr>
              <a:t>public</a:t>
            </a:r>
            <a:r>
              <a:rPr lang="en-GB" sz="2000" b="1" dirty="0">
                <a:solidFill>
                  <a:srgbClr val="000000"/>
                </a:solidFill>
                <a:highlight>
                  <a:srgbClr val="FFFFFF"/>
                </a:highlight>
                <a:latin typeface="Consolas"/>
              </a:rPr>
              <a:t> </a:t>
            </a:r>
            <a:r>
              <a:rPr lang="en-GB" sz="2000" b="1" dirty="0">
                <a:solidFill>
                  <a:srgbClr val="FF0000"/>
                </a:solidFill>
                <a:highlight>
                  <a:srgbClr val="FFFFFF"/>
                </a:highlight>
                <a:latin typeface="Consolas"/>
              </a:rPr>
              <a:t>virtual</a:t>
            </a:r>
            <a:r>
              <a:rPr lang="en-GB" sz="2000" b="1" dirty="0">
                <a:solidFill>
                  <a:srgbClr val="000000"/>
                </a:solidFill>
                <a:highlight>
                  <a:srgbClr val="FFFFFF"/>
                </a:highlight>
                <a:latin typeface="Consolas"/>
              </a:rPr>
              <a:t> </a:t>
            </a:r>
            <a:r>
              <a:rPr lang="en-GB" sz="2000" b="1" dirty="0" err="1">
                <a:solidFill>
                  <a:srgbClr val="2B91AF"/>
                </a:solidFill>
                <a:highlight>
                  <a:srgbClr val="FFFFFF"/>
                </a:highlight>
                <a:latin typeface="Consolas"/>
              </a:rPr>
              <a:t>ICollection</a:t>
            </a:r>
            <a:r>
              <a:rPr lang="en-GB" sz="2000" b="1" dirty="0">
                <a:solidFill>
                  <a:srgbClr val="000000"/>
                </a:solidFill>
                <a:highlight>
                  <a:srgbClr val="FFFFFF"/>
                </a:highlight>
                <a:latin typeface="Consolas"/>
              </a:rPr>
              <a:t>&lt;</a:t>
            </a:r>
            <a:r>
              <a:rPr lang="en-GB" sz="2000" b="1" dirty="0">
                <a:solidFill>
                  <a:srgbClr val="2B91AF"/>
                </a:solidFill>
                <a:highlight>
                  <a:srgbClr val="FFFFFF"/>
                </a:highlight>
                <a:latin typeface="Consolas"/>
              </a:rPr>
              <a:t>Animal</a:t>
            </a:r>
            <a:r>
              <a:rPr lang="en-GB" sz="2000" b="1" dirty="0">
                <a:solidFill>
                  <a:srgbClr val="000000"/>
                </a:solidFill>
                <a:highlight>
                  <a:srgbClr val="FFFFFF"/>
                </a:highlight>
                <a:latin typeface="Consolas"/>
              </a:rPr>
              <a:t>&gt; Animals { </a:t>
            </a:r>
            <a:r>
              <a:rPr lang="en-GB" sz="2000" b="1" dirty="0">
                <a:solidFill>
                  <a:srgbClr val="0000FF"/>
                </a:solidFill>
                <a:highlight>
                  <a:srgbClr val="FFFFFF"/>
                </a:highlight>
                <a:latin typeface="Consolas"/>
              </a:rPr>
              <a:t>get</a:t>
            </a:r>
            <a:r>
              <a:rPr lang="en-GB" sz="2000" b="1" dirty="0">
                <a:solidFill>
                  <a:srgbClr val="000000"/>
                </a:solidFill>
                <a:highlight>
                  <a:srgbClr val="FFFFFF"/>
                </a:highlight>
                <a:latin typeface="Consolas"/>
              </a:rPr>
              <a:t>; </a:t>
            </a:r>
            <a:r>
              <a:rPr lang="en-GB" sz="2000" b="1" dirty="0">
                <a:solidFill>
                  <a:srgbClr val="0000FF"/>
                </a:solidFill>
                <a:highlight>
                  <a:srgbClr val="FFFFFF"/>
                </a:highlight>
                <a:latin typeface="Consolas"/>
              </a:rPr>
              <a:t>set</a:t>
            </a:r>
            <a:r>
              <a:rPr lang="en-GB" sz="2000" b="1" dirty="0">
                <a:solidFill>
                  <a:srgbClr val="000000"/>
                </a:solidFill>
                <a:highlight>
                  <a:srgbClr val="FFFFFF"/>
                </a:highlight>
                <a:latin typeface="Consolas"/>
              </a:rPr>
              <a:t>; }</a:t>
            </a:r>
          </a:p>
        </p:txBody>
      </p:sp>
      <p:sp>
        <p:nvSpPr>
          <p:cNvPr id="5" name="TextBox 4"/>
          <p:cNvSpPr txBox="1"/>
          <p:nvPr/>
        </p:nvSpPr>
        <p:spPr>
          <a:xfrm>
            <a:off x="653366" y="3350456"/>
            <a:ext cx="7943200" cy="400110"/>
          </a:xfrm>
          <a:prstGeom prst="rect">
            <a:avLst/>
          </a:prstGeom>
          <a:noFill/>
          <a:ln w="6350">
            <a:solidFill>
              <a:schemeClr val="tx1"/>
            </a:solidFill>
          </a:ln>
        </p:spPr>
        <p:txBody>
          <a:bodyPr wrap="none" rtlCol="0">
            <a:spAutoFit/>
          </a:bodyPr>
          <a:lstStyle/>
          <a:p>
            <a:r>
              <a:rPr lang="en-GB" sz="2000" b="1" dirty="0" err="1">
                <a:solidFill>
                  <a:srgbClr val="0000FF"/>
                </a:solidFill>
                <a:highlight>
                  <a:srgbClr val="FFFFFF"/>
                </a:highlight>
                <a:latin typeface="Consolas"/>
              </a:rPr>
              <a:t>foreach</a:t>
            </a:r>
            <a:r>
              <a:rPr lang="en-GB" sz="2000" b="1" dirty="0">
                <a:solidFill>
                  <a:srgbClr val="000000"/>
                </a:solidFill>
                <a:highlight>
                  <a:srgbClr val="FFFFFF"/>
                </a:highlight>
                <a:latin typeface="Consolas"/>
              </a:rPr>
              <a:t> (</a:t>
            </a:r>
            <a:r>
              <a:rPr lang="en-GB" sz="2000" b="1" dirty="0">
                <a:solidFill>
                  <a:srgbClr val="2B91AF"/>
                </a:solidFill>
                <a:highlight>
                  <a:srgbClr val="FFFFFF"/>
                </a:highlight>
                <a:latin typeface="Consolas"/>
              </a:rPr>
              <a:t>Zoo</a:t>
            </a:r>
            <a:r>
              <a:rPr lang="en-GB" sz="2000" b="1" dirty="0">
                <a:solidFill>
                  <a:srgbClr val="000000"/>
                </a:solidFill>
                <a:highlight>
                  <a:srgbClr val="FFFFFF"/>
                </a:highlight>
                <a:latin typeface="Consolas"/>
              </a:rPr>
              <a:t> </a:t>
            </a:r>
            <a:r>
              <a:rPr lang="en-GB" sz="2000" b="1" dirty="0" err="1">
                <a:solidFill>
                  <a:srgbClr val="000000"/>
                </a:solidFill>
                <a:highlight>
                  <a:srgbClr val="FFFFFF"/>
                </a:highlight>
                <a:latin typeface="Consolas"/>
              </a:rPr>
              <a:t>zoo</a:t>
            </a:r>
            <a:r>
              <a:rPr lang="en-GB" sz="2000" b="1" dirty="0">
                <a:solidFill>
                  <a:srgbClr val="000000"/>
                </a:solidFill>
                <a:highlight>
                  <a:srgbClr val="FFFFFF"/>
                </a:highlight>
                <a:latin typeface="Consolas"/>
              </a:rPr>
              <a:t> </a:t>
            </a:r>
            <a:r>
              <a:rPr lang="en-GB" sz="2000" b="1" dirty="0">
                <a:solidFill>
                  <a:srgbClr val="0000FF"/>
                </a:solidFill>
                <a:highlight>
                  <a:srgbClr val="FFFFFF"/>
                </a:highlight>
                <a:latin typeface="Consolas"/>
              </a:rPr>
              <a:t>in</a:t>
            </a:r>
            <a:r>
              <a:rPr lang="en-GB" sz="2000" b="1" dirty="0">
                <a:solidFill>
                  <a:srgbClr val="000000"/>
                </a:solidFill>
                <a:highlight>
                  <a:srgbClr val="FFFFFF"/>
                </a:highlight>
                <a:latin typeface="Consolas"/>
              </a:rPr>
              <a:t> </a:t>
            </a:r>
            <a:r>
              <a:rPr lang="en-GB" sz="2000" b="1" dirty="0" err="1">
                <a:solidFill>
                  <a:srgbClr val="000000"/>
                </a:solidFill>
                <a:highlight>
                  <a:srgbClr val="FFFFFF"/>
                </a:highlight>
                <a:latin typeface="Consolas"/>
              </a:rPr>
              <a:t>ctx.Zoos.</a:t>
            </a:r>
            <a:r>
              <a:rPr lang="en-GB" sz="2000" b="1" dirty="0" err="1">
                <a:solidFill>
                  <a:srgbClr val="FF0000"/>
                </a:solidFill>
                <a:highlight>
                  <a:srgbClr val="FFFFFF"/>
                </a:highlight>
                <a:latin typeface="Consolas"/>
              </a:rPr>
              <a:t>Include</a:t>
            </a:r>
            <a:r>
              <a:rPr lang="en-GB" sz="2000" b="1" dirty="0">
                <a:solidFill>
                  <a:srgbClr val="FF0000"/>
                </a:solidFill>
                <a:highlight>
                  <a:srgbClr val="FFFFFF"/>
                </a:highlight>
                <a:latin typeface="Consolas"/>
              </a:rPr>
              <a:t>(z=&gt;</a:t>
            </a:r>
            <a:r>
              <a:rPr lang="en-GB" sz="2000" b="1" dirty="0" err="1">
                <a:solidFill>
                  <a:srgbClr val="FF0000"/>
                </a:solidFill>
                <a:highlight>
                  <a:srgbClr val="FFFFFF"/>
                </a:highlight>
                <a:latin typeface="Consolas"/>
              </a:rPr>
              <a:t>z.Animals</a:t>
            </a:r>
            <a:r>
              <a:rPr lang="en-GB" sz="2000" b="1" dirty="0">
                <a:solidFill>
                  <a:srgbClr val="FF0000"/>
                </a:solidFill>
                <a:highlight>
                  <a:srgbClr val="FFFFFF"/>
                </a:highlight>
                <a:latin typeface="Consolas"/>
              </a:rPr>
              <a:t>)</a:t>
            </a:r>
            <a:r>
              <a:rPr lang="en-GB" sz="2000" b="1" dirty="0">
                <a:solidFill>
                  <a:srgbClr val="000000"/>
                </a:solidFill>
                <a:highlight>
                  <a:srgbClr val="FFFFFF"/>
                </a:highlight>
                <a:latin typeface="Consolas"/>
              </a:rPr>
              <a:t> ) { </a:t>
            </a:r>
            <a:endParaRPr lang="en-GB" sz="2000" b="1" dirty="0">
              <a:latin typeface="Courier New" pitchFamily="49" charset="0"/>
              <a:cs typeface="Courier New" pitchFamily="49" charset="0"/>
            </a:endParaRPr>
          </a:p>
        </p:txBody>
      </p:sp>
      <p:sp>
        <p:nvSpPr>
          <p:cNvPr id="6" name="TextBox 5"/>
          <p:cNvSpPr txBox="1"/>
          <p:nvPr/>
        </p:nvSpPr>
        <p:spPr>
          <a:xfrm>
            <a:off x="801858" y="5368388"/>
            <a:ext cx="6051850" cy="400110"/>
          </a:xfrm>
          <a:prstGeom prst="rect">
            <a:avLst/>
          </a:prstGeom>
          <a:noFill/>
          <a:ln w="6350">
            <a:solidFill>
              <a:schemeClr val="tx1"/>
            </a:solidFill>
          </a:ln>
        </p:spPr>
        <p:txBody>
          <a:bodyPr wrap="none" rtlCol="0">
            <a:spAutoFit/>
          </a:bodyPr>
          <a:lstStyle/>
          <a:p>
            <a:r>
              <a:rPr lang="en-GB" sz="2000" b="1" dirty="0" err="1">
                <a:solidFill>
                  <a:srgbClr val="FF0000"/>
                </a:solidFill>
              </a:rPr>
              <a:t>ctx.Entry</a:t>
            </a:r>
            <a:r>
              <a:rPr lang="en-GB" sz="2000" b="1" dirty="0">
                <a:solidFill>
                  <a:srgbClr val="FF0000"/>
                </a:solidFill>
              </a:rPr>
              <a:t>(zoo).Collection</a:t>
            </a:r>
            <a:r>
              <a:rPr lang="en-GB" sz="2000" b="1" dirty="0"/>
              <a:t>(z =&gt; </a:t>
            </a:r>
            <a:r>
              <a:rPr lang="en-GB" sz="2000" b="1" dirty="0" err="1"/>
              <a:t>z.Animals</a:t>
            </a:r>
            <a:r>
              <a:rPr lang="en-GB" sz="2000" b="1" dirty="0">
                <a:solidFill>
                  <a:srgbClr val="FF0000"/>
                </a:solidFill>
              </a:rPr>
              <a:t>).Load();</a:t>
            </a:r>
            <a:endParaRPr lang="en-GB" sz="2000" b="1" dirty="0">
              <a:solidFill>
                <a:srgbClr val="FF0000"/>
              </a:solidFill>
              <a:latin typeface="Courier New" pitchFamily="49" charset="0"/>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Managing changes to schema</a:t>
            </a:r>
          </a:p>
        </p:txBody>
      </p:sp>
      <p:sp>
        <p:nvSpPr>
          <p:cNvPr id="3" name="Content Placeholder 2"/>
          <p:cNvSpPr>
            <a:spLocks noGrp="1"/>
          </p:cNvSpPr>
          <p:nvPr>
            <p:ph idx="1"/>
          </p:nvPr>
        </p:nvSpPr>
        <p:spPr/>
        <p:txBody>
          <a:bodyPr>
            <a:normAutofit/>
          </a:bodyPr>
          <a:lstStyle/>
          <a:p>
            <a:r>
              <a:rPr lang="en-GB" b="1" dirty="0"/>
              <a:t>Migration</a:t>
            </a:r>
          </a:p>
          <a:p>
            <a:pPr lvl="1"/>
            <a:r>
              <a:rPr lang="en-GB" dirty="0"/>
              <a:t>Preserves data</a:t>
            </a:r>
          </a:p>
          <a:p>
            <a:pPr lvl="1"/>
            <a:r>
              <a:rPr lang="en-GB" dirty="0"/>
              <a:t>Needs to be </a:t>
            </a:r>
            <a:r>
              <a:rPr lang="en-GB" dirty="0" err="1"/>
              <a:t>actioned</a:t>
            </a:r>
            <a:r>
              <a:rPr lang="en-GB" dirty="0"/>
              <a:t> via the Package Manager Console</a:t>
            </a:r>
          </a:p>
          <a:p>
            <a:pPr lvl="1"/>
            <a:endParaRPr lang="en-GB" dirty="0"/>
          </a:p>
        </p:txBody>
      </p:sp>
      <p:sp>
        <p:nvSpPr>
          <p:cNvPr id="5" name="TextBox 4"/>
          <p:cNvSpPr txBox="1"/>
          <p:nvPr/>
        </p:nvSpPr>
        <p:spPr>
          <a:xfrm>
            <a:off x="1291970" y="2778766"/>
            <a:ext cx="5933440" cy="1938992"/>
          </a:xfrm>
          <a:prstGeom prst="rect">
            <a:avLst/>
          </a:prstGeom>
          <a:solidFill>
            <a:schemeClr val="bg1">
              <a:lumMod val="75000"/>
            </a:schemeClr>
          </a:solidFill>
        </p:spPr>
        <p:txBody>
          <a:bodyPr wrap="square" rtlCol="0">
            <a:spAutoFit/>
          </a:bodyPr>
          <a:lstStyle/>
          <a:p>
            <a:r>
              <a:rPr lang="en-GB" sz="2000" dirty="0">
                <a:latin typeface="Courier New" pitchFamily="49" charset="0"/>
                <a:cs typeface="Courier New" pitchFamily="49" charset="0"/>
              </a:rPr>
              <a:t>Enable-Migrations</a:t>
            </a:r>
          </a:p>
          <a:p>
            <a:r>
              <a:rPr lang="en-GB" sz="2000" dirty="0">
                <a:latin typeface="Courier New" pitchFamily="49" charset="0"/>
                <a:cs typeface="Courier New" pitchFamily="49" charset="0"/>
              </a:rPr>
              <a:t>Add-Migration “Initial”</a:t>
            </a:r>
          </a:p>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Update-Database</a:t>
            </a:r>
          </a:p>
          <a:p>
            <a:r>
              <a:rPr lang="en-GB" sz="2000" dirty="0">
                <a:latin typeface="Courier New" pitchFamily="49" charset="0"/>
                <a:cs typeface="Courier New" pitchFamily="49" charset="0"/>
              </a:rPr>
              <a:t>Or</a:t>
            </a:r>
          </a:p>
          <a:p>
            <a:r>
              <a:rPr lang="en-GB" sz="2000" dirty="0">
                <a:latin typeface="Courier New" pitchFamily="49" charset="0"/>
                <a:cs typeface="Courier New" pitchFamily="49" charset="0"/>
              </a:rPr>
              <a:t>Update-Database -Script</a:t>
            </a:r>
          </a:p>
        </p:txBody>
      </p:sp>
      <p:pic>
        <p:nvPicPr>
          <p:cNvPr id="3074" name="Picture 2"/>
          <p:cNvPicPr>
            <a:picLocks noChangeAspect="1" noChangeArrowheads="1"/>
          </p:cNvPicPr>
          <p:nvPr/>
        </p:nvPicPr>
        <p:blipFill>
          <a:blip r:embed="rId3" cstate="print"/>
          <a:srcRect/>
          <a:stretch>
            <a:fillRect/>
          </a:stretch>
        </p:blipFill>
        <p:spPr bwMode="auto">
          <a:xfrm>
            <a:off x="8249559" y="2790770"/>
            <a:ext cx="3466282" cy="870079"/>
          </a:xfrm>
          <a:prstGeom prst="rect">
            <a:avLst/>
          </a:prstGeom>
          <a:noFill/>
          <a:ln w="9525">
            <a:noFill/>
            <a:miter lim="800000"/>
            <a:headEnd/>
            <a:tailEnd/>
          </a:ln>
        </p:spPr>
      </p:pic>
      <p:cxnSp>
        <p:nvCxnSpPr>
          <p:cNvPr id="8" name="Straight Arrow Connector 7"/>
          <p:cNvCxnSpPr/>
          <p:nvPr/>
        </p:nvCxnSpPr>
        <p:spPr>
          <a:xfrm flipV="1">
            <a:off x="5412402" y="3261184"/>
            <a:ext cx="2743200" cy="158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Autofit/>
          </a:bodyPr>
          <a:lstStyle/>
          <a:p>
            <a:r>
              <a:rPr lang="en-AU" dirty="0"/>
              <a:t>Enable-Migrations:</a:t>
            </a:r>
          </a:p>
          <a:p>
            <a:pPr lvl="1"/>
            <a:r>
              <a:rPr lang="en-AU" dirty="0"/>
              <a:t>Enables Code First Migrations in a project.</a:t>
            </a:r>
          </a:p>
          <a:p>
            <a:pPr lvl="2"/>
            <a:r>
              <a:rPr lang="en-AU" dirty="0"/>
              <a:t>Adds the Migrations folder to the Project</a:t>
            </a:r>
          </a:p>
          <a:p>
            <a:pPr lvl="2"/>
            <a:r>
              <a:rPr lang="en-AU" dirty="0"/>
              <a:t>Adds a configuration class to Migrations folder</a:t>
            </a:r>
          </a:p>
          <a:p>
            <a:r>
              <a:rPr lang="en-AU" dirty="0"/>
              <a:t>Add-Migration: </a:t>
            </a:r>
          </a:p>
          <a:p>
            <a:pPr lvl="1"/>
            <a:r>
              <a:rPr lang="en-AU" dirty="0"/>
              <a:t>Creates a new migration </a:t>
            </a:r>
          </a:p>
          <a:p>
            <a:pPr lvl="2"/>
            <a:r>
              <a:rPr lang="en-AU" dirty="0"/>
              <a:t>Scaffolds a migration script to apply pending model changes</a:t>
            </a:r>
          </a:p>
          <a:p>
            <a:pPr lvl="2"/>
            <a:r>
              <a:rPr lang="en-AU" dirty="0"/>
              <a:t>Contains version number</a:t>
            </a:r>
          </a:p>
          <a:p>
            <a:r>
              <a:rPr lang="en-AU" dirty="0"/>
              <a:t>Update-Database: </a:t>
            </a:r>
          </a:p>
          <a:p>
            <a:pPr marL="742950" lvl="2" indent="-342900"/>
            <a:r>
              <a:rPr lang="en-AU" dirty="0"/>
              <a:t>Adds __</a:t>
            </a:r>
            <a:r>
              <a:rPr lang="en-AU" dirty="0" err="1"/>
              <a:t>MigrationHistory</a:t>
            </a:r>
            <a:r>
              <a:rPr lang="en-AU" dirty="0"/>
              <a:t> table to target database to track update history</a:t>
            </a:r>
          </a:p>
          <a:p>
            <a:pPr lvl="1"/>
            <a:r>
              <a:rPr lang="en-AU" dirty="0"/>
              <a:t>Entity Framework compares model version with version in database. Applies the changes if needed</a:t>
            </a:r>
          </a:p>
          <a:p>
            <a:r>
              <a:rPr lang="en-AU" dirty="0"/>
              <a:t>Get-Migrations: </a:t>
            </a:r>
          </a:p>
          <a:p>
            <a:pPr lvl="1"/>
            <a:r>
              <a:rPr lang="en-AU" dirty="0"/>
              <a:t>Displays the migrations that have been applied to the target database.</a:t>
            </a:r>
          </a:p>
          <a:p>
            <a:endParaRPr lang="en-AU" dirty="0"/>
          </a:p>
        </p:txBody>
      </p:sp>
      <p:sp>
        <p:nvSpPr>
          <p:cNvPr id="9" name="Title 8"/>
          <p:cNvSpPr>
            <a:spLocks noGrp="1"/>
          </p:cNvSpPr>
          <p:nvPr>
            <p:ph type="title"/>
          </p:nvPr>
        </p:nvSpPr>
        <p:spPr/>
        <p:txBody>
          <a:bodyPr>
            <a:normAutofit fontScale="90000"/>
          </a:bodyPr>
          <a:lstStyle/>
          <a:p>
            <a:r>
              <a:rPr lang="en-AU"/>
              <a:t>Migration commands</a:t>
            </a:r>
            <a:endParaRPr lang="en-AU" dirty="0"/>
          </a:p>
        </p:txBody>
      </p:sp>
    </p:spTree>
    <p:extLst>
      <p:ext uri="{BB962C8B-B14F-4D97-AF65-F5344CB8AC3E}">
        <p14:creationId xmlns:p14="http://schemas.microsoft.com/office/powerpoint/2010/main" xmlns="" val="4227860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Configuration</a:t>
            </a:r>
          </a:p>
        </p:txBody>
      </p:sp>
      <p:sp>
        <p:nvSpPr>
          <p:cNvPr id="3" name="Content Placeholder 2"/>
          <p:cNvSpPr>
            <a:spLocks noGrp="1"/>
          </p:cNvSpPr>
          <p:nvPr>
            <p:ph idx="1"/>
          </p:nvPr>
        </p:nvSpPr>
        <p:spPr/>
        <p:txBody>
          <a:bodyPr/>
          <a:lstStyle/>
          <a:p>
            <a:r>
              <a:rPr lang="en-GB" b="1" dirty="0"/>
              <a:t>Using Attributes</a:t>
            </a:r>
          </a:p>
          <a:p>
            <a:endParaRPr lang="en-GB" dirty="0"/>
          </a:p>
          <a:p>
            <a:pPr>
              <a:buNone/>
            </a:pPr>
            <a:endParaRPr lang="en-GB" dirty="0"/>
          </a:p>
          <a:p>
            <a:endParaRPr lang="en-GB" dirty="0"/>
          </a:p>
          <a:p>
            <a:r>
              <a:rPr lang="en-GB" b="1" dirty="0"/>
              <a:t>Using the Fluent API</a:t>
            </a:r>
          </a:p>
          <a:p>
            <a:endParaRPr lang="en-GB" dirty="0"/>
          </a:p>
        </p:txBody>
      </p:sp>
      <p:pic>
        <p:nvPicPr>
          <p:cNvPr id="4" name="Picture 3"/>
          <p:cNvPicPr>
            <a:picLocks noChangeAspect="1"/>
          </p:cNvPicPr>
          <p:nvPr/>
        </p:nvPicPr>
        <p:blipFill>
          <a:blip r:embed="rId3" cstate="print"/>
          <a:stretch>
            <a:fillRect/>
          </a:stretch>
        </p:blipFill>
        <p:spPr>
          <a:xfrm>
            <a:off x="628058" y="3561594"/>
            <a:ext cx="8422158" cy="2962497"/>
          </a:xfrm>
          <a:prstGeom prst="rect">
            <a:avLst/>
          </a:prstGeom>
          <a:ln>
            <a:solidFill>
              <a:schemeClr val="tx1"/>
            </a:solidFill>
          </a:ln>
        </p:spPr>
      </p:pic>
      <p:sp>
        <p:nvSpPr>
          <p:cNvPr id="5" name="TextBox 4"/>
          <p:cNvSpPr txBox="1"/>
          <p:nvPr/>
        </p:nvSpPr>
        <p:spPr>
          <a:xfrm>
            <a:off x="784350" y="1610321"/>
            <a:ext cx="8225329" cy="1323439"/>
          </a:xfrm>
          <a:prstGeom prst="rect">
            <a:avLst/>
          </a:prstGeom>
          <a:noFill/>
          <a:ln w="6350">
            <a:solidFill>
              <a:schemeClr val="tx1"/>
            </a:solidFill>
          </a:ln>
        </p:spPr>
        <p:txBody>
          <a:bodyPr wrap="none" rtlCol="0">
            <a:spAutoFit/>
          </a:bodyPr>
          <a:lstStyle/>
          <a:p>
            <a:r>
              <a:rPr lang="en-GB" sz="2000" b="1" dirty="0">
                <a:solidFill>
                  <a:srgbClr val="000000"/>
                </a:solidFill>
                <a:highlight>
                  <a:srgbClr val="FFFFFF"/>
                </a:highlight>
                <a:latin typeface="Consolas"/>
              </a:rPr>
              <a:t>[</a:t>
            </a:r>
            <a:r>
              <a:rPr lang="en-GB" sz="2000" b="1" dirty="0">
                <a:solidFill>
                  <a:srgbClr val="2B91AF"/>
                </a:solidFill>
                <a:highlight>
                  <a:srgbClr val="FFFFFF"/>
                </a:highlight>
                <a:latin typeface="Consolas"/>
              </a:rPr>
              <a:t>Required</a:t>
            </a:r>
            <a:r>
              <a:rPr lang="en-GB" sz="2000" b="1" dirty="0">
                <a:solidFill>
                  <a:srgbClr val="000000"/>
                </a:solidFill>
                <a:highlight>
                  <a:srgbClr val="FFFFFF"/>
                </a:highlight>
                <a:latin typeface="Consolas"/>
              </a:rPr>
              <a:t>(</a:t>
            </a:r>
            <a:r>
              <a:rPr lang="en-GB" sz="2000" b="1" dirty="0" err="1">
                <a:solidFill>
                  <a:srgbClr val="000000"/>
                </a:solidFill>
                <a:highlight>
                  <a:srgbClr val="FFFFFF"/>
                </a:highlight>
                <a:latin typeface="Consolas"/>
              </a:rPr>
              <a:t>ErrorMessage</a:t>
            </a:r>
            <a:r>
              <a:rPr lang="en-GB" sz="2000" b="1" dirty="0">
                <a:solidFill>
                  <a:srgbClr val="000000"/>
                </a:solidFill>
                <a:highlight>
                  <a:srgbClr val="FFFFFF"/>
                </a:highlight>
                <a:latin typeface="Consolas"/>
              </a:rPr>
              <a:t>=</a:t>
            </a:r>
            <a:r>
              <a:rPr lang="en-GB" sz="2000" b="1" dirty="0">
                <a:solidFill>
                  <a:srgbClr val="A31515"/>
                </a:solidFill>
                <a:highlight>
                  <a:srgbClr val="FFFFFF"/>
                </a:highlight>
                <a:latin typeface="Consolas"/>
              </a:rPr>
              <a:t>"Choose a forum for this thread"</a:t>
            </a:r>
            <a:r>
              <a:rPr lang="en-GB" sz="2000" b="1" dirty="0">
                <a:solidFill>
                  <a:srgbClr val="000000"/>
                </a:solidFill>
                <a:highlight>
                  <a:srgbClr val="FFFFFF"/>
                </a:highlight>
                <a:latin typeface="Consolas"/>
              </a:rPr>
              <a:t>)]</a:t>
            </a:r>
          </a:p>
          <a:p>
            <a:r>
              <a:rPr lang="en-GB" sz="2000" b="1" dirty="0">
                <a:solidFill>
                  <a:srgbClr val="0000FF"/>
                </a:solidFill>
                <a:highlight>
                  <a:srgbClr val="FFFFFF"/>
                </a:highlight>
                <a:latin typeface="Consolas"/>
              </a:rPr>
              <a:t>public</a:t>
            </a:r>
            <a:r>
              <a:rPr lang="en-GB" sz="2000" b="1" dirty="0">
                <a:solidFill>
                  <a:srgbClr val="000000"/>
                </a:solidFill>
                <a:highlight>
                  <a:srgbClr val="FFFFFF"/>
                </a:highlight>
                <a:latin typeface="Consolas"/>
              </a:rPr>
              <a:t> </a:t>
            </a:r>
            <a:r>
              <a:rPr lang="en-GB" sz="2000" b="1" dirty="0" err="1">
                <a:solidFill>
                  <a:srgbClr val="0000FF"/>
                </a:solidFill>
                <a:highlight>
                  <a:srgbClr val="FFFFFF"/>
                </a:highlight>
                <a:latin typeface="Consolas"/>
              </a:rPr>
              <a:t>int</a:t>
            </a:r>
            <a:r>
              <a:rPr lang="en-GB" sz="2000" b="1" dirty="0">
                <a:solidFill>
                  <a:srgbClr val="000000"/>
                </a:solidFill>
                <a:highlight>
                  <a:srgbClr val="FFFFFF"/>
                </a:highlight>
                <a:latin typeface="Consolas"/>
              </a:rPr>
              <a:t> </a:t>
            </a:r>
            <a:r>
              <a:rPr lang="en-GB" sz="2000" b="1" dirty="0" err="1">
                <a:solidFill>
                  <a:srgbClr val="000000"/>
                </a:solidFill>
                <a:highlight>
                  <a:srgbClr val="FFFFFF"/>
                </a:highlight>
                <a:latin typeface="Consolas"/>
              </a:rPr>
              <a:t>ForumID</a:t>
            </a:r>
            <a:r>
              <a:rPr lang="en-GB" sz="2000" b="1" dirty="0">
                <a:solidFill>
                  <a:srgbClr val="000000"/>
                </a:solidFill>
                <a:highlight>
                  <a:srgbClr val="FFFFFF"/>
                </a:highlight>
                <a:latin typeface="Consolas"/>
              </a:rPr>
              <a:t> { </a:t>
            </a:r>
            <a:r>
              <a:rPr lang="en-GB" sz="2000" b="1" dirty="0">
                <a:solidFill>
                  <a:srgbClr val="0000FF"/>
                </a:solidFill>
                <a:highlight>
                  <a:srgbClr val="FFFFFF"/>
                </a:highlight>
                <a:latin typeface="Consolas"/>
              </a:rPr>
              <a:t>get</a:t>
            </a:r>
            <a:r>
              <a:rPr lang="en-GB" sz="2000" b="1" dirty="0">
                <a:solidFill>
                  <a:srgbClr val="000000"/>
                </a:solidFill>
                <a:highlight>
                  <a:srgbClr val="FFFFFF"/>
                </a:highlight>
                <a:latin typeface="Consolas"/>
              </a:rPr>
              <a:t>; </a:t>
            </a:r>
            <a:r>
              <a:rPr lang="en-GB" sz="2000" b="1" dirty="0">
                <a:solidFill>
                  <a:srgbClr val="0000FF"/>
                </a:solidFill>
                <a:highlight>
                  <a:srgbClr val="FFFFFF"/>
                </a:highlight>
                <a:latin typeface="Consolas"/>
              </a:rPr>
              <a:t>set</a:t>
            </a:r>
            <a:r>
              <a:rPr lang="en-GB" sz="2000" b="1" dirty="0">
                <a:solidFill>
                  <a:srgbClr val="000000"/>
                </a:solidFill>
                <a:highlight>
                  <a:srgbClr val="FFFFFF"/>
                </a:highlight>
                <a:latin typeface="Consolas"/>
              </a:rPr>
              <a:t>; }</a:t>
            </a:r>
          </a:p>
          <a:p>
            <a:r>
              <a:rPr lang="en-GB" sz="2000" b="1" dirty="0">
                <a:solidFill>
                  <a:srgbClr val="000000"/>
                </a:solidFill>
                <a:highlight>
                  <a:srgbClr val="FFFFFF"/>
                </a:highlight>
                <a:latin typeface="Consolas"/>
              </a:rPr>
              <a:t>[</a:t>
            </a:r>
            <a:r>
              <a:rPr lang="en-GB" sz="2000" b="1" dirty="0">
                <a:solidFill>
                  <a:srgbClr val="2B91AF"/>
                </a:solidFill>
                <a:highlight>
                  <a:srgbClr val="FFFFFF"/>
                </a:highlight>
                <a:latin typeface="Consolas"/>
              </a:rPr>
              <a:t>Column</a:t>
            </a:r>
            <a:r>
              <a:rPr lang="en-GB" sz="2000" b="1" dirty="0">
                <a:solidFill>
                  <a:srgbClr val="000000"/>
                </a:solidFill>
                <a:highlight>
                  <a:srgbClr val="FFFFFF"/>
                </a:highlight>
                <a:latin typeface="Consolas"/>
              </a:rPr>
              <a:t>(</a:t>
            </a:r>
            <a:r>
              <a:rPr lang="en-GB" sz="2000" b="1" dirty="0">
                <a:solidFill>
                  <a:srgbClr val="A31515"/>
                </a:solidFill>
                <a:highlight>
                  <a:srgbClr val="FFFFFF"/>
                </a:highlight>
                <a:latin typeface="Consolas"/>
              </a:rPr>
              <a:t>"</a:t>
            </a:r>
            <a:r>
              <a:rPr lang="en-GB" sz="2000" b="1" dirty="0" err="1">
                <a:solidFill>
                  <a:srgbClr val="A31515"/>
                </a:solidFill>
                <a:highlight>
                  <a:srgbClr val="FFFFFF"/>
                </a:highlight>
                <a:latin typeface="Consolas"/>
              </a:rPr>
              <a:t>OwnerID</a:t>
            </a:r>
            <a:r>
              <a:rPr lang="en-GB" sz="2000" b="1" dirty="0">
                <a:solidFill>
                  <a:srgbClr val="A31515"/>
                </a:solidFill>
                <a:highlight>
                  <a:srgbClr val="FFFFFF"/>
                </a:highlight>
                <a:latin typeface="Consolas"/>
              </a:rPr>
              <a:t>"</a:t>
            </a:r>
            <a:r>
              <a:rPr lang="en-GB" sz="2000" b="1" dirty="0">
                <a:solidFill>
                  <a:srgbClr val="000000"/>
                </a:solidFill>
                <a:highlight>
                  <a:srgbClr val="FFFFFF"/>
                </a:highlight>
                <a:latin typeface="Consolas"/>
              </a:rPr>
              <a:t>)]</a:t>
            </a:r>
          </a:p>
          <a:p>
            <a:r>
              <a:rPr lang="en-GB" sz="2000" b="1" dirty="0">
                <a:solidFill>
                  <a:srgbClr val="0000FF"/>
                </a:solidFill>
                <a:highlight>
                  <a:srgbClr val="FFFFFF"/>
                </a:highlight>
                <a:latin typeface="Consolas"/>
              </a:rPr>
              <a:t>public</a:t>
            </a:r>
            <a:r>
              <a:rPr lang="en-GB" sz="2000" b="1" dirty="0">
                <a:solidFill>
                  <a:srgbClr val="000000"/>
                </a:solidFill>
                <a:highlight>
                  <a:srgbClr val="FFFFFF"/>
                </a:highlight>
                <a:latin typeface="Consolas"/>
              </a:rPr>
              <a:t> </a:t>
            </a:r>
            <a:r>
              <a:rPr lang="en-GB" sz="2000" b="1" dirty="0">
                <a:solidFill>
                  <a:srgbClr val="0000FF"/>
                </a:solidFill>
                <a:highlight>
                  <a:srgbClr val="FFFFFF"/>
                </a:highlight>
                <a:latin typeface="Consolas"/>
              </a:rPr>
              <a:t>string</a:t>
            </a:r>
            <a:r>
              <a:rPr lang="en-GB" sz="2000" b="1" dirty="0">
                <a:solidFill>
                  <a:srgbClr val="000000"/>
                </a:solidFill>
                <a:highlight>
                  <a:srgbClr val="FFFFFF"/>
                </a:highlight>
                <a:latin typeface="Consolas"/>
              </a:rPr>
              <a:t> </a:t>
            </a:r>
            <a:r>
              <a:rPr lang="en-GB" sz="2000" b="1" dirty="0" err="1">
                <a:solidFill>
                  <a:srgbClr val="000000"/>
                </a:solidFill>
                <a:highlight>
                  <a:srgbClr val="FFFFFF"/>
                </a:highlight>
                <a:latin typeface="Consolas"/>
              </a:rPr>
              <a:t>UserID</a:t>
            </a:r>
            <a:r>
              <a:rPr lang="en-GB" sz="2000" b="1" dirty="0">
                <a:solidFill>
                  <a:srgbClr val="000000"/>
                </a:solidFill>
                <a:highlight>
                  <a:srgbClr val="FFFFFF"/>
                </a:highlight>
                <a:latin typeface="Consolas"/>
              </a:rPr>
              <a:t> { </a:t>
            </a:r>
            <a:r>
              <a:rPr lang="en-GB" sz="2000" b="1" dirty="0">
                <a:solidFill>
                  <a:srgbClr val="0000FF"/>
                </a:solidFill>
                <a:highlight>
                  <a:srgbClr val="FFFFFF"/>
                </a:highlight>
                <a:latin typeface="Consolas"/>
              </a:rPr>
              <a:t>get</a:t>
            </a:r>
            <a:r>
              <a:rPr lang="en-GB" sz="2000" b="1" dirty="0">
                <a:solidFill>
                  <a:srgbClr val="000000"/>
                </a:solidFill>
                <a:highlight>
                  <a:srgbClr val="FFFFFF"/>
                </a:highlight>
                <a:latin typeface="Consolas"/>
              </a:rPr>
              <a:t>; </a:t>
            </a:r>
            <a:r>
              <a:rPr lang="en-GB" sz="2000" b="1" dirty="0">
                <a:solidFill>
                  <a:srgbClr val="0000FF"/>
                </a:solidFill>
                <a:highlight>
                  <a:srgbClr val="FFFFFF"/>
                </a:highlight>
                <a:latin typeface="Consolas"/>
              </a:rPr>
              <a:t>set</a:t>
            </a:r>
            <a:r>
              <a:rPr lang="en-GB" sz="2000" b="1" dirty="0">
                <a:solidFill>
                  <a:srgbClr val="000000"/>
                </a:solidFill>
                <a:highlight>
                  <a:srgbClr val="FFFFFF"/>
                </a:highlight>
                <a:latin typeface="Consolas"/>
              </a:rPr>
              <a:t>; }</a:t>
            </a:r>
            <a:endParaRPr lang="en-GB" sz="2000" b="1" dirty="0">
              <a:latin typeface="Courier New" pitchFamily="49" charset="0"/>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DbContext</a:t>
            </a:r>
            <a:endParaRPr lang="en-GB" dirty="0"/>
          </a:p>
        </p:txBody>
      </p:sp>
      <p:sp>
        <p:nvSpPr>
          <p:cNvPr id="3" name="Content Placeholder 2"/>
          <p:cNvSpPr>
            <a:spLocks noGrp="1"/>
          </p:cNvSpPr>
          <p:nvPr>
            <p:ph idx="1"/>
          </p:nvPr>
        </p:nvSpPr>
        <p:spPr/>
        <p:txBody>
          <a:bodyPr/>
          <a:lstStyle/>
          <a:p>
            <a:r>
              <a:rPr lang="en-GB" dirty="0"/>
              <a:t>If you use Migration, you may need to add this class that implements</a:t>
            </a:r>
            <a:br>
              <a:rPr lang="en-GB" dirty="0"/>
            </a:br>
            <a:r>
              <a:rPr lang="en-GB" dirty="0" err="1"/>
              <a:t>IDesignTimeDbContextFactory</a:t>
            </a:r>
            <a:r>
              <a:rPr lang="en-GB" dirty="0"/>
              <a:t>&lt;</a:t>
            </a:r>
            <a:r>
              <a:rPr lang="en-GB" dirty="0" err="1"/>
              <a:t>YourContext</a:t>
            </a:r>
            <a:r>
              <a:rPr lang="en-GB" dirty="0"/>
              <a:t>&gt;</a:t>
            </a:r>
          </a:p>
          <a:p>
            <a:pPr lvl="1"/>
            <a:r>
              <a:rPr lang="en-GB" dirty="0"/>
              <a:t>There is an example of </a:t>
            </a:r>
            <a:r>
              <a:rPr lang="en-GB"/>
              <a:t>this in the lab</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IEnumerable</a:t>
            </a:r>
            <a:r>
              <a:rPr lang="en-GB" dirty="0"/>
              <a:t> / </a:t>
            </a:r>
            <a:r>
              <a:rPr lang="en-GB" dirty="0" err="1"/>
              <a:t>IQueryable</a:t>
            </a:r>
            <a:endParaRPr lang="en-GB" dirty="0"/>
          </a:p>
        </p:txBody>
      </p:sp>
      <p:sp>
        <p:nvSpPr>
          <p:cNvPr id="3" name="Content Placeholder 2"/>
          <p:cNvSpPr>
            <a:spLocks noGrp="1"/>
          </p:cNvSpPr>
          <p:nvPr>
            <p:ph idx="1"/>
          </p:nvPr>
        </p:nvSpPr>
        <p:spPr/>
        <p:txBody>
          <a:bodyPr/>
          <a:lstStyle/>
          <a:p>
            <a:r>
              <a:rPr lang="en-GB" dirty="0" err="1"/>
              <a:t>IEnumerable</a:t>
            </a:r>
            <a:r>
              <a:rPr lang="en-GB" dirty="0"/>
              <a:t> allows you to iterate collections</a:t>
            </a:r>
          </a:p>
          <a:p>
            <a:r>
              <a:rPr lang="en-GB" dirty="0" err="1"/>
              <a:t>IQueryable</a:t>
            </a:r>
            <a:r>
              <a:rPr lang="en-GB" dirty="0"/>
              <a:t> does the iteration but also allows</a:t>
            </a:r>
            <a:br>
              <a:rPr lang="en-GB" dirty="0"/>
            </a:br>
            <a:r>
              <a:rPr lang="en-GB" dirty="0"/>
              <a:t>you to pass </a:t>
            </a:r>
            <a:r>
              <a:rPr lang="en-GB" i="1" dirty="0"/>
              <a:t>commands</a:t>
            </a:r>
            <a:r>
              <a:rPr lang="en-GB" dirty="0"/>
              <a:t> (rather) than </a:t>
            </a:r>
            <a:r>
              <a:rPr lang="en-GB" i="1" dirty="0"/>
              <a:t>data</a:t>
            </a:r>
            <a:r>
              <a:rPr lang="en-GB" dirty="0"/>
              <a:t/>
            </a:r>
            <a:br>
              <a:rPr lang="en-GB" dirty="0"/>
            </a:br>
            <a:r>
              <a:rPr lang="en-GB" dirty="0"/>
              <a:t>across your application</a:t>
            </a:r>
          </a:p>
          <a:p>
            <a:endParaRPr lang="en-GB" dirty="0"/>
          </a:p>
          <a:p>
            <a:r>
              <a:rPr lang="en-GB" dirty="0"/>
              <a:t>Beware of multiple unintended database accesses</a:t>
            </a:r>
          </a:p>
          <a:p>
            <a:r>
              <a:rPr lang="en-GB" dirty="0"/>
              <a:t>The general recommendation is to pass </a:t>
            </a:r>
            <a:r>
              <a:rPr lang="en-GB" dirty="0" err="1"/>
              <a:t>IList</a:t>
            </a:r>
            <a:r>
              <a:rPr lang="en-GB" dirty="0"/>
              <a:t>&lt;&gt; (</a:t>
            </a:r>
            <a:r>
              <a:rPr lang="en-GB" dirty="0" err="1"/>
              <a:t>ie</a:t>
            </a:r>
            <a:r>
              <a:rPr lang="en-GB" dirty="0"/>
              <a:t> an evaluated </a:t>
            </a:r>
            <a:r>
              <a:rPr lang="en-GB" dirty="0" err="1"/>
              <a:t>IEnumerable</a:t>
            </a:r>
            <a:r>
              <a:rPr lang="en-GB" dirty="0"/>
              <a:t>) as </a:t>
            </a:r>
            <a:r>
              <a:rPr lang="en-GB"/>
              <a:t>your interface</a:t>
            </a:r>
            <a:endParaRPr lang="en-GB" dirty="0"/>
          </a:p>
        </p:txBody>
      </p:sp>
      <p:pic>
        <p:nvPicPr>
          <p:cNvPr id="1026" name="Picture 2"/>
          <p:cNvPicPr>
            <a:picLocks noChangeAspect="1" noChangeArrowheads="1"/>
          </p:cNvPicPr>
          <p:nvPr/>
        </p:nvPicPr>
        <p:blipFill>
          <a:blip r:embed="rId3" cstate="print"/>
          <a:srcRect/>
          <a:stretch>
            <a:fillRect/>
          </a:stretch>
        </p:blipFill>
        <p:spPr bwMode="auto">
          <a:xfrm>
            <a:off x="6442177" y="1178705"/>
            <a:ext cx="3705225" cy="22383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nchor="t">
            <a:normAutofit fontScale="90000"/>
          </a:bodyPr>
          <a:lstStyle/>
          <a:p>
            <a:pPr eaLnBrk="1" hangingPunct="1"/>
            <a:r>
              <a:rPr lang="en-US"/>
              <a:t>Chapter Overview</a:t>
            </a:r>
          </a:p>
        </p:txBody>
      </p:sp>
      <p:sp>
        <p:nvSpPr>
          <p:cNvPr id="4099" name="Rectangle 3"/>
          <p:cNvSpPr>
            <a:spLocks noGrp="1" noChangeArrowheads="1"/>
          </p:cNvSpPr>
          <p:nvPr>
            <p:ph type="body" idx="4294967295"/>
          </p:nvPr>
        </p:nvSpPr>
        <p:spPr/>
        <p:txBody>
          <a:bodyPr/>
          <a:lstStyle/>
          <a:p>
            <a:r>
              <a:rPr lang="en-GB" dirty="0"/>
              <a:t>Objectives</a:t>
            </a:r>
          </a:p>
          <a:p>
            <a:pPr lvl="1"/>
            <a:r>
              <a:rPr lang="en-GB" dirty="0"/>
              <a:t>To give an introduction to Entity Framework</a:t>
            </a:r>
          </a:p>
          <a:p>
            <a:r>
              <a:rPr lang="en-GB" dirty="0"/>
              <a:t>Chapter content</a:t>
            </a:r>
          </a:p>
          <a:p>
            <a:pPr lvl="1"/>
            <a:r>
              <a:rPr lang="en-GB" dirty="0"/>
              <a:t>The main features of Entity Framework</a:t>
            </a:r>
          </a:p>
          <a:p>
            <a:pPr lvl="1"/>
            <a:r>
              <a:rPr lang="en-GB" dirty="0"/>
              <a:t>Database / Model / Code First / Code First from Database</a:t>
            </a:r>
          </a:p>
          <a:p>
            <a:pPr lvl="1"/>
            <a:r>
              <a:rPr lang="en-GB" dirty="0"/>
              <a:t>Lazy / Eager / Explicit loading</a:t>
            </a:r>
          </a:p>
          <a:p>
            <a:pPr lvl="1"/>
            <a:r>
              <a:rPr lang="en-GB" dirty="0" err="1"/>
              <a:t>Linq</a:t>
            </a:r>
            <a:r>
              <a:rPr lang="en-GB" dirty="0"/>
              <a:t> To Entities</a:t>
            </a:r>
          </a:p>
          <a:p>
            <a:pPr lvl="1"/>
            <a:r>
              <a:rPr lang="en-GB" dirty="0"/>
              <a:t>Initialization and Migration</a:t>
            </a:r>
          </a:p>
          <a:p>
            <a:pPr lvl="1">
              <a:buNone/>
            </a:pPr>
            <a:endParaRPr lang="en-GB" dirty="0"/>
          </a:p>
          <a:p>
            <a:pPr lvl="1"/>
            <a:endParaRPr lang="en-GB"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Further Entity Framework</a:t>
            </a:r>
          </a:p>
        </p:txBody>
      </p:sp>
      <p:sp>
        <p:nvSpPr>
          <p:cNvPr id="3" name="Content Placeholder 2"/>
          <p:cNvSpPr>
            <a:spLocks noGrp="1"/>
          </p:cNvSpPr>
          <p:nvPr>
            <p:ph idx="1"/>
          </p:nvPr>
        </p:nvSpPr>
        <p:spPr/>
        <p:txBody>
          <a:bodyPr/>
          <a:lstStyle/>
          <a:p>
            <a:r>
              <a:rPr lang="en-GB" dirty="0"/>
              <a:t>Not covered in the course, but also present in the product :</a:t>
            </a:r>
          </a:p>
          <a:p>
            <a:pPr lvl="1"/>
            <a:r>
              <a:rPr lang="en-GB" dirty="0"/>
              <a:t>Managing Inheritance </a:t>
            </a:r>
          </a:p>
          <a:p>
            <a:pPr lvl="1"/>
            <a:r>
              <a:rPr lang="en-GB" dirty="0"/>
              <a:t>Using Stored Procedures</a:t>
            </a:r>
          </a:p>
          <a:p>
            <a:pPr lvl="1"/>
            <a:r>
              <a:rPr lang="en-GB" dirty="0"/>
              <a:t>Script update of database</a:t>
            </a:r>
          </a:p>
          <a:p>
            <a:pPr lvl="1"/>
            <a:r>
              <a:rPr lang="en-GB" dirty="0"/>
              <a:t>Managing Concurrency</a:t>
            </a:r>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GB" dirty="0"/>
              <a:t>Summary</a:t>
            </a:r>
          </a:p>
        </p:txBody>
      </p:sp>
      <p:sp>
        <p:nvSpPr>
          <p:cNvPr id="25603" name="Content Placeholder 2"/>
          <p:cNvSpPr>
            <a:spLocks noGrp="1"/>
          </p:cNvSpPr>
          <p:nvPr>
            <p:ph idx="1"/>
          </p:nvPr>
        </p:nvSpPr>
        <p:spPr/>
        <p:txBody>
          <a:bodyPr/>
          <a:lstStyle/>
          <a:p>
            <a:r>
              <a:rPr lang="en-GB" dirty="0"/>
              <a:t>Entity Framework is a World-Class ORM</a:t>
            </a:r>
          </a:p>
          <a:p>
            <a:endParaRPr lang="en-GB" dirty="0"/>
          </a:p>
          <a:p>
            <a:pPr lvl="1"/>
            <a:r>
              <a:rPr lang="en-GB" dirty="0"/>
              <a:t>Works by convention – which can be changed by configuration</a:t>
            </a:r>
          </a:p>
          <a:p>
            <a:pPr lvl="1"/>
            <a:r>
              <a:rPr lang="en-GB" dirty="0"/>
              <a:t>Has strategies for loading data</a:t>
            </a:r>
          </a:p>
          <a:p>
            <a:pPr lvl="1"/>
            <a:r>
              <a:rPr lang="en-GB" dirty="0"/>
              <a:t>Schema change handled </a:t>
            </a:r>
            <a:r>
              <a:rPr lang="en-GB"/>
              <a:t>by Migration</a:t>
            </a:r>
            <a:endParaRPr lang="en-GB" dirty="0"/>
          </a:p>
          <a:p>
            <a:pPr lvl="1"/>
            <a:r>
              <a:rPr lang="en-GB" dirty="0"/>
              <a:t>Handles inheritance, concurrency, stored </a:t>
            </a:r>
            <a:r>
              <a:rPr lang="en-GB" dirty="0" err="1"/>
              <a:t>procs</a:t>
            </a:r>
            <a:r>
              <a:rPr lang="en-GB" dirty="0"/>
              <a:t> etc</a:t>
            </a:r>
          </a:p>
          <a:p>
            <a:pPr>
              <a:buFontTx/>
              <a:buNone/>
            </a:pP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47485" y="2514600"/>
            <a:ext cx="5894916" cy="3970338"/>
            <a:chOff x="1488" y="1152"/>
            <a:chExt cx="2785" cy="2501"/>
          </a:xfrm>
        </p:grpSpPr>
        <p:grpSp>
          <p:nvGrpSpPr>
            <p:cNvPr id="3" name="Group 3"/>
            <p:cNvGrpSpPr>
              <a:grpSpLocks/>
            </p:cNvGrpSpPr>
            <p:nvPr/>
          </p:nvGrpSpPr>
          <p:grpSpPr bwMode="auto">
            <a:xfrm>
              <a:off x="1488" y="1968"/>
              <a:ext cx="1256" cy="1685"/>
              <a:chOff x="3696" y="1819"/>
              <a:chExt cx="680" cy="1148"/>
            </a:xfrm>
          </p:grpSpPr>
          <p:sp>
            <p:nvSpPr>
              <p:cNvPr id="26642" name="Freeform 4"/>
              <p:cNvSpPr>
                <a:spLocks/>
              </p:cNvSpPr>
              <p:nvPr/>
            </p:nvSpPr>
            <p:spPr bwMode="auto">
              <a:xfrm>
                <a:off x="3754" y="1819"/>
                <a:ext cx="277" cy="258"/>
              </a:xfrm>
              <a:custGeom>
                <a:avLst/>
                <a:gdLst>
                  <a:gd name="T0" fmla="*/ 190 w 277"/>
                  <a:gd name="T1" fmla="*/ 127 h 258"/>
                  <a:gd name="T2" fmla="*/ 189 w 277"/>
                  <a:gd name="T3" fmla="*/ 91 h 258"/>
                  <a:gd name="T4" fmla="*/ 182 w 277"/>
                  <a:gd name="T5" fmla="*/ 63 h 258"/>
                  <a:gd name="T6" fmla="*/ 172 w 277"/>
                  <a:gd name="T7" fmla="*/ 38 h 258"/>
                  <a:gd name="T8" fmla="*/ 156 w 277"/>
                  <a:gd name="T9" fmla="*/ 23 h 258"/>
                  <a:gd name="T10" fmla="*/ 146 w 277"/>
                  <a:gd name="T11" fmla="*/ 13 h 258"/>
                  <a:gd name="T12" fmla="*/ 124 w 277"/>
                  <a:gd name="T13" fmla="*/ 5 h 258"/>
                  <a:gd name="T14" fmla="*/ 101 w 277"/>
                  <a:gd name="T15" fmla="*/ 0 h 258"/>
                  <a:gd name="T16" fmla="*/ 76 w 277"/>
                  <a:gd name="T17" fmla="*/ 1 h 258"/>
                  <a:gd name="T18" fmla="*/ 58 w 277"/>
                  <a:gd name="T19" fmla="*/ 10 h 258"/>
                  <a:gd name="T20" fmla="*/ 38 w 277"/>
                  <a:gd name="T21" fmla="*/ 23 h 258"/>
                  <a:gd name="T22" fmla="*/ 22 w 277"/>
                  <a:gd name="T23" fmla="*/ 48 h 258"/>
                  <a:gd name="T24" fmla="*/ 5 w 277"/>
                  <a:gd name="T25" fmla="*/ 79 h 258"/>
                  <a:gd name="T26" fmla="*/ 0 w 277"/>
                  <a:gd name="T27" fmla="*/ 117 h 258"/>
                  <a:gd name="T28" fmla="*/ 2 w 277"/>
                  <a:gd name="T29" fmla="*/ 154 h 258"/>
                  <a:gd name="T30" fmla="*/ 10 w 277"/>
                  <a:gd name="T31" fmla="*/ 181 h 258"/>
                  <a:gd name="T32" fmla="*/ 20 w 277"/>
                  <a:gd name="T33" fmla="*/ 209 h 258"/>
                  <a:gd name="T34" fmla="*/ 38 w 277"/>
                  <a:gd name="T35" fmla="*/ 233 h 258"/>
                  <a:gd name="T36" fmla="*/ 63 w 277"/>
                  <a:gd name="T37" fmla="*/ 251 h 258"/>
                  <a:gd name="T38" fmla="*/ 85 w 277"/>
                  <a:gd name="T39" fmla="*/ 258 h 258"/>
                  <a:gd name="T40" fmla="*/ 108 w 277"/>
                  <a:gd name="T41" fmla="*/ 258 h 258"/>
                  <a:gd name="T42" fmla="*/ 129 w 277"/>
                  <a:gd name="T43" fmla="*/ 253 h 258"/>
                  <a:gd name="T44" fmla="*/ 146 w 277"/>
                  <a:gd name="T45" fmla="*/ 241 h 258"/>
                  <a:gd name="T46" fmla="*/ 161 w 277"/>
                  <a:gd name="T47" fmla="*/ 220 h 258"/>
                  <a:gd name="T48" fmla="*/ 174 w 277"/>
                  <a:gd name="T49" fmla="*/ 199 h 258"/>
                  <a:gd name="T50" fmla="*/ 177 w 277"/>
                  <a:gd name="T51" fmla="*/ 176 h 258"/>
                  <a:gd name="T52" fmla="*/ 180 w 277"/>
                  <a:gd name="T53" fmla="*/ 156 h 258"/>
                  <a:gd name="T54" fmla="*/ 212 w 277"/>
                  <a:gd name="T55" fmla="*/ 172 h 258"/>
                  <a:gd name="T56" fmla="*/ 244 w 277"/>
                  <a:gd name="T57" fmla="*/ 184 h 258"/>
                  <a:gd name="T58" fmla="*/ 271 w 277"/>
                  <a:gd name="T59" fmla="*/ 187 h 258"/>
                  <a:gd name="T60" fmla="*/ 277 w 277"/>
                  <a:gd name="T61" fmla="*/ 181 h 258"/>
                  <a:gd name="T62" fmla="*/ 277 w 277"/>
                  <a:gd name="T63" fmla="*/ 166 h 258"/>
                  <a:gd name="T64" fmla="*/ 269 w 277"/>
                  <a:gd name="T65" fmla="*/ 152 h 258"/>
                  <a:gd name="T66" fmla="*/ 252 w 277"/>
                  <a:gd name="T67" fmla="*/ 146 h 258"/>
                  <a:gd name="T68" fmla="*/ 248 w 277"/>
                  <a:gd name="T69" fmla="*/ 146 h 258"/>
                  <a:gd name="T70" fmla="*/ 227 w 277"/>
                  <a:gd name="T71" fmla="*/ 142 h 258"/>
                  <a:gd name="T72" fmla="*/ 204 w 277"/>
                  <a:gd name="T73" fmla="*/ 137 h 258"/>
                  <a:gd name="T74" fmla="*/ 190 w 277"/>
                  <a:gd name="T75" fmla="*/ 127 h 2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7"/>
                  <a:gd name="T115" fmla="*/ 0 h 258"/>
                  <a:gd name="T116" fmla="*/ 277 w 277"/>
                  <a:gd name="T117" fmla="*/ 258 h 2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7" h="258">
                    <a:moveTo>
                      <a:pt x="190" y="127"/>
                    </a:moveTo>
                    <a:lnTo>
                      <a:pt x="189" y="91"/>
                    </a:lnTo>
                    <a:lnTo>
                      <a:pt x="182" y="63"/>
                    </a:lnTo>
                    <a:lnTo>
                      <a:pt x="172" y="38"/>
                    </a:lnTo>
                    <a:lnTo>
                      <a:pt x="156" y="23"/>
                    </a:lnTo>
                    <a:lnTo>
                      <a:pt x="146" y="13"/>
                    </a:lnTo>
                    <a:lnTo>
                      <a:pt x="124" y="5"/>
                    </a:lnTo>
                    <a:lnTo>
                      <a:pt x="101" y="0"/>
                    </a:lnTo>
                    <a:lnTo>
                      <a:pt x="76" y="1"/>
                    </a:lnTo>
                    <a:lnTo>
                      <a:pt x="58" y="10"/>
                    </a:lnTo>
                    <a:lnTo>
                      <a:pt x="38" y="23"/>
                    </a:lnTo>
                    <a:lnTo>
                      <a:pt x="22" y="48"/>
                    </a:lnTo>
                    <a:lnTo>
                      <a:pt x="5" y="79"/>
                    </a:lnTo>
                    <a:lnTo>
                      <a:pt x="0" y="117"/>
                    </a:lnTo>
                    <a:lnTo>
                      <a:pt x="2" y="154"/>
                    </a:lnTo>
                    <a:lnTo>
                      <a:pt x="10" y="181"/>
                    </a:lnTo>
                    <a:lnTo>
                      <a:pt x="20" y="209"/>
                    </a:lnTo>
                    <a:lnTo>
                      <a:pt x="38" y="233"/>
                    </a:lnTo>
                    <a:lnTo>
                      <a:pt x="63" y="251"/>
                    </a:lnTo>
                    <a:lnTo>
                      <a:pt x="85" y="258"/>
                    </a:lnTo>
                    <a:lnTo>
                      <a:pt x="108" y="258"/>
                    </a:lnTo>
                    <a:lnTo>
                      <a:pt x="129" y="253"/>
                    </a:lnTo>
                    <a:lnTo>
                      <a:pt x="146" y="241"/>
                    </a:lnTo>
                    <a:lnTo>
                      <a:pt x="161" y="220"/>
                    </a:lnTo>
                    <a:lnTo>
                      <a:pt x="174" y="199"/>
                    </a:lnTo>
                    <a:lnTo>
                      <a:pt x="177" y="176"/>
                    </a:lnTo>
                    <a:lnTo>
                      <a:pt x="180" y="156"/>
                    </a:lnTo>
                    <a:lnTo>
                      <a:pt x="212" y="172"/>
                    </a:lnTo>
                    <a:lnTo>
                      <a:pt x="244" y="184"/>
                    </a:lnTo>
                    <a:lnTo>
                      <a:pt x="271" y="187"/>
                    </a:lnTo>
                    <a:lnTo>
                      <a:pt x="277" y="181"/>
                    </a:lnTo>
                    <a:lnTo>
                      <a:pt x="277" y="166"/>
                    </a:lnTo>
                    <a:lnTo>
                      <a:pt x="269" y="152"/>
                    </a:lnTo>
                    <a:lnTo>
                      <a:pt x="252" y="146"/>
                    </a:lnTo>
                    <a:lnTo>
                      <a:pt x="248" y="146"/>
                    </a:lnTo>
                    <a:lnTo>
                      <a:pt x="227" y="142"/>
                    </a:lnTo>
                    <a:lnTo>
                      <a:pt x="204" y="137"/>
                    </a:lnTo>
                    <a:lnTo>
                      <a:pt x="190" y="127"/>
                    </a:lnTo>
                    <a:close/>
                  </a:path>
                </a:pathLst>
              </a:custGeom>
              <a:solidFill>
                <a:srgbClr val="C0C0C0"/>
              </a:solidFill>
              <a:ln w="9525">
                <a:noFill/>
                <a:round/>
                <a:headEnd/>
                <a:tailEnd/>
              </a:ln>
            </p:spPr>
            <p:txBody>
              <a:bodyPr/>
              <a:lstStyle/>
              <a:p>
                <a:endParaRPr lang="en-GB"/>
              </a:p>
            </p:txBody>
          </p:sp>
          <p:sp>
            <p:nvSpPr>
              <p:cNvPr id="26643" name="Freeform 5"/>
              <p:cNvSpPr>
                <a:spLocks/>
              </p:cNvSpPr>
              <p:nvPr/>
            </p:nvSpPr>
            <p:spPr bwMode="auto">
              <a:xfrm>
                <a:off x="3706" y="2127"/>
                <a:ext cx="220" cy="383"/>
              </a:xfrm>
              <a:custGeom>
                <a:avLst/>
                <a:gdLst>
                  <a:gd name="T0" fmla="*/ 27 w 220"/>
                  <a:gd name="T1" fmla="*/ 122 h 383"/>
                  <a:gd name="T2" fmla="*/ 43 w 220"/>
                  <a:gd name="T3" fmla="*/ 84 h 383"/>
                  <a:gd name="T4" fmla="*/ 61 w 220"/>
                  <a:gd name="T5" fmla="*/ 56 h 383"/>
                  <a:gd name="T6" fmla="*/ 78 w 220"/>
                  <a:gd name="T7" fmla="*/ 33 h 383"/>
                  <a:gd name="T8" fmla="*/ 98 w 220"/>
                  <a:gd name="T9" fmla="*/ 15 h 383"/>
                  <a:gd name="T10" fmla="*/ 121 w 220"/>
                  <a:gd name="T11" fmla="*/ 3 h 383"/>
                  <a:gd name="T12" fmla="*/ 151 w 220"/>
                  <a:gd name="T13" fmla="*/ 0 h 383"/>
                  <a:gd name="T14" fmla="*/ 177 w 220"/>
                  <a:gd name="T15" fmla="*/ 3 h 383"/>
                  <a:gd name="T16" fmla="*/ 197 w 220"/>
                  <a:gd name="T17" fmla="*/ 11 h 383"/>
                  <a:gd name="T18" fmla="*/ 210 w 220"/>
                  <a:gd name="T19" fmla="*/ 26 h 383"/>
                  <a:gd name="T20" fmla="*/ 219 w 220"/>
                  <a:gd name="T21" fmla="*/ 50 h 383"/>
                  <a:gd name="T22" fmla="*/ 220 w 220"/>
                  <a:gd name="T23" fmla="*/ 69 h 383"/>
                  <a:gd name="T24" fmla="*/ 214 w 220"/>
                  <a:gd name="T25" fmla="*/ 98 h 383"/>
                  <a:gd name="T26" fmla="*/ 200 w 220"/>
                  <a:gd name="T27" fmla="*/ 129 h 383"/>
                  <a:gd name="T28" fmla="*/ 182 w 220"/>
                  <a:gd name="T29" fmla="*/ 152 h 383"/>
                  <a:gd name="T30" fmla="*/ 171 w 220"/>
                  <a:gd name="T31" fmla="*/ 176 h 383"/>
                  <a:gd name="T32" fmla="*/ 162 w 220"/>
                  <a:gd name="T33" fmla="*/ 204 h 383"/>
                  <a:gd name="T34" fmla="*/ 161 w 220"/>
                  <a:gd name="T35" fmla="*/ 227 h 383"/>
                  <a:gd name="T36" fmla="*/ 167 w 220"/>
                  <a:gd name="T37" fmla="*/ 253 h 383"/>
                  <a:gd name="T38" fmla="*/ 177 w 220"/>
                  <a:gd name="T39" fmla="*/ 278 h 383"/>
                  <a:gd name="T40" fmla="*/ 181 w 220"/>
                  <a:gd name="T41" fmla="*/ 305 h 383"/>
                  <a:gd name="T42" fmla="*/ 176 w 220"/>
                  <a:gd name="T43" fmla="*/ 330 h 383"/>
                  <a:gd name="T44" fmla="*/ 162 w 220"/>
                  <a:gd name="T45" fmla="*/ 355 h 383"/>
                  <a:gd name="T46" fmla="*/ 139 w 220"/>
                  <a:gd name="T47" fmla="*/ 373 h 383"/>
                  <a:gd name="T48" fmla="*/ 111 w 220"/>
                  <a:gd name="T49" fmla="*/ 381 h 383"/>
                  <a:gd name="T50" fmla="*/ 81 w 220"/>
                  <a:gd name="T51" fmla="*/ 383 h 383"/>
                  <a:gd name="T52" fmla="*/ 53 w 220"/>
                  <a:gd name="T53" fmla="*/ 378 h 383"/>
                  <a:gd name="T54" fmla="*/ 32 w 220"/>
                  <a:gd name="T55" fmla="*/ 365 h 383"/>
                  <a:gd name="T56" fmla="*/ 17 w 220"/>
                  <a:gd name="T57" fmla="*/ 345 h 383"/>
                  <a:gd name="T58" fmla="*/ 7 w 220"/>
                  <a:gd name="T59" fmla="*/ 320 h 383"/>
                  <a:gd name="T60" fmla="*/ 2 w 220"/>
                  <a:gd name="T61" fmla="*/ 290 h 383"/>
                  <a:gd name="T62" fmla="*/ 0 w 220"/>
                  <a:gd name="T63" fmla="*/ 257 h 383"/>
                  <a:gd name="T64" fmla="*/ 5 w 220"/>
                  <a:gd name="T65" fmla="*/ 227 h 383"/>
                  <a:gd name="T66" fmla="*/ 12 w 220"/>
                  <a:gd name="T67" fmla="*/ 187 h 383"/>
                  <a:gd name="T68" fmla="*/ 20 w 220"/>
                  <a:gd name="T69" fmla="*/ 154 h 383"/>
                  <a:gd name="T70" fmla="*/ 27 w 220"/>
                  <a:gd name="T71" fmla="*/ 122 h 3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0"/>
                  <a:gd name="T109" fmla="*/ 0 h 383"/>
                  <a:gd name="T110" fmla="*/ 220 w 220"/>
                  <a:gd name="T111" fmla="*/ 383 h 38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0" h="383">
                    <a:moveTo>
                      <a:pt x="27" y="122"/>
                    </a:moveTo>
                    <a:lnTo>
                      <a:pt x="43" y="84"/>
                    </a:lnTo>
                    <a:lnTo>
                      <a:pt x="61" y="56"/>
                    </a:lnTo>
                    <a:lnTo>
                      <a:pt x="78" y="33"/>
                    </a:lnTo>
                    <a:lnTo>
                      <a:pt x="98" y="15"/>
                    </a:lnTo>
                    <a:lnTo>
                      <a:pt x="121" y="3"/>
                    </a:lnTo>
                    <a:lnTo>
                      <a:pt x="151" y="0"/>
                    </a:lnTo>
                    <a:lnTo>
                      <a:pt x="177" y="3"/>
                    </a:lnTo>
                    <a:lnTo>
                      <a:pt x="197" y="11"/>
                    </a:lnTo>
                    <a:lnTo>
                      <a:pt x="210" y="26"/>
                    </a:lnTo>
                    <a:lnTo>
                      <a:pt x="219" y="50"/>
                    </a:lnTo>
                    <a:lnTo>
                      <a:pt x="220" y="69"/>
                    </a:lnTo>
                    <a:lnTo>
                      <a:pt x="214" y="98"/>
                    </a:lnTo>
                    <a:lnTo>
                      <a:pt x="200" y="129"/>
                    </a:lnTo>
                    <a:lnTo>
                      <a:pt x="182" y="152"/>
                    </a:lnTo>
                    <a:lnTo>
                      <a:pt x="171" y="176"/>
                    </a:lnTo>
                    <a:lnTo>
                      <a:pt x="162" y="204"/>
                    </a:lnTo>
                    <a:lnTo>
                      <a:pt x="161" y="227"/>
                    </a:lnTo>
                    <a:lnTo>
                      <a:pt x="167" y="253"/>
                    </a:lnTo>
                    <a:lnTo>
                      <a:pt x="177" y="278"/>
                    </a:lnTo>
                    <a:lnTo>
                      <a:pt x="181" y="305"/>
                    </a:lnTo>
                    <a:lnTo>
                      <a:pt x="176" y="330"/>
                    </a:lnTo>
                    <a:lnTo>
                      <a:pt x="162" y="355"/>
                    </a:lnTo>
                    <a:lnTo>
                      <a:pt x="139" y="373"/>
                    </a:lnTo>
                    <a:lnTo>
                      <a:pt x="111" y="381"/>
                    </a:lnTo>
                    <a:lnTo>
                      <a:pt x="81" y="383"/>
                    </a:lnTo>
                    <a:lnTo>
                      <a:pt x="53" y="378"/>
                    </a:lnTo>
                    <a:lnTo>
                      <a:pt x="32" y="365"/>
                    </a:lnTo>
                    <a:lnTo>
                      <a:pt x="17" y="345"/>
                    </a:lnTo>
                    <a:lnTo>
                      <a:pt x="7" y="320"/>
                    </a:lnTo>
                    <a:lnTo>
                      <a:pt x="2" y="290"/>
                    </a:lnTo>
                    <a:lnTo>
                      <a:pt x="0" y="257"/>
                    </a:lnTo>
                    <a:lnTo>
                      <a:pt x="5" y="227"/>
                    </a:lnTo>
                    <a:lnTo>
                      <a:pt x="12" y="187"/>
                    </a:lnTo>
                    <a:lnTo>
                      <a:pt x="20" y="154"/>
                    </a:lnTo>
                    <a:lnTo>
                      <a:pt x="27" y="122"/>
                    </a:lnTo>
                    <a:close/>
                  </a:path>
                </a:pathLst>
              </a:custGeom>
              <a:solidFill>
                <a:srgbClr val="C0C0C0"/>
              </a:solidFill>
              <a:ln w="9525">
                <a:noFill/>
                <a:round/>
                <a:headEnd/>
                <a:tailEnd/>
              </a:ln>
            </p:spPr>
            <p:txBody>
              <a:bodyPr/>
              <a:lstStyle/>
              <a:p>
                <a:endParaRPr lang="en-GB"/>
              </a:p>
            </p:txBody>
          </p:sp>
          <p:sp>
            <p:nvSpPr>
              <p:cNvPr id="26644" name="Freeform 6"/>
              <p:cNvSpPr>
                <a:spLocks/>
              </p:cNvSpPr>
              <p:nvPr/>
            </p:nvSpPr>
            <p:spPr bwMode="auto">
              <a:xfrm>
                <a:off x="3839" y="2140"/>
                <a:ext cx="527" cy="152"/>
              </a:xfrm>
              <a:custGeom>
                <a:avLst/>
                <a:gdLst>
                  <a:gd name="T0" fmla="*/ 21 w 527"/>
                  <a:gd name="T1" fmla="*/ 0 h 152"/>
                  <a:gd name="T2" fmla="*/ 62 w 527"/>
                  <a:gd name="T3" fmla="*/ 14 h 152"/>
                  <a:gd name="T4" fmla="*/ 101 w 527"/>
                  <a:gd name="T5" fmla="*/ 39 h 152"/>
                  <a:gd name="T6" fmla="*/ 159 w 527"/>
                  <a:gd name="T7" fmla="*/ 68 h 152"/>
                  <a:gd name="T8" fmla="*/ 198 w 527"/>
                  <a:gd name="T9" fmla="*/ 81 h 152"/>
                  <a:gd name="T10" fmla="*/ 249 w 527"/>
                  <a:gd name="T11" fmla="*/ 85 h 152"/>
                  <a:gd name="T12" fmla="*/ 309 w 527"/>
                  <a:gd name="T13" fmla="*/ 82 h 152"/>
                  <a:gd name="T14" fmla="*/ 359 w 527"/>
                  <a:gd name="T15" fmla="*/ 77 h 152"/>
                  <a:gd name="T16" fmla="*/ 396 w 527"/>
                  <a:gd name="T17" fmla="*/ 68 h 152"/>
                  <a:gd name="T18" fmla="*/ 419 w 527"/>
                  <a:gd name="T19" fmla="*/ 59 h 152"/>
                  <a:gd name="T20" fmla="*/ 431 w 527"/>
                  <a:gd name="T21" fmla="*/ 36 h 152"/>
                  <a:gd name="T22" fmla="*/ 458 w 527"/>
                  <a:gd name="T23" fmla="*/ 14 h 152"/>
                  <a:gd name="T24" fmla="*/ 479 w 527"/>
                  <a:gd name="T25" fmla="*/ 4 h 152"/>
                  <a:gd name="T26" fmla="*/ 498 w 527"/>
                  <a:gd name="T27" fmla="*/ 7 h 152"/>
                  <a:gd name="T28" fmla="*/ 506 w 527"/>
                  <a:gd name="T29" fmla="*/ 18 h 152"/>
                  <a:gd name="T30" fmla="*/ 502 w 527"/>
                  <a:gd name="T31" fmla="*/ 40 h 152"/>
                  <a:gd name="T32" fmla="*/ 477 w 527"/>
                  <a:gd name="T33" fmla="*/ 42 h 152"/>
                  <a:gd name="T34" fmla="*/ 453 w 527"/>
                  <a:gd name="T35" fmla="*/ 45 h 152"/>
                  <a:gd name="T36" fmla="*/ 444 w 527"/>
                  <a:gd name="T37" fmla="*/ 58 h 152"/>
                  <a:gd name="T38" fmla="*/ 455 w 527"/>
                  <a:gd name="T39" fmla="*/ 65 h 152"/>
                  <a:gd name="T40" fmla="*/ 481 w 527"/>
                  <a:gd name="T41" fmla="*/ 67 h 152"/>
                  <a:gd name="T42" fmla="*/ 508 w 527"/>
                  <a:gd name="T43" fmla="*/ 67 h 152"/>
                  <a:gd name="T44" fmla="*/ 521 w 527"/>
                  <a:gd name="T45" fmla="*/ 73 h 152"/>
                  <a:gd name="T46" fmla="*/ 527 w 527"/>
                  <a:gd name="T47" fmla="*/ 85 h 152"/>
                  <a:gd name="T48" fmla="*/ 520 w 527"/>
                  <a:gd name="T49" fmla="*/ 98 h 152"/>
                  <a:gd name="T50" fmla="*/ 508 w 527"/>
                  <a:gd name="T51" fmla="*/ 100 h 152"/>
                  <a:gd name="T52" fmla="*/ 486 w 527"/>
                  <a:gd name="T53" fmla="*/ 94 h 152"/>
                  <a:gd name="T54" fmla="*/ 463 w 527"/>
                  <a:gd name="T55" fmla="*/ 86 h 152"/>
                  <a:gd name="T56" fmla="*/ 442 w 527"/>
                  <a:gd name="T57" fmla="*/ 87 h 152"/>
                  <a:gd name="T58" fmla="*/ 442 w 527"/>
                  <a:gd name="T59" fmla="*/ 98 h 152"/>
                  <a:gd name="T60" fmla="*/ 461 w 527"/>
                  <a:gd name="T61" fmla="*/ 108 h 152"/>
                  <a:gd name="T62" fmla="*/ 481 w 527"/>
                  <a:gd name="T63" fmla="*/ 112 h 152"/>
                  <a:gd name="T64" fmla="*/ 495 w 527"/>
                  <a:gd name="T65" fmla="*/ 127 h 152"/>
                  <a:gd name="T66" fmla="*/ 492 w 527"/>
                  <a:gd name="T67" fmla="*/ 142 h 152"/>
                  <a:gd name="T68" fmla="*/ 482 w 527"/>
                  <a:gd name="T69" fmla="*/ 152 h 152"/>
                  <a:gd name="T70" fmla="*/ 461 w 527"/>
                  <a:gd name="T71" fmla="*/ 151 h 152"/>
                  <a:gd name="T72" fmla="*/ 447 w 527"/>
                  <a:gd name="T73" fmla="*/ 136 h 152"/>
                  <a:gd name="T74" fmla="*/ 439 w 527"/>
                  <a:gd name="T75" fmla="*/ 117 h 152"/>
                  <a:gd name="T76" fmla="*/ 423 w 527"/>
                  <a:gd name="T77" fmla="*/ 103 h 152"/>
                  <a:gd name="T78" fmla="*/ 411 w 527"/>
                  <a:gd name="T79" fmla="*/ 100 h 152"/>
                  <a:gd name="T80" fmla="*/ 380 w 527"/>
                  <a:gd name="T81" fmla="*/ 104 h 152"/>
                  <a:gd name="T82" fmla="*/ 338 w 527"/>
                  <a:gd name="T83" fmla="*/ 111 h 152"/>
                  <a:gd name="T84" fmla="*/ 288 w 527"/>
                  <a:gd name="T85" fmla="*/ 119 h 152"/>
                  <a:gd name="T86" fmla="*/ 238 w 527"/>
                  <a:gd name="T87" fmla="*/ 122 h 152"/>
                  <a:gd name="T88" fmla="*/ 199 w 527"/>
                  <a:gd name="T89" fmla="*/ 122 h 152"/>
                  <a:gd name="T90" fmla="*/ 156 w 527"/>
                  <a:gd name="T91" fmla="*/ 116 h 152"/>
                  <a:gd name="T92" fmla="*/ 120 w 527"/>
                  <a:gd name="T93" fmla="*/ 108 h 152"/>
                  <a:gd name="T94" fmla="*/ 83 w 527"/>
                  <a:gd name="T95" fmla="*/ 96 h 152"/>
                  <a:gd name="T96" fmla="*/ 55 w 527"/>
                  <a:gd name="T97" fmla="*/ 85 h 152"/>
                  <a:gd name="T98" fmla="*/ 22 w 527"/>
                  <a:gd name="T99" fmla="*/ 67 h 152"/>
                  <a:gd name="T100" fmla="*/ 3 w 527"/>
                  <a:gd name="T101" fmla="*/ 44 h 152"/>
                  <a:gd name="T102" fmla="*/ 0 w 527"/>
                  <a:gd name="T103" fmla="*/ 25 h 152"/>
                  <a:gd name="T104" fmla="*/ 7 w 527"/>
                  <a:gd name="T105" fmla="*/ 9 h 152"/>
                  <a:gd name="T106" fmla="*/ 21 w 527"/>
                  <a:gd name="T107" fmla="*/ 0 h 1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27"/>
                  <a:gd name="T163" fmla="*/ 0 h 152"/>
                  <a:gd name="T164" fmla="*/ 527 w 527"/>
                  <a:gd name="T165" fmla="*/ 152 h 1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27" h="152">
                    <a:moveTo>
                      <a:pt x="21" y="0"/>
                    </a:moveTo>
                    <a:lnTo>
                      <a:pt x="62" y="14"/>
                    </a:lnTo>
                    <a:lnTo>
                      <a:pt x="101" y="39"/>
                    </a:lnTo>
                    <a:lnTo>
                      <a:pt x="159" y="68"/>
                    </a:lnTo>
                    <a:lnTo>
                      <a:pt x="198" y="81"/>
                    </a:lnTo>
                    <a:lnTo>
                      <a:pt x="249" y="85"/>
                    </a:lnTo>
                    <a:lnTo>
                      <a:pt x="309" y="82"/>
                    </a:lnTo>
                    <a:lnTo>
                      <a:pt x="359" y="77"/>
                    </a:lnTo>
                    <a:lnTo>
                      <a:pt x="396" y="68"/>
                    </a:lnTo>
                    <a:lnTo>
                      <a:pt x="419" y="59"/>
                    </a:lnTo>
                    <a:lnTo>
                      <a:pt x="431" y="36"/>
                    </a:lnTo>
                    <a:lnTo>
                      <a:pt x="458" y="14"/>
                    </a:lnTo>
                    <a:lnTo>
                      <a:pt x="479" y="4"/>
                    </a:lnTo>
                    <a:lnTo>
                      <a:pt x="498" y="7"/>
                    </a:lnTo>
                    <a:lnTo>
                      <a:pt x="506" y="18"/>
                    </a:lnTo>
                    <a:lnTo>
                      <a:pt x="502" y="40"/>
                    </a:lnTo>
                    <a:lnTo>
                      <a:pt x="477" y="42"/>
                    </a:lnTo>
                    <a:lnTo>
                      <a:pt x="453" y="45"/>
                    </a:lnTo>
                    <a:lnTo>
                      <a:pt x="444" y="58"/>
                    </a:lnTo>
                    <a:lnTo>
                      <a:pt x="455" y="65"/>
                    </a:lnTo>
                    <a:lnTo>
                      <a:pt x="481" y="67"/>
                    </a:lnTo>
                    <a:lnTo>
                      <a:pt x="508" y="67"/>
                    </a:lnTo>
                    <a:lnTo>
                      <a:pt x="521" y="73"/>
                    </a:lnTo>
                    <a:lnTo>
                      <a:pt x="527" y="85"/>
                    </a:lnTo>
                    <a:lnTo>
                      <a:pt x="520" y="98"/>
                    </a:lnTo>
                    <a:lnTo>
                      <a:pt x="508" y="100"/>
                    </a:lnTo>
                    <a:lnTo>
                      <a:pt x="486" y="94"/>
                    </a:lnTo>
                    <a:lnTo>
                      <a:pt x="463" y="86"/>
                    </a:lnTo>
                    <a:lnTo>
                      <a:pt x="442" y="87"/>
                    </a:lnTo>
                    <a:lnTo>
                      <a:pt x="442" y="98"/>
                    </a:lnTo>
                    <a:lnTo>
                      <a:pt x="461" y="108"/>
                    </a:lnTo>
                    <a:lnTo>
                      <a:pt x="481" y="112"/>
                    </a:lnTo>
                    <a:lnTo>
                      <a:pt x="495" y="127"/>
                    </a:lnTo>
                    <a:lnTo>
                      <a:pt x="492" y="142"/>
                    </a:lnTo>
                    <a:lnTo>
                      <a:pt x="482" y="152"/>
                    </a:lnTo>
                    <a:lnTo>
                      <a:pt x="461" y="151"/>
                    </a:lnTo>
                    <a:lnTo>
                      <a:pt x="447" y="136"/>
                    </a:lnTo>
                    <a:lnTo>
                      <a:pt x="439" y="117"/>
                    </a:lnTo>
                    <a:lnTo>
                      <a:pt x="423" y="103"/>
                    </a:lnTo>
                    <a:lnTo>
                      <a:pt x="411" y="100"/>
                    </a:lnTo>
                    <a:lnTo>
                      <a:pt x="380" y="104"/>
                    </a:lnTo>
                    <a:lnTo>
                      <a:pt x="338" y="111"/>
                    </a:lnTo>
                    <a:lnTo>
                      <a:pt x="288" y="119"/>
                    </a:lnTo>
                    <a:lnTo>
                      <a:pt x="238" y="122"/>
                    </a:lnTo>
                    <a:lnTo>
                      <a:pt x="199" y="122"/>
                    </a:lnTo>
                    <a:lnTo>
                      <a:pt x="156" y="116"/>
                    </a:lnTo>
                    <a:lnTo>
                      <a:pt x="120" y="108"/>
                    </a:lnTo>
                    <a:lnTo>
                      <a:pt x="83" y="96"/>
                    </a:lnTo>
                    <a:lnTo>
                      <a:pt x="55" y="85"/>
                    </a:lnTo>
                    <a:lnTo>
                      <a:pt x="22" y="67"/>
                    </a:lnTo>
                    <a:lnTo>
                      <a:pt x="3" y="44"/>
                    </a:lnTo>
                    <a:lnTo>
                      <a:pt x="0" y="25"/>
                    </a:lnTo>
                    <a:lnTo>
                      <a:pt x="7" y="9"/>
                    </a:lnTo>
                    <a:lnTo>
                      <a:pt x="21" y="0"/>
                    </a:lnTo>
                    <a:close/>
                  </a:path>
                </a:pathLst>
              </a:custGeom>
              <a:solidFill>
                <a:srgbClr val="C0C0C0"/>
              </a:solidFill>
              <a:ln w="9525">
                <a:noFill/>
                <a:round/>
                <a:headEnd/>
                <a:tailEnd/>
              </a:ln>
            </p:spPr>
            <p:txBody>
              <a:bodyPr/>
              <a:lstStyle/>
              <a:p>
                <a:endParaRPr lang="en-GB"/>
              </a:p>
            </p:txBody>
          </p:sp>
          <p:sp>
            <p:nvSpPr>
              <p:cNvPr id="26645" name="Freeform 7"/>
              <p:cNvSpPr>
                <a:spLocks/>
              </p:cNvSpPr>
              <p:nvPr/>
            </p:nvSpPr>
            <p:spPr bwMode="auto">
              <a:xfrm>
                <a:off x="3831" y="2010"/>
                <a:ext cx="545" cy="212"/>
              </a:xfrm>
              <a:custGeom>
                <a:avLst/>
                <a:gdLst>
                  <a:gd name="T0" fmla="*/ 425 w 545"/>
                  <a:gd name="T1" fmla="*/ 74 h 212"/>
                  <a:gd name="T2" fmla="*/ 437 w 545"/>
                  <a:gd name="T3" fmla="*/ 49 h 212"/>
                  <a:gd name="T4" fmla="*/ 439 w 545"/>
                  <a:gd name="T5" fmla="*/ 25 h 212"/>
                  <a:gd name="T6" fmla="*/ 440 w 545"/>
                  <a:gd name="T7" fmla="*/ 13 h 212"/>
                  <a:gd name="T8" fmla="*/ 447 w 545"/>
                  <a:gd name="T9" fmla="*/ 1 h 212"/>
                  <a:gd name="T10" fmla="*/ 463 w 545"/>
                  <a:gd name="T11" fmla="*/ 0 h 212"/>
                  <a:gd name="T12" fmla="*/ 475 w 545"/>
                  <a:gd name="T13" fmla="*/ 8 h 212"/>
                  <a:gd name="T14" fmla="*/ 475 w 545"/>
                  <a:gd name="T15" fmla="*/ 23 h 212"/>
                  <a:gd name="T16" fmla="*/ 467 w 545"/>
                  <a:gd name="T17" fmla="*/ 36 h 212"/>
                  <a:gd name="T18" fmla="*/ 457 w 545"/>
                  <a:gd name="T19" fmla="*/ 49 h 212"/>
                  <a:gd name="T20" fmla="*/ 462 w 545"/>
                  <a:gd name="T21" fmla="*/ 61 h 212"/>
                  <a:gd name="T22" fmla="*/ 480 w 545"/>
                  <a:gd name="T23" fmla="*/ 52 h 212"/>
                  <a:gd name="T24" fmla="*/ 503 w 545"/>
                  <a:gd name="T25" fmla="*/ 42 h 212"/>
                  <a:gd name="T26" fmla="*/ 525 w 545"/>
                  <a:gd name="T27" fmla="*/ 41 h 212"/>
                  <a:gd name="T28" fmla="*/ 543 w 545"/>
                  <a:gd name="T29" fmla="*/ 49 h 212"/>
                  <a:gd name="T30" fmla="*/ 545 w 545"/>
                  <a:gd name="T31" fmla="*/ 69 h 212"/>
                  <a:gd name="T32" fmla="*/ 531 w 545"/>
                  <a:gd name="T33" fmla="*/ 76 h 212"/>
                  <a:gd name="T34" fmla="*/ 515 w 545"/>
                  <a:gd name="T35" fmla="*/ 71 h 212"/>
                  <a:gd name="T36" fmla="*/ 493 w 545"/>
                  <a:gd name="T37" fmla="*/ 71 h 212"/>
                  <a:gd name="T38" fmla="*/ 475 w 545"/>
                  <a:gd name="T39" fmla="*/ 76 h 212"/>
                  <a:gd name="T40" fmla="*/ 475 w 545"/>
                  <a:gd name="T41" fmla="*/ 84 h 212"/>
                  <a:gd name="T42" fmla="*/ 493 w 545"/>
                  <a:gd name="T43" fmla="*/ 86 h 212"/>
                  <a:gd name="T44" fmla="*/ 516 w 545"/>
                  <a:gd name="T45" fmla="*/ 87 h 212"/>
                  <a:gd name="T46" fmla="*/ 535 w 545"/>
                  <a:gd name="T47" fmla="*/ 104 h 212"/>
                  <a:gd name="T48" fmla="*/ 535 w 545"/>
                  <a:gd name="T49" fmla="*/ 117 h 212"/>
                  <a:gd name="T50" fmla="*/ 528 w 545"/>
                  <a:gd name="T51" fmla="*/ 127 h 212"/>
                  <a:gd name="T52" fmla="*/ 523 w 545"/>
                  <a:gd name="T53" fmla="*/ 127 h 212"/>
                  <a:gd name="T54" fmla="*/ 501 w 545"/>
                  <a:gd name="T55" fmla="*/ 124 h 212"/>
                  <a:gd name="T56" fmla="*/ 496 w 545"/>
                  <a:gd name="T57" fmla="*/ 122 h 212"/>
                  <a:gd name="T58" fmla="*/ 485 w 545"/>
                  <a:gd name="T59" fmla="*/ 114 h 212"/>
                  <a:gd name="T60" fmla="*/ 462 w 545"/>
                  <a:gd name="T61" fmla="*/ 104 h 212"/>
                  <a:gd name="T62" fmla="*/ 442 w 545"/>
                  <a:gd name="T63" fmla="*/ 104 h 212"/>
                  <a:gd name="T64" fmla="*/ 422 w 545"/>
                  <a:gd name="T65" fmla="*/ 115 h 212"/>
                  <a:gd name="T66" fmla="*/ 391 w 545"/>
                  <a:gd name="T67" fmla="*/ 145 h 212"/>
                  <a:gd name="T68" fmla="*/ 356 w 545"/>
                  <a:gd name="T69" fmla="*/ 169 h 212"/>
                  <a:gd name="T70" fmla="*/ 314 w 545"/>
                  <a:gd name="T71" fmla="*/ 189 h 212"/>
                  <a:gd name="T72" fmla="*/ 271 w 545"/>
                  <a:gd name="T73" fmla="*/ 200 h 212"/>
                  <a:gd name="T74" fmla="*/ 266 w 545"/>
                  <a:gd name="T75" fmla="*/ 202 h 212"/>
                  <a:gd name="T76" fmla="*/ 205 w 545"/>
                  <a:gd name="T77" fmla="*/ 212 h 212"/>
                  <a:gd name="T78" fmla="*/ 146 w 545"/>
                  <a:gd name="T79" fmla="*/ 210 h 212"/>
                  <a:gd name="T80" fmla="*/ 101 w 545"/>
                  <a:gd name="T81" fmla="*/ 203 h 212"/>
                  <a:gd name="T82" fmla="*/ 53 w 545"/>
                  <a:gd name="T83" fmla="*/ 198 h 212"/>
                  <a:gd name="T84" fmla="*/ 24 w 545"/>
                  <a:gd name="T85" fmla="*/ 190 h 212"/>
                  <a:gd name="T86" fmla="*/ 2 w 545"/>
                  <a:gd name="T87" fmla="*/ 175 h 212"/>
                  <a:gd name="T88" fmla="*/ 0 w 545"/>
                  <a:gd name="T89" fmla="*/ 155 h 212"/>
                  <a:gd name="T90" fmla="*/ 5 w 545"/>
                  <a:gd name="T91" fmla="*/ 134 h 212"/>
                  <a:gd name="T92" fmla="*/ 27 w 545"/>
                  <a:gd name="T93" fmla="*/ 124 h 212"/>
                  <a:gd name="T94" fmla="*/ 52 w 545"/>
                  <a:gd name="T95" fmla="*/ 120 h 212"/>
                  <a:gd name="T96" fmla="*/ 92 w 545"/>
                  <a:gd name="T97" fmla="*/ 125 h 212"/>
                  <a:gd name="T98" fmla="*/ 133 w 545"/>
                  <a:gd name="T99" fmla="*/ 142 h 212"/>
                  <a:gd name="T100" fmla="*/ 170 w 545"/>
                  <a:gd name="T101" fmla="*/ 155 h 212"/>
                  <a:gd name="T102" fmla="*/ 202 w 545"/>
                  <a:gd name="T103" fmla="*/ 160 h 212"/>
                  <a:gd name="T104" fmla="*/ 233 w 545"/>
                  <a:gd name="T105" fmla="*/ 162 h 212"/>
                  <a:gd name="T106" fmla="*/ 266 w 545"/>
                  <a:gd name="T107" fmla="*/ 159 h 212"/>
                  <a:gd name="T108" fmla="*/ 304 w 545"/>
                  <a:gd name="T109" fmla="*/ 150 h 212"/>
                  <a:gd name="T110" fmla="*/ 344 w 545"/>
                  <a:gd name="T111" fmla="*/ 137 h 212"/>
                  <a:gd name="T112" fmla="*/ 374 w 545"/>
                  <a:gd name="T113" fmla="*/ 122 h 212"/>
                  <a:gd name="T114" fmla="*/ 400 w 545"/>
                  <a:gd name="T115" fmla="*/ 100 h 212"/>
                  <a:gd name="T116" fmla="*/ 415 w 545"/>
                  <a:gd name="T117" fmla="*/ 86 h 212"/>
                  <a:gd name="T118" fmla="*/ 425 w 545"/>
                  <a:gd name="T119" fmla="*/ 74 h 2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45"/>
                  <a:gd name="T181" fmla="*/ 0 h 212"/>
                  <a:gd name="T182" fmla="*/ 545 w 545"/>
                  <a:gd name="T183" fmla="*/ 212 h 2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45" h="212">
                    <a:moveTo>
                      <a:pt x="425" y="74"/>
                    </a:moveTo>
                    <a:lnTo>
                      <a:pt x="437" y="49"/>
                    </a:lnTo>
                    <a:lnTo>
                      <a:pt x="439" y="25"/>
                    </a:lnTo>
                    <a:lnTo>
                      <a:pt x="440" y="13"/>
                    </a:lnTo>
                    <a:lnTo>
                      <a:pt x="447" y="1"/>
                    </a:lnTo>
                    <a:lnTo>
                      <a:pt x="463" y="0"/>
                    </a:lnTo>
                    <a:lnTo>
                      <a:pt x="475" y="8"/>
                    </a:lnTo>
                    <a:lnTo>
                      <a:pt x="475" y="23"/>
                    </a:lnTo>
                    <a:lnTo>
                      <a:pt x="467" y="36"/>
                    </a:lnTo>
                    <a:lnTo>
                      <a:pt x="457" y="49"/>
                    </a:lnTo>
                    <a:lnTo>
                      <a:pt x="462" y="61"/>
                    </a:lnTo>
                    <a:lnTo>
                      <a:pt x="480" y="52"/>
                    </a:lnTo>
                    <a:lnTo>
                      <a:pt x="503" y="42"/>
                    </a:lnTo>
                    <a:lnTo>
                      <a:pt x="525" y="41"/>
                    </a:lnTo>
                    <a:lnTo>
                      <a:pt x="543" y="49"/>
                    </a:lnTo>
                    <a:lnTo>
                      <a:pt x="545" y="69"/>
                    </a:lnTo>
                    <a:lnTo>
                      <a:pt x="531" y="76"/>
                    </a:lnTo>
                    <a:lnTo>
                      <a:pt x="515" y="71"/>
                    </a:lnTo>
                    <a:lnTo>
                      <a:pt x="493" y="71"/>
                    </a:lnTo>
                    <a:lnTo>
                      <a:pt x="475" y="76"/>
                    </a:lnTo>
                    <a:lnTo>
                      <a:pt x="475" y="84"/>
                    </a:lnTo>
                    <a:lnTo>
                      <a:pt x="493" y="86"/>
                    </a:lnTo>
                    <a:lnTo>
                      <a:pt x="516" y="87"/>
                    </a:lnTo>
                    <a:lnTo>
                      <a:pt x="535" y="104"/>
                    </a:lnTo>
                    <a:lnTo>
                      <a:pt x="535" y="117"/>
                    </a:lnTo>
                    <a:lnTo>
                      <a:pt x="528" y="127"/>
                    </a:lnTo>
                    <a:lnTo>
                      <a:pt x="523" y="127"/>
                    </a:lnTo>
                    <a:lnTo>
                      <a:pt x="501" y="124"/>
                    </a:lnTo>
                    <a:lnTo>
                      <a:pt x="496" y="122"/>
                    </a:lnTo>
                    <a:lnTo>
                      <a:pt x="485" y="114"/>
                    </a:lnTo>
                    <a:lnTo>
                      <a:pt x="462" y="104"/>
                    </a:lnTo>
                    <a:lnTo>
                      <a:pt x="442" y="104"/>
                    </a:lnTo>
                    <a:lnTo>
                      <a:pt x="422" y="115"/>
                    </a:lnTo>
                    <a:lnTo>
                      <a:pt x="391" y="145"/>
                    </a:lnTo>
                    <a:lnTo>
                      <a:pt x="356" y="169"/>
                    </a:lnTo>
                    <a:lnTo>
                      <a:pt x="314" y="189"/>
                    </a:lnTo>
                    <a:lnTo>
                      <a:pt x="271" y="200"/>
                    </a:lnTo>
                    <a:lnTo>
                      <a:pt x="266" y="202"/>
                    </a:lnTo>
                    <a:lnTo>
                      <a:pt x="205" y="212"/>
                    </a:lnTo>
                    <a:lnTo>
                      <a:pt x="146" y="210"/>
                    </a:lnTo>
                    <a:lnTo>
                      <a:pt x="101" y="203"/>
                    </a:lnTo>
                    <a:lnTo>
                      <a:pt x="53" y="198"/>
                    </a:lnTo>
                    <a:lnTo>
                      <a:pt x="24" y="190"/>
                    </a:lnTo>
                    <a:lnTo>
                      <a:pt x="2" y="175"/>
                    </a:lnTo>
                    <a:lnTo>
                      <a:pt x="0" y="155"/>
                    </a:lnTo>
                    <a:lnTo>
                      <a:pt x="5" y="134"/>
                    </a:lnTo>
                    <a:lnTo>
                      <a:pt x="27" y="124"/>
                    </a:lnTo>
                    <a:lnTo>
                      <a:pt x="52" y="120"/>
                    </a:lnTo>
                    <a:lnTo>
                      <a:pt x="92" y="125"/>
                    </a:lnTo>
                    <a:lnTo>
                      <a:pt x="133" y="142"/>
                    </a:lnTo>
                    <a:lnTo>
                      <a:pt x="170" y="155"/>
                    </a:lnTo>
                    <a:lnTo>
                      <a:pt x="202" y="160"/>
                    </a:lnTo>
                    <a:lnTo>
                      <a:pt x="233" y="162"/>
                    </a:lnTo>
                    <a:lnTo>
                      <a:pt x="266" y="159"/>
                    </a:lnTo>
                    <a:lnTo>
                      <a:pt x="304" y="150"/>
                    </a:lnTo>
                    <a:lnTo>
                      <a:pt x="344" y="137"/>
                    </a:lnTo>
                    <a:lnTo>
                      <a:pt x="374" y="122"/>
                    </a:lnTo>
                    <a:lnTo>
                      <a:pt x="400" y="100"/>
                    </a:lnTo>
                    <a:lnTo>
                      <a:pt x="415" y="86"/>
                    </a:lnTo>
                    <a:lnTo>
                      <a:pt x="425" y="74"/>
                    </a:lnTo>
                    <a:close/>
                  </a:path>
                </a:pathLst>
              </a:custGeom>
              <a:solidFill>
                <a:srgbClr val="C0C0C0"/>
              </a:solidFill>
              <a:ln w="9525">
                <a:noFill/>
                <a:round/>
                <a:headEnd/>
                <a:tailEnd/>
              </a:ln>
            </p:spPr>
            <p:txBody>
              <a:bodyPr/>
              <a:lstStyle/>
              <a:p>
                <a:endParaRPr lang="en-GB"/>
              </a:p>
            </p:txBody>
          </p:sp>
          <p:sp>
            <p:nvSpPr>
              <p:cNvPr id="26646" name="Freeform 8"/>
              <p:cNvSpPr>
                <a:spLocks/>
              </p:cNvSpPr>
              <p:nvPr/>
            </p:nvSpPr>
            <p:spPr bwMode="auto">
              <a:xfrm>
                <a:off x="3696" y="2444"/>
                <a:ext cx="186" cy="523"/>
              </a:xfrm>
              <a:custGeom>
                <a:avLst/>
                <a:gdLst>
                  <a:gd name="T0" fmla="*/ 38 w 186"/>
                  <a:gd name="T1" fmla="*/ 5 h 523"/>
                  <a:gd name="T2" fmla="*/ 37 w 186"/>
                  <a:gd name="T3" fmla="*/ 30 h 523"/>
                  <a:gd name="T4" fmla="*/ 42 w 186"/>
                  <a:gd name="T5" fmla="*/ 55 h 523"/>
                  <a:gd name="T6" fmla="*/ 61 w 186"/>
                  <a:gd name="T7" fmla="*/ 85 h 523"/>
                  <a:gd name="T8" fmla="*/ 85 w 186"/>
                  <a:gd name="T9" fmla="*/ 120 h 523"/>
                  <a:gd name="T10" fmla="*/ 115 w 186"/>
                  <a:gd name="T11" fmla="*/ 148 h 523"/>
                  <a:gd name="T12" fmla="*/ 136 w 186"/>
                  <a:gd name="T13" fmla="*/ 174 h 523"/>
                  <a:gd name="T14" fmla="*/ 146 w 186"/>
                  <a:gd name="T15" fmla="*/ 188 h 523"/>
                  <a:gd name="T16" fmla="*/ 144 w 186"/>
                  <a:gd name="T17" fmla="*/ 196 h 523"/>
                  <a:gd name="T18" fmla="*/ 141 w 186"/>
                  <a:gd name="T19" fmla="*/ 201 h 523"/>
                  <a:gd name="T20" fmla="*/ 131 w 186"/>
                  <a:gd name="T21" fmla="*/ 204 h 523"/>
                  <a:gd name="T22" fmla="*/ 103 w 186"/>
                  <a:gd name="T23" fmla="*/ 223 h 523"/>
                  <a:gd name="T24" fmla="*/ 68 w 186"/>
                  <a:gd name="T25" fmla="*/ 260 h 523"/>
                  <a:gd name="T26" fmla="*/ 43 w 186"/>
                  <a:gd name="T27" fmla="*/ 300 h 523"/>
                  <a:gd name="T28" fmla="*/ 27 w 186"/>
                  <a:gd name="T29" fmla="*/ 338 h 523"/>
                  <a:gd name="T30" fmla="*/ 13 w 186"/>
                  <a:gd name="T31" fmla="*/ 379 h 523"/>
                  <a:gd name="T32" fmla="*/ 7 w 186"/>
                  <a:gd name="T33" fmla="*/ 422 h 523"/>
                  <a:gd name="T34" fmla="*/ 0 w 186"/>
                  <a:gd name="T35" fmla="*/ 457 h 523"/>
                  <a:gd name="T36" fmla="*/ 5 w 186"/>
                  <a:gd name="T37" fmla="*/ 472 h 523"/>
                  <a:gd name="T38" fmla="*/ 22 w 186"/>
                  <a:gd name="T39" fmla="*/ 484 h 523"/>
                  <a:gd name="T40" fmla="*/ 48 w 186"/>
                  <a:gd name="T41" fmla="*/ 493 h 523"/>
                  <a:gd name="T42" fmla="*/ 80 w 186"/>
                  <a:gd name="T43" fmla="*/ 508 h 523"/>
                  <a:gd name="T44" fmla="*/ 100 w 186"/>
                  <a:gd name="T45" fmla="*/ 523 h 523"/>
                  <a:gd name="T46" fmla="*/ 116 w 186"/>
                  <a:gd name="T47" fmla="*/ 520 h 523"/>
                  <a:gd name="T48" fmla="*/ 131 w 186"/>
                  <a:gd name="T49" fmla="*/ 512 h 523"/>
                  <a:gd name="T50" fmla="*/ 139 w 186"/>
                  <a:gd name="T51" fmla="*/ 493 h 523"/>
                  <a:gd name="T52" fmla="*/ 136 w 186"/>
                  <a:gd name="T53" fmla="*/ 484 h 523"/>
                  <a:gd name="T54" fmla="*/ 123 w 186"/>
                  <a:gd name="T55" fmla="*/ 474 h 523"/>
                  <a:gd name="T56" fmla="*/ 81 w 186"/>
                  <a:gd name="T57" fmla="*/ 460 h 523"/>
                  <a:gd name="T58" fmla="*/ 55 w 186"/>
                  <a:gd name="T59" fmla="*/ 452 h 523"/>
                  <a:gd name="T60" fmla="*/ 42 w 186"/>
                  <a:gd name="T61" fmla="*/ 442 h 523"/>
                  <a:gd name="T62" fmla="*/ 37 w 186"/>
                  <a:gd name="T63" fmla="*/ 417 h 523"/>
                  <a:gd name="T64" fmla="*/ 43 w 186"/>
                  <a:gd name="T65" fmla="*/ 387 h 523"/>
                  <a:gd name="T66" fmla="*/ 66 w 186"/>
                  <a:gd name="T67" fmla="*/ 354 h 523"/>
                  <a:gd name="T68" fmla="*/ 93 w 186"/>
                  <a:gd name="T69" fmla="*/ 316 h 523"/>
                  <a:gd name="T70" fmla="*/ 115 w 186"/>
                  <a:gd name="T71" fmla="*/ 290 h 523"/>
                  <a:gd name="T72" fmla="*/ 143 w 186"/>
                  <a:gd name="T73" fmla="*/ 261 h 523"/>
                  <a:gd name="T74" fmla="*/ 166 w 186"/>
                  <a:gd name="T75" fmla="*/ 240 h 523"/>
                  <a:gd name="T76" fmla="*/ 181 w 186"/>
                  <a:gd name="T77" fmla="*/ 221 h 523"/>
                  <a:gd name="T78" fmla="*/ 186 w 186"/>
                  <a:gd name="T79" fmla="*/ 206 h 523"/>
                  <a:gd name="T80" fmla="*/ 183 w 186"/>
                  <a:gd name="T81" fmla="*/ 186 h 523"/>
                  <a:gd name="T82" fmla="*/ 178 w 186"/>
                  <a:gd name="T83" fmla="*/ 164 h 523"/>
                  <a:gd name="T84" fmla="*/ 161 w 186"/>
                  <a:gd name="T85" fmla="*/ 118 h 523"/>
                  <a:gd name="T86" fmla="*/ 138 w 186"/>
                  <a:gd name="T87" fmla="*/ 80 h 523"/>
                  <a:gd name="T88" fmla="*/ 121 w 186"/>
                  <a:gd name="T89" fmla="*/ 50 h 523"/>
                  <a:gd name="T90" fmla="*/ 90 w 186"/>
                  <a:gd name="T91" fmla="*/ 14 h 523"/>
                  <a:gd name="T92" fmla="*/ 66 w 186"/>
                  <a:gd name="T93" fmla="*/ 2 h 523"/>
                  <a:gd name="T94" fmla="*/ 61 w 186"/>
                  <a:gd name="T95" fmla="*/ 2 h 523"/>
                  <a:gd name="T96" fmla="*/ 48 w 186"/>
                  <a:gd name="T97" fmla="*/ 0 h 523"/>
                  <a:gd name="T98" fmla="*/ 38 w 186"/>
                  <a:gd name="T99" fmla="*/ 5 h 5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6"/>
                  <a:gd name="T151" fmla="*/ 0 h 523"/>
                  <a:gd name="T152" fmla="*/ 186 w 186"/>
                  <a:gd name="T153" fmla="*/ 523 h 5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6" h="523">
                    <a:moveTo>
                      <a:pt x="38" y="5"/>
                    </a:moveTo>
                    <a:lnTo>
                      <a:pt x="37" y="30"/>
                    </a:lnTo>
                    <a:lnTo>
                      <a:pt x="42" y="55"/>
                    </a:lnTo>
                    <a:lnTo>
                      <a:pt x="61" y="85"/>
                    </a:lnTo>
                    <a:lnTo>
                      <a:pt x="85" y="120"/>
                    </a:lnTo>
                    <a:lnTo>
                      <a:pt x="115" y="148"/>
                    </a:lnTo>
                    <a:lnTo>
                      <a:pt x="136" y="174"/>
                    </a:lnTo>
                    <a:lnTo>
                      <a:pt x="146" y="188"/>
                    </a:lnTo>
                    <a:lnTo>
                      <a:pt x="144" y="196"/>
                    </a:lnTo>
                    <a:lnTo>
                      <a:pt x="141" y="201"/>
                    </a:lnTo>
                    <a:lnTo>
                      <a:pt x="131" y="204"/>
                    </a:lnTo>
                    <a:lnTo>
                      <a:pt x="103" y="223"/>
                    </a:lnTo>
                    <a:lnTo>
                      <a:pt x="68" y="260"/>
                    </a:lnTo>
                    <a:lnTo>
                      <a:pt x="43" y="300"/>
                    </a:lnTo>
                    <a:lnTo>
                      <a:pt x="27" y="338"/>
                    </a:lnTo>
                    <a:lnTo>
                      <a:pt x="13" y="379"/>
                    </a:lnTo>
                    <a:lnTo>
                      <a:pt x="7" y="422"/>
                    </a:lnTo>
                    <a:lnTo>
                      <a:pt x="0" y="457"/>
                    </a:lnTo>
                    <a:lnTo>
                      <a:pt x="5" y="472"/>
                    </a:lnTo>
                    <a:lnTo>
                      <a:pt x="22" y="484"/>
                    </a:lnTo>
                    <a:lnTo>
                      <a:pt x="48" y="493"/>
                    </a:lnTo>
                    <a:lnTo>
                      <a:pt x="80" y="508"/>
                    </a:lnTo>
                    <a:lnTo>
                      <a:pt x="100" y="523"/>
                    </a:lnTo>
                    <a:lnTo>
                      <a:pt x="116" y="520"/>
                    </a:lnTo>
                    <a:lnTo>
                      <a:pt x="131" y="512"/>
                    </a:lnTo>
                    <a:lnTo>
                      <a:pt x="139" y="493"/>
                    </a:lnTo>
                    <a:lnTo>
                      <a:pt x="136" y="484"/>
                    </a:lnTo>
                    <a:lnTo>
                      <a:pt x="123" y="474"/>
                    </a:lnTo>
                    <a:lnTo>
                      <a:pt x="81" y="460"/>
                    </a:lnTo>
                    <a:lnTo>
                      <a:pt x="55" y="452"/>
                    </a:lnTo>
                    <a:lnTo>
                      <a:pt x="42" y="442"/>
                    </a:lnTo>
                    <a:lnTo>
                      <a:pt x="37" y="417"/>
                    </a:lnTo>
                    <a:lnTo>
                      <a:pt x="43" y="387"/>
                    </a:lnTo>
                    <a:lnTo>
                      <a:pt x="66" y="354"/>
                    </a:lnTo>
                    <a:lnTo>
                      <a:pt x="93" y="316"/>
                    </a:lnTo>
                    <a:lnTo>
                      <a:pt x="115" y="290"/>
                    </a:lnTo>
                    <a:lnTo>
                      <a:pt x="143" y="261"/>
                    </a:lnTo>
                    <a:lnTo>
                      <a:pt x="166" y="240"/>
                    </a:lnTo>
                    <a:lnTo>
                      <a:pt x="181" y="221"/>
                    </a:lnTo>
                    <a:lnTo>
                      <a:pt x="186" y="206"/>
                    </a:lnTo>
                    <a:lnTo>
                      <a:pt x="183" y="186"/>
                    </a:lnTo>
                    <a:lnTo>
                      <a:pt x="178" y="164"/>
                    </a:lnTo>
                    <a:lnTo>
                      <a:pt x="161" y="118"/>
                    </a:lnTo>
                    <a:lnTo>
                      <a:pt x="138" y="80"/>
                    </a:lnTo>
                    <a:lnTo>
                      <a:pt x="121" y="50"/>
                    </a:lnTo>
                    <a:lnTo>
                      <a:pt x="90" y="14"/>
                    </a:lnTo>
                    <a:lnTo>
                      <a:pt x="66" y="2"/>
                    </a:lnTo>
                    <a:lnTo>
                      <a:pt x="61" y="2"/>
                    </a:lnTo>
                    <a:lnTo>
                      <a:pt x="48" y="0"/>
                    </a:lnTo>
                    <a:lnTo>
                      <a:pt x="38" y="5"/>
                    </a:lnTo>
                    <a:close/>
                  </a:path>
                </a:pathLst>
              </a:custGeom>
              <a:solidFill>
                <a:srgbClr val="C0C0C0"/>
              </a:solidFill>
              <a:ln w="9525">
                <a:noFill/>
                <a:round/>
                <a:headEnd/>
                <a:tailEnd/>
              </a:ln>
            </p:spPr>
            <p:txBody>
              <a:bodyPr/>
              <a:lstStyle/>
              <a:p>
                <a:endParaRPr lang="en-GB"/>
              </a:p>
            </p:txBody>
          </p:sp>
          <p:sp>
            <p:nvSpPr>
              <p:cNvPr id="26647" name="Freeform 9"/>
              <p:cNvSpPr>
                <a:spLocks/>
              </p:cNvSpPr>
              <p:nvPr/>
            </p:nvSpPr>
            <p:spPr bwMode="auto">
              <a:xfrm>
                <a:off x="3771" y="2442"/>
                <a:ext cx="199" cy="470"/>
              </a:xfrm>
              <a:custGeom>
                <a:avLst/>
                <a:gdLst>
                  <a:gd name="T0" fmla="*/ 80 w 199"/>
                  <a:gd name="T1" fmla="*/ 25 h 470"/>
                  <a:gd name="T2" fmla="*/ 57 w 199"/>
                  <a:gd name="T3" fmla="*/ 5 h 470"/>
                  <a:gd name="T4" fmla="*/ 30 w 199"/>
                  <a:gd name="T5" fmla="*/ 0 h 470"/>
                  <a:gd name="T6" fmla="*/ 15 w 199"/>
                  <a:gd name="T7" fmla="*/ 6 h 470"/>
                  <a:gd name="T8" fmla="*/ 0 w 199"/>
                  <a:gd name="T9" fmla="*/ 28 h 470"/>
                  <a:gd name="T10" fmla="*/ 4 w 199"/>
                  <a:gd name="T11" fmla="*/ 48 h 470"/>
                  <a:gd name="T12" fmla="*/ 25 w 199"/>
                  <a:gd name="T13" fmla="*/ 69 h 470"/>
                  <a:gd name="T14" fmla="*/ 52 w 199"/>
                  <a:gd name="T15" fmla="*/ 91 h 470"/>
                  <a:gd name="T16" fmla="*/ 83 w 199"/>
                  <a:gd name="T17" fmla="*/ 111 h 470"/>
                  <a:gd name="T18" fmla="*/ 115 w 199"/>
                  <a:gd name="T19" fmla="*/ 129 h 470"/>
                  <a:gd name="T20" fmla="*/ 145 w 199"/>
                  <a:gd name="T21" fmla="*/ 151 h 470"/>
                  <a:gd name="T22" fmla="*/ 161 w 199"/>
                  <a:gd name="T23" fmla="*/ 164 h 470"/>
                  <a:gd name="T24" fmla="*/ 163 w 199"/>
                  <a:gd name="T25" fmla="*/ 172 h 470"/>
                  <a:gd name="T26" fmla="*/ 163 w 199"/>
                  <a:gd name="T27" fmla="*/ 185 h 470"/>
                  <a:gd name="T28" fmla="*/ 148 w 199"/>
                  <a:gd name="T29" fmla="*/ 202 h 470"/>
                  <a:gd name="T30" fmla="*/ 125 w 199"/>
                  <a:gd name="T31" fmla="*/ 243 h 470"/>
                  <a:gd name="T32" fmla="*/ 108 w 199"/>
                  <a:gd name="T33" fmla="*/ 278 h 470"/>
                  <a:gd name="T34" fmla="*/ 100 w 199"/>
                  <a:gd name="T35" fmla="*/ 307 h 470"/>
                  <a:gd name="T36" fmla="*/ 92 w 199"/>
                  <a:gd name="T37" fmla="*/ 342 h 470"/>
                  <a:gd name="T38" fmla="*/ 85 w 199"/>
                  <a:gd name="T39" fmla="*/ 365 h 470"/>
                  <a:gd name="T40" fmla="*/ 72 w 199"/>
                  <a:gd name="T41" fmla="*/ 389 h 470"/>
                  <a:gd name="T42" fmla="*/ 67 w 199"/>
                  <a:gd name="T43" fmla="*/ 412 h 470"/>
                  <a:gd name="T44" fmla="*/ 72 w 199"/>
                  <a:gd name="T45" fmla="*/ 427 h 470"/>
                  <a:gd name="T46" fmla="*/ 97 w 199"/>
                  <a:gd name="T47" fmla="*/ 433 h 470"/>
                  <a:gd name="T48" fmla="*/ 128 w 199"/>
                  <a:gd name="T49" fmla="*/ 443 h 470"/>
                  <a:gd name="T50" fmla="*/ 165 w 199"/>
                  <a:gd name="T51" fmla="*/ 453 h 470"/>
                  <a:gd name="T52" fmla="*/ 183 w 199"/>
                  <a:gd name="T53" fmla="*/ 468 h 470"/>
                  <a:gd name="T54" fmla="*/ 191 w 199"/>
                  <a:gd name="T55" fmla="*/ 470 h 470"/>
                  <a:gd name="T56" fmla="*/ 199 w 199"/>
                  <a:gd name="T57" fmla="*/ 460 h 470"/>
                  <a:gd name="T58" fmla="*/ 199 w 199"/>
                  <a:gd name="T59" fmla="*/ 427 h 470"/>
                  <a:gd name="T60" fmla="*/ 185 w 199"/>
                  <a:gd name="T61" fmla="*/ 408 h 470"/>
                  <a:gd name="T62" fmla="*/ 161 w 199"/>
                  <a:gd name="T63" fmla="*/ 407 h 470"/>
                  <a:gd name="T64" fmla="*/ 132 w 199"/>
                  <a:gd name="T65" fmla="*/ 403 h 470"/>
                  <a:gd name="T66" fmla="*/ 107 w 199"/>
                  <a:gd name="T67" fmla="*/ 400 h 470"/>
                  <a:gd name="T68" fmla="*/ 107 w 199"/>
                  <a:gd name="T69" fmla="*/ 384 h 470"/>
                  <a:gd name="T70" fmla="*/ 118 w 199"/>
                  <a:gd name="T71" fmla="*/ 360 h 470"/>
                  <a:gd name="T72" fmla="*/ 143 w 199"/>
                  <a:gd name="T73" fmla="*/ 316 h 470"/>
                  <a:gd name="T74" fmla="*/ 163 w 199"/>
                  <a:gd name="T75" fmla="*/ 278 h 470"/>
                  <a:gd name="T76" fmla="*/ 178 w 199"/>
                  <a:gd name="T77" fmla="*/ 244 h 470"/>
                  <a:gd name="T78" fmla="*/ 195 w 199"/>
                  <a:gd name="T79" fmla="*/ 210 h 470"/>
                  <a:gd name="T80" fmla="*/ 198 w 199"/>
                  <a:gd name="T81" fmla="*/ 194 h 470"/>
                  <a:gd name="T82" fmla="*/ 199 w 199"/>
                  <a:gd name="T83" fmla="*/ 174 h 470"/>
                  <a:gd name="T84" fmla="*/ 198 w 199"/>
                  <a:gd name="T85" fmla="*/ 156 h 470"/>
                  <a:gd name="T86" fmla="*/ 191 w 199"/>
                  <a:gd name="T87" fmla="*/ 141 h 470"/>
                  <a:gd name="T88" fmla="*/ 181 w 199"/>
                  <a:gd name="T89" fmla="*/ 124 h 470"/>
                  <a:gd name="T90" fmla="*/ 166 w 199"/>
                  <a:gd name="T91" fmla="*/ 107 h 470"/>
                  <a:gd name="T92" fmla="*/ 138 w 199"/>
                  <a:gd name="T93" fmla="*/ 83 h 470"/>
                  <a:gd name="T94" fmla="*/ 110 w 199"/>
                  <a:gd name="T95" fmla="*/ 56 h 470"/>
                  <a:gd name="T96" fmla="*/ 90 w 199"/>
                  <a:gd name="T97" fmla="*/ 35 h 470"/>
                  <a:gd name="T98" fmla="*/ 80 w 199"/>
                  <a:gd name="T99" fmla="*/ 25 h 4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99"/>
                  <a:gd name="T151" fmla="*/ 0 h 470"/>
                  <a:gd name="T152" fmla="*/ 199 w 199"/>
                  <a:gd name="T153" fmla="*/ 470 h 47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99" h="470">
                    <a:moveTo>
                      <a:pt x="80" y="25"/>
                    </a:moveTo>
                    <a:lnTo>
                      <a:pt x="57" y="5"/>
                    </a:lnTo>
                    <a:lnTo>
                      <a:pt x="30" y="0"/>
                    </a:lnTo>
                    <a:lnTo>
                      <a:pt x="15" y="6"/>
                    </a:lnTo>
                    <a:lnTo>
                      <a:pt x="0" y="28"/>
                    </a:lnTo>
                    <a:lnTo>
                      <a:pt x="4" y="48"/>
                    </a:lnTo>
                    <a:lnTo>
                      <a:pt x="25" y="69"/>
                    </a:lnTo>
                    <a:lnTo>
                      <a:pt x="52" y="91"/>
                    </a:lnTo>
                    <a:lnTo>
                      <a:pt x="83" y="111"/>
                    </a:lnTo>
                    <a:lnTo>
                      <a:pt x="115" y="129"/>
                    </a:lnTo>
                    <a:lnTo>
                      <a:pt x="145" y="151"/>
                    </a:lnTo>
                    <a:lnTo>
                      <a:pt x="161" y="164"/>
                    </a:lnTo>
                    <a:lnTo>
                      <a:pt x="163" y="172"/>
                    </a:lnTo>
                    <a:lnTo>
                      <a:pt x="163" y="185"/>
                    </a:lnTo>
                    <a:lnTo>
                      <a:pt x="148" y="202"/>
                    </a:lnTo>
                    <a:lnTo>
                      <a:pt x="125" y="243"/>
                    </a:lnTo>
                    <a:lnTo>
                      <a:pt x="108" y="278"/>
                    </a:lnTo>
                    <a:lnTo>
                      <a:pt x="100" y="307"/>
                    </a:lnTo>
                    <a:lnTo>
                      <a:pt x="92" y="342"/>
                    </a:lnTo>
                    <a:lnTo>
                      <a:pt x="85" y="365"/>
                    </a:lnTo>
                    <a:lnTo>
                      <a:pt x="72" y="389"/>
                    </a:lnTo>
                    <a:lnTo>
                      <a:pt x="67" y="412"/>
                    </a:lnTo>
                    <a:lnTo>
                      <a:pt x="72" y="427"/>
                    </a:lnTo>
                    <a:lnTo>
                      <a:pt x="97" y="433"/>
                    </a:lnTo>
                    <a:lnTo>
                      <a:pt x="128" y="443"/>
                    </a:lnTo>
                    <a:lnTo>
                      <a:pt x="165" y="453"/>
                    </a:lnTo>
                    <a:lnTo>
                      <a:pt x="183" y="468"/>
                    </a:lnTo>
                    <a:lnTo>
                      <a:pt x="191" y="470"/>
                    </a:lnTo>
                    <a:lnTo>
                      <a:pt x="199" y="460"/>
                    </a:lnTo>
                    <a:lnTo>
                      <a:pt x="199" y="427"/>
                    </a:lnTo>
                    <a:lnTo>
                      <a:pt x="185" y="408"/>
                    </a:lnTo>
                    <a:lnTo>
                      <a:pt x="161" y="407"/>
                    </a:lnTo>
                    <a:lnTo>
                      <a:pt x="132" y="403"/>
                    </a:lnTo>
                    <a:lnTo>
                      <a:pt x="107" y="400"/>
                    </a:lnTo>
                    <a:lnTo>
                      <a:pt x="107" y="384"/>
                    </a:lnTo>
                    <a:lnTo>
                      <a:pt x="118" y="360"/>
                    </a:lnTo>
                    <a:lnTo>
                      <a:pt x="143" y="316"/>
                    </a:lnTo>
                    <a:lnTo>
                      <a:pt x="163" y="278"/>
                    </a:lnTo>
                    <a:lnTo>
                      <a:pt x="178" y="244"/>
                    </a:lnTo>
                    <a:lnTo>
                      <a:pt x="195" y="210"/>
                    </a:lnTo>
                    <a:lnTo>
                      <a:pt x="198" y="194"/>
                    </a:lnTo>
                    <a:lnTo>
                      <a:pt x="199" y="174"/>
                    </a:lnTo>
                    <a:lnTo>
                      <a:pt x="198" y="156"/>
                    </a:lnTo>
                    <a:lnTo>
                      <a:pt x="191" y="141"/>
                    </a:lnTo>
                    <a:lnTo>
                      <a:pt x="181" y="124"/>
                    </a:lnTo>
                    <a:lnTo>
                      <a:pt x="166" y="107"/>
                    </a:lnTo>
                    <a:lnTo>
                      <a:pt x="138" y="83"/>
                    </a:lnTo>
                    <a:lnTo>
                      <a:pt x="110" y="56"/>
                    </a:lnTo>
                    <a:lnTo>
                      <a:pt x="90" y="35"/>
                    </a:lnTo>
                    <a:lnTo>
                      <a:pt x="80" y="25"/>
                    </a:lnTo>
                    <a:close/>
                  </a:path>
                </a:pathLst>
              </a:custGeom>
              <a:solidFill>
                <a:srgbClr val="C0C0C0"/>
              </a:solidFill>
              <a:ln w="9525">
                <a:noFill/>
                <a:round/>
                <a:headEnd/>
                <a:tailEnd/>
              </a:ln>
            </p:spPr>
            <p:txBody>
              <a:bodyPr/>
              <a:lstStyle/>
              <a:p>
                <a:endParaRPr lang="en-GB"/>
              </a:p>
            </p:txBody>
          </p:sp>
        </p:grpSp>
        <p:grpSp>
          <p:nvGrpSpPr>
            <p:cNvPr id="4" name="Group 10"/>
            <p:cNvGrpSpPr>
              <a:grpSpLocks/>
            </p:cNvGrpSpPr>
            <p:nvPr/>
          </p:nvGrpSpPr>
          <p:grpSpPr bwMode="auto">
            <a:xfrm>
              <a:off x="2736" y="1152"/>
              <a:ext cx="1537" cy="1529"/>
              <a:chOff x="1919" y="1952"/>
              <a:chExt cx="896" cy="969"/>
            </a:xfrm>
          </p:grpSpPr>
          <p:sp>
            <p:nvSpPr>
              <p:cNvPr id="26631" name="Freeform 11"/>
              <p:cNvSpPr>
                <a:spLocks/>
              </p:cNvSpPr>
              <p:nvPr/>
            </p:nvSpPr>
            <p:spPr bwMode="auto">
              <a:xfrm>
                <a:off x="1928" y="1964"/>
                <a:ext cx="883" cy="946"/>
              </a:xfrm>
              <a:custGeom>
                <a:avLst/>
                <a:gdLst>
                  <a:gd name="T0" fmla="*/ 166 w 883"/>
                  <a:gd name="T1" fmla="*/ 632 h 946"/>
                  <a:gd name="T2" fmla="*/ 98 w 883"/>
                  <a:gd name="T3" fmla="*/ 693 h 946"/>
                  <a:gd name="T4" fmla="*/ 13 w 883"/>
                  <a:gd name="T5" fmla="*/ 767 h 946"/>
                  <a:gd name="T6" fmla="*/ 13 w 883"/>
                  <a:gd name="T7" fmla="*/ 830 h 946"/>
                  <a:gd name="T8" fmla="*/ 27 w 883"/>
                  <a:gd name="T9" fmla="*/ 946 h 946"/>
                  <a:gd name="T10" fmla="*/ 170 w 883"/>
                  <a:gd name="T11" fmla="*/ 941 h 946"/>
                  <a:gd name="T12" fmla="*/ 330 w 883"/>
                  <a:gd name="T13" fmla="*/ 924 h 946"/>
                  <a:gd name="T14" fmla="*/ 568 w 883"/>
                  <a:gd name="T15" fmla="*/ 919 h 946"/>
                  <a:gd name="T16" fmla="*/ 747 w 883"/>
                  <a:gd name="T17" fmla="*/ 924 h 946"/>
                  <a:gd name="T18" fmla="*/ 809 w 883"/>
                  <a:gd name="T19" fmla="*/ 809 h 946"/>
                  <a:gd name="T20" fmla="*/ 883 w 883"/>
                  <a:gd name="T21" fmla="*/ 585 h 946"/>
                  <a:gd name="T22" fmla="*/ 869 w 883"/>
                  <a:gd name="T23" fmla="*/ 517 h 946"/>
                  <a:gd name="T24" fmla="*/ 842 w 883"/>
                  <a:gd name="T25" fmla="*/ 490 h 946"/>
                  <a:gd name="T26" fmla="*/ 762 w 883"/>
                  <a:gd name="T27" fmla="*/ 495 h 946"/>
                  <a:gd name="T28" fmla="*/ 799 w 883"/>
                  <a:gd name="T29" fmla="*/ 325 h 946"/>
                  <a:gd name="T30" fmla="*/ 804 w 883"/>
                  <a:gd name="T31" fmla="*/ 272 h 946"/>
                  <a:gd name="T32" fmla="*/ 785 w 883"/>
                  <a:gd name="T33" fmla="*/ 140 h 946"/>
                  <a:gd name="T34" fmla="*/ 766 w 883"/>
                  <a:gd name="T35" fmla="*/ 42 h 946"/>
                  <a:gd name="T36" fmla="*/ 733 w 883"/>
                  <a:gd name="T37" fmla="*/ 0 h 946"/>
                  <a:gd name="T38" fmla="*/ 708 w 883"/>
                  <a:gd name="T39" fmla="*/ 0 h 946"/>
                  <a:gd name="T40" fmla="*/ 643 w 883"/>
                  <a:gd name="T41" fmla="*/ 11 h 946"/>
                  <a:gd name="T42" fmla="*/ 539 w 883"/>
                  <a:gd name="T43" fmla="*/ 16 h 946"/>
                  <a:gd name="T44" fmla="*/ 471 w 883"/>
                  <a:gd name="T45" fmla="*/ 6 h 946"/>
                  <a:gd name="T46" fmla="*/ 397 w 883"/>
                  <a:gd name="T47" fmla="*/ 2 h 946"/>
                  <a:gd name="T48" fmla="*/ 369 w 883"/>
                  <a:gd name="T49" fmla="*/ 9 h 946"/>
                  <a:gd name="T50" fmla="*/ 306 w 883"/>
                  <a:gd name="T51" fmla="*/ 38 h 946"/>
                  <a:gd name="T52" fmla="*/ 213 w 883"/>
                  <a:gd name="T53" fmla="*/ 63 h 946"/>
                  <a:gd name="T54" fmla="*/ 95 w 883"/>
                  <a:gd name="T55" fmla="*/ 104 h 946"/>
                  <a:gd name="T56" fmla="*/ 50 w 883"/>
                  <a:gd name="T57" fmla="*/ 130 h 946"/>
                  <a:gd name="T58" fmla="*/ 9 w 883"/>
                  <a:gd name="T59" fmla="*/ 174 h 946"/>
                  <a:gd name="T60" fmla="*/ 0 w 883"/>
                  <a:gd name="T61" fmla="*/ 239 h 946"/>
                  <a:gd name="T62" fmla="*/ 0 w 883"/>
                  <a:gd name="T63" fmla="*/ 347 h 946"/>
                  <a:gd name="T64" fmla="*/ 5 w 883"/>
                  <a:gd name="T65" fmla="*/ 475 h 946"/>
                  <a:gd name="T66" fmla="*/ 14 w 883"/>
                  <a:gd name="T67" fmla="*/ 550 h 946"/>
                  <a:gd name="T68" fmla="*/ 32 w 883"/>
                  <a:gd name="T69" fmla="*/ 594 h 946"/>
                  <a:gd name="T70" fmla="*/ 60 w 883"/>
                  <a:gd name="T71" fmla="*/ 616 h 946"/>
                  <a:gd name="T72" fmla="*/ 93 w 883"/>
                  <a:gd name="T73" fmla="*/ 625 h 946"/>
                  <a:gd name="T74" fmla="*/ 166 w 883"/>
                  <a:gd name="T75" fmla="*/ 632 h 9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83"/>
                  <a:gd name="T115" fmla="*/ 0 h 946"/>
                  <a:gd name="T116" fmla="*/ 883 w 883"/>
                  <a:gd name="T117" fmla="*/ 946 h 9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83" h="946">
                    <a:moveTo>
                      <a:pt x="166" y="632"/>
                    </a:moveTo>
                    <a:lnTo>
                      <a:pt x="98" y="693"/>
                    </a:lnTo>
                    <a:lnTo>
                      <a:pt x="13" y="767"/>
                    </a:lnTo>
                    <a:lnTo>
                      <a:pt x="13" y="830"/>
                    </a:lnTo>
                    <a:lnTo>
                      <a:pt x="27" y="946"/>
                    </a:lnTo>
                    <a:lnTo>
                      <a:pt x="170" y="941"/>
                    </a:lnTo>
                    <a:lnTo>
                      <a:pt x="330" y="924"/>
                    </a:lnTo>
                    <a:lnTo>
                      <a:pt x="568" y="919"/>
                    </a:lnTo>
                    <a:lnTo>
                      <a:pt x="747" y="924"/>
                    </a:lnTo>
                    <a:lnTo>
                      <a:pt x="809" y="809"/>
                    </a:lnTo>
                    <a:lnTo>
                      <a:pt x="883" y="585"/>
                    </a:lnTo>
                    <a:lnTo>
                      <a:pt x="869" y="517"/>
                    </a:lnTo>
                    <a:lnTo>
                      <a:pt x="842" y="490"/>
                    </a:lnTo>
                    <a:lnTo>
                      <a:pt x="762" y="495"/>
                    </a:lnTo>
                    <a:lnTo>
                      <a:pt x="799" y="325"/>
                    </a:lnTo>
                    <a:lnTo>
                      <a:pt x="804" y="272"/>
                    </a:lnTo>
                    <a:lnTo>
                      <a:pt x="785" y="140"/>
                    </a:lnTo>
                    <a:lnTo>
                      <a:pt x="766" y="42"/>
                    </a:lnTo>
                    <a:lnTo>
                      <a:pt x="733" y="0"/>
                    </a:lnTo>
                    <a:lnTo>
                      <a:pt x="708" y="0"/>
                    </a:lnTo>
                    <a:lnTo>
                      <a:pt x="643" y="11"/>
                    </a:lnTo>
                    <a:lnTo>
                      <a:pt x="539" y="16"/>
                    </a:lnTo>
                    <a:lnTo>
                      <a:pt x="471" y="6"/>
                    </a:lnTo>
                    <a:lnTo>
                      <a:pt x="397" y="2"/>
                    </a:lnTo>
                    <a:lnTo>
                      <a:pt x="369" y="9"/>
                    </a:lnTo>
                    <a:lnTo>
                      <a:pt x="306" y="38"/>
                    </a:lnTo>
                    <a:lnTo>
                      <a:pt x="213" y="63"/>
                    </a:lnTo>
                    <a:lnTo>
                      <a:pt x="95" y="104"/>
                    </a:lnTo>
                    <a:lnTo>
                      <a:pt x="50" y="130"/>
                    </a:lnTo>
                    <a:lnTo>
                      <a:pt x="9" y="174"/>
                    </a:lnTo>
                    <a:lnTo>
                      <a:pt x="0" y="239"/>
                    </a:lnTo>
                    <a:lnTo>
                      <a:pt x="0" y="347"/>
                    </a:lnTo>
                    <a:lnTo>
                      <a:pt x="5" y="475"/>
                    </a:lnTo>
                    <a:lnTo>
                      <a:pt x="14" y="550"/>
                    </a:lnTo>
                    <a:lnTo>
                      <a:pt x="32" y="594"/>
                    </a:lnTo>
                    <a:lnTo>
                      <a:pt x="60" y="616"/>
                    </a:lnTo>
                    <a:lnTo>
                      <a:pt x="93" y="625"/>
                    </a:lnTo>
                    <a:lnTo>
                      <a:pt x="166" y="632"/>
                    </a:lnTo>
                    <a:close/>
                  </a:path>
                </a:pathLst>
              </a:custGeom>
              <a:solidFill>
                <a:srgbClr val="F1F1F1"/>
              </a:solidFill>
              <a:ln w="9525">
                <a:noFill/>
                <a:round/>
                <a:headEnd/>
                <a:tailEnd/>
              </a:ln>
            </p:spPr>
            <p:txBody>
              <a:bodyPr/>
              <a:lstStyle/>
              <a:p>
                <a:endParaRPr lang="en-GB"/>
              </a:p>
            </p:txBody>
          </p:sp>
          <p:sp>
            <p:nvSpPr>
              <p:cNvPr id="26632" name="Freeform 12"/>
              <p:cNvSpPr>
                <a:spLocks/>
              </p:cNvSpPr>
              <p:nvPr/>
            </p:nvSpPr>
            <p:spPr bwMode="auto">
              <a:xfrm>
                <a:off x="2013" y="2135"/>
                <a:ext cx="517" cy="392"/>
              </a:xfrm>
              <a:custGeom>
                <a:avLst/>
                <a:gdLst>
                  <a:gd name="T0" fmla="*/ 3 w 517"/>
                  <a:gd name="T1" fmla="*/ 107 h 392"/>
                  <a:gd name="T2" fmla="*/ 8 w 517"/>
                  <a:gd name="T3" fmla="*/ 35 h 392"/>
                  <a:gd name="T4" fmla="*/ 19 w 517"/>
                  <a:gd name="T5" fmla="*/ 14 h 392"/>
                  <a:gd name="T6" fmla="*/ 51 w 517"/>
                  <a:gd name="T7" fmla="*/ 6 h 392"/>
                  <a:gd name="T8" fmla="*/ 179 w 517"/>
                  <a:gd name="T9" fmla="*/ 2 h 392"/>
                  <a:gd name="T10" fmla="*/ 336 w 517"/>
                  <a:gd name="T11" fmla="*/ 0 h 392"/>
                  <a:gd name="T12" fmla="*/ 428 w 517"/>
                  <a:gd name="T13" fmla="*/ 2 h 392"/>
                  <a:gd name="T14" fmla="*/ 450 w 517"/>
                  <a:gd name="T15" fmla="*/ 16 h 392"/>
                  <a:gd name="T16" fmla="*/ 466 w 517"/>
                  <a:gd name="T17" fmla="*/ 43 h 392"/>
                  <a:gd name="T18" fmla="*/ 490 w 517"/>
                  <a:gd name="T19" fmla="*/ 159 h 392"/>
                  <a:gd name="T20" fmla="*/ 512 w 517"/>
                  <a:gd name="T21" fmla="*/ 287 h 392"/>
                  <a:gd name="T22" fmla="*/ 517 w 517"/>
                  <a:gd name="T23" fmla="*/ 368 h 392"/>
                  <a:gd name="T24" fmla="*/ 509 w 517"/>
                  <a:gd name="T25" fmla="*/ 382 h 392"/>
                  <a:gd name="T26" fmla="*/ 481 w 517"/>
                  <a:gd name="T27" fmla="*/ 392 h 392"/>
                  <a:gd name="T28" fmla="*/ 346 w 517"/>
                  <a:gd name="T29" fmla="*/ 389 h 392"/>
                  <a:gd name="T30" fmla="*/ 138 w 517"/>
                  <a:gd name="T31" fmla="*/ 379 h 392"/>
                  <a:gd name="T32" fmla="*/ 36 w 517"/>
                  <a:gd name="T33" fmla="*/ 370 h 392"/>
                  <a:gd name="T34" fmla="*/ 19 w 517"/>
                  <a:gd name="T35" fmla="*/ 349 h 392"/>
                  <a:gd name="T36" fmla="*/ 10 w 517"/>
                  <a:gd name="T37" fmla="*/ 308 h 392"/>
                  <a:gd name="T38" fmla="*/ 0 w 517"/>
                  <a:gd name="T39" fmla="*/ 207 h 392"/>
                  <a:gd name="T40" fmla="*/ 3 w 517"/>
                  <a:gd name="T41" fmla="*/ 107 h 3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17"/>
                  <a:gd name="T64" fmla="*/ 0 h 392"/>
                  <a:gd name="T65" fmla="*/ 517 w 517"/>
                  <a:gd name="T66" fmla="*/ 392 h 3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17" h="392">
                    <a:moveTo>
                      <a:pt x="3" y="107"/>
                    </a:moveTo>
                    <a:lnTo>
                      <a:pt x="8" y="35"/>
                    </a:lnTo>
                    <a:lnTo>
                      <a:pt x="19" y="14"/>
                    </a:lnTo>
                    <a:lnTo>
                      <a:pt x="51" y="6"/>
                    </a:lnTo>
                    <a:lnTo>
                      <a:pt x="179" y="2"/>
                    </a:lnTo>
                    <a:lnTo>
                      <a:pt x="336" y="0"/>
                    </a:lnTo>
                    <a:lnTo>
                      <a:pt x="428" y="2"/>
                    </a:lnTo>
                    <a:lnTo>
                      <a:pt x="450" y="16"/>
                    </a:lnTo>
                    <a:lnTo>
                      <a:pt x="466" y="43"/>
                    </a:lnTo>
                    <a:lnTo>
                      <a:pt x="490" y="159"/>
                    </a:lnTo>
                    <a:lnTo>
                      <a:pt x="512" y="287"/>
                    </a:lnTo>
                    <a:lnTo>
                      <a:pt x="517" y="368"/>
                    </a:lnTo>
                    <a:lnTo>
                      <a:pt x="509" y="382"/>
                    </a:lnTo>
                    <a:lnTo>
                      <a:pt x="481" y="392"/>
                    </a:lnTo>
                    <a:lnTo>
                      <a:pt x="346" y="389"/>
                    </a:lnTo>
                    <a:lnTo>
                      <a:pt x="138" y="379"/>
                    </a:lnTo>
                    <a:lnTo>
                      <a:pt x="36" y="370"/>
                    </a:lnTo>
                    <a:lnTo>
                      <a:pt x="19" y="349"/>
                    </a:lnTo>
                    <a:lnTo>
                      <a:pt x="10" y="308"/>
                    </a:lnTo>
                    <a:lnTo>
                      <a:pt x="0" y="207"/>
                    </a:lnTo>
                    <a:lnTo>
                      <a:pt x="3" y="107"/>
                    </a:lnTo>
                    <a:close/>
                  </a:path>
                </a:pathLst>
              </a:custGeom>
              <a:solidFill>
                <a:srgbClr val="E9E9E9"/>
              </a:solidFill>
              <a:ln w="9525">
                <a:noFill/>
                <a:round/>
                <a:headEnd/>
                <a:tailEnd/>
              </a:ln>
            </p:spPr>
            <p:txBody>
              <a:bodyPr/>
              <a:lstStyle/>
              <a:p>
                <a:endParaRPr lang="en-GB"/>
              </a:p>
            </p:txBody>
          </p:sp>
          <p:sp>
            <p:nvSpPr>
              <p:cNvPr id="26633" name="Freeform 13"/>
              <p:cNvSpPr>
                <a:spLocks/>
              </p:cNvSpPr>
              <p:nvPr/>
            </p:nvSpPr>
            <p:spPr bwMode="auto">
              <a:xfrm>
                <a:off x="1927" y="2441"/>
                <a:ext cx="888" cy="480"/>
              </a:xfrm>
              <a:custGeom>
                <a:avLst/>
                <a:gdLst>
                  <a:gd name="T0" fmla="*/ 0 w 888"/>
                  <a:gd name="T1" fmla="*/ 290 h 480"/>
                  <a:gd name="T2" fmla="*/ 110 w 888"/>
                  <a:gd name="T3" fmla="*/ 195 h 480"/>
                  <a:gd name="T4" fmla="*/ 113 w 888"/>
                  <a:gd name="T5" fmla="*/ 217 h 480"/>
                  <a:gd name="T6" fmla="*/ 38 w 888"/>
                  <a:gd name="T7" fmla="*/ 285 h 480"/>
                  <a:gd name="T8" fmla="*/ 170 w 888"/>
                  <a:gd name="T9" fmla="*/ 279 h 480"/>
                  <a:gd name="T10" fmla="*/ 449 w 888"/>
                  <a:gd name="T11" fmla="*/ 280 h 480"/>
                  <a:gd name="T12" fmla="*/ 597 w 888"/>
                  <a:gd name="T13" fmla="*/ 269 h 480"/>
                  <a:gd name="T14" fmla="*/ 690 w 888"/>
                  <a:gd name="T15" fmla="*/ 252 h 480"/>
                  <a:gd name="T16" fmla="*/ 713 w 888"/>
                  <a:gd name="T17" fmla="*/ 246 h 480"/>
                  <a:gd name="T18" fmla="*/ 822 w 888"/>
                  <a:gd name="T19" fmla="*/ 27 h 480"/>
                  <a:gd name="T20" fmla="*/ 771 w 888"/>
                  <a:gd name="T21" fmla="*/ 13 h 480"/>
                  <a:gd name="T22" fmla="*/ 847 w 888"/>
                  <a:gd name="T23" fmla="*/ 0 h 480"/>
                  <a:gd name="T24" fmla="*/ 875 w 888"/>
                  <a:gd name="T25" fmla="*/ 24 h 480"/>
                  <a:gd name="T26" fmla="*/ 888 w 888"/>
                  <a:gd name="T27" fmla="*/ 105 h 480"/>
                  <a:gd name="T28" fmla="*/ 866 w 888"/>
                  <a:gd name="T29" fmla="*/ 171 h 480"/>
                  <a:gd name="T30" fmla="*/ 795 w 888"/>
                  <a:gd name="T31" fmla="*/ 385 h 480"/>
                  <a:gd name="T32" fmla="*/ 762 w 888"/>
                  <a:gd name="T33" fmla="*/ 451 h 480"/>
                  <a:gd name="T34" fmla="*/ 732 w 888"/>
                  <a:gd name="T35" fmla="*/ 459 h 480"/>
                  <a:gd name="T36" fmla="*/ 507 w 888"/>
                  <a:gd name="T37" fmla="*/ 455 h 480"/>
                  <a:gd name="T38" fmla="*/ 271 w 888"/>
                  <a:gd name="T39" fmla="*/ 461 h 480"/>
                  <a:gd name="T40" fmla="*/ 47 w 888"/>
                  <a:gd name="T41" fmla="*/ 478 h 480"/>
                  <a:gd name="T42" fmla="*/ 14 w 888"/>
                  <a:gd name="T43" fmla="*/ 480 h 480"/>
                  <a:gd name="T44" fmla="*/ 11 w 888"/>
                  <a:gd name="T45" fmla="*/ 417 h 480"/>
                  <a:gd name="T46" fmla="*/ 6 w 888"/>
                  <a:gd name="T47" fmla="*/ 355 h 480"/>
                  <a:gd name="T48" fmla="*/ 5 w 888"/>
                  <a:gd name="T49" fmla="*/ 322 h 480"/>
                  <a:gd name="T50" fmla="*/ 24 w 888"/>
                  <a:gd name="T51" fmla="*/ 342 h 480"/>
                  <a:gd name="T52" fmla="*/ 28 w 888"/>
                  <a:gd name="T53" fmla="*/ 393 h 480"/>
                  <a:gd name="T54" fmla="*/ 35 w 888"/>
                  <a:gd name="T55" fmla="*/ 447 h 480"/>
                  <a:gd name="T56" fmla="*/ 99 w 888"/>
                  <a:gd name="T57" fmla="*/ 456 h 480"/>
                  <a:gd name="T58" fmla="*/ 246 w 888"/>
                  <a:gd name="T59" fmla="*/ 442 h 480"/>
                  <a:gd name="T60" fmla="*/ 370 w 888"/>
                  <a:gd name="T61" fmla="*/ 432 h 480"/>
                  <a:gd name="T62" fmla="*/ 474 w 888"/>
                  <a:gd name="T63" fmla="*/ 432 h 480"/>
                  <a:gd name="T64" fmla="*/ 630 w 888"/>
                  <a:gd name="T65" fmla="*/ 432 h 480"/>
                  <a:gd name="T66" fmla="*/ 729 w 888"/>
                  <a:gd name="T67" fmla="*/ 431 h 480"/>
                  <a:gd name="T68" fmla="*/ 732 w 888"/>
                  <a:gd name="T69" fmla="*/ 402 h 480"/>
                  <a:gd name="T70" fmla="*/ 723 w 888"/>
                  <a:gd name="T71" fmla="*/ 341 h 480"/>
                  <a:gd name="T72" fmla="*/ 715 w 888"/>
                  <a:gd name="T73" fmla="*/ 274 h 480"/>
                  <a:gd name="T74" fmla="*/ 729 w 888"/>
                  <a:gd name="T75" fmla="*/ 290 h 480"/>
                  <a:gd name="T76" fmla="*/ 743 w 888"/>
                  <a:gd name="T77" fmla="*/ 364 h 480"/>
                  <a:gd name="T78" fmla="*/ 756 w 888"/>
                  <a:gd name="T79" fmla="*/ 402 h 480"/>
                  <a:gd name="T80" fmla="*/ 771 w 888"/>
                  <a:gd name="T81" fmla="*/ 383 h 480"/>
                  <a:gd name="T82" fmla="*/ 798 w 888"/>
                  <a:gd name="T83" fmla="*/ 309 h 480"/>
                  <a:gd name="T84" fmla="*/ 838 w 888"/>
                  <a:gd name="T85" fmla="*/ 204 h 480"/>
                  <a:gd name="T86" fmla="*/ 866 w 888"/>
                  <a:gd name="T87" fmla="*/ 119 h 480"/>
                  <a:gd name="T88" fmla="*/ 871 w 888"/>
                  <a:gd name="T89" fmla="*/ 93 h 480"/>
                  <a:gd name="T90" fmla="*/ 857 w 888"/>
                  <a:gd name="T91" fmla="*/ 33 h 480"/>
                  <a:gd name="T92" fmla="*/ 842 w 888"/>
                  <a:gd name="T93" fmla="*/ 29 h 480"/>
                  <a:gd name="T94" fmla="*/ 812 w 888"/>
                  <a:gd name="T95" fmla="*/ 100 h 480"/>
                  <a:gd name="T96" fmla="*/ 760 w 888"/>
                  <a:gd name="T97" fmla="*/ 193 h 480"/>
                  <a:gd name="T98" fmla="*/ 723 w 888"/>
                  <a:gd name="T99" fmla="*/ 265 h 480"/>
                  <a:gd name="T100" fmla="*/ 685 w 888"/>
                  <a:gd name="T101" fmla="*/ 276 h 480"/>
                  <a:gd name="T102" fmla="*/ 549 w 888"/>
                  <a:gd name="T103" fmla="*/ 293 h 480"/>
                  <a:gd name="T104" fmla="*/ 389 w 888"/>
                  <a:gd name="T105" fmla="*/ 303 h 480"/>
                  <a:gd name="T106" fmla="*/ 231 w 888"/>
                  <a:gd name="T107" fmla="*/ 303 h 480"/>
                  <a:gd name="T108" fmla="*/ 52 w 888"/>
                  <a:gd name="T109" fmla="*/ 304 h 480"/>
                  <a:gd name="T110" fmla="*/ 0 w 888"/>
                  <a:gd name="T111" fmla="*/ 290 h 48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88"/>
                  <a:gd name="T169" fmla="*/ 0 h 480"/>
                  <a:gd name="T170" fmla="*/ 888 w 888"/>
                  <a:gd name="T171" fmla="*/ 480 h 48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88" h="480">
                    <a:moveTo>
                      <a:pt x="0" y="290"/>
                    </a:moveTo>
                    <a:lnTo>
                      <a:pt x="110" y="195"/>
                    </a:lnTo>
                    <a:lnTo>
                      <a:pt x="113" y="217"/>
                    </a:lnTo>
                    <a:lnTo>
                      <a:pt x="38" y="285"/>
                    </a:lnTo>
                    <a:lnTo>
                      <a:pt x="170" y="279"/>
                    </a:lnTo>
                    <a:lnTo>
                      <a:pt x="449" y="280"/>
                    </a:lnTo>
                    <a:lnTo>
                      <a:pt x="597" y="269"/>
                    </a:lnTo>
                    <a:lnTo>
                      <a:pt x="690" y="252"/>
                    </a:lnTo>
                    <a:lnTo>
                      <a:pt x="713" y="246"/>
                    </a:lnTo>
                    <a:lnTo>
                      <a:pt x="822" y="27"/>
                    </a:lnTo>
                    <a:lnTo>
                      <a:pt x="771" y="13"/>
                    </a:lnTo>
                    <a:lnTo>
                      <a:pt x="847" y="0"/>
                    </a:lnTo>
                    <a:lnTo>
                      <a:pt x="875" y="24"/>
                    </a:lnTo>
                    <a:lnTo>
                      <a:pt x="888" y="105"/>
                    </a:lnTo>
                    <a:lnTo>
                      <a:pt x="866" y="171"/>
                    </a:lnTo>
                    <a:lnTo>
                      <a:pt x="795" y="385"/>
                    </a:lnTo>
                    <a:lnTo>
                      <a:pt x="762" y="451"/>
                    </a:lnTo>
                    <a:lnTo>
                      <a:pt x="732" y="459"/>
                    </a:lnTo>
                    <a:lnTo>
                      <a:pt x="507" y="455"/>
                    </a:lnTo>
                    <a:lnTo>
                      <a:pt x="271" y="461"/>
                    </a:lnTo>
                    <a:lnTo>
                      <a:pt x="47" y="478"/>
                    </a:lnTo>
                    <a:lnTo>
                      <a:pt x="14" y="480"/>
                    </a:lnTo>
                    <a:lnTo>
                      <a:pt x="11" y="417"/>
                    </a:lnTo>
                    <a:lnTo>
                      <a:pt x="6" y="355"/>
                    </a:lnTo>
                    <a:lnTo>
                      <a:pt x="5" y="322"/>
                    </a:lnTo>
                    <a:lnTo>
                      <a:pt x="24" y="342"/>
                    </a:lnTo>
                    <a:lnTo>
                      <a:pt x="28" y="393"/>
                    </a:lnTo>
                    <a:lnTo>
                      <a:pt x="35" y="447"/>
                    </a:lnTo>
                    <a:lnTo>
                      <a:pt x="99" y="456"/>
                    </a:lnTo>
                    <a:lnTo>
                      <a:pt x="246" y="442"/>
                    </a:lnTo>
                    <a:lnTo>
                      <a:pt x="370" y="432"/>
                    </a:lnTo>
                    <a:lnTo>
                      <a:pt x="474" y="432"/>
                    </a:lnTo>
                    <a:lnTo>
                      <a:pt x="630" y="432"/>
                    </a:lnTo>
                    <a:lnTo>
                      <a:pt x="729" y="431"/>
                    </a:lnTo>
                    <a:lnTo>
                      <a:pt x="732" y="402"/>
                    </a:lnTo>
                    <a:lnTo>
                      <a:pt x="723" y="341"/>
                    </a:lnTo>
                    <a:lnTo>
                      <a:pt x="715" y="274"/>
                    </a:lnTo>
                    <a:lnTo>
                      <a:pt x="729" y="290"/>
                    </a:lnTo>
                    <a:lnTo>
                      <a:pt x="743" y="364"/>
                    </a:lnTo>
                    <a:lnTo>
                      <a:pt x="756" y="402"/>
                    </a:lnTo>
                    <a:lnTo>
                      <a:pt x="771" y="383"/>
                    </a:lnTo>
                    <a:lnTo>
                      <a:pt x="798" y="309"/>
                    </a:lnTo>
                    <a:lnTo>
                      <a:pt x="838" y="204"/>
                    </a:lnTo>
                    <a:lnTo>
                      <a:pt x="866" y="119"/>
                    </a:lnTo>
                    <a:lnTo>
                      <a:pt x="871" y="93"/>
                    </a:lnTo>
                    <a:lnTo>
                      <a:pt x="857" y="33"/>
                    </a:lnTo>
                    <a:lnTo>
                      <a:pt x="842" y="29"/>
                    </a:lnTo>
                    <a:lnTo>
                      <a:pt x="812" y="100"/>
                    </a:lnTo>
                    <a:lnTo>
                      <a:pt x="760" y="193"/>
                    </a:lnTo>
                    <a:lnTo>
                      <a:pt x="723" y="265"/>
                    </a:lnTo>
                    <a:lnTo>
                      <a:pt x="685" y="276"/>
                    </a:lnTo>
                    <a:lnTo>
                      <a:pt x="549" y="293"/>
                    </a:lnTo>
                    <a:lnTo>
                      <a:pt x="389" y="303"/>
                    </a:lnTo>
                    <a:lnTo>
                      <a:pt x="231" y="303"/>
                    </a:lnTo>
                    <a:lnTo>
                      <a:pt x="52" y="304"/>
                    </a:lnTo>
                    <a:lnTo>
                      <a:pt x="0" y="290"/>
                    </a:lnTo>
                    <a:close/>
                  </a:path>
                </a:pathLst>
              </a:custGeom>
              <a:solidFill>
                <a:srgbClr val="D6D6D6"/>
              </a:solidFill>
              <a:ln w="9525">
                <a:noFill/>
                <a:round/>
                <a:headEnd/>
                <a:tailEnd/>
              </a:ln>
            </p:spPr>
            <p:txBody>
              <a:bodyPr/>
              <a:lstStyle/>
              <a:p>
                <a:endParaRPr lang="en-GB"/>
              </a:p>
            </p:txBody>
          </p:sp>
          <p:sp>
            <p:nvSpPr>
              <p:cNvPr id="26634" name="Freeform 14"/>
              <p:cNvSpPr>
                <a:spLocks/>
              </p:cNvSpPr>
              <p:nvPr/>
            </p:nvSpPr>
            <p:spPr bwMode="auto">
              <a:xfrm>
                <a:off x="2091" y="2604"/>
                <a:ext cx="459" cy="105"/>
              </a:xfrm>
              <a:custGeom>
                <a:avLst/>
                <a:gdLst>
                  <a:gd name="T0" fmla="*/ 11 w 459"/>
                  <a:gd name="T1" fmla="*/ 19 h 105"/>
                  <a:gd name="T2" fmla="*/ 43 w 459"/>
                  <a:gd name="T3" fmla="*/ 0 h 105"/>
                  <a:gd name="T4" fmla="*/ 59 w 459"/>
                  <a:gd name="T5" fmla="*/ 5 h 105"/>
                  <a:gd name="T6" fmla="*/ 49 w 459"/>
                  <a:gd name="T7" fmla="*/ 29 h 105"/>
                  <a:gd name="T8" fmla="*/ 25 w 459"/>
                  <a:gd name="T9" fmla="*/ 44 h 105"/>
                  <a:gd name="T10" fmla="*/ 71 w 459"/>
                  <a:gd name="T11" fmla="*/ 66 h 105"/>
                  <a:gd name="T12" fmla="*/ 140 w 459"/>
                  <a:gd name="T13" fmla="*/ 69 h 105"/>
                  <a:gd name="T14" fmla="*/ 200 w 459"/>
                  <a:gd name="T15" fmla="*/ 64 h 105"/>
                  <a:gd name="T16" fmla="*/ 243 w 459"/>
                  <a:gd name="T17" fmla="*/ 59 h 105"/>
                  <a:gd name="T18" fmla="*/ 324 w 459"/>
                  <a:gd name="T19" fmla="*/ 51 h 105"/>
                  <a:gd name="T20" fmla="*/ 376 w 459"/>
                  <a:gd name="T21" fmla="*/ 46 h 105"/>
                  <a:gd name="T22" fmla="*/ 410 w 459"/>
                  <a:gd name="T23" fmla="*/ 36 h 105"/>
                  <a:gd name="T24" fmla="*/ 443 w 459"/>
                  <a:gd name="T25" fmla="*/ 15 h 105"/>
                  <a:gd name="T26" fmla="*/ 440 w 459"/>
                  <a:gd name="T27" fmla="*/ 0 h 105"/>
                  <a:gd name="T28" fmla="*/ 459 w 459"/>
                  <a:gd name="T29" fmla="*/ 5 h 105"/>
                  <a:gd name="T30" fmla="*/ 454 w 459"/>
                  <a:gd name="T31" fmla="*/ 56 h 105"/>
                  <a:gd name="T32" fmla="*/ 405 w 459"/>
                  <a:gd name="T33" fmla="*/ 80 h 105"/>
                  <a:gd name="T34" fmla="*/ 297 w 459"/>
                  <a:gd name="T35" fmla="*/ 86 h 105"/>
                  <a:gd name="T36" fmla="*/ 187 w 459"/>
                  <a:gd name="T37" fmla="*/ 97 h 105"/>
                  <a:gd name="T38" fmla="*/ 124 w 459"/>
                  <a:gd name="T39" fmla="*/ 105 h 105"/>
                  <a:gd name="T40" fmla="*/ 48 w 459"/>
                  <a:gd name="T41" fmla="*/ 86 h 105"/>
                  <a:gd name="T42" fmla="*/ 11 w 459"/>
                  <a:gd name="T43" fmla="*/ 75 h 105"/>
                  <a:gd name="T44" fmla="*/ 0 w 459"/>
                  <a:gd name="T45" fmla="*/ 46 h 105"/>
                  <a:gd name="T46" fmla="*/ 11 w 459"/>
                  <a:gd name="T47" fmla="*/ 19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9"/>
                  <a:gd name="T73" fmla="*/ 0 h 105"/>
                  <a:gd name="T74" fmla="*/ 459 w 459"/>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9" h="105">
                    <a:moveTo>
                      <a:pt x="11" y="19"/>
                    </a:moveTo>
                    <a:lnTo>
                      <a:pt x="43" y="0"/>
                    </a:lnTo>
                    <a:lnTo>
                      <a:pt x="59" y="5"/>
                    </a:lnTo>
                    <a:lnTo>
                      <a:pt x="49" y="29"/>
                    </a:lnTo>
                    <a:lnTo>
                      <a:pt x="25" y="44"/>
                    </a:lnTo>
                    <a:lnTo>
                      <a:pt x="71" y="66"/>
                    </a:lnTo>
                    <a:lnTo>
                      <a:pt x="140" y="69"/>
                    </a:lnTo>
                    <a:lnTo>
                      <a:pt x="200" y="64"/>
                    </a:lnTo>
                    <a:lnTo>
                      <a:pt x="243" y="59"/>
                    </a:lnTo>
                    <a:lnTo>
                      <a:pt x="324" y="51"/>
                    </a:lnTo>
                    <a:lnTo>
                      <a:pt x="376" y="46"/>
                    </a:lnTo>
                    <a:lnTo>
                      <a:pt x="410" y="36"/>
                    </a:lnTo>
                    <a:lnTo>
                      <a:pt x="443" y="15"/>
                    </a:lnTo>
                    <a:lnTo>
                      <a:pt x="440" y="0"/>
                    </a:lnTo>
                    <a:lnTo>
                      <a:pt x="459" y="5"/>
                    </a:lnTo>
                    <a:lnTo>
                      <a:pt x="454" y="56"/>
                    </a:lnTo>
                    <a:lnTo>
                      <a:pt x="405" y="80"/>
                    </a:lnTo>
                    <a:lnTo>
                      <a:pt x="297" y="86"/>
                    </a:lnTo>
                    <a:lnTo>
                      <a:pt x="187" y="97"/>
                    </a:lnTo>
                    <a:lnTo>
                      <a:pt x="124" y="105"/>
                    </a:lnTo>
                    <a:lnTo>
                      <a:pt x="48" y="86"/>
                    </a:lnTo>
                    <a:lnTo>
                      <a:pt x="11" y="75"/>
                    </a:lnTo>
                    <a:lnTo>
                      <a:pt x="0" y="46"/>
                    </a:lnTo>
                    <a:lnTo>
                      <a:pt x="11" y="19"/>
                    </a:lnTo>
                    <a:close/>
                  </a:path>
                </a:pathLst>
              </a:custGeom>
              <a:solidFill>
                <a:srgbClr val="D6D6D6"/>
              </a:solidFill>
              <a:ln w="9525">
                <a:noFill/>
                <a:round/>
                <a:headEnd/>
                <a:tailEnd/>
              </a:ln>
            </p:spPr>
            <p:txBody>
              <a:bodyPr/>
              <a:lstStyle/>
              <a:p>
                <a:endParaRPr lang="en-GB"/>
              </a:p>
            </p:txBody>
          </p:sp>
          <p:sp>
            <p:nvSpPr>
              <p:cNvPr id="26635" name="Freeform 15"/>
              <p:cNvSpPr>
                <a:spLocks/>
              </p:cNvSpPr>
              <p:nvPr/>
            </p:nvSpPr>
            <p:spPr bwMode="auto">
              <a:xfrm>
                <a:off x="2020" y="2781"/>
                <a:ext cx="48" cy="42"/>
              </a:xfrm>
              <a:custGeom>
                <a:avLst/>
                <a:gdLst>
                  <a:gd name="T0" fmla="*/ 2 w 48"/>
                  <a:gd name="T1" fmla="*/ 2 h 42"/>
                  <a:gd name="T2" fmla="*/ 46 w 48"/>
                  <a:gd name="T3" fmla="*/ 0 h 42"/>
                  <a:gd name="T4" fmla="*/ 48 w 48"/>
                  <a:gd name="T5" fmla="*/ 42 h 42"/>
                  <a:gd name="T6" fmla="*/ 0 w 48"/>
                  <a:gd name="T7" fmla="*/ 42 h 42"/>
                  <a:gd name="T8" fmla="*/ 2 w 48"/>
                  <a:gd name="T9" fmla="*/ 2 h 42"/>
                  <a:gd name="T10" fmla="*/ 0 60000 65536"/>
                  <a:gd name="T11" fmla="*/ 0 60000 65536"/>
                  <a:gd name="T12" fmla="*/ 0 60000 65536"/>
                  <a:gd name="T13" fmla="*/ 0 60000 65536"/>
                  <a:gd name="T14" fmla="*/ 0 60000 65536"/>
                  <a:gd name="T15" fmla="*/ 0 w 48"/>
                  <a:gd name="T16" fmla="*/ 0 h 42"/>
                  <a:gd name="T17" fmla="*/ 48 w 48"/>
                  <a:gd name="T18" fmla="*/ 42 h 42"/>
                </a:gdLst>
                <a:ahLst/>
                <a:cxnLst>
                  <a:cxn ang="T10">
                    <a:pos x="T0" y="T1"/>
                  </a:cxn>
                  <a:cxn ang="T11">
                    <a:pos x="T2" y="T3"/>
                  </a:cxn>
                  <a:cxn ang="T12">
                    <a:pos x="T4" y="T5"/>
                  </a:cxn>
                  <a:cxn ang="T13">
                    <a:pos x="T6" y="T7"/>
                  </a:cxn>
                  <a:cxn ang="T14">
                    <a:pos x="T8" y="T9"/>
                  </a:cxn>
                </a:cxnLst>
                <a:rect l="T15" t="T16" r="T17" b="T18"/>
                <a:pathLst>
                  <a:path w="48" h="42">
                    <a:moveTo>
                      <a:pt x="2" y="2"/>
                    </a:moveTo>
                    <a:lnTo>
                      <a:pt x="46" y="0"/>
                    </a:lnTo>
                    <a:lnTo>
                      <a:pt x="48" y="42"/>
                    </a:lnTo>
                    <a:lnTo>
                      <a:pt x="0" y="42"/>
                    </a:lnTo>
                    <a:lnTo>
                      <a:pt x="2" y="2"/>
                    </a:lnTo>
                    <a:close/>
                  </a:path>
                </a:pathLst>
              </a:custGeom>
              <a:solidFill>
                <a:srgbClr val="D6D6D6"/>
              </a:solidFill>
              <a:ln w="9525">
                <a:noFill/>
                <a:round/>
                <a:headEnd/>
                <a:tailEnd/>
              </a:ln>
            </p:spPr>
            <p:txBody>
              <a:bodyPr/>
              <a:lstStyle/>
              <a:p>
                <a:endParaRPr lang="en-GB"/>
              </a:p>
            </p:txBody>
          </p:sp>
          <p:sp>
            <p:nvSpPr>
              <p:cNvPr id="26636" name="Freeform 16"/>
              <p:cNvSpPr>
                <a:spLocks/>
              </p:cNvSpPr>
              <p:nvPr/>
            </p:nvSpPr>
            <p:spPr bwMode="auto">
              <a:xfrm>
                <a:off x="2109" y="2776"/>
                <a:ext cx="48" cy="42"/>
              </a:xfrm>
              <a:custGeom>
                <a:avLst/>
                <a:gdLst>
                  <a:gd name="T0" fmla="*/ 2 w 48"/>
                  <a:gd name="T1" fmla="*/ 2 h 42"/>
                  <a:gd name="T2" fmla="*/ 46 w 48"/>
                  <a:gd name="T3" fmla="*/ 0 h 42"/>
                  <a:gd name="T4" fmla="*/ 48 w 48"/>
                  <a:gd name="T5" fmla="*/ 42 h 42"/>
                  <a:gd name="T6" fmla="*/ 0 w 48"/>
                  <a:gd name="T7" fmla="*/ 42 h 42"/>
                  <a:gd name="T8" fmla="*/ 2 w 48"/>
                  <a:gd name="T9" fmla="*/ 2 h 42"/>
                  <a:gd name="T10" fmla="*/ 0 60000 65536"/>
                  <a:gd name="T11" fmla="*/ 0 60000 65536"/>
                  <a:gd name="T12" fmla="*/ 0 60000 65536"/>
                  <a:gd name="T13" fmla="*/ 0 60000 65536"/>
                  <a:gd name="T14" fmla="*/ 0 60000 65536"/>
                  <a:gd name="T15" fmla="*/ 0 w 48"/>
                  <a:gd name="T16" fmla="*/ 0 h 42"/>
                  <a:gd name="T17" fmla="*/ 48 w 48"/>
                  <a:gd name="T18" fmla="*/ 42 h 42"/>
                </a:gdLst>
                <a:ahLst/>
                <a:cxnLst>
                  <a:cxn ang="T10">
                    <a:pos x="T0" y="T1"/>
                  </a:cxn>
                  <a:cxn ang="T11">
                    <a:pos x="T2" y="T3"/>
                  </a:cxn>
                  <a:cxn ang="T12">
                    <a:pos x="T4" y="T5"/>
                  </a:cxn>
                  <a:cxn ang="T13">
                    <a:pos x="T6" y="T7"/>
                  </a:cxn>
                  <a:cxn ang="T14">
                    <a:pos x="T8" y="T9"/>
                  </a:cxn>
                </a:cxnLst>
                <a:rect l="T15" t="T16" r="T17" b="T18"/>
                <a:pathLst>
                  <a:path w="48" h="42">
                    <a:moveTo>
                      <a:pt x="2" y="2"/>
                    </a:moveTo>
                    <a:lnTo>
                      <a:pt x="46" y="0"/>
                    </a:lnTo>
                    <a:lnTo>
                      <a:pt x="48" y="42"/>
                    </a:lnTo>
                    <a:lnTo>
                      <a:pt x="0" y="42"/>
                    </a:lnTo>
                    <a:lnTo>
                      <a:pt x="2" y="2"/>
                    </a:lnTo>
                    <a:close/>
                  </a:path>
                </a:pathLst>
              </a:custGeom>
              <a:solidFill>
                <a:srgbClr val="D6D6D6"/>
              </a:solidFill>
              <a:ln w="9525">
                <a:noFill/>
                <a:round/>
                <a:headEnd/>
                <a:tailEnd/>
              </a:ln>
            </p:spPr>
            <p:txBody>
              <a:bodyPr/>
              <a:lstStyle/>
              <a:p>
                <a:endParaRPr lang="en-GB"/>
              </a:p>
            </p:txBody>
          </p:sp>
          <p:sp>
            <p:nvSpPr>
              <p:cNvPr id="26637" name="Freeform 17"/>
              <p:cNvSpPr>
                <a:spLocks/>
              </p:cNvSpPr>
              <p:nvPr/>
            </p:nvSpPr>
            <p:spPr bwMode="auto">
              <a:xfrm>
                <a:off x="2400" y="2763"/>
                <a:ext cx="195" cy="49"/>
              </a:xfrm>
              <a:custGeom>
                <a:avLst/>
                <a:gdLst>
                  <a:gd name="T0" fmla="*/ 0 w 195"/>
                  <a:gd name="T1" fmla="*/ 15 h 49"/>
                  <a:gd name="T2" fmla="*/ 190 w 195"/>
                  <a:gd name="T3" fmla="*/ 0 h 49"/>
                  <a:gd name="T4" fmla="*/ 195 w 195"/>
                  <a:gd name="T5" fmla="*/ 32 h 49"/>
                  <a:gd name="T6" fmla="*/ 0 w 195"/>
                  <a:gd name="T7" fmla="*/ 49 h 49"/>
                  <a:gd name="T8" fmla="*/ 0 w 195"/>
                  <a:gd name="T9" fmla="*/ 15 h 49"/>
                  <a:gd name="T10" fmla="*/ 0 60000 65536"/>
                  <a:gd name="T11" fmla="*/ 0 60000 65536"/>
                  <a:gd name="T12" fmla="*/ 0 60000 65536"/>
                  <a:gd name="T13" fmla="*/ 0 60000 65536"/>
                  <a:gd name="T14" fmla="*/ 0 60000 65536"/>
                  <a:gd name="T15" fmla="*/ 0 w 195"/>
                  <a:gd name="T16" fmla="*/ 0 h 49"/>
                  <a:gd name="T17" fmla="*/ 195 w 195"/>
                  <a:gd name="T18" fmla="*/ 49 h 49"/>
                </a:gdLst>
                <a:ahLst/>
                <a:cxnLst>
                  <a:cxn ang="T10">
                    <a:pos x="T0" y="T1"/>
                  </a:cxn>
                  <a:cxn ang="T11">
                    <a:pos x="T2" y="T3"/>
                  </a:cxn>
                  <a:cxn ang="T12">
                    <a:pos x="T4" y="T5"/>
                  </a:cxn>
                  <a:cxn ang="T13">
                    <a:pos x="T6" y="T7"/>
                  </a:cxn>
                  <a:cxn ang="T14">
                    <a:pos x="T8" y="T9"/>
                  </a:cxn>
                </a:cxnLst>
                <a:rect l="T15" t="T16" r="T17" b="T18"/>
                <a:pathLst>
                  <a:path w="195" h="49">
                    <a:moveTo>
                      <a:pt x="0" y="15"/>
                    </a:moveTo>
                    <a:lnTo>
                      <a:pt x="190" y="0"/>
                    </a:lnTo>
                    <a:lnTo>
                      <a:pt x="195" y="32"/>
                    </a:lnTo>
                    <a:lnTo>
                      <a:pt x="0" y="49"/>
                    </a:lnTo>
                    <a:lnTo>
                      <a:pt x="0" y="15"/>
                    </a:lnTo>
                    <a:close/>
                  </a:path>
                </a:pathLst>
              </a:custGeom>
              <a:solidFill>
                <a:srgbClr val="D6D6D6"/>
              </a:solidFill>
              <a:ln w="9525">
                <a:noFill/>
                <a:round/>
                <a:headEnd/>
                <a:tailEnd/>
              </a:ln>
            </p:spPr>
            <p:txBody>
              <a:bodyPr/>
              <a:lstStyle/>
              <a:p>
                <a:endParaRPr lang="en-GB"/>
              </a:p>
            </p:txBody>
          </p:sp>
          <p:sp>
            <p:nvSpPr>
              <p:cNvPr id="26638" name="Freeform 18"/>
              <p:cNvSpPr>
                <a:spLocks/>
              </p:cNvSpPr>
              <p:nvPr/>
            </p:nvSpPr>
            <p:spPr bwMode="auto">
              <a:xfrm>
                <a:off x="1919" y="1952"/>
                <a:ext cx="821" cy="646"/>
              </a:xfrm>
              <a:custGeom>
                <a:avLst/>
                <a:gdLst>
                  <a:gd name="T0" fmla="*/ 69 w 821"/>
                  <a:gd name="T1" fmla="*/ 616 h 646"/>
                  <a:gd name="T2" fmla="*/ 46 w 821"/>
                  <a:gd name="T3" fmla="*/ 592 h 646"/>
                  <a:gd name="T4" fmla="*/ 32 w 821"/>
                  <a:gd name="T5" fmla="*/ 551 h 646"/>
                  <a:gd name="T6" fmla="*/ 27 w 821"/>
                  <a:gd name="T7" fmla="*/ 460 h 646"/>
                  <a:gd name="T8" fmla="*/ 27 w 821"/>
                  <a:gd name="T9" fmla="*/ 309 h 646"/>
                  <a:gd name="T10" fmla="*/ 32 w 821"/>
                  <a:gd name="T11" fmla="*/ 195 h 646"/>
                  <a:gd name="T12" fmla="*/ 46 w 821"/>
                  <a:gd name="T13" fmla="*/ 169 h 646"/>
                  <a:gd name="T14" fmla="*/ 71 w 821"/>
                  <a:gd name="T15" fmla="*/ 136 h 646"/>
                  <a:gd name="T16" fmla="*/ 132 w 821"/>
                  <a:gd name="T17" fmla="*/ 112 h 646"/>
                  <a:gd name="T18" fmla="*/ 240 w 821"/>
                  <a:gd name="T19" fmla="*/ 80 h 646"/>
                  <a:gd name="T20" fmla="*/ 329 w 821"/>
                  <a:gd name="T21" fmla="*/ 57 h 646"/>
                  <a:gd name="T22" fmla="*/ 369 w 821"/>
                  <a:gd name="T23" fmla="*/ 33 h 646"/>
                  <a:gd name="T24" fmla="*/ 440 w 821"/>
                  <a:gd name="T25" fmla="*/ 27 h 646"/>
                  <a:gd name="T26" fmla="*/ 566 w 821"/>
                  <a:gd name="T27" fmla="*/ 38 h 646"/>
                  <a:gd name="T28" fmla="*/ 670 w 821"/>
                  <a:gd name="T29" fmla="*/ 32 h 646"/>
                  <a:gd name="T30" fmla="*/ 714 w 821"/>
                  <a:gd name="T31" fmla="*/ 22 h 646"/>
                  <a:gd name="T32" fmla="*/ 750 w 821"/>
                  <a:gd name="T33" fmla="*/ 32 h 646"/>
                  <a:gd name="T34" fmla="*/ 774 w 821"/>
                  <a:gd name="T35" fmla="*/ 95 h 646"/>
                  <a:gd name="T36" fmla="*/ 789 w 821"/>
                  <a:gd name="T37" fmla="*/ 210 h 646"/>
                  <a:gd name="T38" fmla="*/ 804 w 821"/>
                  <a:gd name="T39" fmla="*/ 301 h 646"/>
                  <a:gd name="T40" fmla="*/ 797 w 821"/>
                  <a:gd name="T41" fmla="*/ 343 h 646"/>
                  <a:gd name="T42" fmla="*/ 769 w 821"/>
                  <a:gd name="T43" fmla="*/ 446 h 646"/>
                  <a:gd name="T44" fmla="*/ 733 w 821"/>
                  <a:gd name="T45" fmla="*/ 550 h 646"/>
                  <a:gd name="T46" fmla="*/ 709 w 821"/>
                  <a:gd name="T47" fmla="*/ 589 h 646"/>
                  <a:gd name="T48" fmla="*/ 693 w 821"/>
                  <a:gd name="T49" fmla="*/ 608 h 646"/>
                  <a:gd name="T50" fmla="*/ 717 w 821"/>
                  <a:gd name="T51" fmla="*/ 622 h 646"/>
                  <a:gd name="T52" fmla="*/ 742 w 821"/>
                  <a:gd name="T53" fmla="*/ 578 h 646"/>
                  <a:gd name="T54" fmla="*/ 780 w 821"/>
                  <a:gd name="T55" fmla="*/ 485 h 646"/>
                  <a:gd name="T56" fmla="*/ 808 w 821"/>
                  <a:gd name="T57" fmla="*/ 386 h 646"/>
                  <a:gd name="T58" fmla="*/ 818 w 821"/>
                  <a:gd name="T59" fmla="*/ 337 h 646"/>
                  <a:gd name="T60" fmla="*/ 821 w 821"/>
                  <a:gd name="T61" fmla="*/ 291 h 646"/>
                  <a:gd name="T62" fmla="*/ 812 w 821"/>
                  <a:gd name="T63" fmla="*/ 214 h 646"/>
                  <a:gd name="T64" fmla="*/ 797 w 821"/>
                  <a:gd name="T65" fmla="*/ 99 h 646"/>
                  <a:gd name="T66" fmla="*/ 775 w 821"/>
                  <a:gd name="T67" fmla="*/ 36 h 646"/>
                  <a:gd name="T68" fmla="*/ 755 w 821"/>
                  <a:gd name="T69" fmla="*/ 8 h 646"/>
                  <a:gd name="T70" fmla="*/ 722 w 821"/>
                  <a:gd name="T71" fmla="*/ 0 h 646"/>
                  <a:gd name="T72" fmla="*/ 679 w 821"/>
                  <a:gd name="T73" fmla="*/ 13 h 646"/>
                  <a:gd name="T74" fmla="*/ 615 w 821"/>
                  <a:gd name="T75" fmla="*/ 17 h 646"/>
                  <a:gd name="T76" fmla="*/ 533 w 821"/>
                  <a:gd name="T77" fmla="*/ 17 h 646"/>
                  <a:gd name="T78" fmla="*/ 448 w 821"/>
                  <a:gd name="T79" fmla="*/ 5 h 646"/>
                  <a:gd name="T80" fmla="*/ 391 w 821"/>
                  <a:gd name="T81" fmla="*/ 8 h 646"/>
                  <a:gd name="T82" fmla="*/ 362 w 821"/>
                  <a:gd name="T83" fmla="*/ 19 h 646"/>
                  <a:gd name="T84" fmla="*/ 298 w 821"/>
                  <a:gd name="T85" fmla="*/ 50 h 646"/>
                  <a:gd name="T86" fmla="*/ 175 w 821"/>
                  <a:gd name="T87" fmla="*/ 84 h 646"/>
                  <a:gd name="T88" fmla="*/ 57 w 821"/>
                  <a:gd name="T89" fmla="*/ 123 h 646"/>
                  <a:gd name="T90" fmla="*/ 24 w 821"/>
                  <a:gd name="T91" fmla="*/ 164 h 646"/>
                  <a:gd name="T92" fmla="*/ 3 w 821"/>
                  <a:gd name="T93" fmla="*/ 219 h 646"/>
                  <a:gd name="T94" fmla="*/ 0 w 821"/>
                  <a:gd name="T95" fmla="*/ 329 h 646"/>
                  <a:gd name="T96" fmla="*/ 5 w 821"/>
                  <a:gd name="T97" fmla="*/ 433 h 646"/>
                  <a:gd name="T98" fmla="*/ 9 w 821"/>
                  <a:gd name="T99" fmla="*/ 540 h 646"/>
                  <a:gd name="T100" fmla="*/ 28 w 821"/>
                  <a:gd name="T101" fmla="*/ 602 h 646"/>
                  <a:gd name="T102" fmla="*/ 47 w 821"/>
                  <a:gd name="T103" fmla="*/ 635 h 646"/>
                  <a:gd name="T104" fmla="*/ 80 w 821"/>
                  <a:gd name="T105" fmla="*/ 646 h 646"/>
                  <a:gd name="T106" fmla="*/ 99 w 821"/>
                  <a:gd name="T107" fmla="*/ 640 h 646"/>
                  <a:gd name="T108" fmla="*/ 69 w 821"/>
                  <a:gd name="T109" fmla="*/ 616 h 6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21"/>
                  <a:gd name="T166" fmla="*/ 0 h 646"/>
                  <a:gd name="T167" fmla="*/ 821 w 821"/>
                  <a:gd name="T168" fmla="*/ 646 h 6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21" h="646">
                    <a:moveTo>
                      <a:pt x="69" y="616"/>
                    </a:moveTo>
                    <a:lnTo>
                      <a:pt x="46" y="592"/>
                    </a:lnTo>
                    <a:lnTo>
                      <a:pt x="32" y="551"/>
                    </a:lnTo>
                    <a:lnTo>
                      <a:pt x="27" y="460"/>
                    </a:lnTo>
                    <a:lnTo>
                      <a:pt x="27" y="309"/>
                    </a:lnTo>
                    <a:lnTo>
                      <a:pt x="32" y="195"/>
                    </a:lnTo>
                    <a:lnTo>
                      <a:pt x="46" y="169"/>
                    </a:lnTo>
                    <a:lnTo>
                      <a:pt x="71" y="136"/>
                    </a:lnTo>
                    <a:lnTo>
                      <a:pt x="132" y="112"/>
                    </a:lnTo>
                    <a:lnTo>
                      <a:pt x="240" y="80"/>
                    </a:lnTo>
                    <a:lnTo>
                      <a:pt x="329" y="57"/>
                    </a:lnTo>
                    <a:lnTo>
                      <a:pt x="369" y="33"/>
                    </a:lnTo>
                    <a:lnTo>
                      <a:pt x="440" y="27"/>
                    </a:lnTo>
                    <a:lnTo>
                      <a:pt x="566" y="38"/>
                    </a:lnTo>
                    <a:lnTo>
                      <a:pt x="670" y="32"/>
                    </a:lnTo>
                    <a:lnTo>
                      <a:pt x="714" y="22"/>
                    </a:lnTo>
                    <a:lnTo>
                      <a:pt x="750" y="32"/>
                    </a:lnTo>
                    <a:lnTo>
                      <a:pt x="774" y="95"/>
                    </a:lnTo>
                    <a:lnTo>
                      <a:pt x="789" y="210"/>
                    </a:lnTo>
                    <a:lnTo>
                      <a:pt x="804" y="301"/>
                    </a:lnTo>
                    <a:lnTo>
                      <a:pt x="797" y="343"/>
                    </a:lnTo>
                    <a:lnTo>
                      <a:pt x="769" y="446"/>
                    </a:lnTo>
                    <a:lnTo>
                      <a:pt x="733" y="550"/>
                    </a:lnTo>
                    <a:lnTo>
                      <a:pt x="709" y="589"/>
                    </a:lnTo>
                    <a:lnTo>
                      <a:pt x="693" y="608"/>
                    </a:lnTo>
                    <a:lnTo>
                      <a:pt x="717" y="622"/>
                    </a:lnTo>
                    <a:lnTo>
                      <a:pt x="742" y="578"/>
                    </a:lnTo>
                    <a:lnTo>
                      <a:pt x="780" y="485"/>
                    </a:lnTo>
                    <a:lnTo>
                      <a:pt x="808" y="386"/>
                    </a:lnTo>
                    <a:lnTo>
                      <a:pt x="818" y="337"/>
                    </a:lnTo>
                    <a:lnTo>
                      <a:pt x="821" y="291"/>
                    </a:lnTo>
                    <a:lnTo>
                      <a:pt x="812" y="214"/>
                    </a:lnTo>
                    <a:lnTo>
                      <a:pt x="797" y="99"/>
                    </a:lnTo>
                    <a:lnTo>
                      <a:pt x="775" y="36"/>
                    </a:lnTo>
                    <a:lnTo>
                      <a:pt x="755" y="8"/>
                    </a:lnTo>
                    <a:lnTo>
                      <a:pt x="722" y="0"/>
                    </a:lnTo>
                    <a:lnTo>
                      <a:pt x="679" y="13"/>
                    </a:lnTo>
                    <a:lnTo>
                      <a:pt x="615" y="17"/>
                    </a:lnTo>
                    <a:lnTo>
                      <a:pt x="533" y="17"/>
                    </a:lnTo>
                    <a:lnTo>
                      <a:pt x="448" y="5"/>
                    </a:lnTo>
                    <a:lnTo>
                      <a:pt x="391" y="8"/>
                    </a:lnTo>
                    <a:lnTo>
                      <a:pt x="362" y="19"/>
                    </a:lnTo>
                    <a:lnTo>
                      <a:pt x="298" y="50"/>
                    </a:lnTo>
                    <a:lnTo>
                      <a:pt x="175" y="84"/>
                    </a:lnTo>
                    <a:lnTo>
                      <a:pt x="57" y="123"/>
                    </a:lnTo>
                    <a:lnTo>
                      <a:pt x="24" y="164"/>
                    </a:lnTo>
                    <a:lnTo>
                      <a:pt x="3" y="219"/>
                    </a:lnTo>
                    <a:lnTo>
                      <a:pt x="0" y="329"/>
                    </a:lnTo>
                    <a:lnTo>
                      <a:pt x="5" y="433"/>
                    </a:lnTo>
                    <a:lnTo>
                      <a:pt x="9" y="540"/>
                    </a:lnTo>
                    <a:lnTo>
                      <a:pt x="28" y="602"/>
                    </a:lnTo>
                    <a:lnTo>
                      <a:pt x="47" y="635"/>
                    </a:lnTo>
                    <a:lnTo>
                      <a:pt x="80" y="646"/>
                    </a:lnTo>
                    <a:lnTo>
                      <a:pt x="99" y="640"/>
                    </a:lnTo>
                    <a:lnTo>
                      <a:pt x="69" y="616"/>
                    </a:lnTo>
                    <a:close/>
                  </a:path>
                </a:pathLst>
              </a:custGeom>
              <a:solidFill>
                <a:srgbClr val="D6D6D6"/>
              </a:solidFill>
              <a:ln w="9525">
                <a:noFill/>
                <a:round/>
                <a:headEnd/>
                <a:tailEnd/>
              </a:ln>
            </p:spPr>
            <p:txBody>
              <a:bodyPr/>
              <a:lstStyle/>
              <a:p>
                <a:endParaRPr lang="en-GB"/>
              </a:p>
            </p:txBody>
          </p:sp>
          <p:sp>
            <p:nvSpPr>
              <p:cNvPr id="26639" name="Freeform 19"/>
              <p:cNvSpPr>
                <a:spLocks/>
              </p:cNvSpPr>
              <p:nvPr/>
            </p:nvSpPr>
            <p:spPr bwMode="auto">
              <a:xfrm>
                <a:off x="1974" y="1964"/>
                <a:ext cx="707" cy="644"/>
              </a:xfrm>
              <a:custGeom>
                <a:avLst/>
                <a:gdLst>
                  <a:gd name="T0" fmla="*/ 11 w 707"/>
                  <a:gd name="T1" fmla="*/ 611 h 644"/>
                  <a:gd name="T2" fmla="*/ 129 w 707"/>
                  <a:gd name="T3" fmla="*/ 619 h 644"/>
                  <a:gd name="T4" fmla="*/ 294 w 707"/>
                  <a:gd name="T5" fmla="*/ 623 h 644"/>
                  <a:gd name="T6" fmla="*/ 426 w 707"/>
                  <a:gd name="T7" fmla="*/ 623 h 644"/>
                  <a:gd name="T8" fmla="*/ 544 w 707"/>
                  <a:gd name="T9" fmla="*/ 609 h 644"/>
                  <a:gd name="T10" fmla="*/ 622 w 707"/>
                  <a:gd name="T11" fmla="*/ 597 h 644"/>
                  <a:gd name="T12" fmla="*/ 644 w 707"/>
                  <a:gd name="T13" fmla="*/ 586 h 644"/>
                  <a:gd name="T14" fmla="*/ 644 w 707"/>
                  <a:gd name="T15" fmla="*/ 529 h 644"/>
                  <a:gd name="T16" fmla="*/ 615 w 707"/>
                  <a:gd name="T17" fmla="*/ 377 h 644"/>
                  <a:gd name="T18" fmla="*/ 582 w 707"/>
                  <a:gd name="T19" fmla="*/ 193 h 644"/>
                  <a:gd name="T20" fmla="*/ 565 w 707"/>
                  <a:gd name="T21" fmla="*/ 126 h 644"/>
                  <a:gd name="T22" fmla="*/ 549 w 707"/>
                  <a:gd name="T23" fmla="*/ 101 h 644"/>
                  <a:gd name="T24" fmla="*/ 346 w 707"/>
                  <a:gd name="T25" fmla="*/ 123 h 644"/>
                  <a:gd name="T26" fmla="*/ 147 w 707"/>
                  <a:gd name="T27" fmla="*/ 128 h 644"/>
                  <a:gd name="T28" fmla="*/ 38 w 707"/>
                  <a:gd name="T29" fmla="*/ 131 h 644"/>
                  <a:gd name="T30" fmla="*/ 0 w 707"/>
                  <a:gd name="T31" fmla="*/ 136 h 644"/>
                  <a:gd name="T32" fmla="*/ 21 w 707"/>
                  <a:gd name="T33" fmla="*/ 109 h 644"/>
                  <a:gd name="T34" fmla="*/ 68 w 707"/>
                  <a:gd name="T35" fmla="*/ 114 h 644"/>
                  <a:gd name="T36" fmla="*/ 204 w 707"/>
                  <a:gd name="T37" fmla="*/ 109 h 644"/>
                  <a:gd name="T38" fmla="*/ 333 w 707"/>
                  <a:gd name="T39" fmla="*/ 101 h 644"/>
                  <a:gd name="T40" fmla="*/ 447 w 707"/>
                  <a:gd name="T41" fmla="*/ 92 h 644"/>
                  <a:gd name="T42" fmla="*/ 556 w 707"/>
                  <a:gd name="T43" fmla="*/ 82 h 644"/>
                  <a:gd name="T44" fmla="*/ 641 w 707"/>
                  <a:gd name="T45" fmla="*/ 43 h 644"/>
                  <a:gd name="T46" fmla="*/ 688 w 707"/>
                  <a:gd name="T47" fmla="*/ 0 h 644"/>
                  <a:gd name="T48" fmla="*/ 707 w 707"/>
                  <a:gd name="T49" fmla="*/ 21 h 644"/>
                  <a:gd name="T50" fmla="*/ 663 w 707"/>
                  <a:gd name="T51" fmla="*/ 47 h 644"/>
                  <a:gd name="T52" fmla="*/ 598 w 707"/>
                  <a:gd name="T53" fmla="*/ 90 h 644"/>
                  <a:gd name="T54" fmla="*/ 578 w 707"/>
                  <a:gd name="T55" fmla="*/ 104 h 644"/>
                  <a:gd name="T56" fmla="*/ 601 w 707"/>
                  <a:gd name="T57" fmla="*/ 202 h 644"/>
                  <a:gd name="T58" fmla="*/ 620 w 707"/>
                  <a:gd name="T59" fmla="*/ 297 h 644"/>
                  <a:gd name="T60" fmla="*/ 636 w 707"/>
                  <a:gd name="T61" fmla="*/ 384 h 644"/>
                  <a:gd name="T62" fmla="*/ 650 w 707"/>
                  <a:gd name="T63" fmla="*/ 467 h 644"/>
                  <a:gd name="T64" fmla="*/ 663 w 707"/>
                  <a:gd name="T65" fmla="*/ 529 h 644"/>
                  <a:gd name="T66" fmla="*/ 669 w 707"/>
                  <a:gd name="T67" fmla="*/ 582 h 644"/>
                  <a:gd name="T68" fmla="*/ 660 w 707"/>
                  <a:gd name="T69" fmla="*/ 611 h 644"/>
                  <a:gd name="T70" fmla="*/ 570 w 707"/>
                  <a:gd name="T71" fmla="*/ 633 h 644"/>
                  <a:gd name="T72" fmla="*/ 412 w 707"/>
                  <a:gd name="T73" fmla="*/ 644 h 644"/>
                  <a:gd name="T74" fmla="*/ 246 w 707"/>
                  <a:gd name="T75" fmla="*/ 638 h 644"/>
                  <a:gd name="T76" fmla="*/ 125 w 707"/>
                  <a:gd name="T77" fmla="*/ 638 h 644"/>
                  <a:gd name="T78" fmla="*/ 25 w 707"/>
                  <a:gd name="T79" fmla="*/ 635 h 644"/>
                  <a:gd name="T80" fmla="*/ 11 w 707"/>
                  <a:gd name="T81" fmla="*/ 611 h 6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07"/>
                  <a:gd name="T124" fmla="*/ 0 h 644"/>
                  <a:gd name="T125" fmla="*/ 707 w 707"/>
                  <a:gd name="T126" fmla="*/ 644 h 6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07" h="644">
                    <a:moveTo>
                      <a:pt x="11" y="611"/>
                    </a:moveTo>
                    <a:lnTo>
                      <a:pt x="129" y="619"/>
                    </a:lnTo>
                    <a:lnTo>
                      <a:pt x="294" y="623"/>
                    </a:lnTo>
                    <a:lnTo>
                      <a:pt x="426" y="623"/>
                    </a:lnTo>
                    <a:lnTo>
                      <a:pt x="544" y="609"/>
                    </a:lnTo>
                    <a:lnTo>
                      <a:pt x="622" y="597"/>
                    </a:lnTo>
                    <a:lnTo>
                      <a:pt x="644" y="586"/>
                    </a:lnTo>
                    <a:lnTo>
                      <a:pt x="644" y="529"/>
                    </a:lnTo>
                    <a:lnTo>
                      <a:pt x="615" y="377"/>
                    </a:lnTo>
                    <a:lnTo>
                      <a:pt x="582" y="193"/>
                    </a:lnTo>
                    <a:lnTo>
                      <a:pt x="565" y="126"/>
                    </a:lnTo>
                    <a:lnTo>
                      <a:pt x="549" y="101"/>
                    </a:lnTo>
                    <a:lnTo>
                      <a:pt x="346" y="123"/>
                    </a:lnTo>
                    <a:lnTo>
                      <a:pt x="147" y="128"/>
                    </a:lnTo>
                    <a:lnTo>
                      <a:pt x="38" y="131"/>
                    </a:lnTo>
                    <a:lnTo>
                      <a:pt x="0" y="136"/>
                    </a:lnTo>
                    <a:lnTo>
                      <a:pt x="21" y="109"/>
                    </a:lnTo>
                    <a:lnTo>
                      <a:pt x="68" y="114"/>
                    </a:lnTo>
                    <a:lnTo>
                      <a:pt x="204" y="109"/>
                    </a:lnTo>
                    <a:lnTo>
                      <a:pt x="333" y="101"/>
                    </a:lnTo>
                    <a:lnTo>
                      <a:pt x="447" y="92"/>
                    </a:lnTo>
                    <a:lnTo>
                      <a:pt x="556" y="82"/>
                    </a:lnTo>
                    <a:lnTo>
                      <a:pt x="641" y="43"/>
                    </a:lnTo>
                    <a:lnTo>
                      <a:pt x="688" y="0"/>
                    </a:lnTo>
                    <a:lnTo>
                      <a:pt x="707" y="21"/>
                    </a:lnTo>
                    <a:lnTo>
                      <a:pt x="663" y="47"/>
                    </a:lnTo>
                    <a:lnTo>
                      <a:pt x="598" y="90"/>
                    </a:lnTo>
                    <a:lnTo>
                      <a:pt x="578" y="104"/>
                    </a:lnTo>
                    <a:lnTo>
                      <a:pt x="601" y="202"/>
                    </a:lnTo>
                    <a:lnTo>
                      <a:pt x="620" y="297"/>
                    </a:lnTo>
                    <a:lnTo>
                      <a:pt x="636" y="384"/>
                    </a:lnTo>
                    <a:lnTo>
                      <a:pt x="650" y="467"/>
                    </a:lnTo>
                    <a:lnTo>
                      <a:pt x="663" y="529"/>
                    </a:lnTo>
                    <a:lnTo>
                      <a:pt x="669" y="582"/>
                    </a:lnTo>
                    <a:lnTo>
                      <a:pt x="660" y="611"/>
                    </a:lnTo>
                    <a:lnTo>
                      <a:pt x="570" y="633"/>
                    </a:lnTo>
                    <a:lnTo>
                      <a:pt x="412" y="644"/>
                    </a:lnTo>
                    <a:lnTo>
                      <a:pt x="246" y="638"/>
                    </a:lnTo>
                    <a:lnTo>
                      <a:pt x="125" y="638"/>
                    </a:lnTo>
                    <a:lnTo>
                      <a:pt x="25" y="635"/>
                    </a:lnTo>
                    <a:lnTo>
                      <a:pt x="11" y="611"/>
                    </a:lnTo>
                    <a:close/>
                  </a:path>
                </a:pathLst>
              </a:custGeom>
              <a:solidFill>
                <a:srgbClr val="D6D6D6"/>
              </a:solidFill>
              <a:ln w="9525">
                <a:noFill/>
                <a:round/>
                <a:headEnd/>
                <a:tailEnd/>
              </a:ln>
            </p:spPr>
            <p:txBody>
              <a:bodyPr/>
              <a:lstStyle/>
              <a:p>
                <a:endParaRPr lang="en-GB"/>
              </a:p>
            </p:txBody>
          </p:sp>
          <p:sp>
            <p:nvSpPr>
              <p:cNvPr id="26640" name="Freeform 20"/>
              <p:cNvSpPr>
                <a:spLocks/>
              </p:cNvSpPr>
              <p:nvPr/>
            </p:nvSpPr>
            <p:spPr bwMode="auto">
              <a:xfrm>
                <a:off x="2053" y="2126"/>
                <a:ext cx="488" cy="412"/>
              </a:xfrm>
              <a:custGeom>
                <a:avLst/>
                <a:gdLst>
                  <a:gd name="T0" fmla="*/ 0 w 488"/>
                  <a:gd name="T1" fmla="*/ 11 h 412"/>
                  <a:gd name="T2" fmla="*/ 162 w 488"/>
                  <a:gd name="T3" fmla="*/ 5 h 412"/>
                  <a:gd name="T4" fmla="*/ 273 w 488"/>
                  <a:gd name="T5" fmla="*/ 0 h 412"/>
                  <a:gd name="T6" fmla="*/ 397 w 488"/>
                  <a:gd name="T7" fmla="*/ 2 h 412"/>
                  <a:gd name="T8" fmla="*/ 416 w 488"/>
                  <a:gd name="T9" fmla="*/ 16 h 412"/>
                  <a:gd name="T10" fmla="*/ 431 w 488"/>
                  <a:gd name="T11" fmla="*/ 38 h 412"/>
                  <a:gd name="T12" fmla="*/ 458 w 488"/>
                  <a:gd name="T13" fmla="*/ 154 h 412"/>
                  <a:gd name="T14" fmla="*/ 478 w 488"/>
                  <a:gd name="T15" fmla="*/ 286 h 412"/>
                  <a:gd name="T16" fmla="*/ 488 w 488"/>
                  <a:gd name="T17" fmla="*/ 377 h 412"/>
                  <a:gd name="T18" fmla="*/ 478 w 488"/>
                  <a:gd name="T19" fmla="*/ 406 h 412"/>
                  <a:gd name="T20" fmla="*/ 453 w 488"/>
                  <a:gd name="T21" fmla="*/ 412 h 412"/>
                  <a:gd name="T22" fmla="*/ 310 w 488"/>
                  <a:gd name="T23" fmla="*/ 396 h 412"/>
                  <a:gd name="T24" fmla="*/ 459 w 488"/>
                  <a:gd name="T25" fmla="*/ 383 h 412"/>
                  <a:gd name="T26" fmla="*/ 467 w 488"/>
                  <a:gd name="T27" fmla="*/ 379 h 412"/>
                  <a:gd name="T28" fmla="*/ 464 w 488"/>
                  <a:gd name="T29" fmla="*/ 317 h 412"/>
                  <a:gd name="T30" fmla="*/ 453 w 488"/>
                  <a:gd name="T31" fmla="*/ 229 h 412"/>
                  <a:gd name="T32" fmla="*/ 429 w 488"/>
                  <a:gd name="T33" fmla="*/ 110 h 412"/>
                  <a:gd name="T34" fmla="*/ 410 w 488"/>
                  <a:gd name="T35" fmla="*/ 35 h 412"/>
                  <a:gd name="T36" fmla="*/ 391 w 488"/>
                  <a:gd name="T37" fmla="*/ 24 h 412"/>
                  <a:gd name="T38" fmla="*/ 302 w 488"/>
                  <a:gd name="T39" fmla="*/ 19 h 412"/>
                  <a:gd name="T40" fmla="*/ 181 w 488"/>
                  <a:gd name="T41" fmla="*/ 24 h 412"/>
                  <a:gd name="T42" fmla="*/ 81 w 488"/>
                  <a:gd name="T43" fmla="*/ 21 h 412"/>
                  <a:gd name="T44" fmla="*/ 0 w 488"/>
                  <a:gd name="T45" fmla="*/ 11 h 4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8"/>
                  <a:gd name="T70" fmla="*/ 0 h 412"/>
                  <a:gd name="T71" fmla="*/ 488 w 488"/>
                  <a:gd name="T72" fmla="*/ 412 h 4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8" h="412">
                    <a:moveTo>
                      <a:pt x="0" y="11"/>
                    </a:moveTo>
                    <a:lnTo>
                      <a:pt x="162" y="5"/>
                    </a:lnTo>
                    <a:lnTo>
                      <a:pt x="273" y="0"/>
                    </a:lnTo>
                    <a:lnTo>
                      <a:pt x="397" y="2"/>
                    </a:lnTo>
                    <a:lnTo>
                      <a:pt x="416" y="16"/>
                    </a:lnTo>
                    <a:lnTo>
                      <a:pt x="431" y="38"/>
                    </a:lnTo>
                    <a:lnTo>
                      <a:pt x="458" y="154"/>
                    </a:lnTo>
                    <a:lnTo>
                      <a:pt x="478" y="286"/>
                    </a:lnTo>
                    <a:lnTo>
                      <a:pt x="488" y="377"/>
                    </a:lnTo>
                    <a:lnTo>
                      <a:pt x="478" y="406"/>
                    </a:lnTo>
                    <a:lnTo>
                      <a:pt x="453" y="412"/>
                    </a:lnTo>
                    <a:lnTo>
                      <a:pt x="310" y="396"/>
                    </a:lnTo>
                    <a:lnTo>
                      <a:pt x="459" y="383"/>
                    </a:lnTo>
                    <a:lnTo>
                      <a:pt x="467" y="379"/>
                    </a:lnTo>
                    <a:lnTo>
                      <a:pt x="464" y="317"/>
                    </a:lnTo>
                    <a:lnTo>
                      <a:pt x="453" y="229"/>
                    </a:lnTo>
                    <a:lnTo>
                      <a:pt x="429" y="110"/>
                    </a:lnTo>
                    <a:lnTo>
                      <a:pt x="410" y="35"/>
                    </a:lnTo>
                    <a:lnTo>
                      <a:pt x="391" y="24"/>
                    </a:lnTo>
                    <a:lnTo>
                      <a:pt x="302" y="19"/>
                    </a:lnTo>
                    <a:lnTo>
                      <a:pt x="181" y="24"/>
                    </a:lnTo>
                    <a:lnTo>
                      <a:pt x="81" y="21"/>
                    </a:lnTo>
                    <a:lnTo>
                      <a:pt x="0" y="11"/>
                    </a:lnTo>
                    <a:close/>
                  </a:path>
                </a:pathLst>
              </a:custGeom>
              <a:solidFill>
                <a:srgbClr val="D6D6D6"/>
              </a:solidFill>
              <a:ln w="9525">
                <a:noFill/>
                <a:round/>
                <a:headEnd/>
                <a:tailEnd/>
              </a:ln>
            </p:spPr>
            <p:txBody>
              <a:bodyPr/>
              <a:lstStyle/>
              <a:p>
                <a:endParaRPr lang="en-GB"/>
              </a:p>
            </p:txBody>
          </p:sp>
          <p:sp>
            <p:nvSpPr>
              <p:cNvPr id="26641" name="Freeform 21"/>
              <p:cNvSpPr>
                <a:spLocks/>
              </p:cNvSpPr>
              <p:nvPr/>
            </p:nvSpPr>
            <p:spPr bwMode="auto">
              <a:xfrm>
                <a:off x="2003" y="2132"/>
                <a:ext cx="485" cy="401"/>
              </a:xfrm>
              <a:custGeom>
                <a:avLst/>
                <a:gdLst>
                  <a:gd name="T0" fmla="*/ 224 w 485"/>
                  <a:gd name="T1" fmla="*/ 0 h 401"/>
                  <a:gd name="T2" fmla="*/ 67 w 485"/>
                  <a:gd name="T3" fmla="*/ 0 h 401"/>
                  <a:gd name="T4" fmla="*/ 22 w 485"/>
                  <a:gd name="T5" fmla="*/ 5 h 401"/>
                  <a:gd name="T6" fmla="*/ 14 w 485"/>
                  <a:gd name="T7" fmla="*/ 22 h 401"/>
                  <a:gd name="T8" fmla="*/ 5 w 485"/>
                  <a:gd name="T9" fmla="*/ 57 h 401"/>
                  <a:gd name="T10" fmla="*/ 0 w 485"/>
                  <a:gd name="T11" fmla="*/ 151 h 401"/>
                  <a:gd name="T12" fmla="*/ 5 w 485"/>
                  <a:gd name="T13" fmla="*/ 243 h 401"/>
                  <a:gd name="T14" fmla="*/ 17 w 485"/>
                  <a:gd name="T15" fmla="*/ 334 h 401"/>
                  <a:gd name="T16" fmla="*/ 37 w 485"/>
                  <a:gd name="T17" fmla="*/ 371 h 401"/>
                  <a:gd name="T18" fmla="*/ 46 w 485"/>
                  <a:gd name="T19" fmla="*/ 380 h 401"/>
                  <a:gd name="T20" fmla="*/ 146 w 485"/>
                  <a:gd name="T21" fmla="*/ 390 h 401"/>
                  <a:gd name="T22" fmla="*/ 275 w 485"/>
                  <a:gd name="T23" fmla="*/ 395 h 401"/>
                  <a:gd name="T24" fmla="*/ 371 w 485"/>
                  <a:gd name="T25" fmla="*/ 396 h 401"/>
                  <a:gd name="T26" fmla="*/ 485 w 485"/>
                  <a:gd name="T27" fmla="*/ 401 h 401"/>
                  <a:gd name="T28" fmla="*/ 480 w 485"/>
                  <a:gd name="T29" fmla="*/ 387 h 401"/>
                  <a:gd name="T30" fmla="*/ 391 w 485"/>
                  <a:gd name="T31" fmla="*/ 380 h 401"/>
                  <a:gd name="T32" fmla="*/ 275 w 485"/>
                  <a:gd name="T33" fmla="*/ 372 h 401"/>
                  <a:gd name="T34" fmla="*/ 114 w 485"/>
                  <a:gd name="T35" fmla="*/ 371 h 401"/>
                  <a:gd name="T36" fmla="*/ 56 w 485"/>
                  <a:gd name="T37" fmla="*/ 353 h 401"/>
                  <a:gd name="T38" fmla="*/ 38 w 485"/>
                  <a:gd name="T39" fmla="*/ 339 h 401"/>
                  <a:gd name="T40" fmla="*/ 32 w 485"/>
                  <a:gd name="T41" fmla="*/ 313 h 401"/>
                  <a:gd name="T42" fmla="*/ 24 w 485"/>
                  <a:gd name="T43" fmla="*/ 237 h 401"/>
                  <a:gd name="T44" fmla="*/ 22 w 485"/>
                  <a:gd name="T45" fmla="*/ 142 h 401"/>
                  <a:gd name="T46" fmla="*/ 29 w 485"/>
                  <a:gd name="T47" fmla="*/ 46 h 401"/>
                  <a:gd name="T48" fmla="*/ 38 w 485"/>
                  <a:gd name="T49" fmla="*/ 24 h 401"/>
                  <a:gd name="T50" fmla="*/ 143 w 485"/>
                  <a:gd name="T51" fmla="*/ 10 h 401"/>
                  <a:gd name="T52" fmla="*/ 224 w 485"/>
                  <a:gd name="T53" fmla="*/ 0 h 40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5"/>
                  <a:gd name="T82" fmla="*/ 0 h 401"/>
                  <a:gd name="T83" fmla="*/ 485 w 485"/>
                  <a:gd name="T84" fmla="*/ 401 h 40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5" h="401">
                    <a:moveTo>
                      <a:pt x="224" y="0"/>
                    </a:moveTo>
                    <a:lnTo>
                      <a:pt x="67" y="0"/>
                    </a:lnTo>
                    <a:lnTo>
                      <a:pt x="22" y="5"/>
                    </a:lnTo>
                    <a:lnTo>
                      <a:pt x="14" y="22"/>
                    </a:lnTo>
                    <a:lnTo>
                      <a:pt x="5" y="57"/>
                    </a:lnTo>
                    <a:lnTo>
                      <a:pt x="0" y="151"/>
                    </a:lnTo>
                    <a:lnTo>
                      <a:pt x="5" y="243"/>
                    </a:lnTo>
                    <a:lnTo>
                      <a:pt x="17" y="334"/>
                    </a:lnTo>
                    <a:lnTo>
                      <a:pt x="37" y="371"/>
                    </a:lnTo>
                    <a:lnTo>
                      <a:pt x="46" y="380"/>
                    </a:lnTo>
                    <a:lnTo>
                      <a:pt x="146" y="390"/>
                    </a:lnTo>
                    <a:lnTo>
                      <a:pt x="275" y="395"/>
                    </a:lnTo>
                    <a:lnTo>
                      <a:pt x="371" y="396"/>
                    </a:lnTo>
                    <a:lnTo>
                      <a:pt x="485" y="401"/>
                    </a:lnTo>
                    <a:lnTo>
                      <a:pt x="480" y="387"/>
                    </a:lnTo>
                    <a:lnTo>
                      <a:pt x="391" y="380"/>
                    </a:lnTo>
                    <a:lnTo>
                      <a:pt x="275" y="372"/>
                    </a:lnTo>
                    <a:lnTo>
                      <a:pt x="114" y="371"/>
                    </a:lnTo>
                    <a:lnTo>
                      <a:pt x="56" y="353"/>
                    </a:lnTo>
                    <a:lnTo>
                      <a:pt x="38" y="339"/>
                    </a:lnTo>
                    <a:lnTo>
                      <a:pt x="32" y="313"/>
                    </a:lnTo>
                    <a:lnTo>
                      <a:pt x="24" y="237"/>
                    </a:lnTo>
                    <a:lnTo>
                      <a:pt x="22" y="142"/>
                    </a:lnTo>
                    <a:lnTo>
                      <a:pt x="29" y="46"/>
                    </a:lnTo>
                    <a:lnTo>
                      <a:pt x="38" y="24"/>
                    </a:lnTo>
                    <a:lnTo>
                      <a:pt x="143" y="10"/>
                    </a:lnTo>
                    <a:lnTo>
                      <a:pt x="224" y="0"/>
                    </a:lnTo>
                    <a:close/>
                  </a:path>
                </a:pathLst>
              </a:custGeom>
              <a:solidFill>
                <a:srgbClr val="D6D6D6"/>
              </a:solidFill>
              <a:ln w="9525">
                <a:noFill/>
                <a:round/>
                <a:headEnd/>
                <a:tailEnd/>
              </a:ln>
            </p:spPr>
            <p:txBody>
              <a:bodyPr/>
              <a:lstStyle/>
              <a:p>
                <a:endParaRPr lang="en-GB"/>
              </a:p>
            </p:txBody>
          </p:sp>
        </p:grpSp>
      </p:grpSp>
      <p:sp>
        <p:nvSpPr>
          <p:cNvPr id="26627" name="Rectangle 22"/>
          <p:cNvSpPr>
            <a:spLocks noGrp="1" noChangeArrowheads="1"/>
          </p:cNvSpPr>
          <p:nvPr>
            <p:ph type="title" idx="4294967295"/>
          </p:nvPr>
        </p:nvSpPr>
        <p:spPr/>
        <p:txBody>
          <a:bodyPr>
            <a:normAutofit fontScale="90000"/>
          </a:bodyPr>
          <a:lstStyle/>
          <a:p>
            <a:pPr eaLnBrk="1" hangingPunct="1"/>
            <a:r>
              <a:rPr lang="en-GB"/>
              <a:t>Hands On Labs</a:t>
            </a:r>
          </a:p>
        </p:txBody>
      </p:sp>
      <p:sp>
        <p:nvSpPr>
          <p:cNvPr id="26628" name="Rectangle 23"/>
          <p:cNvSpPr>
            <a:spLocks noGrp="1" noChangeArrowheads="1"/>
          </p:cNvSpPr>
          <p:nvPr>
            <p:ph type="body" idx="4294967295"/>
          </p:nvPr>
        </p:nvSpPr>
        <p:spPr/>
        <p:txBody>
          <a:bodyPr/>
          <a:lstStyle/>
          <a:p>
            <a:r>
              <a:rPr lang="en-GB" dirty="0"/>
              <a:t>Get started with the Entity Framework Code First</a:t>
            </a:r>
          </a:p>
          <a:p>
            <a:r>
              <a:rPr lang="en-GB" dirty="0"/>
              <a:t>Code First from Database (optional)</a:t>
            </a:r>
          </a:p>
          <a:p>
            <a:r>
              <a:rPr lang="en-GB" dirty="0"/>
              <a:t>Create the </a:t>
            </a:r>
            <a:r>
              <a:rPr lang="en-GB" dirty="0" err="1"/>
              <a:t>QAForum</a:t>
            </a:r>
            <a:r>
              <a:rPr lang="en-GB" dirty="0"/>
              <a:t> app</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Why have an ORM at all?</a:t>
            </a:r>
          </a:p>
        </p:txBody>
      </p:sp>
      <p:sp>
        <p:nvSpPr>
          <p:cNvPr id="3" name="Content Placeholder 2"/>
          <p:cNvSpPr>
            <a:spLocks noGrp="1"/>
          </p:cNvSpPr>
          <p:nvPr>
            <p:ph idx="1"/>
          </p:nvPr>
        </p:nvSpPr>
        <p:spPr/>
        <p:txBody>
          <a:bodyPr/>
          <a:lstStyle/>
          <a:p>
            <a:r>
              <a:rPr lang="en-GB" dirty="0"/>
              <a:t>Most applications use OO code and store in relational data hence there is a </a:t>
            </a:r>
            <a:r>
              <a:rPr lang="en-GB" dirty="0" err="1"/>
              <a:t>mis</a:t>
            </a:r>
            <a:r>
              <a:rPr lang="en-GB" dirty="0"/>
              <a:t>-match. To do-it-yourself you need to handle :</a:t>
            </a:r>
          </a:p>
          <a:p>
            <a:r>
              <a:rPr lang="en-GB" dirty="0"/>
              <a:t>Write the object model</a:t>
            </a:r>
          </a:p>
          <a:p>
            <a:r>
              <a:rPr lang="en-GB" dirty="0"/>
              <a:t>Write the plumbing code  - synchronizing, lazy loading, persistence, track changes, concurrency, validation, data type conversions, relationships and associations, vendor independence, make it a LINQ-provider.</a:t>
            </a:r>
          </a:p>
          <a:p>
            <a:r>
              <a:rPr lang="en-GB" dirty="0"/>
              <a:t>Typically the DIY way consumes ~35% of project code &amp; budget. With an ORM this typically drops to &lt;10%.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fontScale="90000"/>
          </a:bodyPr>
          <a:lstStyle/>
          <a:p>
            <a:r>
              <a:rPr lang="en-GB" dirty="0">
                <a:solidFill>
                  <a:schemeClr val="accent2">
                    <a:lumMod val="50000"/>
                  </a:schemeClr>
                </a:solidFill>
              </a:rPr>
              <a:t>Code First</a:t>
            </a:r>
          </a:p>
        </p:txBody>
      </p:sp>
      <p:grpSp>
        <p:nvGrpSpPr>
          <p:cNvPr id="2" name="Group 18"/>
          <p:cNvGrpSpPr>
            <a:grpSpLocks/>
          </p:cNvGrpSpPr>
          <p:nvPr/>
        </p:nvGrpSpPr>
        <p:grpSpPr bwMode="auto">
          <a:xfrm>
            <a:off x="7935115" y="4229857"/>
            <a:ext cx="3497561" cy="2315528"/>
            <a:chOff x="141669" y="1777288"/>
            <a:chExt cx="4143193" cy="4978883"/>
          </a:xfrm>
          <a:solidFill>
            <a:schemeClr val="accent2">
              <a:lumMod val="20000"/>
              <a:lumOff val="80000"/>
            </a:schemeClr>
          </a:solidFill>
        </p:grpSpPr>
        <p:sp>
          <p:nvSpPr>
            <p:cNvPr id="5134" name="Rounded Rectangle 6"/>
            <p:cNvSpPr>
              <a:spLocks noChangeArrowheads="1"/>
            </p:cNvSpPr>
            <p:nvPr/>
          </p:nvSpPr>
          <p:spPr bwMode="auto">
            <a:xfrm>
              <a:off x="141669" y="1777288"/>
              <a:ext cx="3928055" cy="4978883"/>
            </a:xfrm>
            <a:prstGeom prst="roundRect">
              <a:avLst>
                <a:gd name="adj" fmla="val 16667"/>
              </a:avLst>
            </a:prstGeom>
            <a:grpFill/>
            <a:ln w="9525" algn="ctr">
              <a:solidFill>
                <a:schemeClr val="tx1"/>
              </a:solidFill>
              <a:round/>
              <a:headEnd/>
              <a:tailEnd/>
            </a:ln>
          </p:spPr>
          <p:txBody>
            <a:bodyPr>
              <a:spAutoFit/>
            </a:bodyPr>
            <a:lstStyle/>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p:txBody>
        </p:sp>
        <p:pic>
          <p:nvPicPr>
            <p:cNvPr id="5135" name="Picture 3" descr="Class-Diagram-Sample.png"/>
            <p:cNvPicPr>
              <a:picLocks noChangeAspect="1"/>
            </p:cNvPicPr>
            <p:nvPr/>
          </p:nvPicPr>
          <p:blipFill>
            <a:blip r:embed="rId3" cstate="print"/>
            <a:srcRect/>
            <a:stretch>
              <a:fillRect/>
            </a:stretch>
          </p:blipFill>
          <p:spPr bwMode="auto">
            <a:xfrm>
              <a:off x="1659489" y="3487755"/>
              <a:ext cx="1899519" cy="1509254"/>
            </a:xfrm>
            <a:prstGeom prst="rect">
              <a:avLst/>
            </a:prstGeom>
            <a:grpFill/>
            <a:ln w="9525">
              <a:noFill/>
              <a:miter lim="800000"/>
              <a:headEnd/>
              <a:tailEnd/>
            </a:ln>
          </p:spPr>
        </p:pic>
        <p:pic>
          <p:nvPicPr>
            <p:cNvPr id="5136" name="Picture 5" descr="NetAccess_1_1.gif"/>
            <p:cNvPicPr>
              <a:picLocks noChangeAspect="1"/>
            </p:cNvPicPr>
            <p:nvPr/>
          </p:nvPicPr>
          <p:blipFill>
            <a:blip r:embed="rId4" cstate="print"/>
            <a:srcRect/>
            <a:stretch>
              <a:fillRect/>
            </a:stretch>
          </p:blipFill>
          <p:spPr bwMode="auto">
            <a:xfrm>
              <a:off x="446469" y="1942433"/>
              <a:ext cx="2039155" cy="1569918"/>
            </a:xfrm>
            <a:prstGeom prst="rect">
              <a:avLst/>
            </a:prstGeom>
            <a:grpFill/>
            <a:ln w="9525">
              <a:noFill/>
              <a:miter lim="800000"/>
              <a:headEnd/>
              <a:tailEnd/>
            </a:ln>
          </p:spPr>
        </p:pic>
        <p:sp>
          <p:nvSpPr>
            <p:cNvPr id="5137" name="TextBox 7"/>
            <p:cNvSpPr txBox="1">
              <a:spLocks noChangeArrowheads="1"/>
            </p:cNvSpPr>
            <p:nvPr/>
          </p:nvSpPr>
          <p:spPr bwMode="auto">
            <a:xfrm>
              <a:off x="2565551" y="2343958"/>
              <a:ext cx="780832" cy="727964"/>
            </a:xfrm>
            <a:prstGeom prst="rect">
              <a:avLst/>
            </a:prstGeom>
            <a:grpFill/>
            <a:ln w="9525">
              <a:noFill/>
              <a:miter lim="800000"/>
              <a:headEnd/>
              <a:tailEnd/>
            </a:ln>
          </p:spPr>
          <p:txBody>
            <a:bodyPr wrap="none">
              <a:spAutoFit/>
            </a:bodyPr>
            <a:lstStyle/>
            <a:p>
              <a:pPr algn="ctr"/>
              <a:r>
                <a:rPr lang="en-GB" sz="1600"/>
                <a:t>Code</a:t>
              </a:r>
            </a:p>
          </p:txBody>
        </p:sp>
        <p:sp>
          <p:nvSpPr>
            <p:cNvPr id="5138" name="TextBox 11"/>
            <p:cNvSpPr txBox="1">
              <a:spLocks noChangeArrowheads="1"/>
            </p:cNvSpPr>
            <p:nvPr/>
          </p:nvSpPr>
          <p:spPr bwMode="auto">
            <a:xfrm>
              <a:off x="2548879" y="3129569"/>
              <a:ext cx="1735983" cy="727964"/>
            </a:xfrm>
            <a:prstGeom prst="rect">
              <a:avLst/>
            </a:prstGeom>
            <a:grpFill/>
            <a:ln w="9525">
              <a:noFill/>
              <a:miter lim="800000"/>
              <a:headEnd/>
              <a:tailEnd/>
            </a:ln>
          </p:spPr>
          <p:txBody>
            <a:bodyPr wrap="none">
              <a:spAutoFit/>
            </a:bodyPr>
            <a:lstStyle/>
            <a:p>
              <a:pPr algn="ctr"/>
              <a:r>
                <a:rPr lang="en-GB" sz="1600"/>
                <a:t>Class Diagram</a:t>
              </a:r>
            </a:p>
          </p:txBody>
        </p:sp>
      </p:grpSp>
      <p:grpSp>
        <p:nvGrpSpPr>
          <p:cNvPr id="3" name="Group 19"/>
          <p:cNvGrpSpPr>
            <a:grpSpLocks/>
          </p:cNvGrpSpPr>
          <p:nvPr/>
        </p:nvGrpSpPr>
        <p:grpSpPr bwMode="auto">
          <a:xfrm>
            <a:off x="583827" y="1604928"/>
            <a:ext cx="2195949" cy="2295287"/>
            <a:chOff x="5924282" y="3456521"/>
            <a:chExt cx="3155322" cy="5493465"/>
          </a:xfrm>
          <a:solidFill>
            <a:schemeClr val="accent2">
              <a:lumMod val="20000"/>
              <a:lumOff val="80000"/>
            </a:schemeClr>
          </a:solidFill>
        </p:grpSpPr>
        <p:sp>
          <p:nvSpPr>
            <p:cNvPr id="5129" name="Rounded Rectangle 10"/>
            <p:cNvSpPr>
              <a:spLocks noChangeArrowheads="1"/>
            </p:cNvSpPr>
            <p:nvPr/>
          </p:nvSpPr>
          <p:spPr bwMode="auto">
            <a:xfrm>
              <a:off x="5924282" y="3456521"/>
              <a:ext cx="3155322" cy="5493465"/>
            </a:xfrm>
            <a:prstGeom prst="roundRect">
              <a:avLst>
                <a:gd name="adj" fmla="val 16667"/>
              </a:avLst>
            </a:prstGeom>
            <a:grpFill/>
            <a:ln w="9525" algn="ctr">
              <a:solidFill>
                <a:schemeClr val="tx1"/>
              </a:solidFill>
              <a:round/>
              <a:headEnd/>
              <a:tailEnd/>
            </a:ln>
          </p:spPr>
          <p:txBody>
            <a:bodyPr>
              <a:spAutoFit/>
            </a:bodyPr>
            <a:lstStyle/>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p:txBody>
        </p:sp>
        <p:pic>
          <p:nvPicPr>
            <p:cNvPr id="5130" name="Picture 4" descr="431code_SCR-SO-ERD.gif"/>
            <p:cNvPicPr>
              <a:picLocks noChangeAspect="1"/>
            </p:cNvPicPr>
            <p:nvPr/>
          </p:nvPicPr>
          <p:blipFill>
            <a:blip r:embed="rId5" cstate="print"/>
            <a:srcRect/>
            <a:stretch>
              <a:fillRect/>
            </a:stretch>
          </p:blipFill>
          <p:spPr bwMode="auto">
            <a:xfrm>
              <a:off x="6104589" y="3596424"/>
              <a:ext cx="2562896" cy="1922172"/>
            </a:xfrm>
            <a:prstGeom prst="rect">
              <a:avLst/>
            </a:prstGeom>
            <a:grpFill/>
            <a:ln w="9525">
              <a:noFill/>
              <a:miter lim="800000"/>
              <a:headEnd/>
              <a:tailEnd/>
            </a:ln>
          </p:spPr>
        </p:pic>
        <p:sp>
          <p:nvSpPr>
            <p:cNvPr id="10" name="Flowchart: Magnetic Disk 9"/>
            <p:cNvSpPr/>
            <p:nvPr/>
          </p:nvSpPr>
          <p:spPr bwMode="auto">
            <a:xfrm>
              <a:off x="7855293" y="5178314"/>
              <a:ext cx="876691" cy="2633889"/>
            </a:xfrm>
            <a:prstGeom prst="flowChartMagneticDisk">
              <a:avLst/>
            </a:prstGeom>
            <a:grpFill/>
            <a:ln w="9525" cap="flat" cmpd="sng" algn="ctr">
              <a:solidFill>
                <a:schemeClr val="tx1"/>
              </a:solidFill>
              <a:prstDash val="solid"/>
              <a:round/>
              <a:headEnd type="none" w="med" len="med"/>
              <a:tailEnd type="none" w="med" len="med"/>
            </a:ln>
            <a:effectLst/>
          </p:spPr>
          <p:txBody>
            <a:bodyPr>
              <a:spAutoFit/>
            </a:bodyPr>
            <a:lstStyle/>
            <a:p>
              <a:pPr>
                <a:defRPr/>
              </a:pPr>
              <a:endParaRPr lang="en-GB" dirty="0"/>
            </a:p>
            <a:p>
              <a:pPr>
                <a:defRPr/>
              </a:pPr>
              <a:endParaRPr lang="en-GB" dirty="0"/>
            </a:p>
            <a:p>
              <a:pPr>
                <a:defRPr/>
              </a:pPr>
              <a:endParaRPr lang="en-GB" dirty="0"/>
            </a:p>
          </p:txBody>
        </p:sp>
        <p:sp>
          <p:nvSpPr>
            <p:cNvPr id="5132" name="TextBox 12"/>
            <p:cNvSpPr txBox="1">
              <a:spLocks noChangeArrowheads="1"/>
            </p:cNvSpPr>
            <p:nvPr/>
          </p:nvSpPr>
          <p:spPr bwMode="auto">
            <a:xfrm>
              <a:off x="6052969" y="5215945"/>
              <a:ext cx="1281112" cy="810284"/>
            </a:xfrm>
            <a:prstGeom prst="rect">
              <a:avLst/>
            </a:prstGeom>
            <a:grpFill/>
            <a:ln w="9525">
              <a:noFill/>
              <a:miter lim="800000"/>
              <a:headEnd/>
              <a:tailEnd/>
            </a:ln>
          </p:spPr>
          <p:txBody>
            <a:bodyPr wrap="none">
              <a:spAutoFit/>
            </a:bodyPr>
            <a:lstStyle/>
            <a:p>
              <a:pPr algn="ctr"/>
              <a:r>
                <a:rPr lang="en-GB" sz="1600" dirty="0"/>
                <a:t>Schema</a:t>
              </a:r>
            </a:p>
          </p:txBody>
        </p:sp>
        <p:sp>
          <p:nvSpPr>
            <p:cNvPr id="5133" name="TextBox 13"/>
            <p:cNvSpPr txBox="1">
              <a:spLocks noChangeArrowheads="1"/>
            </p:cNvSpPr>
            <p:nvPr/>
          </p:nvSpPr>
          <p:spPr bwMode="auto">
            <a:xfrm>
              <a:off x="6017041" y="6117464"/>
              <a:ext cx="1468417" cy="810284"/>
            </a:xfrm>
            <a:prstGeom prst="rect">
              <a:avLst/>
            </a:prstGeom>
            <a:grpFill/>
            <a:ln w="9525">
              <a:noFill/>
              <a:miter lim="800000"/>
              <a:headEnd/>
              <a:tailEnd/>
            </a:ln>
          </p:spPr>
          <p:txBody>
            <a:bodyPr wrap="none">
              <a:spAutoFit/>
            </a:bodyPr>
            <a:lstStyle/>
            <a:p>
              <a:pPr algn="ctr"/>
              <a:r>
                <a:rPr lang="en-GB" sz="1600"/>
                <a:t>Database</a:t>
              </a:r>
            </a:p>
          </p:txBody>
        </p:sp>
      </p:grpSp>
      <p:grpSp>
        <p:nvGrpSpPr>
          <p:cNvPr id="4" name="Group 30"/>
          <p:cNvGrpSpPr/>
          <p:nvPr/>
        </p:nvGrpSpPr>
        <p:grpSpPr>
          <a:xfrm>
            <a:off x="748100" y="4297680"/>
            <a:ext cx="7207273" cy="1561424"/>
            <a:chOff x="561074" y="4297680"/>
            <a:chExt cx="5405455" cy="1561424"/>
          </a:xfrm>
          <a:solidFill>
            <a:schemeClr val="accent6">
              <a:lumMod val="60000"/>
              <a:lumOff val="40000"/>
            </a:schemeClr>
          </a:solidFill>
        </p:grpSpPr>
        <p:sp>
          <p:nvSpPr>
            <p:cNvPr id="30" name="TextBox 29"/>
            <p:cNvSpPr txBox="1"/>
            <p:nvPr/>
          </p:nvSpPr>
          <p:spPr>
            <a:xfrm>
              <a:off x="2254959" y="4297680"/>
              <a:ext cx="2903680" cy="830997"/>
            </a:xfrm>
            <a:prstGeom prst="rect">
              <a:avLst/>
            </a:prstGeom>
            <a:grpFill/>
          </p:spPr>
          <p:txBody>
            <a:bodyPr wrap="none" rtlCol="0">
              <a:spAutoFit/>
            </a:bodyPr>
            <a:lstStyle/>
            <a:p>
              <a:pPr algn="ctr"/>
              <a:r>
                <a:rPr lang="en-GB" sz="2400" b="1" dirty="0">
                  <a:solidFill>
                    <a:schemeClr val="accent2">
                      <a:lumMod val="50000"/>
                    </a:schemeClr>
                  </a:solidFill>
                  <a:latin typeface="Courier New" pitchFamily="49" charset="0"/>
                  <a:cs typeface="Courier New" pitchFamily="49" charset="0"/>
                </a:rPr>
                <a:t>Possible annotations</a:t>
              </a:r>
              <a:br>
                <a:rPr lang="en-GB" sz="2400" b="1" dirty="0">
                  <a:solidFill>
                    <a:schemeClr val="accent2">
                      <a:lumMod val="50000"/>
                    </a:schemeClr>
                  </a:solidFill>
                  <a:latin typeface="Courier New" pitchFamily="49" charset="0"/>
                  <a:cs typeface="Courier New" pitchFamily="49" charset="0"/>
                </a:rPr>
              </a:br>
              <a:r>
                <a:rPr lang="en-GB" sz="2400" b="1" dirty="0">
                  <a:solidFill>
                    <a:schemeClr val="accent2">
                      <a:lumMod val="50000"/>
                    </a:schemeClr>
                  </a:solidFill>
                  <a:latin typeface="Courier New" pitchFamily="49" charset="0"/>
                  <a:cs typeface="Courier New" pitchFamily="49" charset="0"/>
                </a:rPr>
                <a:t>to control DDL</a:t>
              </a:r>
            </a:p>
          </p:txBody>
        </p:sp>
        <p:sp>
          <p:nvSpPr>
            <p:cNvPr id="33" name="Curved Down Arrow 32"/>
            <p:cNvSpPr/>
            <p:nvPr/>
          </p:nvSpPr>
          <p:spPr>
            <a:xfrm rot="12802493">
              <a:off x="561074" y="4418136"/>
              <a:ext cx="5405455" cy="1440968"/>
            </a:xfrm>
            <a:prstGeom prst="curved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grpSp>
      <p:sp>
        <p:nvSpPr>
          <p:cNvPr id="34" name="Rounded Rectangular Callout 33"/>
          <p:cNvSpPr/>
          <p:nvPr/>
        </p:nvSpPr>
        <p:spPr>
          <a:xfrm>
            <a:off x="6778752" y="2066544"/>
            <a:ext cx="2950464" cy="1298448"/>
          </a:xfrm>
          <a:prstGeom prst="wedgeRoundRectCallout">
            <a:avLst>
              <a:gd name="adj1" fmla="val -65461"/>
              <a:gd name="adj2" fmla="val 10475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Arial" pitchFamily="34" charset="0"/>
                <a:cs typeface="Arial" pitchFamily="34" charset="0"/>
              </a:rPr>
              <a:t>We use this process on this course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linds(horizontal)">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fontScale="90000"/>
          </a:bodyPr>
          <a:lstStyle/>
          <a:p>
            <a:r>
              <a:rPr lang="en-GB" dirty="0">
                <a:solidFill>
                  <a:schemeClr val="accent2">
                    <a:lumMod val="50000"/>
                  </a:schemeClr>
                </a:solidFill>
              </a:rPr>
              <a:t>Code First From Database</a:t>
            </a:r>
          </a:p>
        </p:txBody>
      </p:sp>
      <p:grpSp>
        <p:nvGrpSpPr>
          <p:cNvPr id="3" name="Group 19"/>
          <p:cNvGrpSpPr>
            <a:grpSpLocks/>
          </p:cNvGrpSpPr>
          <p:nvPr/>
        </p:nvGrpSpPr>
        <p:grpSpPr bwMode="auto">
          <a:xfrm>
            <a:off x="583827" y="1604928"/>
            <a:ext cx="2195949" cy="2295287"/>
            <a:chOff x="5924282" y="3456521"/>
            <a:chExt cx="3155322" cy="5493465"/>
          </a:xfrm>
          <a:solidFill>
            <a:schemeClr val="accent2">
              <a:lumMod val="20000"/>
              <a:lumOff val="80000"/>
            </a:schemeClr>
          </a:solidFill>
        </p:grpSpPr>
        <p:sp>
          <p:nvSpPr>
            <p:cNvPr id="5129" name="Rounded Rectangle 10"/>
            <p:cNvSpPr>
              <a:spLocks noChangeArrowheads="1"/>
            </p:cNvSpPr>
            <p:nvPr/>
          </p:nvSpPr>
          <p:spPr bwMode="auto">
            <a:xfrm>
              <a:off x="5924282" y="3456521"/>
              <a:ext cx="3155322" cy="5493465"/>
            </a:xfrm>
            <a:prstGeom prst="roundRect">
              <a:avLst>
                <a:gd name="adj" fmla="val 16667"/>
              </a:avLst>
            </a:prstGeom>
            <a:grpFill/>
            <a:ln w="9525" algn="ctr">
              <a:solidFill>
                <a:schemeClr val="tx1"/>
              </a:solidFill>
              <a:round/>
              <a:headEnd/>
              <a:tailEnd/>
            </a:ln>
          </p:spPr>
          <p:txBody>
            <a:bodyPr>
              <a:spAutoFit/>
            </a:bodyPr>
            <a:lstStyle/>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p:txBody>
        </p:sp>
        <p:pic>
          <p:nvPicPr>
            <p:cNvPr id="5130" name="Picture 4" descr="431code_SCR-SO-ERD.gif"/>
            <p:cNvPicPr>
              <a:picLocks noChangeAspect="1"/>
            </p:cNvPicPr>
            <p:nvPr/>
          </p:nvPicPr>
          <p:blipFill>
            <a:blip r:embed="rId3" cstate="print"/>
            <a:srcRect/>
            <a:stretch>
              <a:fillRect/>
            </a:stretch>
          </p:blipFill>
          <p:spPr bwMode="auto">
            <a:xfrm>
              <a:off x="6104589" y="3596424"/>
              <a:ext cx="2562896" cy="1922172"/>
            </a:xfrm>
            <a:prstGeom prst="rect">
              <a:avLst/>
            </a:prstGeom>
            <a:grpFill/>
            <a:ln w="9525">
              <a:noFill/>
              <a:miter lim="800000"/>
              <a:headEnd/>
              <a:tailEnd/>
            </a:ln>
          </p:spPr>
        </p:pic>
        <p:sp>
          <p:nvSpPr>
            <p:cNvPr id="10" name="Flowchart: Magnetic Disk 9"/>
            <p:cNvSpPr/>
            <p:nvPr/>
          </p:nvSpPr>
          <p:spPr bwMode="auto">
            <a:xfrm>
              <a:off x="7855293" y="5178314"/>
              <a:ext cx="876691" cy="2633889"/>
            </a:xfrm>
            <a:prstGeom prst="flowChartMagneticDisk">
              <a:avLst/>
            </a:prstGeom>
            <a:grpFill/>
            <a:ln w="9525" cap="flat" cmpd="sng" algn="ctr">
              <a:solidFill>
                <a:schemeClr val="tx1"/>
              </a:solidFill>
              <a:prstDash val="solid"/>
              <a:round/>
              <a:headEnd type="none" w="med" len="med"/>
              <a:tailEnd type="none" w="med" len="med"/>
            </a:ln>
            <a:effectLst/>
          </p:spPr>
          <p:txBody>
            <a:bodyPr>
              <a:spAutoFit/>
            </a:bodyPr>
            <a:lstStyle/>
            <a:p>
              <a:pPr>
                <a:defRPr/>
              </a:pPr>
              <a:endParaRPr lang="en-GB" dirty="0"/>
            </a:p>
            <a:p>
              <a:pPr>
                <a:defRPr/>
              </a:pPr>
              <a:endParaRPr lang="en-GB" dirty="0"/>
            </a:p>
            <a:p>
              <a:pPr>
                <a:defRPr/>
              </a:pPr>
              <a:endParaRPr lang="en-GB" dirty="0"/>
            </a:p>
          </p:txBody>
        </p:sp>
        <p:sp>
          <p:nvSpPr>
            <p:cNvPr id="5132" name="TextBox 12"/>
            <p:cNvSpPr txBox="1">
              <a:spLocks noChangeArrowheads="1"/>
            </p:cNvSpPr>
            <p:nvPr/>
          </p:nvSpPr>
          <p:spPr bwMode="auto">
            <a:xfrm>
              <a:off x="6052969" y="5215945"/>
              <a:ext cx="1281112" cy="810284"/>
            </a:xfrm>
            <a:prstGeom prst="rect">
              <a:avLst/>
            </a:prstGeom>
            <a:grpFill/>
            <a:ln w="9525">
              <a:noFill/>
              <a:miter lim="800000"/>
              <a:headEnd/>
              <a:tailEnd/>
            </a:ln>
          </p:spPr>
          <p:txBody>
            <a:bodyPr wrap="none">
              <a:spAutoFit/>
            </a:bodyPr>
            <a:lstStyle/>
            <a:p>
              <a:pPr algn="ctr"/>
              <a:r>
                <a:rPr lang="en-GB" sz="1600" dirty="0"/>
                <a:t>Schema</a:t>
              </a:r>
            </a:p>
          </p:txBody>
        </p:sp>
        <p:sp>
          <p:nvSpPr>
            <p:cNvPr id="5133" name="TextBox 13"/>
            <p:cNvSpPr txBox="1">
              <a:spLocks noChangeArrowheads="1"/>
            </p:cNvSpPr>
            <p:nvPr/>
          </p:nvSpPr>
          <p:spPr bwMode="auto">
            <a:xfrm>
              <a:off x="6017041" y="6117464"/>
              <a:ext cx="1468417" cy="810284"/>
            </a:xfrm>
            <a:prstGeom prst="rect">
              <a:avLst/>
            </a:prstGeom>
            <a:grpFill/>
            <a:ln w="9525">
              <a:noFill/>
              <a:miter lim="800000"/>
              <a:headEnd/>
              <a:tailEnd/>
            </a:ln>
          </p:spPr>
          <p:txBody>
            <a:bodyPr wrap="none">
              <a:spAutoFit/>
            </a:bodyPr>
            <a:lstStyle/>
            <a:p>
              <a:pPr algn="ctr"/>
              <a:r>
                <a:rPr lang="en-GB" sz="1600"/>
                <a:t>Database</a:t>
              </a:r>
            </a:p>
          </p:txBody>
        </p:sp>
      </p:grpSp>
      <p:grpSp>
        <p:nvGrpSpPr>
          <p:cNvPr id="4" name="Group 33"/>
          <p:cNvGrpSpPr/>
          <p:nvPr/>
        </p:nvGrpSpPr>
        <p:grpSpPr>
          <a:xfrm>
            <a:off x="3463051" y="969264"/>
            <a:ext cx="8206584" cy="2039607"/>
            <a:chOff x="2597288" y="969264"/>
            <a:chExt cx="6154938" cy="2039607"/>
          </a:xfrm>
          <a:solidFill>
            <a:schemeClr val="accent6">
              <a:lumMod val="60000"/>
              <a:lumOff val="40000"/>
            </a:schemeClr>
          </a:solidFill>
        </p:grpSpPr>
        <p:sp>
          <p:nvSpPr>
            <p:cNvPr id="32" name="Curved Down Arrow 31"/>
            <p:cNvSpPr/>
            <p:nvPr/>
          </p:nvSpPr>
          <p:spPr>
            <a:xfrm rot="1351251">
              <a:off x="2597288" y="1623023"/>
              <a:ext cx="5289413" cy="1385848"/>
            </a:xfrm>
            <a:prstGeom prst="curved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31" name="TextBox 30"/>
            <p:cNvSpPr txBox="1"/>
            <p:nvPr/>
          </p:nvSpPr>
          <p:spPr>
            <a:xfrm>
              <a:off x="6401583" y="969264"/>
              <a:ext cx="2350643" cy="1200329"/>
            </a:xfrm>
            <a:prstGeom prst="rect">
              <a:avLst/>
            </a:prstGeom>
            <a:grpFill/>
          </p:spPr>
          <p:txBody>
            <a:bodyPr wrap="none" rtlCol="0">
              <a:spAutoFit/>
            </a:bodyPr>
            <a:lstStyle/>
            <a:p>
              <a:pPr algn="ctr"/>
              <a:r>
                <a:rPr lang="en-GB" sz="2400" b="1" dirty="0">
                  <a:solidFill>
                    <a:schemeClr val="accent2">
                      <a:lumMod val="50000"/>
                    </a:schemeClr>
                  </a:solidFill>
                  <a:latin typeface="Courier New" pitchFamily="49" charset="0"/>
                  <a:cs typeface="Courier New" pitchFamily="49" charset="0"/>
                </a:rPr>
                <a:t>Possible ‘Buddy’</a:t>
              </a:r>
              <a:br>
                <a:rPr lang="en-GB" sz="2400" b="1" dirty="0">
                  <a:solidFill>
                    <a:schemeClr val="accent2">
                      <a:lumMod val="50000"/>
                    </a:schemeClr>
                  </a:solidFill>
                  <a:latin typeface="Courier New" pitchFamily="49" charset="0"/>
                  <a:cs typeface="Courier New" pitchFamily="49" charset="0"/>
                </a:rPr>
              </a:br>
              <a:r>
                <a:rPr lang="en-GB" sz="2400" b="1" dirty="0">
                  <a:solidFill>
                    <a:schemeClr val="accent2">
                      <a:lumMod val="50000"/>
                    </a:schemeClr>
                  </a:solidFill>
                  <a:latin typeface="Courier New" pitchFamily="49" charset="0"/>
                  <a:cs typeface="Courier New" pitchFamily="49" charset="0"/>
                </a:rPr>
                <a:t>classes to add</a:t>
              </a:r>
              <a:br>
                <a:rPr lang="en-GB" sz="2400" b="1" dirty="0">
                  <a:solidFill>
                    <a:schemeClr val="accent2">
                      <a:lumMod val="50000"/>
                    </a:schemeClr>
                  </a:solidFill>
                  <a:latin typeface="Courier New" pitchFamily="49" charset="0"/>
                  <a:cs typeface="Courier New" pitchFamily="49" charset="0"/>
                </a:rPr>
              </a:br>
              <a:r>
                <a:rPr lang="en-GB" sz="2400" b="1" dirty="0">
                  <a:solidFill>
                    <a:schemeClr val="accent2">
                      <a:lumMod val="50000"/>
                    </a:schemeClr>
                  </a:solidFill>
                  <a:latin typeface="Courier New" pitchFamily="49" charset="0"/>
                  <a:cs typeface="Courier New" pitchFamily="49" charset="0"/>
                </a:rPr>
                <a:t>annotations</a:t>
              </a:r>
            </a:p>
          </p:txBody>
        </p:sp>
      </p:grpSp>
      <p:grpSp>
        <p:nvGrpSpPr>
          <p:cNvPr id="24" name="Group 18">
            <a:extLst>
              <a:ext uri="{FF2B5EF4-FFF2-40B4-BE49-F238E27FC236}">
                <a16:creationId xmlns:a16="http://schemas.microsoft.com/office/drawing/2014/main" xmlns="" id="{F0225349-171A-234B-80BB-C38EA591C270}"/>
              </a:ext>
            </a:extLst>
          </p:cNvPr>
          <p:cNvGrpSpPr>
            <a:grpSpLocks/>
          </p:cNvGrpSpPr>
          <p:nvPr/>
        </p:nvGrpSpPr>
        <p:grpSpPr bwMode="auto">
          <a:xfrm>
            <a:off x="7935115" y="4229857"/>
            <a:ext cx="3497561" cy="2315528"/>
            <a:chOff x="141669" y="1777288"/>
            <a:chExt cx="4143193" cy="4978883"/>
          </a:xfrm>
          <a:solidFill>
            <a:schemeClr val="accent2">
              <a:lumMod val="20000"/>
              <a:lumOff val="80000"/>
            </a:schemeClr>
          </a:solidFill>
        </p:grpSpPr>
        <p:sp>
          <p:nvSpPr>
            <p:cNvPr id="25" name="Rounded Rectangle 6">
              <a:extLst>
                <a:ext uri="{FF2B5EF4-FFF2-40B4-BE49-F238E27FC236}">
                  <a16:creationId xmlns:a16="http://schemas.microsoft.com/office/drawing/2014/main" xmlns="" id="{028B1F23-6A31-9F48-B275-314E163CE3AB}"/>
                </a:ext>
              </a:extLst>
            </p:cNvPr>
            <p:cNvSpPr>
              <a:spLocks noChangeArrowheads="1"/>
            </p:cNvSpPr>
            <p:nvPr/>
          </p:nvSpPr>
          <p:spPr bwMode="auto">
            <a:xfrm>
              <a:off x="141669" y="1777288"/>
              <a:ext cx="3928055" cy="4978883"/>
            </a:xfrm>
            <a:prstGeom prst="roundRect">
              <a:avLst>
                <a:gd name="adj" fmla="val 16667"/>
              </a:avLst>
            </a:prstGeom>
            <a:grpFill/>
            <a:ln w="9525" algn="ctr">
              <a:solidFill>
                <a:schemeClr val="tx1"/>
              </a:solidFill>
              <a:round/>
              <a:headEnd/>
              <a:tailEnd/>
            </a:ln>
          </p:spPr>
          <p:txBody>
            <a:bodyPr>
              <a:spAutoFit/>
            </a:bodyPr>
            <a:lstStyle/>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p:txBody>
        </p:sp>
        <p:pic>
          <p:nvPicPr>
            <p:cNvPr id="26" name="Picture 3" descr="Class-Diagram-Sample.png">
              <a:extLst>
                <a:ext uri="{FF2B5EF4-FFF2-40B4-BE49-F238E27FC236}">
                  <a16:creationId xmlns:a16="http://schemas.microsoft.com/office/drawing/2014/main" xmlns="" id="{3F4E8FFC-7620-664A-BB50-053841B9B000}"/>
                </a:ext>
              </a:extLst>
            </p:cNvPr>
            <p:cNvPicPr>
              <a:picLocks noChangeAspect="1"/>
            </p:cNvPicPr>
            <p:nvPr/>
          </p:nvPicPr>
          <p:blipFill>
            <a:blip r:embed="rId4" cstate="print"/>
            <a:srcRect/>
            <a:stretch>
              <a:fillRect/>
            </a:stretch>
          </p:blipFill>
          <p:spPr bwMode="auto">
            <a:xfrm>
              <a:off x="1659489" y="3487755"/>
              <a:ext cx="1899519" cy="1509254"/>
            </a:xfrm>
            <a:prstGeom prst="rect">
              <a:avLst/>
            </a:prstGeom>
            <a:grpFill/>
            <a:ln w="9525">
              <a:noFill/>
              <a:miter lim="800000"/>
              <a:headEnd/>
              <a:tailEnd/>
            </a:ln>
          </p:spPr>
        </p:pic>
        <p:pic>
          <p:nvPicPr>
            <p:cNvPr id="27" name="Picture 5" descr="NetAccess_1_1.gif">
              <a:extLst>
                <a:ext uri="{FF2B5EF4-FFF2-40B4-BE49-F238E27FC236}">
                  <a16:creationId xmlns:a16="http://schemas.microsoft.com/office/drawing/2014/main" xmlns="" id="{362C2B91-938C-FD4C-8783-0D7E00CB44E8}"/>
                </a:ext>
              </a:extLst>
            </p:cNvPr>
            <p:cNvPicPr>
              <a:picLocks noChangeAspect="1"/>
            </p:cNvPicPr>
            <p:nvPr/>
          </p:nvPicPr>
          <p:blipFill>
            <a:blip r:embed="rId5" cstate="print"/>
            <a:srcRect/>
            <a:stretch>
              <a:fillRect/>
            </a:stretch>
          </p:blipFill>
          <p:spPr bwMode="auto">
            <a:xfrm>
              <a:off x="446469" y="1942433"/>
              <a:ext cx="2039155" cy="1569918"/>
            </a:xfrm>
            <a:prstGeom prst="rect">
              <a:avLst/>
            </a:prstGeom>
            <a:grpFill/>
            <a:ln w="9525">
              <a:noFill/>
              <a:miter lim="800000"/>
              <a:headEnd/>
              <a:tailEnd/>
            </a:ln>
          </p:spPr>
        </p:pic>
        <p:sp>
          <p:nvSpPr>
            <p:cNvPr id="28" name="TextBox 7">
              <a:extLst>
                <a:ext uri="{FF2B5EF4-FFF2-40B4-BE49-F238E27FC236}">
                  <a16:creationId xmlns:a16="http://schemas.microsoft.com/office/drawing/2014/main" xmlns="" id="{4EDF28A1-B659-0D4D-96CA-76543169ACC2}"/>
                </a:ext>
              </a:extLst>
            </p:cNvPr>
            <p:cNvSpPr txBox="1">
              <a:spLocks noChangeArrowheads="1"/>
            </p:cNvSpPr>
            <p:nvPr/>
          </p:nvSpPr>
          <p:spPr bwMode="auto">
            <a:xfrm>
              <a:off x="2565551" y="2343958"/>
              <a:ext cx="780832" cy="727964"/>
            </a:xfrm>
            <a:prstGeom prst="rect">
              <a:avLst/>
            </a:prstGeom>
            <a:grpFill/>
            <a:ln w="9525">
              <a:noFill/>
              <a:miter lim="800000"/>
              <a:headEnd/>
              <a:tailEnd/>
            </a:ln>
          </p:spPr>
          <p:txBody>
            <a:bodyPr wrap="none">
              <a:spAutoFit/>
            </a:bodyPr>
            <a:lstStyle/>
            <a:p>
              <a:pPr algn="ctr"/>
              <a:r>
                <a:rPr lang="en-GB" sz="1600"/>
                <a:t>Code</a:t>
              </a:r>
            </a:p>
          </p:txBody>
        </p:sp>
        <p:sp>
          <p:nvSpPr>
            <p:cNvPr id="29" name="TextBox 11">
              <a:extLst>
                <a:ext uri="{FF2B5EF4-FFF2-40B4-BE49-F238E27FC236}">
                  <a16:creationId xmlns:a16="http://schemas.microsoft.com/office/drawing/2014/main" xmlns="" id="{DCE29659-23E9-DD48-A77A-22C50EE54B83}"/>
                </a:ext>
              </a:extLst>
            </p:cNvPr>
            <p:cNvSpPr txBox="1">
              <a:spLocks noChangeArrowheads="1"/>
            </p:cNvSpPr>
            <p:nvPr/>
          </p:nvSpPr>
          <p:spPr bwMode="auto">
            <a:xfrm>
              <a:off x="2548879" y="3129569"/>
              <a:ext cx="1735983" cy="727964"/>
            </a:xfrm>
            <a:prstGeom prst="rect">
              <a:avLst/>
            </a:prstGeom>
            <a:grpFill/>
            <a:ln w="9525">
              <a:noFill/>
              <a:miter lim="800000"/>
              <a:headEnd/>
              <a:tailEnd/>
            </a:ln>
          </p:spPr>
          <p:txBody>
            <a:bodyPr wrap="none">
              <a:spAutoFit/>
            </a:bodyPr>
            <a:lstStyle/>
            <a:p>
              <a:pPr algn="ctr"/>
              <a:r>
                <a:rPr lang="en-GB" sz="1600"/>
                <a:t>Class Diagram</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To get started</a:t>
            </a:r>
          </a:p>
        </p:txBody>
      </p:sp>
      <p:sp>
        <p:nvSpPr>
          <p:cNvPr id="3" name="Content Placeholder 2"/>
          <p:cNvSpPr>
            <a:spLocks noGrp="1"/>
          </p:cNvSpPr>
          <p:nvPr>
            <p:ph idx="1"/>
          </p:nvPr>
        </p:nvSpPr>
        <p:spPr/>
        <p:txBody>
          <a:bodyPr>
            <a:normAutofit lnSpcReduction="10000"/>
          </a:bodyPr>
          <a:lstStyle/>
          <a:p>
            <a:r>
              <a:rPr lang="en-GB" dirty="0"/>
              <a:t>EF favours convention</a:t>
            </a:r>
          </a:p>
          <a:p>
            <a:pPr lvl="1"/>
            <a:r>
              <a:rPr lang="en-GB" dirty="0"/>
              <a:t>But almost everything can be modified by configuration</a:t>
            </a:r>
          </a:p>
          <a:p>
            <a:endParaRPr lang="en-GB" dirty="0"/>
          </a:p>
          <a:p>
            <a:r>
              <a:rPr lang="en-GB" dirty="0"/>
              <a:t>‘</a:t>
            </a:r>
            <a:r>
              <a:rPr lang="en-GB" dirty="0" err="1"/>
              <a:t>NuGet</a:t>
            </a:r>
            <a:r>
              <a:rPr lang="en-GB" dirty="0"/>
              <a:t>’</a:t>
            </a:r>
          </a:p>
          <a:p>
            <a:pPr lvl="1"/>
            <a:r>
              <a:rPr lang="en-GB" dirty="0" err="1"/>
              <a:t>Microsoft.EntityFramework.Core.SqlServer</a:t>
            </a:r>
            <a:endParaRPr lang="en-GB" dirty="0"/>
          </a:p>
          <a:p>
            <a:endParaRPr lang="en-GB" dirty="0"/>
          </a:p>
          <a:p>
            <a:r>
              <a:rPr lang="en-GB" dirty="0"/>
              <a:t>The minimum you need are</a:t>
            </a:r>
          </a:p>
          <a:p>
            <a:pPr lvl="1"/>
            <a:r>
              <a:rPr lang="en-GB" b="1" dirty="0"/>
              <a:t>Properties</a:t>
            </a:r>
            <a:r>
              <a:rPr lang="en-GB" dirty="0"/>
              <a:t> </a:t>
            </a:r>
            <a:r>
              <a:rPr lang="en-GB" dirty="0">
                <a:solidFill>
                  <a:srgbClr val="FF0000"/>
                </a:solidFill>
              </a:rPr>
              <a:t>NOT Fields!!</a:t>
            </a:r>
          </a:p>
          <a:p>
            <a:pPr lvl="1"/>
            <a:r>
              <a:rPr lang="en-GB" b="1" dirty="0"/>
              <a:t>An Id Property</a:t>
            </a:r>
          </a:p>
          <a:p>
            <a:pPr lvl="1"/>
            <a:r>
              <a:rPr lang="en-GB" b="1" dirty="0"/>
              <a:t>A Context</a:t>
            </a:r>
          </a:p>
          <a:p>
            <a:pPr lvl="2"/>
            <a:r>
              <a:rPr lang="en-GB" dirty="0"/>
              <a:t>What provider</a:t>
            </a:r>
          </a:p>
          <a:p>
            <a:pPr lvl="2"/>
            <a:r>
              <a:rPr lang="en-GB" dirty="0"/>
              <a:t>What database name, permissions etc</a:t>
            </a:r>
          </a:p>
          <a:p>
            <a:pPr lvl="2"/>
            <a:r>
              <a:rPr lang="en-GB" dirty="0"/>
              <a:t>What database tables will be exposed to the code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Code samples for getting started</a:t>
            </a:r>
          </a:p>
        </p:txBody>
      </p:sp>
      <p:sp>
        <p:nvSpPr>
          <p:cNvPr id="3" name="Content Placeholder 2"/>
          <p:cNvSpPr>
            <a:spLocks noGrp="1"/>
          </p:cNvSpPr>
          <p:nvPr>
            <p:ph idx="1"/>
          </p:nvPr>
        </p:nvSpPr>
        <p:spPr/>
        <p:txBody>
          <a:bodyPr/>
          <a:lstStyle/>
          <a:p>
            <a:r>
              <a:rPr lang="en-GB" b="1" dirty="0"/>
              <a:t>Properties and Ids</a:t>
            </a:r>
          </a:p>
          <a:p>
            <a:endParaRPr lang="en-GB" dirty="0"/>
          </a:p>
          <a:p>
            <a:endParaRPr lang="en-GB" dirty="0"/>
          </a:p>
          <a:p>
            <a:endParaRPr lang="en-GB" dirty="0"/>
          </a:p>
          <a:p>
            <a:pPr>
              <a:buNone/>
            </a:pPr>
            <a:endParaRPr lang="en-GB" dirty="0"/>
          </a:p>
          <a:p>
            <a:r>
              <a:rPr lang="en-GB" b="1" dirty="0"/>
              <a:t>Context</a:t>
            </a:r>
          </a:p>
        </p:txBody>
      </p:sp>
      <p:sp>
        <p:nvSpPr>
          <p:cNvPr id="4" name="TextBox 3"/>
          <p:cNvSpPr txBox="1"/>
          <p:nvPr/>
        </p:nvSpPr>
        <p:spPr>
          <a:xfrm>
            <a:off x="540825" y="1637324"/>
            <a:ext cx="5262979" cy="1323439"/>
          </a:xfrm>
          <a:prstGeom prst="rect">
            <a:avLst/>
          </a:prstGeom>
          <a:noFill/>
          <a:ln w="9525">
            <a:solidFill>
              <a:schemeClr val="tx1"/>
            </a:solidFill>
          </a:ln>
        </p:spPr>
        <p:txBody>
          <a:bodyPr wrap="none" rtlCol="0">
            <a:spAutoFit/>
          </a:bodyPr>
          <a:lstStyle/>
          <a:p>
            <a:r>
              <a:rPr lang="en-GB" sz="2000" b="1" dirty="0">
                <a:solidFill>
                  <a:srgbClr val="0000FF"/>
                </a:solidFill>
                <a:highlight>
                  <a:srgbClr val="FFFFFF"/>
                </a:highlight>
                <a:latin typeface="Consolas"/>
              </a:rPr>
              <a:t>public</a:t>
            </a:r>
            <a:r>
              <a:rPr lang="en-GB" sz="2000" b="1" dirty="0">
                <a:solidFill>
                  <a:srgbClr val="000000"/>
                </a:solidFill>
                <a:highlight>
                  <a:srgbClr val="FFFFFF"/>
                </a:highlight>
                <a:latin typeface="Consolas"/>
              </a:rPr>
              <a:t> </a:t>
            </a:r>
            <a:r>
              <a:rPr lang="en-GB" sz="2000" b="1" dirty="0">
                <a:solidFill>
                  <a:srgbClr val="0000FF"/>
                </a:solidFill>
                <a:highlight>
                  <a:srgbClr val="FFFFFF"/>
                </a:highlight>
                <a:latin typeface="Consolas"/>
              </a:rPr>
              <a:t>class</a:t>
            </a:r>
            <a:r>
              <a:rPr lang="en-GB" sz="2000" b="1" dirty="0">
                <a:solidFill>
                  <a:srgbClr val="000000"/>
                </a:solidFill>
                <a:highlight>
                  <a:srgbClr val="FFFFFF"/>
                </a:highlight>
                <a:latin typeface="Consolas"/>
              </a:rPr>
              <a:t> </a:t>
            </a:r>
            <a:r>
              <a:rPr lang="en-GB" sz="2000" b="1" dirty="0">
                <a:solidFill>
                  <a:srgbClr val="2B91AF"/>
                </a:solidFill>
                <a:highlight>
                  <a:srgbClr val="FFFFFF"/>
                </a:highlight>
                <a:latin typeface="Consolas"/>
              </a:rPr>
              <a:t>Zoo</a:t>
            </a:r>
            <a:r>
              <a:rPr lang="en-GB" sz="2000" b="1" dirty="0">
                <a:solidFill>
                  <a:srgbClr val="000000"/>
                </a:solidFill>
                <a:highlight>
                  <a:srgbClr val="FFFFFF"/>
                </a:highlight>
                <a:latin typeface="Consolas"/>
              </a:rPr>
              <a:t> {</a:t>
            </a:r>
          </a:p>
          <a:p>
            <a:r>
              <a:rPr lang="en-GB" sz="2000" b="1" dirty="0">
                <a:solidFill>
                  <a:srgbClr val="000000"/>
                </a:solidFill>
                <a:highlight>
                  <a:srgbClr val="FFFFFF"/>
                </a:highlight>
                <a:latin typeface="Consolas"/>
              </a:rPr>
              <a:t>    </a:t>
            </a:r>
            <a:r>
              <a:rPr lang="en-GB" sz="2000" b="1" dirty="0">
                <a:solidFill>
                  <a:srgbClr val="0000FF"/>
                </a:solidFill>
                <a:highlight>
                  <a:srgbClr val="FFFFFF"/>
                </a:highlight>
                <a:latin typeface="Consolas"/>
              </a:rPr>
              <a:t>public</a:t>
            </a:r>
            <a:r>
              <a:rPr lang="en-GB" sz="2000" b="1" dirty="0">
                <a:solidFill>
                  <a:srgbClr val="000000"/>
                </a:solidFill>
                <a:highlight>
                  <a:srgbClr val="FFFFFF"/>
                </a:highlight>
                <a:latin typeface="Consolas"/>
              </a:rPr>
              <a:t> </a:t>
            </a:r>
            <a:r>
              <a:rPr lang="en-GB" sz="2000" b="1" dirty="0" err="1">
                <a:solidFill>
                  <a:srgbClr val="0000FF"/>
                </a:solidFill>
                <a:highlight>
                  <a:srgbClr val="FFFFFF"/>
                </a:highlight>
                <a:latin typeface="Consolas"/>
              </a:rPr>
              <a:t>int</a:t>
            </a:r>
            <a:r>
              <a:rPr lang="en-GB" sz="2000" b="1" dirty="0">
                <a:solidFill>
                  <a:srgbClr val="000000"/>
                </a:solidFill>
                <a:highlight>
                  <a:srgbClr val="FFFFFF"/>
                </a:highlight>
                <a:latin typeface="Consolas"/>
              </a:rPr>
              <a:t> </a:t>
            </a:r>
            <a:r>
              <a:rPr lang="en-GB" sz="2000" b="1" dirty="0" err="1">
                <a:solidFill>
                  <a:srgbClr val="000000"/>
                </a:solidFill>
                <a:highlight>
                  <a:srgbClr val="FFFFFF"/>
                </a:highlight>
                <a:latin typeface="Consolas"/>
              </a:rPr>
              <a:t>ZooId</a:t>
            </a:r>
            <a:r>
              <a:rPr lang="en-GB" sz="2000" b="1" dirty="0">
                <a:solidFill>
                  <a:srgbClr val="000000"/>
                </a:solidFill>
                <a:highlight>
                  <a:srgbClr val="FFFFFF"/>
                </a:highlight>
                <a:latin typeface="Consolas"/>
              </a:rPr>
              <a:t> { </a:t>
            </a:r>
            <a:r>
              <a:rPr lang="en-GB" sz="2000" b="1" dirty="0">
                <a:solidFill>
                  <a:srgbClr val="0000FF"/>
                </a:solidFill>
                <a:highlight>
                  <a:srgbClr val="FFFFFF"/>
                </a:highlight>
                <a:latin typeface="Consolas"/>
              </a:rPr>
              <a:t>get</a:t>
            </a:r>
            <a:r>
              <a:rPr lang="en-GB" sz="2000" b="1" dirty="0">
                <a:solidFill>
                  <a:srgbClr val="000000"/>
                </a:solidFill>
                <a:highlight>
                  <a:srgbClr val="FFFFFF"/>
                </a:highlight>
                <a:latin typeface="Consolas"/>
              </a:rPr>
              <a:t>; </a:t>
            </a:r>
            <a:r>
              <a:rPr lang="en-GB" sz="2000" b="1" dirty="0">
                <a:solidFill>
                  <a:srgbClr val="0000FF"/>
                </a:solidFill>
                <a:highlight>
                  <a:srgbClr val="FFFFFF"/>
                </a:highlight>
                <a:latin typeface="Consolas"/>
              </a:rPr>
              <a:t>set</a:t>
            </a:r>
            <a:r>
              <a:rPr lang="en-GB" sz="2000" b="1" dirty="0">
                <a:solidFill>
                  <a:srgbClr val="000000"/>
                </a:solidFill>
                <a:highlight>
                  <a:srgbClr val="FFFFFF"/>
                </a:highlight>
                <a:latin typeface="Consolas"/>
              </a:rPr>
              <a:t>; }</a:t>
            </a:r>
          </a:p>
          <a:p>
            <a:r>
              <a:rPr lang="en-GB" sz="2000" b="1" dirty="0">
                <a:solidFill>
                  <a:srgbClr val="000000"/>
                </a:solidFill>
                <a:highlight>
                  <a:srgbClr val="FFFFFF"/>
                </a:highlight>
                <a:latin typeface="Consolas"/>
              </a:rPr>
              <a:t>    </a:t>
            </a:r>
            <a:r>
              <a:rPr lang="en-GB" sz="2000" b="1" dirty="0">
                <a:solidFill>
                  <a:srgbClr val="0000FF"/>
                </a:solidFill>
                <a:highlight>
                  <a:srgbClr val="FFFFFF"/>
                </a:highlight>
                <a:latin typeface="Consolas"/>
              </a:rPr>
              <a:t>public</a:t>
            </a:r>
            <a:r>
              <a:rPr lang="en-GB" sz="2000" b="1" dirty="0">
                <a:solidFill>
                  <a:srgbClr val="000000"/>
                </a:solidFill>
                <a:highlight>
                  <a:srgbClr val="FFFFFF"/>
                </a:highlight>
                <a:latin typeface="Consolas"/>
              </a:rPr>
              <a:t> </a:t>
            </a:r>
            <a:r>
              <a:rPr lang="en-GB" sz="2000" b="1" dirty="0">
                <a:solidFill>
                  <a:srgbClr val="0000FF"/>
                </a:solidFill>
                <a:highlight>
                  <a:srgbClr val="FFFFFF"/>
                </a:highlight>
                <a:latin typeface="Consolas"/>
              </a:rPr>
              <a:t>string</a:t>
            </a:r>
            <a:r>
              <a:rPr lang="en-GB" sz="2000" b="1" dirty="0">
                <a:solidFill>
                  <a:srgbClr val="000000"/>
                </a:solidFill>
                <a:highlight>
                  <a:srgbClr val="FFFFFF"/>
                </a:highlight>
                <a:latin typeface="Consolas"/>
              </a:rPr>
              <a:t> Name { </a:t>
            </a:r>
            <a:r>
              <a:rPr lang="en-GB" sz="2000" b="1" dirty="0">
                <a:solidFill>
                  <a:srgbClr val="0000FF"/>
                </a:solidFill>
                <a:highlight>
                  <a:srgbClr val="FFFFFF"/>
                </a:highlight>
                <a:latin typeface="Consolas"/>
              </a:rPr>
              <a:t>get</a:t>
            </a:r>
            <a:r>
              <a:rPr lang="en-GB" sz="2000" b="1" dirty="0">
                <a:solidFill>
                  <a:srgbClr val="000000"/>
                </a:solidFill>
                <a:highlight>
                  <a:srgbClr val="FFFFFF"/>
                </a:highlight>
                <a:latin typeface="Consolas"/>
              </a:rPr>
              <a:t>; </a:t>
            </a:r>
            <a:r>
              <a:rPr lang="en-GB" sz="2000" b="1" dirty="0">
                <a:solidFill>
                  <a:srgbClr val="0000FF"/>
                </a:solidFill>
                <a:highlight>
                  <a:srgbClr val="FFFFFF"/>
                </a:highlight>
                <a:latin typeface="Consolas"/>
              </a:rPr>
              <a:t>set</a:t>
            </a:r>
            <a:r>
              <a:rPr lang="en-GB" sz="2000" b="1" dirty="0">
                <a:solidFill>
                  <a:srgbClr val="000000"/>
                </a:solidFill>
                <a:highlight>
                  <a:srgbClr val="FFFFFF"/>
                </a:highlight>
                <a:latin typeface="Consolas"/>
              </a:rPr>
              <a:t>; }</a:t>
            </a:r>
          </a:p>
          <a:p>
            <a:r>
              <a:rPr lang="en-GB" sz="2000" b="1" dirty="0">
                <a:solidFill>
                  <a:srgbClr val="000000"/>
                </a:solidFill>
                <a:highlight>
                  <a:srgbClr val="FFFFFF"/>
                </a:highlight>
                <a:latin typeface="Consolas"/>
              </a:rPr>
              <a:t>}</a:t>
            </a:r>
            <a:endParaRPr lang="en-GB" sz="2000" b="1" dirty="0">
              <a:latin typeface="Courier New" pitchFamily="49" charset="0"/>
              <a:cs typeface="Courier New" pitchFamily="49" charset="0"/>
            </a:endParaRPr>
          </a:p>
        </p:txBody>
      </p:sp>
      <p:sp>
        <p:nvSpPr>
          <p:cNvPr id="5" name="TextBox 4"/>
          <p:cNvSpPr txBox="1"/>
          <p:nvPr/>
        </p:nvSpPr>
        <p:spPr>
          <a:xfrm>
            <a:off x="597537" y="3871895"/>
            <a:ext cx="6673622" cy="1323439"/>
          </a:xfrm>
          <a:prstGeom prst="rect">
            <a:avLst/>
          </a:prstGeom>
          <a:noFill/>
          <a:ln w="6350">
            <a:solidFill>
              <a:schemeClr val="tx1"/>
            </a:solidFill>
          </a:ln>
        </p:spPr>
        <p:txBody>
          <a:bodyPr wrap="none" rtlCol="0">
            <a:spAutoFit/>
          </a:bodyPr>
          <a:lstStyle/>
          <a:p>
            <a:r>
              <a:rPr lang="en-GB" sz="2000" b="1" dirty="0">
                <a:solidFill>
                  <a:srgbClr val="0000FF"/>
                </a:solidFill>
                <a:highlight>
                  <a:srgbClr val="FFFFFF"/>
                </a:highlight>
                <a:latin typeface="Consolas"/>
              </a:rPr>
              <a:t>public</a:t>
            </a:r>
            <a:r>
              <a:rPr lang="en-GB" sz="2000" b="1" dirty="0">
                <a:solidFill>
                  <a:srgbClr val="000000"/>
                </a:solidFill>
                <a:highlight>
                  <a:srgbClr val="FFFFFF"/>
                </a:highlight>
                <a:latin typeface="Consolas"/>
              </a:rPr>
              <a:t> </a:t>
            </a:r>
            <a:r>
              <a:rPr lang="en-GB" sz="2000" b="1" dirty="0">
                <a:solidFill>
                  <a:srgbClr val="0000FF"/>
                </a:solidFill>
                <a:highlight>
                  <a:srgbClr val="FFFFFF"/>
                </a:highlight>
                <a:latin typeface="Consolas"/>
              </a:rPr>
              <a:t>class</a:t>
            </a:r>
            <a:r>
              <a:rPr lang="en-GB" sz="2000" b="1" dirty="0">
                <a:solidFill>
                  <a:srgbClr val="000000"/>
                </a:solidFill>
                <a:highlight>
                  <a:srgbClr val="FFFFFF"/>
                </a:highlight>
                <a:latin typeface="Consolas"/>
              </a:rPr>
              <a:t> </a:t>
            </a:r>
            <a:r>
              <a:rPr lang="en-GB" sz="2000" b="1" dirty="0" err="1">
                <a:solidFill>
                  <a:srgbClr val="2B91AF"/>
                </a:solidFill>
                <a:highlight>
                  <a:srgbClr val="FFFFFF"/>
                </a:highlight>
                <a:latin typeface="Consolas"/>
              </a:rPr>
              <a:t>ZooContext</a:t>
            </a:r>
            <a:r>
              <a:rPr lang="en-GB" sz="2000" b="1" dirty="0">
                <a:solidFill>
                  <a:srgbClr val="000000"/>
                </a:solidFill>
                <a:highlight>
                  <a:srgbClr val="FFFFFF"/>
                </a:highlight>
                <a:latin typeface="Consolas"/>
              </a:rPr>
              <a:t> : </a:t>
            </a:r>
            <a:r>
              <a:rPr lang="en-GB" sz="2000" b="1" dirty="0" err="1">
                <a:solidFill>
                  <a:srgbClr val="2B91AF"/>
                </a:solidFill>
                <a:highlight>
                  <a:srgbClr val="FFFFFF"/>
                </a:highlight>
                <a:latin typeface="Consolas"/>
              </a:rPr>
              <a:t>DbContext</a:t>
            </a:r>
            <a:r>
              <a:rPr lang="en-GB" sz="2000" b="1" dirty="0">
                <a:solidFill>
                  <a:srgbClr val="000000"/>
                </a:solidFill>
                <a:highlight>
                  <a:srgbClr val="FFFFFF"/>
                </a:highlight>
                <a:latin typeface="Consolas"/>
              </a:rPr>
              <a:t> {</a:t>
            </a:r>
          </a:p>
          <a:p>
            <a:r>
              <a:rPr lang="en-GB" sz="2000" b="1" dirty="0">
                <a:solidFill>
                  <a:srgbClr val="0000FF"/>
                </a:solidFill>
                <a:highlight>
                  <a:srgbClr val="FFFFFF"/>
                </a:highlight>
                <a:latin typeface="Consolas"/>
              </a:rPr>
              <a:t>    public</a:t>
            </a:r>
            <a:r>
              <a:rPr lang="en-GB" sz="2000" b="1" dirty="0">
                <a:solidFill>
                  <a:srgbClr val="000000"/>
                </a:solidFill>
                <a:highlight>
                  <a:srgbClr val="FFFFFF"/>
                </a:highlight>
                <a:latin typeface="Consolas"/>
              </a:rPr>
              <a:t> </a:t>
            </a:r>
            <a:r>
              <a:rPr lang="en-GB" sz="2000" b="1" dirty="0" err="1">
                <a:solidFill>
                  <a:srgbClr val="2B91AF"/>
                </a:solidFill>
                <a:highlight>
                  <a:srgbClr val="FFFFFF"/>
                </a:highlight>
                <a:latin typeface="Consolas"/>
              </a:rPr>
              <a:t>DbSet</a:t>
            </a:r>
            <a:r>
              <a:rPr lang="en-GB" sz="2000" b="1" dirty="0">
                <a:solidFill>
                  <a:srgbClr val="000000"/>
                </a:solidFill>
                <a:highlight>
                  <a:srgbClr val="FFFFFF"/>
                </a:highlight>
                <a:latin typeface="Consolas"/>
              </a:rPr>
              <a:t>&lt;</a:t>
            </a:r>
            <a:r>
              <a:rPr lang="en-GB" sz="2000" b="1" dirty="0">
                <a:solidFill>
                  <a:srgbClr val="2B91AF"/>
                </a:solidFill>
                <a:highlight>
                  <a:srgbClr val="FFFFFF"/>
                </a:highlight>
                <a:latin typeface="Consolas"/>
              </a:rPr>
              <a:t>Zoo</a:t>
            </a:r>
            <a:r>
              <a:rPr lang="en-GB" sz="2000" b="1" dirty="0">
                <a:solidFill>
                  <a:srgbClr val="000000"/>
                </a:solidFill>
                <a:highlight>
                  <a:srgbClr val="FFFFFF"/>
                </a:highlight>
                <a:latin typeface="Consolas"/>
              </a:rPr>
              <a:t>&gt; Zoos { </a:t>
            </a:r>
            <a:r>
              <a:rPr lang="en-GB" sz="2000" b="1" dirty="0">
                <a:solidFill>
                  <a:srgbClr val="0000FF"/>
                </a:solidFill>
                <a:highlight>
                  <a:srgbClr val="FFFFFF"/>
                </a:highlight>
                <a:latin typeface="Consolas"/>
              </a:rPr>
              <a:t>get</a:t>
            </a:r>
            <a:r>
              <a:rPr lang="en-GB" sz="2000" b="1" dirty="0">
                <a:solidFill>
                  <a:srgbClr val="000000"/>
                </a:solidFill>
                <a:highlight>
                  <a:srgbClr val="FFFFFF"/>
                </a:highlight>
                <a:latin typeface="Consolas"/>
              </a:rPr>
              <a:t>; </a:t>
            </a:r>
            <a:r>
              <a:rPr lang="en-GB" sz="2000" b="1" dirty="0">
                <a:solidFill>
                  <a:srgbClr val="0000FF"/>
                </a:solidFill>
                <a:highlight>
                  <a:srgbClr val="FFFFFF"/>
                </a:highlight>
                <a:latin typeface="Consolas"/>
              </a:rPr>
              <a:t>set</a:t>
            </a:r>
            <a:r>
              <a:rPr lang="en-GB" sz="2000" b="1" dirty="0">
                <a:solidFill>
                  <a:srgbClr val="000000"/>
                </a:solidFill>
                <a:highlight>
                  <a:srgbClr val="FFFFFF"/>
                </a:highlight>
                <a:latin typeface="Consolas"/>
              </a:rPr>
              <a:t>; }</a:t>
            </a:r>
          </a:p>
          <a:p>
            <a:r>
              <a:rPr lang="en-GB" sz="2000" b="1" dirty="0">
                <a:solidFill>
                  <a:srgbClr val="000000"/>
                </a:solidFill>
                <a:highlight>
                  <a:srgbClr val="FFFFFF"/>
                </a:highlight>
                <a:latin typeface="Consolas"/>
              </a:rPr>
              <a:t>    </a:t>
            </a:r>
            <a:r>
              <a:rPr lang="en-GB" sz="2000" b="1" dirty="0">
                <a:solidFill>
                  <a:srgbClr val="0000FF"/>
                </a:solidFill>
                <a:highlight>
                  <a:srgbClr val="FFFFFF"/>
                </a:highlight>
                <a:latin typeface="Consolas"/>
              </a:rPr>
              <a:t>public</a:t>
            </a:r>
            <a:r>
              <a:rPr lang="en-GB" sz="2000" b="1" dirty="0">
                <a:solidFill>
                  <a:srgbClr val="000000"/>
                </a:solidFill>
                <a:highlight>
                  <a:srgbClr val="FFFFFF"/>
                </a:highlight>
                <a:latin typeface="Consolas"/>
              </a:rPr>
              <a:t> </a:t>
            </a:r>
            <a:r>
              <a:rPr lang="en-GB" sz="2000" b="1" dirty="0" err="1">
                <a:solidFill>
                  <a:srgbClr val="2B91AF"/>
                </a:solidFill>
                <a:highlight>
                  <a:srgbClr val="FFFFFF"/>
                </a:highlight>
                <a:latin typeface="Consolas"/>
              </a:rPr>
              <a:t>DbSet</a:t>
            </a:r>
            <a:r>
              <a:rPr lang="en-GB" sz="2000" b="1" dirty="0">
                <a:solidFill>
                  <a:srgbClr val="000000"/>
                </a:solidFill>
                <a:highlight>
                  <a:srgbClr val="FFFFFF"/>
                </a:highlight>
                <a:latin typeface="Consolas"/>
              </a:rPr>
              <a:t>&lt;</a:t>
            </a:r>
            <a:r>
              <a:rPr lang="en-GB" sz="2000" b="1" dirty="0">
                <a:solidFill>
                  <a:srgbClr val="2B91AF"/>
                </a:solidFill>
                <a:highlight>
                  <a:srgbClr val="FFFFFF"/>
                </a:highlight>
                <a:latin typeface="Consolas"/>
              </a:rPr>
              <a:t>Animal</a:t>
            </a:r>
            <a:r>
              <a:rPr lang="en-GB" sz="2000" b="1" dirty="0">
                <a:solidFill>
                  <a:srgbClr val="000000"/>
                </a:solidFill>
                <a:highlight>
                  <a:srgbClr val="FFFFFF"/>
                </a:highlight>
                <a:latin typeface="Consolas"/>
              </a:rPr>
              <a:t>&gt; Animals { </a:t>
            </a:r>
            <a:r>
              <a:rPr lang="en-GB" sz="2000" b="1" dirty="0">
                <a:solidFill>
                  <a:srgbClr val="0000FF"/>
                </a:solidFill>
                <a:highlight>
                  <a:srgbClr val="FFFFFF"/>
                </a:highlight>
                <a:latin typeface="Consolas"/>
              </a:rPr>
              <a:t>get</a:t>
            </a:r>
            <a:r>
              <a:rPr lang="en-GB" sz="2000" b="1" dirty="0">
                <a:solidFill>
                  <a:srgbClr val="000000"/>
                </a:solidFill>
                <a:highlight>
                  <a:srgbClr val="FFFFFF"/>
                </a:highlight>
                <a:latin typeface="Consolas"/>
              </a:rPr>
              <a:t>; </a:t>
            </a:r>
            <a:r>
              <a:rPr lang="en-GB" sz="2000" b="1" dirty="0">
                <a:solidFill>
                  <a:srgbClr val="0000FF"/>
                </a:solidFill>
                <a:highlight>
                  <a:srgbClr val="FFFFFF"/>
                </a:highlight>
                <a:latin typeface="Consolas"/>
              </a:rPr>
              <a:t>set</a:t>
            </a:r>
            <a:r>
              <a:rPr lang="en-GB" sz="2000" b="1" dirty="0">
                <a:solidFill>
                  <a:srgbClr val="000000"/>
                </a:solidFill>
                <a:highlight>
                  <a:srgbClr val="FFFFFF"/>
                </a:highlight>
                <a:latin typeface="Consolas"/>
              </a:rPr>
              <a:t>; }</a:t>
            </a:r>
          </a:p>
          <a:p>
            <a:r>
              <a:rPr lang="en-GB" sz="2000" b="1" dirty="0">
                <a:solidFill>
                  <a:srgbClr val="000000"/>
                </a:solidFill>
                <a:highlight>
                  <a:srgbClr val="FFFFFF"/>
                </a:highlight>
                <a:latin typeface="Consolas"/>
              </a:rPr>
              <a:t>}</a:t>
            </a:r>
            <a:endParaRPr lang="en-GB" sz="2000" b="1" dirty="0">
              <a:latin typeface="Courier New" pitchFamily="49" charset="0"/>
              <a:cs typeface="Courier New"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Using </a:t>
            </a:r>
            <a:r>
              <a:rPr lang="en-GB" dirty="0" err="1"/>
              <a:t>LINQToEntities</a:t>
            </a:r>
            <a:endParaRPr lang="en-GB" dirty="0"/>
          </a:p>
        </p:txBody>
      </p:sp>
      <p:sp>
        <p:nvSpPr>
          <p:cNvPr id="5" name="Rectangle 4"/>
          <p:cNvSpPr/>
          <p:nvPr/>
        </p:nvSpPr>
        <p:spPr bwMode="auto">
          <a:xfrm>
            <a:off x="1281725" y="1508148"/>
            <a:ext cx="8917353" cy="2092881"/>
          </a:xfrm>
          <a:prstGeom prst="rect">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p:txBody>
      </p:sp>
      <p:pic>
        <p:nvPicPr>
          <p:cNvPr id="1026" name="Picture 2"/>
          <p:cNvPicPr>
            <a:picLocks noChangeAspect="1" noChangeArrowheads="1"/>
          </p:cNvPicPr>
          <p:nvPr/>
        </p:nvPicPr>
        <p:blipFill>
          <a:blip r:embed="rId3" cstate="print"/>
          <a:srcRect/>
          <a:stretch>
            <a:fillRect/>
          </a:stretch>
        </p:blipFill>
        <p:spPr bwMode="auto">
          <a:xfrm>
            <a:off x="1539013" y="1772099"/>
            <a:ext cx="8441380" cy="1590675"/>
          </a:xfrm>
          <a:prstGeom prst="rect">
            <a:avLst/>
          </a:prstGeom>
          <a:noFill/>
          <a:ln w="9525">
            <a:noFill/>
            <a:miter lim="800000"/>
            <a:headEnd/>
            <a:tailEnd/>
          </a:ln>
        </p:spPr>
      </p:pic>
      <p:sp>
        <p:nvSpPr>
          <p:cNvPr id="8" name="Rectangle 7"/>
          <p:cNvSpPr/>
          <p:nvPr/>
        </p:nvSpPr>
        <p:spPr bwMode="auto">
          <a:xfrm>
            <a:off x="1563077" y="4093170"/>
            <a:ext cx="8753231" cy="1862048"/>
          </a:xfrm>
          <a:prstGeom prst="rect">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p:txBody>
      </p:sp>
      <p:pic>
        <p:nvPicPr>
          <p:cNvPr id="1027" name="Picture 3"/>
          <p:cNvPicPr>
            <a:picLocks noChangeAspect="1" noChangeArrowheads="1"/>
          </p:cNvPicPr>
          <p:nvPr/>
        </p:nvPicPr>
        <p:blipFill>
          <a:blip r:embed="rId4" cstate="print"/>
          <a:srcRect/>
          <a:stretch>
            <a:fillRect/>
          </a:stretch>
        </p:blipFill>
        <p:spPr bwMode="auto">
          <a:xfrm>
            <a:off x="1686363" y="4265894"/>
            <a:ext cx="8461457" cy="1438275"/>
          </a:xfrm>
          <a:prstGeom prst="rect">
            <a:avLst/>
          </a:prstGeom>
          <a:noFill/>
          <a:ln w="9525">
            <a:noFill/>
            <a:miter lim="800000"/>
            <a:headEnd/>
            <a:tailEnd/>
          </a:ln>
        </p:spPr>
      </p:pic>
      <p:sp>
        <p:nvSpPr>
          <p:cNvPr id="10" name="TextBox 9"/>
          <p:cNvSpPr txBox="1"/>
          <p:nvPr/>
        </p:nvSpPr>
        <p:spPr>
          <a:xfrm>
            <a:off x="1" y="1068946"/>
            <a:ext cx="2033634" cy="369332"/>
          </a:xfrm>
          <a:prstGeom prst="rect">
            <a:avLst/>
          </a:prstGeom>
          <a:noFill/>
        </p:spPr>
        <p:txBody>
          <a:bodyPr wrap="none" rtlCol="0">
            <a:spAutoFit/>
          </a:bodyPr>
          <a:lstStyle/>
          <a:p>
            <a:r>
              <a:rPr lang="en-GB" sz="1800" b="1" dirty="0"/>
              <a:t>A regular ‘Select’</a:t>
            </a:r>
          </a:p>
        </p:txBody>
      </p:sp>
      <p:sp>
        <p:nvSpPr>
          <p:cNvPr id="11" name="TextBox 10"/>
          <p:cNvSpPr txBox="1"/>
          <p:nvPr/>
        </p:nvSpPr>
        <p:spPr>
          <a:xfrm>
            <a:off x="1" y="3670478"/>
            <a:ext cx="3022302" cy="369332"/>
          </a:xfrm>
          <a:prstGeom prst="rect">
            <a:avLst/>
          </a:prstGeom>
          <a:noFill/>
        </p:spPr>
        <p:txBody>
          <a:bodyPr wrap="none" rtlCol="0">
            <a:spAutoFit/>
          </a:bodyPr>
          <a:lstStyle/>
          <a:p>
            <a:r>
              <a:rPr lang="en-GB" sz="1800" b="1" dirty="0"/>
              <a:t>Change property and save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r>
              <a:rPr lang="en-GB" dirty="0"/>
              <a:t>Lambda-style</a:t>
            </a:r>
          </a:p>
          <a:p>
            <a:endParaRPr lang="en-GB" dirty="0"/>
          </a:p>
          <a:p>
            <a:endParaRPr lang="en-GB" dirty="0"/>
          </a:p>
          <a:p>
            <a:endParaRPr lang="en-GB" dirty="0"/>
          </a:p>
          <a:p>
            <a:endParaRPr lang="en-GB" dirty="0"/>
          </a:p>
          <a:p>
            <a:endParaRPr lang="en-GB" dirty="0"/>
          </a:p>
          <a:p>
            <a:r>
              <a:rPr lang="en-GB" dirty="0"/>
              <a:t>Query Expression Style</a:t>
            </a:r>
          </a:p>
        </p:txBody>
      </p:sp>
      <p:sp>
        <p:nvSpPr>
          <p:cNvPr id="2" name="Title 1"/>
          <p:cNvSpPr>
            <a:spLocks noGrp="1"/>
          </p:cNvSpPr>
          <p:nvPr>
            <p:ph type="title"/>
          </p:nvPr>
        </p:nvSpPr>
        <p:spPr/>
        <p:txBody>
          <a:bodyPr>
            <a:normAutofit fontScale="90000"/>
          </a:bodyPr>
          <a:lstStyle/>
          <a:p>
            <a:r>
              <a:rPr lang="en-GB" dirty="0"/>
              <a:t>LINQ</a:t>
            </a:r>
          </a:p>
        </p:txBody>
      </p:sp>
      <p:grpSp>
        <p:nvGrpSpPr>
          <p:cNvPr id="11" name="Group 10"/>
          <p:cNvGrpSpPr/>
          <p:nvPr/>
        </p:nvGrpSpPr>
        <p:grpSpPr>
          <a:xfrm>
            <a:off x="1586750" y="1729872"/>
            <a:ext cx="8448430" cy="2092881"/>
            <a:chOff x="1570894" y="1344026"/>
            <a:chExt cx="8448430" cy="2092881"/>
          </a:xfrm>
        </p:grpSpPr>
        <p:sp>
          <p:nvSpPr>
            <p:cNvPr id="4" name="Rectangle 3"/>
            <p:cNvSpPr/>
            <p:nvPr/>
          </p:nvSpPr>
          <p:spPr bwMode="auto">
            <a:xfrm>
              <a:off x="1570894" y="1344026"/>
              <a:ext cx="8448430" cy="2092881"/>
            </a:xfrm>
            <a:prstGeom prst="rect">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p:txBody>
        </p:sp>
        <p:pic>
          <p:nvPicPr>
            <p:cNvPr id="5" name="Picture 2"/>
            <p:cNvPicPr>
              <a:picLocks noChangeAspect="1" noChangeArrowheads="1"/>
            </p:cNvPicPr>
            <p:nvPr/>
          </p:nvPicPr>
          <p:blipFill>
            <a:blip r:embed="rId3" cstate="print"/>
            <a:srcRect/>
            <a:stretch>
              <a:fillRect/>
            </a:stretch>
          </p:blipFill>
          <p:spPr bwMode="auto">
            <a:xfrm>
              <a:off x="1814652" y="1607977"/>
              <a:ext cx="7997487" cy="1590675"/>
            </a:xfrm>
            <a:prstGeom prst="rect">
              <a:avLst/>
            </a:prstGeom>
            <a:noFill/>
            <a:ln w="9525">
              <a:noFill/>
              <a:miter lim="800000"/>
              <a:headEnd/>
              <a:tailEnd/>
            </a:ln>
          </p:spPr>
        </p:pic>
      </p:grpSp>
      <p:grpSp>
        <p:nvGrpSpPr>
          <p:cNvPr id="12" name="Group 11"/>
          <p:cNvGrpSpPr/>
          <p:nvPr/>
        </p:nvGrpSpPr>
        <p:grpSpPr>
          <a:xfrm>
            <a:off x="1583981" y="4489484"/>
            <a:ext cx="7502768" cy="1862048"/>
            <a:chOff x="1578696" y="4103638"/>
            <a:chExt cx="7502768" cy="1862048"/>
          </a:xfrm>
        </p:grpSpPr>
        <p:sp>
          <p:nvSpPr>
            <p:cNvPr id="8" name="Rectangle 7"/>
            <p:cNvSpPr/>
            <p:nvPr/>
          </p:nvSpPr>
          <p:spPr bwMode="auto">
            <a:xfrm>
              <a:off x="1578696" y="4103638"/>
              <a:ext cx="7502768" cy="1862048"/>
            </a:xfrm>
            <a:prstGeom prst="rect">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lang="en-GB" dirty="0"/>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p:txBody>
        </p:sp>
        <p:sp>
          <p:nvSpPr>
            <p:cNvPr id="10" name="TextBox 9"/>
            <p:cNvSpPr txBox="1"/>
            <p:nvPr/>
          </p:nvSpPr>
          <p:spPr>
            <a:xfrm>
              <a:off x="1863175" y="4282440"/>
              <a:ext cx="6896440" cy="1477328"/>
            </a:xfrm>
            <a:prstGeom prst="rect">
              <a:avLst/>
            </a:prstGeom>
            <a:solidFill>
              <a:schemeClr val="bg1"/>
            </a:solidFill>
          </p:spPr>
          <p:txBody>
            <a:bodyPr wrap="none" rtlCol="0">
              <a:spAutoFit/>
            </a:bodyPr>
            <a:lstStyle/>
            <a:p>
              <a:r>
                <a:rPr lang="en-GB" sz="1800" b="1" dirty="0" err="1">
                  <a:solidFill>
                    <a:srgbClr val="0000FF"/>
                  </a:solidFill>
                  <a:highlight>
                    <a:srgbClr val="FFFFFF"/>
                  </a:highlight>
                  <a:latin typeface="Consolas"/>
                </a:rPr>
                <a:t>var</a:t>
              </a:r>
              <a:r>
                <a:rPr lang="en-GB" sz="1800" b="1" dirty="0">
                  <a:solidFill>
                    <a:srgbClr val="000000"/>
                  </a:solidFill>
                  <a:highlight>
                    <a:srgbClr val="FFFFFF"/>
                  </a:highlight>
                  <a:latin typeface="Consolas"/>
                </a:rPr>
                <a:t> customers = </a:t>
              </a:r>
              <a:r>
                <a:rPr lang="en-GB" sz="1800" b="1" dirty="0">
                  <a:solidFill>
                    <a:srgbClr val="0000FF"/>
                  </a:solidFill>
                  <a:highlight>
                    <a:srgbClr val="FFFFFF"/>
                  </a:highlight>
                  <a:latin typeface="Consolas"/>
                </a:rPr>
                <a:t>from</a:t>
              </a:r>
              <a:r>
                <a:rPr lang="en-GB" sz="1800" b="1" dirty="0">
                  <a:solidFill>
                    <a:srgbClr val="000000"/>
                  </a:solidFill>
                  <a:highlight>
                    <a:srgbClr val="FFFFFF"/>
                  </a:highlight>
                  <a:latin typeface="Consolas"/>
                </a:rPr>
                <a:t> c </a:t>
              </a:r>
              <a:r>
                <a:rPr lang="en-GB" sz="1800" b="1" dirty="0">
                  <a:solidFill>
                    <a:srgbClr val="0000FF"/>
                  </a:solidFill>
                  <a:highlight>
                    <a:srgbClr val="FFFFFF"/>
                  </a:highlight>
                  <a:latin typeface="Consolas"/>
                </a:rPr>
                <a:t>in</a:t>
              </a:r>
              <a:r>
                <a:rPr lang="en-GB" sz="1800" b="1" dirty="0">
                  <a:solidFill>
                    <a:srgbClr val="000000"/>
                  </a:solidFill>
                  <a:highlight>
                    <a:srgbClr val="FFFFFF"/>
                  </a:highlight>
                  <a:latin typeface="Consolas"/>
                </a:rPr>
                <a:t> </a:t>
              </a:r>
              <a:r>
                <a:rPr lang="en-GB" sz="1800" b="1" dirty="0" err="1">
                  <a:solidFill>
                    <a:srgbClr val="000000"/>
                  </a:solidFill>
                  <a:highlight>
                    <a:srgbClr val="FFFFFF"/>
                  </a:highlight>
                  <a:latin typeface="Consolas"/>
                </a:rPr>
                <a:t>ctx.Customers</a:t>
              </a:r>
              <a:endParaRPr lang="en-GB" sz="1800" b="1" dirty="0">
                <a:solidFill>
                  <a:srgbClr val="000000"/>
                </a:solidFill>
                <a:highlight>
                  <a:srgbClr val="FFFFFF"/>
                </a:highlight>
                <a:latin typeface="Consolas"/>
              </a:endParaRPr>
            </a:p>
            <a:p>
              <a:r>
                <a:rPr lang="en-GB" sz="1800" b="1" dirty="0">
                  <a:solidFill>
                    <a:srgbClr val="000000"/>
                  </a:solidFill>
                  <a:highlight>
                    <a:srgbClr val="FFFFFF"/>
                  </a:highlight>
                  <a:latin typeface="Consolas"/>
                </a:rPr>
                <a:t>                </a:t>
              </a:r>
              <a:r>
                <a:rPr lang="en-GB" sz="1800" b="1" dirty="0">
                  <a:solidFill>
                    <a:srgbClr val="0000FF"/>
                  </a:solidFill>
                  <a:highlight>
                    <a:srgbClr val="FFFFFF"/>
                  </a:highlight>
                  <a:latin typeface="Consolas"/>
                </a:rPr>
                <a:t>where</a:t>
              </a:r>
              <a:r>
                <a:rPr lang="en-GB" sz="1800" b="1" dirty="0">
                  <a:solidFill>
                    <a:srgbClr val="000000"/>
                  </a:solidFill>
                  <a:highlight>
                    <a:srgbClr val="FFFFFF"/>
                  </a:highlight>
                  <a:latin typeface="Consolas"/>
                </a:rPr>
                <a:t> </a:t>
              </a:r>
              <a:r>
                <a:rPr lang="en-GB" sz="1800" b="1" dirty="0" err="1">
                  <a:solidFill>
                    <a:srgbClr val="000000"/>
                  </a:solidFill>
                  <a:highlight>
                    <a:srgbClr val="FFFFFF"/>
                  </a:highlight>
                  <a:latin typeface="Consolas"/>
                </a:rPr>
                <a:t>c.Country</a:t>
              </a:r>
              <a:r>
                <a:rPr lang="en-GB" sz="1800" b="1" dirty="0">
                  <a:solidFill>
                    <a:srgbClr val="000000"/>
                  </a:solidFill>
                  <a:highlight>
                    <a:srgbClr val="FFFFFF"/>
                  </a:highlight>
                  <a:latin typeface="Consolas"/>
                </a:rPr>
                <a:t> == </a:t>
              </a:r>
              <a:r>
                <a:rPr lang="en-GB" sz="1800" b="1" dirty="0">
                  <a:solidFill>
                    <a:srgbClr val="A31515"/>
                  </a:solidFill>
                  <a:highlight>
                    <a:srgbClr val="FFFFFF"/>
                  </a:highlight>
                  <a:latin typeface="Consolas"/>
                </a:rPr>
                <a:t>"Germany"</a:t>
              </a:r>
              <a:endParaRPr lang="en-GB" sz="1800" b="1" dirty="0">
                <a:solidFill>
                  <a:srgbClr val="000000"/>
                </a:solidFill>
                <a:highlight>
                  <a:srgbClr val="FFFFFF"/>
                </a:highlight>
                <a:latin typeface="Consolas"/>
              </a:endParaRPr>
            </a:p>
            <a:p>
              <a:r>
                <a:rPr lang="en-GB" sz="1800" b="1" dirty="0">
                  <a:solidFill>
                    <a:srgbClr val="000000"/>
                  </a:solidFill>
                  <a:highlight>
                    <a:srgbClr val="FFFFFF"/>
                  </a:highlight>
                  <a:latin typeface="Consolas"/>
                </a:rPr>
                <a:t>                </a:t>
              </a:r>
              <a:r>
                <a:rPr lang="en-GB" sz="1800" b="1" dirty="0">
                  <a:solidFill>
                    <a:srgbClr val="0000FF"/>
                  </a:solidFill>
                  <a:highlight>
                    <a:srgbClr val="FFFFFF"/>
                  </a:highlight>
                  <a:latin typeface="Consolas"/>
                </a:rPr>
                <a:t>select</a:t>
              </a:r>
              <a:r>
                <a:rPr lang="en-GB" sz="1800" b="1" dirty="0">
                  <a:solidFill>
                    <a:srgbClr val="000000"/>
                  </a:solidFill>
                  <a:highlight>
                    <a:srgbClr val="FFFFFF"/>
                  </a:highlight>
                  <a:latin typeface="Consolas"/>
                </a:rPr>
                <a:t> c;</a:t>
              </a:r>
            </a:p>
            <a:p>
              <a:r>
                <a:rPr lang="en-GB" sz="1800" b="1" dirty="0" err="1">
                  <a:solidFill>
                    <a:srgbClr val="0000FF"/>
                  </a:solidFill>
                  <a:highlight>
                    <a:srgbClr val="FFFFFF"/>
                  </a:highlight>
                  <a:latin typeface="Consolas"/>
                </a:rPr>
                <a:t>foreach</a:t>
              </a:r>
              <a:r>
                <a:rPr lang="en-GB" sz="1800" b="1" dirty="0">
                  <a:solidFill>
                    <a:srgbClr val="000000"/>
                  </a:solidFill>
                  <a:highlight>
                    <a:srgbClr val="FFFFFF"/>
                  </a:highlight>
                  <a:latin typeface="Consolas"/>
                </a:rPr>
                <a:t>(</a:t>
              </a:r>
              <a:r>
                <a:rPr lang="en-GB" sz="1800" b="1" dirty="0" err="1">
                  <a:solidFill>
                    <a:srgbClr val="0000FF"/>
                  </a:solidFill>
                  <a:highlight>
                    <a:srgbClr val="FFFFFF"/>
                  </a:highlight>
                  <a:latin typeface="Consolas"/>
                </a:rPr>
                <a:t>var</a:t>
              </a:r>
              <a:r>
                <a:rPr lang="en-GB" sz="1800" b="1" dirty="0">
                  <a:solidFill>
                    <a:srgbClr val="000000"/>
                  </a:solidFill>
                  <a:highlight>
                    <a:srgbClr val="FFFFFF"/>
                  </a:highlight>
                  <a:latin typeface="Consolas"/>
                </a:rPr>
                <a:t> c </a:t>
              </a:r>
              <a:r>
                <a:rPr lang="en-GB" sz="1800" b="1" dirty="0">
                  <a:solidFill>
                    <a:srgbClr val="0000FF"/>
                  </a:solidFill>
                  <a:highlight>
                    <a:srgbClr val="FFFFFF"/>
                  </a:highlight>
                  <a:latin typeface="Consolas"/>
                </a:rPr>
                <a:t>in</a:t>
              </a:r>
              <a:r>
                <a:rPr lang="en-GB" sz="1800" b="1" dirty="0">
                  <a:solidFill>
                    <a:srgbClr val="000000"/>
                  </a:solidFill>
                  <a:highlight>
                    <a:srgbClr val="FFFFFF"/>
                  </a:highlight>
                  <a:latin typeface="Consolas"/>
                </a:rPr>
                <a:t> customers)</a:t>
              </a:r>
            </a:p>
            <a:p>
              <a:r>
                <a:rPr lang="en-GB" sz="1800" b="1" dirty="0">
                  <a:solidFill>
                    <a:srgbClr val="000000"/>
                  </a:solidFill>
                  <a:highlight>
                    <a:srgbClr val="FFFFFF"/>
                  </a:highlight>
                  <a:latin typeface="Consolas"/>
                </a:rPr>
                <a:t>    </a:t>
              </a:r>
              <a:r>
                <a:rPr lang="en-GB" sz="1800" b="1" dirty="0" err="1">
                  <a:solidFill>
                    <a:srgbClr val="2B91AF"/>
                  </a:solidFill>
                  <a:highlight>
                    <a:srgbClr val="FFFFFF"/>
                  </a:highlight>
                  <a:latin typeface="Consolas"/>
                </a:rPr>
                <a:t>Console</a:t>
              </a:r>
              <a:r>
                <a:rPr lang="en-GB" sz="1800" b="1" dirty="0" err="1">
                  <a:solidFill>
                    <a:srgbClr val="000000"/>
                  </a:solidFill>
                  <a:highlight>
                    <a:srgbClr val="FFFFFF"/>
                  </a:highlight>
                  <a:latin typeface="Consolas"/>
                </a:rPr>
                <a:t>.WriteLine</a:t>
              </a:r>
              <a:r>
                <a:rPr lang="en-GB" sz="1800" b="1" dirty="0">
                  <a:solidFill>
                    <a:srgbClr val="000000"/>
                  </a:solidFill>
                  <a:highlight>
                    <a:srgbClr val="FFFFFF"/>
                  </a:highlight>
                  <a:latin typeface="Consolas"/>
                </a:rPr>
                <a:t>(</a:t>
              </a:r>
              <a:r>
                <a:rPr lang="en-GB" sz="1800" b="1" dirty="0" err="1">
                  <a:solidFill>
                    <a:srgbClr val="000000"/>
                  </a:solidFill>
                  <a:highlight>
                    <a:srgbClr val="FFFFFF"/>
                  </a:highlight>
                  <a:latin typeface="Consolas"/>
                </a:rPr>
                <a:t>c.ContactName</a:t>
              </a:r>
              <a:r>
                <a:rPr lang="en-GB" sz="1800" b="1" dirty="0">
                  <a:solidFill>
                    <a:srgbClr val="000000"/>
                  </a:solidFill>
                  <a:highlight>
                    <a:srgbClr val="FFFFFF"/>
                  </a:highlight>
                  <a:latin typeface="Consolas"/>
                </a:rPr>
                <a:t> + </a:t>
              </a:r>
              <a:r>
                <a:rPr lang="en-GB" sz="1800" b="1" dirty="0">
                  <a:solidFill>
                    <a:srgbClr val="A31515"/>
                  </a:solidFill>
                  <a:highlight>
                    <a:srgbClr val="FFFFFF"/>
                  </a:highlight>
                  <a:latin typeface="Consolas"/>
                </a:rPr>
                <a:t>", "</a:t>
              </a:r>
              <a:r>
                <a:rPr lang="en-GB" sz="1800" b="1" dirty="0">
                  <a:solidFill>
                    <a:srgbClr val="000000"/>
                  </a:solidFill>
                  <a:highlight>
                    <a:srgbClr val="FFFFFF"/>
                  </a:highlight>
                  <a:latin typeface="Consolas"/>
                </a:rPr>
                <a:t> + </a:t>
              </a:r>
              <a:r>
                <a:rPr lang="en-GB" sz="1800" b="1" dirty="0" err="1">
                  <a:solidFill>
                    <a:srgbClr val="000000"/>
                  </a:solidFill>
                  <a:highlight>
                    <a:srgbClr val="FFFFFF"/>
                  </a:highlight>
                  <a:latin typeface="Consolas"/>
                </a:rPr>
                <a:t>c.City</a:t>
              </a:r>
              <a:r>
                <a:rPr lang="en-GB" sz="1800" b="1" dirty="0">
                  <a:solidFill>
                    <a:srgbClr val="000000"/>
                  </a:solidFill>
                  <a:highlight>
                    <a:srgbClr val="FFFFFF"/>
                  </a:highlight>
                  <a:latin typeface="Consolas"/>
                </a:rPr>
                <a:t>);</a:t>
              </a:r>
              <a:endParaRPr lang="en-GB" sz="1800" b="1" dirty="0">
                <a:latin typeface="Courier New" pitchFamily="49" charset="0"/>
                <a:cs typeface="Courier New" pitchFamily="49" charset="0"/>
              </a:endParaRPr>
            </a:p>
          </p:txBody>
        </p:sp>
      </p:grpSp>
    </p:spTree>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xmlns="" name="IK_Slides_2017.potx" id="{5D5C0837-108E-43E7-8981-CE5A0724CB51}" vid="{294C52EF-7CB5-4F85-B807-6BB6448A4DF1}"/>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51F98977535D9D4CB6A6F963434DFB77" ma:contentTypeVersion="0" ma:contentTypeDescription="Base content type which represents courseware documents" ma:contentTypeScope="" ma:versionID="ca1c0f060a2bacc33dd05609269ffe5f">
  <xsd:schema xmlns:xsd="http://www.w3.org/2001/XMLSchema" xmlns:xs="http://www.w3.org/2001/XMLSchema" xmlns:p="http://schemas.microsoft.com/office/2006/metadata/properties" xmlns:ns2="CB73D098-FD77-4330-B182-3CBA0FC38218" targetNamespace="http://schemas.microsoft.com/office/2006/metadata/properties" ma:root="true" ma:fieldsID="6054b521f021be581f4f8d825276acec" ns2:_="">
    <xsd:import namespace="CB73D098-FD77-4330-B182-3CBA0FC38218"/>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73D098-FD77-4330-B182-3CBA0FC38218"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hidden="true"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sBuildFile xmlns="CB73D098-FD77-4330-B182-3CBA0FC38218"/>
    <BookTypeField0 xmlns="CB73D098-FD77-4330-B182-3CBA0FC38218">
      <Terms xmlns="http://schemas.microsoft.com/office/infopath/2007/PartnerControls"/>
    </BookTypeField0>
    <SequenceNumber xmlns="CB73D098-FD77-4330-B182-3CBA0FC38218"/>
  </documentManagement>
</p:properties>
</file>

<file path=customXml/itemProps1.xml><?xml version="1.0" encoding="utf-8"?>
<ds:datastoreItem xmlns:ds="http://schemas.openxmlformats.org/officeDocument/2006/customXml" ds:itemID="{B973F49E-7897-460B-9197-77C03BBA11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73D098-FD77-4330-B182-3CBA0FC382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674D95-53B9-499F-BDB0-9BEA82B54B78}">
  <ds:schemaRefs>
    <ds:schemaRef ds:uri="http://schemas.microsoft.com/sharepoint/v3/contenttype/forms"/>
  </ds:schemaRefs>
</ds:datastoreItem>
</file>

<file path=customXml/itemProps3.xml><?xml version="1.0" encoding="utf-8"?>
<ds:datastoreItem xmlns:ds="http://schemas.openxmlformats.org/officeDocument/2006/customXml" ds:itemID="{29188D1A-E1CA-447D-9B92-132F8BDDEC93}">
  <ds:schemaRefs>
    <ds:schemaRef ds:uri="http://schemas.microsoft.com/office/2006/metadata/properties"/>
    <ds:schemaRef ds:uri="http://schemas.microsoft.com/office/infopath/2007/PartnerControls"/>
    <ds:schemaRef ds:uri="CB73D098-FD77-4330-B182-3CBA0FC38218"/>
  </ds:schemaRefs>
</ds:datastoreItem>
</file>

<file path=docProps/app.xml><?xml version="1.0" encoding="utf-8"?>
<Properties xmlns="http://schemas.openxmlformats.org/officeDocument/2006/extended-properties" xmlns:vt="http://schemas.openxmlformats.org/officeDocument/2006/docPropsVTypes">
  <Template>IK_Slides_2017</Template>
  <TotalTime>87</TotalTime>
  <Words>1081</Words>
  <Application>Microsoft Macintosh PowerPoint</Application>
  <PresentationFormat>Custom</PresentationFormat>
  <Paragraphs>266</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PPM Courseware Slides</vt:lpstr>
      <vt:lpstr>The Entity Framework</vt:lpstr>
      <vt:lpstr>Chapter Overview</vt:lpstr>
      <vt:lpstr>Why have an ORM at all?</vt:lpstr>
      <vt:lpstr>Code First</vt:lpstr>
      <vt:lpstr>Code First From Database</vt:lpstr>
      <vt:lpstr>To get started</vt:lpstr>
      <vt:lpstr>Code samples for getting started</vt:lpstr>
      <vt:lpstr>Using LINQToEntities</vt:lpstr>
      <vt:lpstr>LINQ</vt:lpstr>
      <vt:lpstr>Lambda expressions</vt:lpstr>
      <vt:lpstr>Configuration</vt:lpstr>
      <vt:lpstr>Context</vt:lpstr>
      <vt:lpstr>Strategies for loading data</vt:lpstr>
      <vt:lpstr>Loading data in code</vt:lpstr>
      <vt:lpstr>Managing changes to schema</vt:lpstr>
      <vt:lpstr>Migration commands</vt:lpstr>
      <vt:lpstr>Configuration</vt:lpstr>
      <vt:lpstr>DbContext</vt:lpstr>
      <vt:lpstr>IEnumerable / IQueryable</vt:lpstr>
      <vt:lpstr>Further Entity Framework</vt:lpstr>
      <vt:lpstr>Summary</vt:lpstr>
      <vt:lpstr>Hands On Labs</vt:lpstr>
    </vt:vector>
  </TitlesOfParts>
  <Company>QA Ltd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dc:title>
  <dc:creator>Besly, Paul</dc:creator>
  <cp:lastModifiedBy>Philip Howarth</cp:lastModifiedBy>
  <cp:revision>29</cp:revision>
  <dcterms:created xsi:type="dcterms:W3CDTF">2017-09-03T07:33:23Z</dcterms:created>
  <dcterms:modified xsi:type="dcterms:W3CDTF">2023-09-05T08:12:51Z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0x010100F0967B7CEE8D417F966757887D9466FB0051F98977535D9D4CB6A6F963434DFB77</vt:lpwstr>
  </property>
  <property fmtid="{D5CDD505-2E9C-101B-9397-08002B2CF9AE}" pid="3" name="BrandingStandard">
    <vt:lpwstr/>
  </property>
  <property fmtid="{D5CDD505-2E9C-101B-9397-08002B2CF9AE}" pid="4" name="Difficulty">
    <vt:lpwstr/>
  </property>
  <property fmtid="{D5CDD505-2E9C-101B-9397-08002B2CF9AE}" pid="5" name="Duration">
    <vt:lpwstr>30</vt:lpwstr>
  </property>
  <property fmtid="{D5CDD505-2E9C-101B-9397-08002B2CF9AE}" pid="6" name="ChapterType">
    <vt:lpwstr>Chapter</vt:lpwstr>
  </property>
  <property fmtid="{D5CDD505-2E9C-101B-9397-08002B2CF9AE}" pid="7" name="ChapterNumber">
    <vt:lpwstr>5</vt:lpwstr>
  </property>
  <property fmtid="{D5CDD505-2E9C-101B-9397-08002B2CF9AE}" pid="8" name="PageNumbering">
    <vt:lpwstr>Sequential</vt:lpwstr>
  </property>
  <property fmtid="{D5CDD505-2E9C-101B-9397-08002B2CF9AE}" pid="9" name="PrintingStyle">
    <vt:lpwstr>Portrait_Print_Notes</vt:lpwstr>
  </property>
</Properties>
</file>