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26"/>
  </p:notesMasterIdLst>
  <p:handoutMasterIdLst>
    <p:handoutMasterId r:id="rId27"/>
  </p:handoutMasterIdLst>
  <p:sldIdLst>
    <p:sldId id="275" r:id="rId5"/>
    <p:sldId id="257" r:id="rId6"/>
    <p:sldId id="258" r:id="rId7"/>
    <p:sldId id="259" r:id="rId8"/>
    <p:sldId id="260" r:id="rId9"/>
    <p:sldId id="261" r:id="rId10"/>
    <p:sldId id="276" r:id="rId11"/>
    <p:sldId id="266" r:id="rId12"/>
    <p:sldId id="277" r:id="rId13"/>
    <p:sldId id="278" r:id="rId14"/>
    <p:sldId id="279" r:id="rId15"/>
    <p:sldId id="262" r:id="rId16"/>
    <p:sldId id="263" r:id="rId17"/>
    <p:sldId id="270" r:id="rId18"/>
    <p:sldId id="264" r:id="rId19"/>
    <p:sldId id="267" r:id="rId20"/>
    <p:sldId id="268" r:id="rId21"/>
    <p:sldId id="271" r:id="rId22"/>
    <p:sldId id="272" r:id="rId23"/>
    <p:sldId id="273" r:id="rId24"/>
    <p:sldId id="274" r:id="rId2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83" autoAdjust="0"/>
    <p:restoredTop sz="68750" autoAdjust="0"/>
  </p:normalViewPr>
  <p:slideViewPr>
    <p:cSldViewPr snapToGrid="0">
      <p:cViewPr varScale="1">
        <p:scale>
          <a:sx n="59" d="100"/>
          <a:sy n="59" d="100"/>
        </p:scale>
        <p:origin x="-1584" y="-67"/>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48" d="100"/>
          <a:sy n="48" d="100"/>
        </p:scale>
        <p:origin x="-2748" y="-72"/>
      </p:cViewPr>
      <p:guideLst>
        <p:guide orient="horz" pos="3125"/>
        <p:guide pos="214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69A95B-A77A-46C7-89C2-78C7238FB302}"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AU"/>
        </a:p>
      </dgm:t>
    </dgm:pt>
    <dgm:pt modelId="{8DFD5AC7-A288-4B4A-AD19-FF48491A5C90}">
      <dgm:prSet phldrT="[Text]" custT="1"/>
      <dgm:spPr/>
      <dgm:t>
        <a:bodyPr/>
        <a:lstStyle/>
        <a:p>
          <a:r>
            <a:rPr lang="en-AU" sz="1400" dirty="0"/>
            <a:t>ActionResult </a:t>
          </a:r>
        </a:p>
      </dgm:t>
    </dgm:pt>
    <dgm:pt modelId="{26955AA3-E312-45FC-9623-BA4DCEF4C732}" type="parTrans" cxnId="{68529D6A-E2EB-4E4D-B010-60170D70D8B6}">
      <dgm:prSet/>
      <dgm:spPr/>
      <dgm:t>
        <a:bodyPr/>
        <a:lstStyle/>
        <a:p>
          <a:endParaRPr lang="en-AU" sz="1400"/>
        </a:p>
      </dgm:t>
    </dgm:pt>
    <dgm:pt modelId="{D36DFC7B-9646-46AA-A816-08E812DF7514}" type="sibTrans" cxnId="{68529D6A-E2EB-4E4D-B010-60170D70D8B6}">
      <dgm:prSet/>
      <dgm:spPr/>
      <dgm:t>
        <a:bodyPr/>
        <a:lstStyle/>
        <a:p>
          <a:endParaRPr lang="en-AU" sz="1400"/>
        </a:p>
      </dgm:t>
    </dgm:pt>
    <dgm:pt modelId="{6392218E-8AE1-4A27-AC24-AF88B3D5F293}" type="asst">
      <dgm:prSet phldrT="[Text]" custT="1"/>
      <dgm:spPr/>
      <dgm:t>
        <a:bodyPr/>
        <a:lstStyle/>
        <a:p>
          <a:r>
            <a:rPr lang="en-GB" sz="1400" dirty="0" err="1"/>
            <a:t>Empty</a:t>
          </a:r>
          <a:r>
            <a:rPr lang="en-GB" sz="1400" baseline="0" dirty="0" err="1"/>
            <a:t>Result</a:t>
          </a:r>
          <a:endParaRPr lang="en-AU" sz="1400" dirty="0"/>
        </a:p>
      </dgm:t>
    </dgm:pt>
    <dgm:pt modelId="{7BA0BA36-35C2-4462-9FE9-7443D8360A4E}" type="parTrans" cxnId="{78FF56F5-EE31-482E-8CC8-71B6D25E7D30}">
      <dgm:prSet custT="1"/>
      <dgm:spPr/>
      <dgm:t>
        <a:bodyPr/>
        <a:lstStyle/>
        <a:p>
          <a:endParaRPr lang="en-AU" sz="1400"/>
        </a:p>
      </dgm:t>
    </dgm:pt>
    <dgm:pt modelId="{62AD7DD8-5C73-47A6-8342-0C4B8985C5FC}" type="sibTrans" cxnId="{78FF56F5-EE31-482E-8CC8-71B6D25E7D30}">
      <dgm:prSet/>
      <dgm:spPr/>
      <dgm:t>
        <a:bodyPr/>
        <a:lstStyle/>
        <a:p>
          <a:endParaRPr lang="en-AU" sz="1400"/>
        </a:p>
      </dgm:t>
    </dgm:pt>
    <dgm:pt modelId="{3C1C57FC-8E57-476A-94D2-2B61FE5ED891}">
      <dgm:prSet phldrT="[Text]" custT="1"/>
      <dgm:spPr/>
      <dgm:t>
        <a:bodyPr/>
        <a:lstStyle/>
        <a:p>
          <a:r>
            <a:rPr lang="en-GB" sz="1400" dirty="0" err="1"/>
            <a:t>JsonResult</a:t>
          </a:r>
          <a:endParaRPr lang="en-AU" sz="1400" dirty="0"/>
        </a:p>
      </dgm:t>
    </dgm:pt>
    <dgm:pt modelId="{4B2B4FE4-D0D7-45A5-86B4-0B1140516490}" type="parTrans" cxnId="{FB118A50-1DDB-469D-9606-3458FE9FF25A}">
      <dgm:prSet custT="1"/>
      <dgm:spPr/>
      <dgm:t>
        <a:bodyPr/>
        <a:lstStyle/>
        <a:p>
          <a:endParaRPr lang="en-AU" sz="1400"/>
        </a:p>
      </dgm:t>
    </dgm:pt>
    <dgm:pt modelId="{EE659CF7-DBDB-47D0-8BF0-2F413AF8040A}" type="sibTrans" cxnId="{FB118A50-1DDB-469D-9606-3458FE9FF25A}">
      <dgm:prSet/>
      <dgm:spPr/>
      <dgm:t>
        <a:bodyPr/>
        <a:lstStyle/>
        <a:p>
          <a:endParaRPr lang="en-AU" sz="1400"/>
        </a:p>
      </dgm:t>
    </dgm:pt>
    <dgm:pt modelId="{882B7864-0494-4ACE-B5EA-3F945600996C}">
      <dgm:prSet phldrT="[Text]" custT="1"/>
      <dgm:spPr/>
      <dgm:t>
        <a:bodyPr/>
        <a:lstStyle/>
        <a:p>
          <a:r>
            <a:rPr lang="en-GB" sz="1400" dirty="0" err="1"/>
            <a:t>RedirectResult</a:t>
          </a:r>
          <a:endParaRPr lang="en-AU" sz="1400" dirty="0"/>
        </a:p>
      </dgm:t>
    </dgm:pt>
    <dgm:pt modelId="{E070BDC1-C804-44E1-A0F6-D7D3411FDCFB}" type="parTrans" cxnId="{AE51BEB9-620E-469A-9EC4-453601490527}">
      <dgm:prSet custT="1"/>
      <dgm:spPr/>
      <dgm:t>
        <a:bodyPr/>
        <a:lstStyle/>
        <a:p>
          <a:endParaRPr lang="en-AU" sz="1400"/>
        </a:p>
      </dgm:t>
    </dgm:pt>
    <dgm:pt modelId="{A52690DA-7A0E-4F8E-88E5-0BF500435132}" type="sibTrans" cxnId="{AE51BEB9-620E-469A-9EC4-453601490527}">
      <dgm:prSet/>
      <dgm:spPr/>
      <dgm:t>
        <a:bodyPr/>
        <a:lstStyle/>
        <a:p>
          <a:endParaRPr lang="en-AU" sz="1400"/>
        </a:p>
      </dgm:t>
    </dgm:pt>
    <dgm:pt modelId="{30ECC991-5642-466D-8269-EC77C5220CE0}">
      <dgm:prSet phldrT="[Text]" custT="1"/>
      <dgm:spPr/>
      <dgm:t>
        <a:bodyPr/>
        <a:lstStyle/>
        <a:p>
          <a:r>
            <a:rPr lang="en-GB" sz="1400" dirty="0" err="1"/>
            <a:t>NotFoundResult</a:t>
          </a:r>
          <a:endParaRPr lang="en-AU" sz="1400" dirty="0"/>
        </a:p>
      </dgm:t>
    </dgm:pt>
    <dgm:pt modelId="{D424371A-343E-4BEC-A227-F99027E1D90E}" type="parTrans" cxnId="{377CB0DF-C399-4FC3-A656-750CE358DD02}">
      <dgm:prSet custT="1"/>
      <dgm:spPr/>
      <dgm:t>
        <a:bodyPr/>
        <a:lstStyle/>
        <a:p>
          <a:endParaRPr lang="en-AU" sz="1400"/>
        </a:p>
      </dgm:t>
    </dgm:pt>
    <dgm:pt modelId="{B5D46770-5C44-4551-BEC0-4EDB1073E64E}" type="sibTrans" cxnId="{377CB0DF-C399-4FC3-A656-750CE358DD02}">
      <dgm:prSet/>
      <dgm:spPr/>
      <dgm:t>
        <a:bodyPr/>
        <a:lstStyle/>
        <a:p>
          <a:endParaRPr lang="en-AU" sz="1400"/>
        </a:p>
      </dgm:t>
    </dgm:pt>
    <dgm:pt modelId="{24A4474F-FE1D-467A-BBC6-28725175AF04}">
      <dgm:prSet phldrT="[Text]" custT="1"/>
      <dgm:spPr/>
      <dgm:t>
        <a:bodyPr/>
        <a:lstStyle/>
        <a:p>
          <a:r>
            <a:rPr lang="en-GB" sz="1400" dirty="0" err="1"/>
            <a:t>ViewResult</a:t>
          </a:r>
          <a:endParaRPr lang="en-AU" sz="1400" dirty="0"/>
        </a:p>
      </dgm:t>
    </dgm:pt>
    <dgm:pt modelId="{A92FDADD-3F9F-4027-87FB-AC48E5B0809C}" type="parTrans" cxnId="{91431BE0-7120-4276-BA46-B33187AAEACE}">
      <dgm:prSet custT="1"/>
      <dgm:spPr/>
      <dgm:t>
        <a:bodyPr/>
        <a:lstStyle/>
        <a:p>
          <a:endParaRPr lang="en-AU" sz="1400"/>
        </a:p>
      </dgm:t>
    </dgm:pt>
    <dgm:pt modelId="{A3A25BBE-46FC-400F-B9F6-7708003A07A8}" type="sibTrans" cxnId="{91431BE0-7120-4276-BA46-B33187AAEACE}">
      <dgm:prSet/>
      <dgm:spPr/>
      <dgm:t>
        <a:bodyPr/>
        <a:lstStyle/>
        <a:p>
          <a:endParaRPr lang="en-AU" sz="1400"/>
        </a:p>
      </dgm:t>
    </dgm:pt>
    <dgm:pt modelId="{ED71BD32-2ADE-4599-9FFC-2153F54E3B30}">
      <dgm:prSet phldrT="[Text]" custT="1"/>
      <dgm:spPr/>
      <dgm:t>
        <a:bodyPr/>
        <a:lstStyle/>
        <a:p>
          <a:r>
            <a:rPr lang="en-GB" sz="1400" dirty="0" err="1"/>
            <a:t>FileResult</a:t>
          </a:r>
          <a:endParaRPr lang="en-AU" sz="1400" dirty="0"/>
        </a:p>
      </dgm:t>
    </dgm:pt>
    <dgm:pt modelId="{0DFDDDCE-8140-4397-A73B-13EA083FC8A2}" type="parTrans" cxnId="{7FB4692C-443A-4EC6-B12C-E22E84B895EF}">
      <dgm:prSet custT="1"/>
      <dgm:spPr/>
      <dgm:t>
        <a:bodyPr/>
        <a:lstStyle/>
        <a:p>
          <a:endParaRPr lang="en-AU" sz="1400"/>
        </a:p>
      </dgm:t>
    </dgm:pt>
    <dgm:pt modelId="{AE859898-FDED-4FC0-9352-C21F1B504713}" type="sibTrans" cxnId="{7FB4692C-443A-4EC6-B12C-E22E84B895EF}">
      <dgm:prSet/>
      <dgm:spPr/>
      <dgm:t>
        <a:bodyPr/>
        <a:lstStyle/>
        <a:p>
          <a:endParaRPr lang="en-AU" sz="1400"/>
        </a:p>
      </dgm:t>
    </dgm:pt>
    <dgm:pt modelId="{3F3D71C6-BFD4-48DD-9465-068661DE1787}">
      <dgm:prSet phldrT="[Text]" custT="1"/>
      <dgm:spPr/>
      <dgm:t>
        <a:bodyPr/>
        <a:lstStyle/>
        <a:p>
          <a:pPr rtl="0"/>
          <a:r>
            <a:rPr lang="en-GB" sz="1400" dirty="0"/>
            <a:t>more...</a:t>
          </a:r>
          <a:endParaRPr lang="en-AU" sz="1400" dirty="0"/>
        </a:p>
      </dgm:t>
    </dgm:pt>
    <dgm:pt modelId="{5ACCEA85-1931-4B1D-815F-9E66505BE4D3}" type="parTrans" cxnId="{D0B2ED7B-2C26-49BA-ABE5-16D602F8EF92}">
      <dgm:prSet custT="1"/>
      <dgm:spPr/>
      <dgm:t>
        <a:bodyPr/>
        <a:lstStyle/>
        <a:p>
          <a:endParaRPr lang="en-AU" sz="1400"/>
        </a:p>
      </dgm:t>
    </dgm:pt>
    <dgm:pt modelId="{2A8B124C-C47C-4B86-90E9-2B09DAE913DE}" type="sibTrans" cxnId="{D0B2ED7B-2C26-49BA-ABE5-16D602F8EF92}">
      <dgm:prSet/>
      <dgm:spPr/>
      <dgm:t>
        <a:bodyPr/>
        <a:lstStyle/>
        <a:p>
          <a:endParaRPr lang="en-AU" sz="1400"/>
        </a:p>
      </dgm:t>
    </dgm:pt>
    <dgm:pt modelId="{247419A7-21EF-3841-8436-46ACBF7BAE5F}">
      <dgm:prSet phldrT="[Text]" custT="1"/>
      <dgm:spPr/>
      <dgm:t>
        <a:bodyPr/>
        <a:lstStyle/>
        <a:p>
          <a:r>
            <a:rPr lang="en-AU" sz="1400" dirty="0"/>
            <a:t>Json()</a:t>
          </a:r>
        </a:p>
      </dgm:t>
    </dgm:pt>
    <dgm:pt modelId="{6268F588-A1F9-C14F-9A2E-18A14AF172CE}" type="parTrans" cxnId="{681129C7-B090-9C43-93F0-5B91A71AF617}">
      <dgm:prSet custT="1"/>
      <dgm:spPr/>
      <dgm:t>
        <a:bodyPr/>
        <a:lstStyle/>
        <a:p>
          <a:endParaRPr lang="en-GB" sz="1400"/>
        </a:p>
      </dgm:t>
    </dgm:pt>
    <dgm:pt modelId="{E8273AED-409A-FB40-B530-11E2248400CB}" type="sibTrans" cxnId="{681129C7-B090-9C43-93F0-5B91A71AF617}">
      <dgm:prSet/>
      <dgm:spPr/>
      <dgm:t>
        <a:bodyPr/>
        <a:lstStyle/>
        <a:p>
          <a:endParaRPr lang="en-GB" sz="1400"/>
        </a:p>
      </dgm:t>
    </dgm:pt>
    <dgm:pt modelId="{A74ACCFC-A0DA-B047-AF2F-06A66B64C608}">
      <dgm:prSet phldrT="[Text]" custT="1"/>
      <dgm:spPr/>
      <dgm:t>
        <a:bodyPr/>
        <a:lstStyle/>
        <a:p>
          <a:r>
            <a:rPr lang="en-AU" sz="1400" dirty="0"/>
            <a:t>Redirect()</a:t>
          </a:r>
        </a:p>
      </dgm:t>
    </dgm:pt>
    <dgm:pt modelId="{03D454FD-BFD3-2842-893D-62A3C3FE1B84}" type="parTrans" cxnId="{B58BD024-9449-5D47-BDC2-655336C3B7CE}">
      <dgm:prSet custT="1"/>
      <dgm:spPr/>
      <dgm:t>
        <a:bodyPr/>
        <a:lstStyle/>
        <a:p>
          <a:endParaRPr lang="en-GB" sz="1400"/>
        </a:p>
      </dgm:t>
    </dgm:pt>
    <dgm:pt modelId="{5C357936-3B93-8444-8F5C-01180674AAAD}" type="sibTrans" cxnId="{B58BD024-9449-5D47-BDC2-655336C3B7CE}">
      <dgm:prSet/>
      <dgm:spPr/>
      <dgm:t>
        <a:bodyPr/>
        <a:lstStyle/>
        <a:p>
          <a:endParaRPr lang="en-GB" sz="1400"/>
        </a:p>
      </dgm:t>
    </dgm:pt>
    <dgm:pt modelId="{02655F53-6CAC-1342-B222-9953B98E93F9}">
      <dgm:prSet phldrT="[Text]" custT="1"/>
      <dgm:spPr/>
      <dgm:t>
        <a:bodyPr/>
        <a:lstStyle/>
        <a:p>
          <a:r>
            <a:rPr lang="en-AU" sz="1400" dirty="0" err="1"/>
            <a:t>NotFound</a:t>
          </a:r>
          <a:r>
            <a:rPr lang="en-AU" sz="1400" dirty="0"/>
            <a:t>()</a:t>
          </a:r>
        </a:p>
      </dgm:t>
    </dgm:pt>
    <dgm:pt modelId="{46724686-B049-C043-9054-A24DB44A750A}" type="parTrans" cxnId="{7A3794A3-E3EA-AE41-998D-F4071545F3AD}">
      <dgm:prSet custT="1"/>
      <dgm:spPr/>
      <dgm:t>
        <a:bodyPr/>
        <a:lstStyle/>
        <a:p>
          <a:endParaRPr lang="en-GB" sz="1400"/>
        </a:p>
      </dgm:t>
    </dgm:pt>
    <dgm:pt modelId="{CBD33DAE-EB52-CC43-9CBB-3C2E1582E620}" type="sibTrans" cxnId="{7A3794A3-E3EA-AE41-998D-F4071545F3AD}">
      <dgm:prSet/>
      <dgm:spPr/>
      <dgm:t>
        <a:bodyPr/>
        <a:lstStyle/>
        <a:p>
          <a:endParaRPr lang="en-GB" sz="1400"/>
        </a:p>
      </dgm:t>
    </dgm:pt>
    <dgm:pt modelId="{5FC02B43-5970-FC4D-9460-37E5BD9ECB66}">
      <dgm:prSet phldrT="[Text]" custT="1"/>
      <dgm:spPr/>
      <dgm:t>
        <a:bodyPr/>
        <a:lstStyle/>
        <a:p>
          <a:r>
            <a:rPr lang="en-AU" sz="1400" dirty="0"/>
            <a:t>View()</a:t>
          </a:r>
        </a:p>
      </dgm:t>
    </dgm:pt>
    <dgm:pt modelId="{3428EEC2-DF40-FB4D-A0D5-B6E397ABFC4F}" type="parTrans" cxnId="{FCE94996-0C17-AF45-9D20-450A8355E1EA}">
      <dgm:prSet custT="1"/>
      <dgm:spPr/>
      <dgm:t>
        <a:bodyPr/>
        <a:lstStyle/>
        <a:p>
          <a:endParaRPr lang="en-GB" sz="1400"/>
        </a:p>
      </dgm:t>
    </dgm:pt>
    <dgm:pt modelId="{C8447EB1-6924-2E4B-8143-A94288F55667}" type="sibTrans" cxnId="{FCE94996-0C17-AF45-9D20-450A8355E1EA}">
      <dgm:prSet/>
      <dgm:spPr/>
      <dgm:t>
        <a:bodyPr/>
        <a:lstStyle/>
        <a:p>
          <a:endParaRPr lang="en-GB" sz="1400"/>
        </a:p>
      </dgm:t>
    </dgm:pt>
    <dgm:pt modelId="{D4B3E170-67E9-924A-9EE3-1B7A53B4F60F}">
      <dgm:prSet phldrT="[Text]" custT="1"/>
      <dgm:spPr/>
      <dgm:t>
        <a:bodyPr/>
        <a:lstStyle/>
        <a:p>
          <a:r>
            <a:rPr lang="en-AU" sz="1400" dirty="0"/>
            <a:t>File()</a:t>
          </a:r>
        </a:p>
      </dgm:t>
    </dgm:pt>
    <dgm:pt modelId="{F25D8724-DEBC-944B-8F5E-5C245097A711}" type="parTrans" cxnId="{17E70189-9D8A-C54E-A926-1364C5B9F509}">
      <dgm:prSet custT="1"/>
      <dgm:spPr/>
      <dgm:t>
        <a:bodyPr/>
        <a:lstStyle/>
        <a:p>
          <a:endParaRPr lang="en-GB" sz="1400"/>
        </a:p>
      </dgm:t>
    </dgm:pt>
    <dgm:pt modelId="{69CF4376-FBA6-F342-AEAD-90866D66B1F3}" type="sibTrans" cxnId="{17E70189-9D8A-C54E-A926-1364C5B9F509}">
      <dgm:prSet/>
      <dgm:spPr/>
      <dgm:t>
        <a:bodyPr/>
        <a:lstStyle/>
        <a:p>
          <a:endParaRPr lang="en-GB" sz="1400"/>
        </a:p>
      </dgm:t>
    </dgm:pt>
    <dgm:pt modelId="{3CF7A4BC-82AF-46BE-9EF9-BB37F6A8A429}" type="pres">
      <dgm:prSet presAssocID="{3E69A95B-A77A-46C7-89C2-78C7238FB302}" presName="diagram" presStyleCnt="0">
        <dgm:presLayoutVars>
          <dgm:chPref val="1"/>
          <dgm:dir/>
          <dgm:animOne val="branch"/>
          <dgm:animLvl val="lvl"/>
          <dgm:resizeHandles val="exact"/>
        </dgm:presLayoutVars>
      </dgm:prSet>
      <dgm:spPr/>
      <dgm:t>
        <a:bodyPr/>
        <a:lstStyle/>
        <a:p>
          <a:endParaRPr lang="en-GB"/>
        </a:p>
      </dgm:t>
    </dgm:pt>
    <dgm:pt modelId="{9E866288-3BFD-4906-AF27-2E08DC68B3EA}" type="pres">
      <dgm:prSet presAssocID="{8DFD5AC7-A288-4B4A-AD19-FF48491A5C90}" presName="root1" presStyleCnt="0"/>
      <dgm:spPr/>
    </dgm:pt>
    <dgm:pt modelId="{5F98B13F-8710-4FF5-BD64-B3C8401BB585}" type="pres">
      <dgm:prSet presAssocID="{8DFD5AC7-A288-4B4A-AD19-FF48491A5C90}" presName="LevelOneTextNode" presStyleLbl="node0" presStyleIdx="0" presStyleCnt="1" custLinFactNeighborX="-28161" custLinFactNeighborY="-12904">
        <dgm:presLayoutVars>
          <dgm:chPref val="3"/>
        </dgm:presLayoutVars>
      </dgm:prSet>
      <dgm:spPr/>
      <dgm:t>
        <a:bodyPr/>
        <a:lstStyle/>
        <a:p>
          <a:endParaRPr lang="en-GB"/>
        </a:p>
      </dgm:t>
    </dgm:pt>
    <dgm:pt modelId="{086BFA47-1040-48CC-AB25-622B2A34D5F9}" type="pres">
      <dgm:prSet presAssocID="{8DFD5AC7-A288-4B4A-AD19-FF48491A5C90}" presName="level2hierChild" presStyleCnt="0"/>
      <dgm:spPr/>
    </dgm:pt>
    <dgm:pt modelId="{AA4A1BD9-AE2E-4021-A483-E97D1AD27DF8}" type="pres">
      <dgm:prSet presAssocID="{7BA0BA36-35C2-4462-9FE9-7443D8360A4E}" presName="conn2-1" presStyleLbl="parChTrans1D2" presStyleIdx="0" presStyleCnt="7"/>
      <dgm:spPr/>
      <dgm:t>
        <a:bodyPr/>
        <a:lstStyle/>
        <a:p>
          <a:endParaRPr lang="en-GB"/>
        </a:p>
      </dgm:t>
    </dgm:pt>
    <dgm:pt modelId="{1A885981-0ED7-407E-988D-BC90C607F2A7}" type="pres">
      <dgm:prSet presAssocID="{7BA0BA36-35C2-4462-9FE9-7443D8360A4E}" presName="connTx" presStyleLbl="parChTrans1D2" presStyleIdx="0" presStyleCnt="7"/>
      <dgm:spPr/>
      <dgm:t>
        <a:bodyPr/>
        <a:lstStyle/>
        <a:p>
          <a:endParaRPr lang="en-GB"/>
        </a:p>
      </dgm:t>
    </dgm:pt>
    <dgm:pt modelId="{FADF6FCA-BD7D-4602-A1B6-C85F10E519C0}" type="pres">
      <dgm:prSet presAssocID="{6392218E-8AE1-4A27-AC24-AF88B3D5F293}" presName="root2" presStyleCnt="0"/>
      <dgm:spPr/>
    </dgm:pt>
    <dgm:pt modelId="{2D9F50A3-AA9A-4960-908E-8A1D7D535D22}" type="pres">
      <dgm:prSet presAssocID="{6392218E-8AE1-4A27-AC24-AF88B3D5F293}" presName="LevelTwoTextNode" presStyleLbl="asst1" presStyleIdx="0" presStyleCnt="1" custScaleX="137883">
        <dgm:presLayoutVars>
          <dgm:chPref val="3"/>
        </dgm:presLayoutVars>
      </dgm:prSet>
      <dgm:spPr/>
      <dgm:t>
        <a:bodyPr/>
        <a:lstStyle/>
        <a:p>
          <a:endParaRPr lang="en-GB"/>
        </a:p>
      </dgm:t>
    </dgm:pt>
    <dgm:pt modelId="{6F913CD5-5034-4E04-959D-EE670B20D50D}" type="pres">
      <dgm:prSet presAssocID="{6392218E-8AE1-4A27-AC24-AF88B3D5F293}" presName="level3hierChild" presStyleCnt="0"/>
      <dgm:spPr/>
    </dgm:pt>
    <dgm:pt modelId="{0495C723-13A8-4BBE-8022-A7E7E3E60D65}" type="pres">
      <dgm:prSet presAssocID="{4B2B4FE4-D0D7-45A5-86B4-0B1140516490}" presName="conn2-1" presStyleLbl="parChTrans1D2" presStyleIdx="1" presStyleCnt="7"/>
      <dgm:spPr/>
      <dgm:t>
        <a:bodyPr/>
        <a:lstStyle/>
        <a:p>
          <a:endParaRPr lang="en-GB"/>
        </a:p>
      </dgm:t>
    </dgm:pt>
    <dgm:pt modelId="{B4BC1A58-DDE3-4520-A361-2C5B66AAE38E}" type="pres">
      <dgm:prSet presAssocID="{4B2B4FE4-D0D7-45A5-86B4-0B1140516490}" presName="connTx" presStyleLbl="parChTrans1D2" presStyleIdx="1" presStyleCnt="7"/>
      <dgm:spPr/>
      <dgm:t>
        <a:bodyPr/>
        <a:lstStyle/>
        <a:p>
          <a:endParaRPr lang="en-GB"/>
        </a:p>
      </dgm:t>
    </dgm:pt>
    <dgm:pt modelId="{C1AE0C98-BA3D-461A-85DA-DF56B7B5BAB5}" type="pres">
      <dgm:prSet presAssocID="{3C1C57FC-8E57-476A-94D2-2B61FE5ED891}" presName="root2" presStyleCnt="0"/>
      <dgm:spPr/>
    </dgm:pt>
    <dgm:pt modelId="{474F5C3A-9C5A-497A-AF8C-8242358F7048}" type="pres">
      <dgm:prSet presAssocID="{3C1C57FC-8E57-476A-94D2-2B61FE5ED891}" presName="LevelTwoTextNode" presStyleLbl="node2" presStyleIdx="0" presStyleCnt="6" custScaleX="135302">
        <dgm:presLayoutVars>
          <dgm:chPref val="3"/>
        </dgm:presLayoutVars>
      </dgm:prSet>
      <dgm:spPr/>
      <dgm:t>
        <a:bodyPr/>
        <a:lstStyle/>
        <a:p>
          <a:endParaRPr lang="en-GB"/>
        </a:p>
      </dgm:t>
    </dgm:pt>
    <dgm:pt modelId="{76A4213A-CD63-4A78-8458-E21B21CE9DBE}" type="pres">
      <dgm:prSet presAssocID="{3C1C57FC-8E57-476A-94D2-2B61FE5ED891}" presName="level3hierChild" presStyleCnt="0"/>
      <dgm:spPr/>
    </dgm:pt>
    <dgm:pt modelId="{2090540E-2F5E-FC4A-8DF5-F9075B9D7F96}" type="pres">
      <dgm:prSet presAssocID="{6268F588-A1F9-C14F-9A2E-18A14AF172CE}" presName="conn2-1" presStyleLbl="parChTrans1D3" presStyleIdx="0" presStyleCnt="5"/>
      <dgm:spPr/>
      <dgm:t>
        <a:bodyPr/>
        <a:lstStyle/>
        <a:p>
          <a:endParaRPr lang="en-GB"/>
        </a:p>
      </dgm:t>
    </dgm:pt>
    <dgm:pt modelId="{03490302-52D3-AE4F-BA2B-8E694F7FD709}" type="pres">
      <dgm:prSet presAssocID="{6268F588-A1F9-C14F-9A2E-18A14AF172CE}" presName="connTx" presStyleLbl="parChTrans1D3" presStyleIdx="0" presStyleCnt="5"/>
      <dgm:spPr/>
      <dgm:t>
        <a:bodyPr/>
        <a:lstStyle/>
        <a:p>
          <a:endParaRPr lang="en-GB"/>
        </a:p>
      </dgm:t>
    </dgm:pt>
    <dgm:pt modelId="{ABB29DDD-465D-3043-BBD7-FCB95DEF7EA6}" type="pres">
      <dgm:prSet presAssocID="{247419A7-21EF-3841-8436-46ACBF7BAE5F}" presName="root2" presStyleCnt="0"/>
      <dgm:spPr/>
    </dgm:pt>
    <dgm:pt modelId="{035D45F8-5E89-CB49-BA7C-7D3E9666AD73}" type="pres">
      <dgm:prSet presAssocID="{247419A7-21EF-3841-8436-46ACBF7BAE5F}" presName="LevelTwoTextNode" presStyleLbl="node3" presStyleIdx="0" presStyleCnt="5">
        <dgm:presLayoutVars>
          <dgm:chPref val="3"/>
        </dgm:presLayoutVars>
      </dgm:prSet>
      <dgm:spPr/>
      <dgm:t>
        <a:bodyPr/>
        <a:lstStyle/>
        <a:p>
          <a:endParaRPr lang="en-GB"/>
        </a:p>
      </dgm:t>
    </dgm:pt>
    <dgm:pt modelId="{95D8A18A-DCCF-004F-8F45-F89FB2093034}" type="pres">
      <dgm:prSet presAssocID="{247419A7-21EF-3841-8436-46ACBF7BAE5F}" presName="level3hierChild" presStyleCnt="0"/>
      <dgm:spPr/>
    </dgm:pt>
    <dgm:pt modelId="{33458967-C307-4C49-9230-FBDEC3E9B577}" type="pres">
      <dgm:prSet presAssocID="{E070BDC1-C804-44E1-A0F6-D7D3411FDCFB}" presName="conn2-1" presStyleLbl="parChTrans1D2" presStyleIdx="2" presStyleCnt="7"/>
      <dgm:spPr/>
      <dgm:t>
        <a:bodyPr/>
        <a:lstStyle/>
        <a:p>
          <a:endParaRPr lang="en-GB"/>
        </a:p>
      </dgm:t>
    </dgm:pt>
    <dgm:pt modelId="{DD85B01A-FCCE-413C-BC3A-1DFAE6AFFCAC}" type="pres">
      <dgm:prSet presAssocID="{E070BDC1-C804-44E1-A0F6-D7D3411FDCFB}" presName="connTx" presStyleLbl="parChTrans1D2" presStyleIdx="2" presStyleCnt="7"/>
      <dgm:spPr/>
      <dgm:t>
        <a:bodyPr/>
        <a:lstStyle/>
        <a:p>
          <a:endParaRPr lang="en-GB"/>
        </a:p>
      </dgm:t>
    </dgm:pt>
    <dgm:pt modelId="{378B474F-9ECC-463F-B4E5-000767E03F83}" type="pres">
      <dgm:prSet presAssocID="{882B7864-0494-4ACE-B5EA-3F945600996C}" presName="root2" presStyleCnt="0"/>
      <dgm:spPr/>
    </dgm:pt>
    <dgm:pt modelId="{8E77575B-6BDB-435F-9526-D72EA984759D}" type="pres">
      <dgm:prSet presAssocID="{882B7864-0494-4ACE-B5EA-3F945600996C}" presName="LevelTwoTextNode" presStyleLbl="node2" presStyleIdx="1" presStyleCnt="6" custScaleX="135302">
        <dgm:presLayoutVars>
          <dgm:chPref val="3"/>
        </dgm:presLayoutVars>
      </dgm:prSet>
      <dgm:spPr/>
      <dgm:t>
        <a:bodyPr/>
        <a:lstStyle/>
        <a:p>
          <a:endParaRPr lang="en-GB"/>
        </a:p>
      </dgm:t>
    </dgm:pt>
    <dgm:pt modelId="{6EBD78A8-65E0-4C82-9C93-68DAD119575E}" type="pres">
      <dgm:prSet presAssocID="{882B7864-0494-4ACE-B5EA-3F945600996C}" presName="level3hierChild" presStyleCnt="0"/>
      <dgm:spPr/>
    </dgm:pt>
    <dgm:pt modelId="{6988AF24-2BD7-204B-8255-F05104B48936}" type="pres">
      <dgm:prSet presAssocID="{03D454FD-BFD3-2842-893D-62A3C3FE1B84}" presName="conn2-1" presStyleLbl="parChTrans1D3" presStyleIdx="1" presStyleCnt="5"/>
      <dgm:spPr/>
      <dgm:t>
        <a:bodyPr/>
        <a:lstStyle/>
        <a:p>
          <a:endParaRPr lang="en-GB"/>
        </a:p>
      </dgm:t>
    </dgm:pt>
    <dgm:pt modelId="{E07D10C5-F139-2D4E-BFDB-07E2FE1AA047}" type="pres">
      <dgm:prSet presAssocID="{03D454FD-BFD3-2842-893D-62A3C3FE1B84}" presName="connTx" presStyleLbl="parChTrans1D3" presStyleIdx="1" presStyleCnt="5"/>
      <dgm:spPr/>
      <dgm:t>
        <a:bodyPr/>
        <a:lstStyle/>
        <a:p>
          <a:endParaRPr lang="en-GB"/>
        </a:p>
      </dgm:t>
    </dgm:pt>
    <dgm:pt modelId="{1A6B3A6F-6327-E04B-867D-06A4325E7472}" type="pres">
      <dgm:prSet presAssocID="{A74ACCFC-A0DA-B047-AF2F-06A66B64C608}" presName="root2" presStyleCnt="0"/>
      <dgm:spPr/>
    </dgm:pt>
    <dgm:pt modelId="{60AEC56E-108E-534D-85B3-01197B7959B2}" type="pres">
      <dgm:prSet presAssocID="{A74ACCFC-A0DA-B047-AF2F-06A66B64C608}" presName="LevelTwoTextNode" presStyleLbl="node3" presStyleIdx="1" presStyleCnt="5">
        <dgm:presLayoutVars>
          <dgm:chPref val="3"/>
        </dgm:presLayoutVars>
      </dgm:prSet>
      <dgm:spPr/>
      <dgm:t>
        <a:bodyPr/>
        <a:lstStyle/>
        <a:p>
          <a:endParaRPr lang="en-GB"/>
        </a:p>
      </dgm:t>
    </dgm:pt>
    <dgm:pt modelId="{9F4D3D3F-9259-7041-9BDE-AA6715CDC09B}" type="pres">
      <dgm:prSet presAssocID="{A74ACCFC-A0DA-B047-AF2F-06A66B64C608}" presName="level3hierChild" presStyleCnt="0"/>
      <dgm:spPr/>
    </dgm:pt>
    <dgm:pt modelId="{3E6B1002-62FE-40D3-88BD-5AC9297A6936}" type="pres">
      <dgm:prSet presAssocID="{D424371A-343E-4BEC-A227-F99027E1D90E}" presName="conn2-1" presStyleLbl="parChTrans1D2" presStyleIdx="3" presStyleCnt="7"/>
      <dgm:spPr/>
      <dgm:t>
        <a:bodyPr/>
        <a:lstStyle/>
        <a:p>
          <a:endParaRPr lang="en-GB"/>
        </a:p>
      </dgm:t>
    </dgm:pt>
    <dgm:pt modelId="{42AE7A1B-0AC2-4693-8264-88AAC6E98024}" type="pres">
      <dgm:prSet presAssocID="{D424371A-343E-4BEC-A227-F99027E1D90E}" presName="connTx" presStyleLbl="parChTrans1D2" presStyleIdx="3" presStyleCnt="7"/>
      <dgm:spPr/>
      <dgm:t>
        <a:bodyPr/>
        <a:lstStyle/>
        <a:p>
          <a:endParaRPr lang="en-GB"/>
        </a:p>
      </dgm:t>
    </dgm:pt>
    <dgm:pt modelId="{4BB17EC1-93C8-4BF3-BF57-CBAD1395ED6E}" type="pres">
      <dgm:prSet presAssocID="{30ECC991-5642-466D-8269-EC77C5220CE0}" presName="root2" presStyleCnt="0"/>
      <dgm:spPr/>
    </dgm:pt>
    <dgm:pt modelId="{9CCDFA3C-A204-4EF6-B630-377CDE9573F9}" type="pres">
      <dgm:prSet presAssocID="{30ECC991-5642-466D-8269-EC77C5220CE0}" presName="LevelTwoTextNode" presStyleLbl="node2" presStyleIdx="2" presStyleCnt="6" custScaleX="133566" custLinFactNeighborX="-1290">
        <dgm:presLayoutVars>
          <dgm:chPref val="3"/>
        </dgm:presLayoutVars>
      </dgm:prSet>
      <dgm:spPr/>
      <dgm:t>
        <a:bodyPr/>
        <a:lstStyle/>
        <a:p>
          <a:endParaRPr lang="en-GB"/>
        </a:p>
      </dgm:t>
    </dgm:pt>
    <dgm:pt modelId="{668DB129-FAD6-4CF2-B6FD-2413319DDF52}" type="pres">
      <dgm:prSet presAssocID="{30ECC991-5642-466D-8269-EC77C5220CE0}" presName="level3hierChild" presStyleCnt="0"/>
      <dgm:spPr/>
    </dgm:pt>
    <dgm:pt modelId="{8FB3F470-B042-3C4C-85EC-9E9D8D3C8414}" type="pres">
      <dgm:prSet presAssocID="{46724686-B049-C043-9054-A24DB44A750A}" presName="conn2-1" presStyleLbl="parChTrans1D3" presStyleIdx="2" presStyleCnt="5"/>
      <dgm:spPr/>
      <dgm:t>
        <a:bodyPr/>
        <a:lstStyle/>
        <a:p>
          <a:endParaRPr lang="en-GB"/>
        </a:p>
      </dgm:t>
    </dgm:pt>
    <dgm:pt modelId="{C1742D20-A2F6-A042-92E1-A1C7BDA7C6E5}" type="pres">
      <dgm:prSet presAssocID="{46724686-B049-C043-9054-A24DB44A750A}" presName="connTx" presStyleLbl="parChTrans1D3" presStyleIdx="2" presStyleCnt="5"/>
      <dgm:spPr/>
      <dgm:t>
        <a:bodyPr/>
        <a:lstStyle/>
        <a:p>
          <a:endParaRPr lang="en-GB"/>
        </a:p>
      </dgm:t>
    </dgm:pt>
    <dgm:pt modelId="{9262121E-B3BD-AD4B-8305-FEC133599E93}" type="pres">
      <dgm:prSet presAssocID="{02655F53-6CAC-1342-B222-9953B98E93F9}" presName="root2" presStyleCnt="0"/>
      <dgm:spPr/>
    </dgm:pt>
    <dgm:pt modelId="{7F11A256-F0D1-A34B-AC0E-3250A9A21DE2}" type="pres">
      <dgm:prSet presAssocID="{02655F53-6CAC-1342-B222-9953B98E93F9}" presName="LevelTwoTextNode" presStyleLbl="node3" presStyleIdx="2" presStyleCnt="5">
        <dgm:presLayoutVars>
          <dgm:chPref val="3"/>
        </dgm:presLayoutVars>
      </dgm:prSet>
      <dgm:spPr/>
      <dgm:t>
        <a:bodyPr/>
        <a:lstStyle/>
        <a:p>
          <a:endParaRPr lang="en-GB"/>
        </a:p>
      </dgm:t>
    </dgm:pt>
    <dgm:pt modelId="{46A4813C-0FC2-A14E-9317-B9B2AB180BF8}" type="pres">
      <dgm:prSet presAssocID="{02655F53-6CAC-1342-B222-9953B98E93F9}" presName="level3hierChild" presStyleCnt="0"/>
      <dgm:spPr/>
    </dgm:pt>
    <dgm:pt modelId="{22A64251-8697-413A-BC68-691C46C6B97E}" type="pres">
      <dgm:prSet presAssocID="{A92FDADD-3F9F-4027-87FB-AC48E5B0809C}" presName="conn2-1" presStyleLbl="parChTrans1D2" presStyleIdx="4" presStyleCnt="7"/>
      <dgm:spPr/>
      <dgm:t>
        <a:bodyPr/>
        <a:lstStyle/>
        <a:p>
          <a:endParaRPr lang="en-GB"/>
        </a:p>
      </dgm:t>
    </dgm:pt>
    <dgm:pt modelId="{330CD96E-CBA3-4752-8F2C-31D5C534E86D}" type="pres">
      <dgm:prSet presAssocID="{A92FDADD-3F9F-4027-87FB-AC48E5B0809C}" presName="connTx" presStyleLbl="parChTrans1D2" presStyleIdx="4" presStyleCnt="7"/>
      <dgm:spPr/>
      <dgm:t>
        <a:bodyPr/>
        <a:lstStyle/>
        <a:p>
          <a:endParaRPr lang="en-GB"/>
        </a:p>
      </dgm:t>
    </dgm:pt>
    <dgm:pt modelId="{5B0C8EAB-CAA1-45C0-BA6B-3ECC071009F7}" type="pres">
      <dgm:prSet presAssocID="{24A4474F-FE1D-467A-BBC6-28725175AF04}" presName="root2" presStyleCnt="0"/>
      <dgm:spPr/>
    </dgm:pt>
    <dgm:pt modelId="{D00A3A80-5AD5-4C55-906C-2FE1F2D31D14}" type="pres">
      <dgm:prSet presAssocID="{24A4474F-FE1D-467A-BBC6-28725175AF04}" presName="LevelTwoTextNode" presStyleLbl="node2" presStyleIdx="3" presStyleCnt="6" custScaleX="135302">
        <dgm:presLayoutVars>
          <dgm:chPref val="3"/>
        </dgm:presLayoutVars>
      </dgm:prSet>
      <dgm:spPr/>
      <dgm:t>
        <a:bodyPr/>
        <a:lstStyle/>
        <a:p>
          <a:endParaRPr lang="en-GB"/>
        </a:p>
      </dgm:t>
    </dgm:pt>
    <dgm:pt modelId="{30A3EFE0-3960-41B6-AD19-FE77A83EB055}" type="pres">
      <dgm:prSet presAssocID="{24A4474F-FE1D-467A-BBC6-28725175AF04}" presName="level3hierChild" presStyleCnt="0"/>
      <dgm:spPr/>
    </dgm:pt>
    <dgm:pt modelId="{2969277A-4F8B-674E-A56F-9E1089226B87}" type="pres">
      <dgm:prSet presAssocID="{3428EEC2-DF40-FB4D-A0D5-B6E397ABFC4F}" presName="conn2-1" presStyleLbl="parChTrans1D3" presStyleIdx="3" presStyleCnt="5"/>
      <dgm:spPr/>
      <dgm:t>
        <a:bodyPr/>
        <a:lstStyle/>
        <a:p>
          <a:endParaRPr lang="en-GB"/>
        </a:p>
      </dgm:t>
    </dgm:pt>
    <dgm:pt modelId="{783DF8E3-517B-7D45-BDB4-3C5B6D652113}" type="pres">
      <dgm:prSet presAssocID="{3428EEC2-DF40-FB4D-A0D5-B6E397ABFC4F}" presName="connTx" presStyleLbl="parChTrans1D3" presStyleIdx="3" presStyleCnt="5"/>
      <dgm:spPr/>
      <dgm:t>
        <a:bodyPr/>
        <a:lstStyle/>
        <a:p>
          <a:endParaRPr lang="en-GB"/>
        </a:p>
      </dgm:t>
    </dgm:pt>
    <dgm:pt modelId="{22C7D8F8-D596-814D-AE44-160B4A702DAD}" type="pres">
      <dgm:prSet presAssocID="{5FC02B43-5970-FC4D-9460-37E5BD9ECB66}" presName="root2" presStyleCnt="0"/>
      <dgm:spPr/>
    </dgm:pt>
    <dgm:pt modelId="{EE794D5A-F772-C549-B1AE-5517CDB48ABC}" type="pres">
      <dgm:prSet presAssocID="{5FC02B43-5970-FC4D-9460-37E5BD9ECB66}" presName="LevelTwoTextNode" presStyleLbl="node3" presStyleIdx="3" presStyleCnt="5">
        <dgm:presLayoutVars>
          <dgm:chPref val="3"/>
        </dgm:presLayoutVars>
      </dgm:prSet>
      <dgm:spPr/>
      <dgm:t>
        <a:bodyPr/>
        <a:lstStyle/>
        <a:p>
          <a:endParaRPr lang="en-GB"/>
        </a:p>
      </dgm:t>
    </dgm:pt>
    <dgm:pt modelId="{4E281286-202F-8D48-84C2-0DA15932466A}" type="pres">
      <dgm:prSet presAssocID="{5FC02B43-5970-FC4D-9460-37E5BD9ECB66}" presName="level3hierChild" presStyleCnt="0"/>
      <dgm:spPr/>
    </dgm:pt>
    <dgm:pt modelId="{DEFA9664-6A6C-4148-ABF1-93898C274552}" type="pres">
      <dgm:prSet presAssocID="{0DFDDDCE-8140-4397-A73B-13EA083FC8A2}" presName="conn2-1" presStyleLbl="parChTrans1D2" presStyleIdx="5" presStyleCnt="7"/>
      <dgm:spPr/>
      <dgm:t>
        <a:bodyPr/>
        <a:lstStyle/>
        <a:p>
          <a:endParaRPr lang="en-GB"/>
        </a:p>
      </dgm:t>
    </dgm:pt>
    <dgm:pt modelId="{7BBD5C69-6284-495E-8CA3-2C4463E6B456}" type="pres">
      <dgm:prSet presAssocID="{0DFDDDCE-8140-4397-A73B-13EA083FC8A2}" presName="connTx" presStyleLbl="parChTrans1D2" presStyleIdx="5" presStyleCnt="7"/>
      <dgm:spPr/>
      <dgm:t>
        <a:bodyPr/>
        <a:lstStyle/>
        <a:p>
          <a:endParaRPr lang="en-GB"/>
        </a:p>
      </dgm:t>
    </dgm:pt>
    <dgm:pt modelId="{0536771E-DF89-4ED2-BEA4-08808127D431}" type="pres">
      <dgm:prSet presAssocID="{ED71BD32-2ADE-4599-9FFC-2153F54E3B30}" presName="root2" presStyleCnt="0"/>
      <dgm:spPr/>
    </dgm:pt>
    <dgm:pt modelId="{9A5C9015-226A-4F07-95CD-84B354A788AA}" type="pres">
      <dgm:prSet presAssocID="{ED71BD32-2ADE-4599-9FFC-2153F54E3B30}" presName="LevelTwoTextNode" presStyleLbl="node2" presStyleIdx="4" presStyleCnt="6" custScaleX="135302">
        <dgm:presLayoutVars>
          <dgm:chPref val="3"/>
        </dgm:presLayoutVars>
      </dgm:prSet>
      <dgm:spPr/>
      <dgm:t>
        <a:bodyPr/>
        <a:lstStyle/>
        <a:p>
          <a:endParaRPr lang="en-GB"/>
        </a:p>
      </dgm:t>
    </dgm:pt>
    <dgm:pt modelId="{24A9F7F7-0836-4FAD-AC80-6080BB36815B}" type="pres">
      <dgm:prSet presAssocID="{ED71BD32-2ADE-4599-9FFC-2153F54E3B30}" presName="level3hierChild" presStyleCnt="0"/>
      <dgm:spPr/>
    </dgm:pt>
    <dgm:pt modelId="{2548AD30-FA7E-7A47-BCD9-52C680088D19}" type="pres">
      <dgm:prSet presAssocID="{F25D8724-DEBC-944B-8F5E-5C245097A711}" presName="conn2-1" presStyleLbl="parChTrans1D3" presStyleIdx="4" presStyleCnt="5"/>
      <dgm:spPr/>
      <dgm:t>
        <a:bodyPr/>
        <a:lstStyle/>
        <a:p>
          <a:endParaRPr lang="en-GB"/>
        </a:p>
      </dgm:t>
    </dgm:pt>
    <dgm:pt modelId="{7B0FDE73-B408-A543-B0B8-C3FF5A2F4166}" type="pres">
      <dgm:prSet presAssocID="{F25D8724-DEBC-944B-8F5E-5C245097A711}" presName="connTx" presStyleLbl="parChTrans1D3" presStyleIdx="4" presStyleCnt="5"/>
      <dgm:spPr/>
      <dgm:t>
        <a:bodyPr/>
        <a:lstStyle/>
        <a:p>
          <a:endParaRPr lang="en-GB"/>
        </a:p>
      </dgm:t>
    </dgm:pt>
    <dgm:pt modelId="{B061C49A-3A8E-124A-B12A-A1540BE2D0C8}" type="pres">
      <dgm:prSet presAssocID="{D4B3E170-67E9-924A-9EE3-1B7A53B4F60F}" presName="root2" presStyleCnt="0"/>
      <dgm:spPr/>
    </dgm:pt>
    <dgm:pt modelId="{0F2EAF60-EA49-6545-97B2-4C48DD2F72AC}" type="pres">
      <dgm:prSet presAssocID="{D4B3E170-67E9-924A-9EE3-1B7A53B4F60F}" presName="LevelTwoTextNode" presStyleLbl="node3" presStyleIdx="4" presStyleCnt="5">
        <dgm:presLayoutVars>
          <dgm:chPref val="3"/>
        </dgm:presLayoutVars>
      </dgm:prSet>
      <dgm:spPr/>
      <dgm:t>
        <a:bodyPr/>
        <a:lstStyle/>
        <a:p>
          <a:endParaRPr lang="en-GB"/>
        </a:p>
      </dgm:t>
    </dgm:pt>
    <dgm:pt modelId="{14CEED8A-3064-5147-B286-A8C2E7CFB5E1}" type="pres">
      <dgm:prSet presAssocID="{D4B3E170-67E9-924A-9EE3-1B7A53B4F60F}" presName="level3hierChild" presStyleCnt="0"/>
      <dgm:spPr/>
    </dgm:pt>
    <dgm:pt modelId="{E46C68F5-30FD-4F2D-94B6-1BA0DDA2FE37}" type="pres">
      <dgm:prSet presAssocID="{5ACCEA85-1931-4B1D-815F-9E66505BE4D3}" presName="conn2-1" presStyleLbl="parChTrans1D2" presStyleIdx="6" presStyleCnt="7"/>
      <dgm:spPr/>
      <dgm:t>
        <a:bodyPr/>
        <a:lstStyle/>
        <a:p>
          <a:endParaRPr lang="en-GB"/>
        </a:p>
      </dgm:t>
    </dgm:pt>
    <dgm:pt modelId="{C4737101-3466-4D27-BCD7-C3582CEE4C7A}" type="pres">
      <dgm:prSet presAssocID="{5ACCEA85-1931-4B1D-815F-9E66505BE4D3}" presName="connTx" presStyleLbl="parChTrans1D2" presStyleIdx="6" presStyleCnt="7"/>
      <dgm:spPr/>
      <dgm:t>
        <a:bodyPr/>
        <a:lstStyle/>
        <a:p>
          <a:endParaRPr lang="en-GB"/>
        </a:p>
      </dgm:t>
    </dgm:pt>
    <dgm:pt modelId="{F2628A41-7C60-4024-BDB0-DA42C3C534C5}" type="pres">
      <dgm:prSet presAssocID="{3F3D71C6-BFD4-48DD-9465-068661DE1787}" presName="root2" presStyleCnt="0"/>
      <dgm:spPr/>
    </dgm:pt>
    <dgm:pt modelId="{9C9109B7-ED5E-4155-9CFB-2C4D4942B9F4}" type="pres">
      <dgm:prSet presAssocID="{3F3D71C6-BFD4-48DD-9465-068661DE1787}" presName="LevelTwoTextNode" presStyleLbl="node2" presStyleIdx="5" presStyleCnt="6" custScaleX="135302">
        <dgm:presLayoutVars>
          <dgm:chPref val="3"/>
        </dgm:presLayoutVars>
      </dgm:prSet>
      <dgm:spPr/>
      <dgm:t>
        <a:bodyPr/>
        <a:lstStyle/>
        <a:p>
          <a:endParaRPr lang="en-GB"/>
        </a:p>
      </dgm:t>
    </dgm:pt>
    <dgm:pt modelId="{DD275256-5056-494C-8D47-6F9C51B89A9C}" type="pres">
      <dgm:prSet presAssocID="{3F3D71C6-BFD4-48DD-9465-068661DE1787}" presName="level3hierChild" presStyleCnt="0"/>
      <dgm:spPr/>
    </dgm:pt>
  </dgm:ptLst>
  <dgm:cxnLst>
    <dgm:cxn modelId="{7A3794A3-E3EA-AE41-998D-F4071545F3AD}" srcId="{30ECC991-5642-466D-8269-EC77C5220CE0}" destId="{02655F53-6CAC-1342-B222-9953B98E93F9}" srcOrd="0" destOrd="0" parTransId="{46724686-B049-C043-9054-A24DB44A750A}" sibTransId="{CBD33DAE-EB52-CC43-9CBB-3C2E1582E620}"/>
    <dgm:cxn modelId="{4512C9F9-133C-4F81-B9F0-4B95EC17527D}" type="presOf" srcId="{4B2B4FE4-D0D7-45A5-86B4-0B1140516490}" destId="{0495C723-13A8-4BBE-8022-A7E7E3E60D65}" srcOrd="0" destOrd="0" presId="urn:microsoft.com/office/officeart/2005/8/layout/hierarchy2"/>
    <dgm:cxn modelId="{0B153672-D949-4C49-9A21-0DA7F16AF791}" type="presOf" srcId="{3E69A95B-A77A-46C7-89C2-78C7238FB302}" destId="{3CF7A4BC-82AF-46BE-9EF9-BB37F6A8A429}" srcOrd="0" destOrd="0" presId="urn:microsoft.com/office/officeart/2005/8/layout/hierarchy2"/>
    <dgm:cxn modelId="{3CE0DAEB-0C2B-4D3A-BBB2-65BAB0F3BD2E}" type="presOf" srcId="{A92FDADD-3F9F-4027-87FB-AC48E5B0809C}" destId="{22A64251-8697-413A-BC68-691C46C6B97E}" srcOrd="0" destOrd="0" presId="urn:microsoft.com/office/officeart/2005/8/layout/hierarchy2"/>
    <dgm:cxn modelId="{46E0E703-261F-5C43-A06E-33CD31813597}" type="presOf" srcId="{03D454FD-BFD3-2842-893D-62A3C3FE1B84}" destId="{6988AF24-2BD7-204B-8255-F05104B48936}" srcOrd="0" destOrd="0" presId="urn:microsoft.com/office/officeart/2005/8/layout/hierarchy2"/>
    <dgm:cxn modelId="{FB118A50-1DDB-469D-9606-3458FE9FF25A}" srcId="{8DFD5AC7-A288-4B4A-AD19-FF48491A5C90}" destId="{3C1C57FC-8E57-476A-94D2-2B61FE5ED891}" srcOrd="1" destOrd="0" parTransId="{4B2B4FE4-D0D7-45A5-86B4-0B1140516490}" sibTransId="{EE659CF7-DBDB-47D0-8BF0-2F413AF8040A}"/>
    <dgm:cxn modelId="{EFC7CA54-F13E-4175-B0C9-19AA6C83689E}" type="presOf" srcId="{E070BDC1-C804-44E1-A0F6-D7D3411FDCFB}" destId="{33458967-C307-4C49-9230-FBDEC3E9B577}" srcOrd="0" destOrd="0" presId="urn:microsoft.com/office/officeart/2005/8/layout/hierarchy2"/>
    <dgm:cxn modelId="{9B70F406-7A4E-644E-AD68-BA49D43B22B8}" type="presOf" srcId="{6268F588-A1F9-C14F-9A2E-18A14AF172CE}" destId="{2090540E-2F5E-FC4A-8DF5-F9075B9D7F96}" srcOrd="0" destOrd="0" presId="urn:microsoft.com/office/officeart/2005/8/layout/hierarchy2"/>
    <dgm:cxn modelId="{C64A3BBD-912D-4FF9-AD5A-6D509270CE91}" type="presOf" srcId="{E070BDC1-C804-44E1-A0F6-D7D3411FDCFB}" destId="{DD85B01A-FCCE-413C-BC3A-1DFAE6AFFCAC}" srcOrd="1" destOrd="0" presId="urn:microsoft.com/office/officeart/2005/8/layout/hierarchy2"/>
    <dgm:cxn modelId="{5A5EDB91-B919-AB4E-95C7-C765B3F78B66}" type="presOf" srcId="{02655F53-6CAC-1342-B222-9953B98E93F9}" destId="{7F11A256-F0D1-A34B-AC0E-3250A9A21DE2}" srcOrd="0" destOrd="0" presId="urn:microsoft.com/office/officeart/2005/8/layout/hierarchy2"/>
    <dgm:cxn modelId="{BB045EEB-A3BB-41F6-8D16-900430F0F1AA}" type="presOf" srcId="{A92FDADD-3F9F-4027-87FB-AC48E5B0809C}" destId="{330CD96E-CBA3-4752-8F2C-31D5C534E86D}" srcOrd="1" destOrd="0" presId="urn:microsoft.com/office/officeart/2005/8/layout/hierarchy2"/>
    <dgm:cxn modelId="{88034B36-AB9D-46C0-B9CC-80A589E3682C}" type="presOf" srcId="{D424371A-343E-4BEC-A227-F99027E1D90E}" destId="{42AE7A1B-0AC2-4693-8264-88AAC6E98024}" srcOrd="1" destOrd="0" presId="urn:microsoft.com/office/officeart/2005/8/layout/hierarchy2"/>
    <dgm:cxn modelId="{AAA5D97B-9ABF-1647-AD9D-7EACB7ED6699}" type="presOf" srcId="{3428EEC2-DF40-FB4D-A0D5-B6E397ABFC4F}" destId="{2969277A-4F8B-674E-A56F-9E1089226B87}" srcOrd="0" destOrd="0" presId="urn:microsoft.com/office/officeart/2005/8/layout/hierarchy2"/>
    <dgm:cxn modelId="{681129C7-B090-9C43-93F0-5B91A71AF617}" srcId="{3C1C57FC-8E57-476A-94D2-2B61FE5ED891}" destId="{247419A7-21EF-3841-8436-46ACBF7BAE5F}" srcOrd="0" destOrd="0" parTransId="{6268F588-A1F9-C14F-9A2E-18A14AF172CE}" sibTransId="{E8273AED-409A-FB40-B530-11E2248400CB}"/>
    <dgm:cxn modelId="{7AE5899F-BA06-5D48-940C-534EB615466E}" type="presOf" srcId="{5FC02B43-5970-FC4D-9460-37E5BD9ECB66}" destId="{EE794D5A-F772-C549-B1AE-5517CDB48ABC}" srcOrd="0" destOrd="0" presId="urn:microsoft.com/office/officeart/2005/8/layout/hierarchy2"/>
    <dgm:cxn modelId="{B58BD024-9449-5D47-BDC2-655336C3B7CE}" srcId="{882B7864-0494-4ACE-B5EA-3F945600996C}" destId="{A74ACCFC-A0DA-B047-AF2F-06A66B64C608}" srcOrd="0" destOrd="0" parTransId="{03D454FD-BFD3-2842-893D-62A3C3FE1B84}" sibTransId="{5C357936-3B93-8444-8F5C-01180674AAAD}"/>
    <dgm:cxn modelId="{9E8C2DA5-8AF1-DB4B-9FB8-44CCD1F54452}" type="presOf" srcId="{F25D8724-DEBC-944B-8F5E-5C245097A711}" destId="{7B0FDE73-B408-A543-B0B8-C3FF5A2F4166}" srcOrd="1" destOrd="0" presId="urn:microsoft.com/office/officeart/2005/8/layout/hierarchy2"/>
    <dgm:cxn modelId="{23B11525-7DFB-4D47-B26B-B55C79E4630E}" type="presOf" srcId="{F25D8724-DEBC-944B-8F5E-5C245097A711}" destId="{2548AD30-FA7E-7A47-BCD9-52C680088D19}" srcOrd="0" destOrd="0" presId="urn:microsoft.com/office/officeart/2005/8/layout/hierarchy2"/>
    <dgm:cxn modelId="{D0B2ED7B-2C26-49BA-ABE5-16D602F8EF92}" srcId="{8DFD5AC7-A288-4B4A-AD19-FF48491A5C90}" destId="{3F3D71C6-BFD4-48DD-9465-068661DE1787}" srcOrd="6" destOrd="0" parTransId="{5ACCEA85-1931-4B1D-815F-9E66505BE4D3}" sibTransId="{2A8B124C-C47C-4B86-90E9-2B09DAE913DE}"/>
    <dgm:cxn modelId="{91431BE0-7120-4276-BA46-B33187AAEACE}" srcId="{8DFD5AC7-A288-4B4A-AD19-FF48491A5C90}" destId="{24A4474F-FE1D-467A-BBC6-28725175AF04}" srcOrd="4" destOrd="0" parTransId="{A92FDADD-3F9F-4027-87FB-AC48E5B0809C}" sibTransId="{A3A25BBE-46FC-400F-B9F6-7708003A07A8}"/>
    <dgm:cxn modelId="{0E1B33F1-FC41-4F61-9024-CE5EA7D5471F}" type="presOf" srcId="{8DFD5AC7-A288-4B4A-AD19-FF48491A5C90}" destId="{5F98B13F-8710-4FF5-BD64-B3C8401BB585}" srcOrd="0" destOrd="0" presId="urn:microsoft.com/office/officeart/2005/8/layout/hierarchy2"/>
    <dgm:cxn modelId="{68529D6A-E2EB-4E4D-B010-60170D70D8B6}" srcId="{3E69A95B-A77A-46C7-89C2-78C7238FB302}" destId="{8DFD5AC7-A288-4B4A-AD19-FF48491A5C90}" srcOrd="0" destOrd="0" parTransId="{26955AA3-E312-45FC-9623-BA4DCEF4C732}" sibTransId="{D36DFC7B-9646-46AA-A816-08E812DF7514}"/>
    <dgm:cxn modelId="{8FFB247B-473E-4D19-A924-DF47B46A1709}" type="presOf" srcId="{0DFDDDCE-8140-4397-A73B-13EA083FC8A2}" destId="{DEFA9664-6A6C-4148-ABF1-93898C274552}" srcOrd="0" destOrd="0" presId="urn:microsoft.com/office/officeart/2005/8/layout/hierarchy2"/>
    <dgm:cxn modelId="{17947BB6-6127-0E40-8D00-0E4C901312E9}" type="presOf" srcId="{3428EEC2-DF40-FB4D-A0D5-B6E397ABFC4F}" destId="{783DF8E3-517B-7D45-BDB4-3C5B6D652113}" srcOrd="1" destOrd="0" presId="urn:microsoft.com/office/officeart/2005/8/layout/hierarchy2"/>
    <dgm:cxn modelId="{F6815B3F-F15A-2043-A606-F515970F85FA}" type="presOf" srcId="{46724686-B049-C043-9054-A24DB44A750A}" destId="{C1742D20-A2F6-A042-92E1-A1C7BDA7C6E5}" srcOrd="1" destOrd="0" presId="urn:microsoft.com/office/officeart/2005/8/layout/hierarchy2"/>
    <dgm:cxn modelId="{E9BE885A-BD86-C448-85C1-D8BE47C42C45}" type="presOf" srcId="{247419A7-21EF-3841-8436-46ACBF7BAE5F}" destId="{035D45F8-5E89-CB49-BA7C-7D3E9666AD73}" srcOrd="0" destOrd="0" presId="urn:microsoft.com/office/officeart/2005/8/layout/hierarchy2"/>
    <dgm:cxn modelId="{9C3C7184-0828-4E4B-A7F8-AF5BC28D3EBE}" type="presOf" srcId="{4B2B4FE4-D0D7-45A5-86B4-0B1140516490}" destId="{B4BC1A58-DDE3-4520-A361-2C5B66AAE38E}" srcOrd="1" destOrd="0" presId="urn:microsoft.com/office/officeart/2005/8/layout/hierarchy2"/>
    <dgm:cxn modelId="{FCE94996-0C17-AF45-9D20-450A8355E1EA}" srcId="{24A4474F-FE1D-467A-BBC6-28725175AF04}" destId="{5FC02B43-5970-FC4D-9460-37E5BD9ECB66}" srcOrd="0" destOrd="0" parTransId="{3428EEC2-DF40-FB4D-A0D5-B6E397ABFC4F}" sibTransId="{C8447EB1-6924-2E4B-8143-A94288F55667}"/>
    <dgm:cxn modelId="{FACF9102-7180-48BF-B7DC-E54B9AD5F28F}" type="presOf" srcId="{5ACCEA85-1931-4B1D-815F-9E66505BE4D3}" destId="{C4737101-3466-4D27-BCD7-C3582CEE4C7A}" srcOrd="1" destOrd="0" presId="urn:microsoft.com/office/officeart/2005/8/layout/hierarchy2"/>
    <dgm:cxn modelId="{330FC0F0-3214-1F4A-9F25-BC600BAAC914}" type="presOf" srcId="{03D454FD-BFD3-2842-893D-62A3C3FE1B84}" destId="{E07D10C5-F139-2D4E-BFDB-07E2FE1AA047}" srcOrd="1" destOrd="0" presId="urn:microsoft.com/office/officeart/2005/8/layout/hierarchy2"/>
    <dgm:cxn modelId="{1AF2A2E5-57FE-4AAD-93B2-B6F551124DDE}" type="presOf" srcId="{882B7864-0494-4ACE-B5EA-3F945600996C}" destId="{8E77575B-6BDB-435F-9526-D72EA984759D}" srcOrd="0" destOrd="0" presId="urn:microsoft.com/office/officeart/2005/8/layout/hierarchy2"/>
    <dgm:cxn modelId="{B46CDCB4-DE7A-084F-AB09-F444F01A4FC8}" type="presOf" srcId="{D4B3E170-67E9-924A-9EE3-1B7A53B4F60F}" destId="{0F2EAF60-EA49-6545-97B2-4C48DD2F72AC}" srcOrd="0" destOrd="0" presId="urn:microsoft.com/office/officeart/2005/8/layout/hierarchy2"/>
    <dgm:cxn modelId="{0D03A492-878A-4914-B5C5-169E57B784D7}" type="presOf" srcId="{7BA0BA36-35C2-4462-9FE9-7443D8360A4E}" destId="{AA4A1BD9-AE2E-4021-A483-E97D1AD27DF8}" srcOrd="0" destOrd="0" presId="urn:microsoft.com/office/officeart/2005/8/layout/hierarchy2"/>
    <dgm:cxn modelId="{7FB4692C-443A-4EC6-B12C-E22E84B895EF}" srcId="{8DFD5AC7-A288-4B4A-AD19-FF48491A5C90}" destId="{ED71BD32-2ADE-4599-9FFC-2153F54E3B30}" srcOrd="5" destOrd="0" parTransId="{0DFDDDCE-8140-4397-A73B-13EA083FC8A2}" sibTransId="{AE859898-FDED-4FC0-9352-C21F1B504713}"/>
    <dgm:cxn modelId="{85A1AE3E-2822-BC4D-BDB4-6AC6D0340E6A}" type="presOf" srcId="{46724686-B049-C043-9054-A24DB44A750A}" destId="{8FB3F470-B042-3C4C-85EC-9E9D8D3C8414}" srcOrd="0" destOrd="0" presId="urn:microsoft.com/office/officeart/2005/8/layout/hierarchy2"/>
    <dgm:cxn modelId="{C3BBDB88-083E-40CE-BD0D-43CBA74ACF2F}" type="presOf" srcId="{7BA0BA36-35C2-4462-9FE9-7443D8360A4E}" destId="{1A885981-0ED7-407E-988D-BC90C607F2A7}" srcOrd="1" destOrd="0" presId="urn:microsoft.com/office/officeart/2005/8/layout/hierarchy2"/>
    <dgm:cxn modelId="{4914F1DD-3626-461A-8EFF-AD031EE28457}" type="presOf" srcId="{5ACCEA85-1931-4B1D-815F-9E66505BE4D3}" destId="{E46C68F5-30FD-4F2D-94B6-1BA0DDA2FE37}" srcOrd="0" destOrd="0" presId="urn:microsoft.com/office/officeart/2005/8/layout/hierarchy2"/>
    <dgm:cxn modelId="{17E70189-9D8A-C54E-A926-1364C5B9F509}" srcId="{ED71BD32-2ADE-4599-9FFC-2153F54E3B30}" destId="{D4B3E170-67E9-924A-9EE3-1B7A53B4F60F}" srcOrd="0" destOrd="0" parTransId="{F25D8724-DEBC-944B-8F5E-5C245097A711}" sibTransId="{69CF4376-FBA6-F342-AEAD-90866D66B1F3}"/>
    <dgm:cxn modelId="{8DD7850E-EDB7-445A-96A8-774A7E5AF7E0}" type="presOf" srcId="{3C1C57FC-8E57-476A-94D2-2B61FE5ED891}" destId="{474F5C3A-9C5A-497A-AF8C-8242358F7048}" srcOrd="0" destOrd="0" presId="urn:microsoft.com/office/officeart/2005/8/layout/hierarchy2"/>
    <dgm:cxn modelId="{78FF56F5-EE31-482E-8CC8-71B6D25E7D30}" srcId="{8DFD5AC7-A288-4B4A-AD19-FF48491A5C90}" destId="{6392218E-8AE1-4A27-AC24-AF88B3D5F293}" srcOrd="0" destOrd="0" parTransId="{7BA0BA36-35C2-4462-9FE9-7443D8360A4E}" sibTransId="{62AD7DD8-5C73-47A6-8342-0C4B8985C5FC}"/>
    <dgm:cxn modelId="{E477D0BE-617A-40D0-9A19-9EEBB5A4260A}" type="presOf" srcId="{ED71BD32-2ADE-4599-9FFC-2153F54E3B30}" destId="{9A5C9015-226A-4F07-95CD-84B354A788AA}" srcOrd="0" destOrd="0" presId="urn:microsoft.com/office/officeart/2005/8/layout/hierarchy2"/>
    <dgm:cxn modelId="{B4B1184B-E30A-FB4B-9AAA-E4AEB7200ADF}" type="presOf" srcId="{6268F588-A1F9-C14F-9A2E-18A14AF172CE}" destId="{03490302-52D3-AE4F-BA2B-8E694F7FD709}" srcOrd="1" destOrd="0" presId="urn:microsoft.com/office/officeart/2005/8/layout/hierarchy2"/>
    <dgm:cxn modelId="{78A67521-3C93-4CCE-B8A9-D4850D21C5D8}" type="presOf" srcId="{24A4474F-FE1D-467A-BBC6-28725175AF04}" destId="{D00A3A80-5AD5-4C55-906C-2FE1F2D31D14}" srcOrd="0" destOrd="0" presId="urn:microsoft.com/office/officeart/2005/8/layout/hierarchy2"/>
    <dgm:cxn modelId="{377CB0DF-C399-4FC3-A656-750CE358DD02}" srcId="{8DFD5AC7-A288-4B4A-AD19-FF48491A5C90}" destId="{30ECC991-5642-466D-8269-EC77C5220CE0}" srcOrd="3" destOrd="0" parTransId="{D424371A-343E-4BEC-A227-F99027E1D90E}" sibTransId="{B5D46770-5C44-4551-BEC0-4EDB1073E64E}"/>
    <dgm:cxn modelId="{DAEF35E5-9102-4EAB-A6D6-DA663F37628D}" type="presOf" srcId="{6392218E-8AE1-4A27-AC24-AF88B3D5F293}" destId="{2D9F50A3-AA9A-4960-908E-8A1D7D535D22}" srcOrd="0" destOrd="0" presId="urn:microsoft.com/office/officeart/2005/8/layout/hierarchy2"/>
    <dgm:cxn modelId="{0C198F8D-2151-422B-87CE-6937E678DA0C}" type="presOf" srcId="{3F3D71C6-BFD4-48DD-9465-068661DE1787}" destId="{9C9109B7-ED5E-4155-9CFB-2C4D4942B9F4}" srcOrd="0" destOrd="0" presId="urn:microsoft.com/office/officeart/2005/8/layout/hierarchy2"/>
    <dgm:cxn modelId="{FB855A3F-6D13-4011-9C24-F4622187A463}" type="presOf" srcId="{30ECC991-5642-466D-8269-EC77C5220CE0}" destId="{9CCDFA3C-A204-4EF6-B630-377CDE9573F9}" srcOrd="0" destOrd="0" presId="urn:microsoft.com/office/officeart/2005/8/layout/hierarchy2"/>
    <dgm:cxn modelId="{58025B6F-3B48-40E4-9E3D-3BAF982498F3}" type="presOf" srcId="{0DFDDDCE-8140-4397-A73B-13EA083FC8A2}" destId="{7BBD5C69-6284-495E-8CA3-2C4463E6B456}" srcOrd="1" destOrd="0" presId="urn:microsoft.com/office/officeart/2005/8/layout/hierarchy2"/>
    <dgm:cxn modelId="{61327D24-56A1-E149-801B-449CBEBD0A97}" type="presOf" srcId="{A74ACCFC-A0DA-B047-AF2F-06A66B64C608}" destId="{60AEC56E-108E-534D-85B3-01197B7959B2}" srcOrd="0" destOrd="0" presId="urn:microsoft.com/office/officeart/2005/8/layout/hierarchy2"/>
    <dgm:cxn modelId="{AE51BEB9-620E-469A-9EC4-453601490527}" srcId="{8DFD5AC7-A288-4B4A-AD19-FF48491A5C90}" destId="{882B7864-0494-4ACE-B5EA-3F945600996C}" srcOrd="2" destOrd="0" parTransId="{E070BDC1-C804-44E1-A0F6-D7D3411FDCFB}" sibTransId="{A52690DA-7A0E-4F8E-88E5-0BF500435132}"/>
    <dgm:cxn modelId="{E08FE268-D132-4A20-9372-0D62D39BDE4B}" type="presOf" srcId="{D424371A-343E-4BEC-A227-F99027E1D90E}" destId="{3E6B1002-62FE-40D3-88BD-5AC9297A6936}" srcOrd="0" destOrd="0" presId="urn:microsoft.com/office/officeart/2005/8/layout/hierarchy2"/>
    <dgm:cxn modelId="{1C8688A9-3514-4179-A6B9-AD6A2D3B8EF5}" type="presParOf" srcId="{3CF7A4BC-82AF-46BE-9EF9-BB37F6A8A429}" destId="{9E866288-3BFD-4906-AF27-2E08DC68B3EA}" srcOrd="0" destOrd="0" presId="urn:microsoft.com/office/officeart/2005/8/layout/hierarchy2"/>
    <dgm:cxn modelId="{0D3A587A-9664-4859-83AF-DB17C4E05996}" type="presParOf" srcId="{9E866288-3BFD-4906-AF27-2E08DC68B3EA}" destId="{5F98B13F-8710-4FF5-BD64-B3C8401BB585}" srcOrd="0" destOrd="0" presId="urn:microsoft.com/office/officeart/2005/8/layout/hierarchy2"/>
    <dgm:cxn modelId="{660F638B-FA09-4B1A-92FE-E60187B498EE}" type="presParOf" srcId="{9E866288-3BFD-4906-AF27-2E08DC68B3EA}" destId="{086BFA47-1040-48CC-AB25-622B2A34D5F9}" srcOrd="1" destOrd="0" presId="urn:microsoft.com/office/officeart/2005/8/layout/hierarchy2"/>
    <dgm:cxn modelId="{86DB3FFF-313F-4FD7-86BD-3FC2BD95C565}" type="presParOf" srcId="{086BFA47-1040-48CC-AB25-622B2A34D5F9}" destId="{AA4A1BD9-AE2E-4021-A483-E97D1AD27DF8}" srcOrd="0" destOrd="0" presId="urn:microsoft.com/office/officeart/2005/8/layout/hierarchy2"/>
    <dgm:cxn modelId="{88DB6A79-2976-4EB3-8170-F51199D5D327}" type="presParOf" srcId="{AA4A1BD9-AE2E-4021-A483-E97D1AD27DF8}" destId="{1A885981-0ED7-407E-988D-BC90C607F2A7}" srcOrd="0" destOrd="0" presId="urn:microsoft.com/office/officeart/2005/8/layout/hierarchy2"/>
    <dgm:cxn modelId="{52F31233-2472-4C75-B9B2-B2C7CCF17216}" type="presParOf" srcId="{086BFA47-1040-48CC-AB25-622B2A34D5F9}" destId="{FADF6FCA-BD7D-4602-A1B6-C85F10E519C0}" srcOrd="1" destOrd="0" presId="urn:microsoft.com/office/officeart/2005/8/layout/hierarchy2"/>
    <dgm:cxn modelId="{E1351029-3238-43DE-A1DE-BC8E22BE6570}" type="presParOf" srcId="{FADF6FCA-BD7D-4602-A1B6-C85F10E519C0}" destId="{2D9F50A3-AA9A-4960-908E-8A1D7D535D22}" srcOrd="0" destOrd="0" presId="urn:microsoft.com/office/officeart/2005/8/layout/hierarchy2"/>
    <dgm:cxn modelId="{1310FDA7-AFE6-455E-96C4-D25B788AC3BF}" type="presParOf" srcId="{FADF6FCA-BD7D-4602-A1B6-C85F10E519C0}" destId="{6F913CD5-5034-4E04-959D-EE670B20D50D}" srcOrd="1" destOrd="0" presId="urn:microsoft.com/office/officeart/2005/8/layout/hierarchy2"/>
    <dgm:cxn modelId="{725ADDA2-81B8-4B9A-84C2-6F3A66883849}" type="presParOf" srcId="{086BFA47-1040-48CC-AB25-622B2A34D5F9}" destId="{0495C723-13A8-4BBE-8022-A7E7E3E60D65}" srcOrd="2" destOrd="0" presId="urn:microsoft.com/office/officeart/2005/8/layout/hierarchy2"/>
    <dgm:cxn modelId="{A1ACB6C0-4672-4852-A0F1-86D7F4B8E724}" type="presParOf" srcId="{0495C723-13A8-4BBE-8022-A7E7E3E60D65}" destId="{B4BC1A58-DDE3-4520-A361-2C5B66AAE38E}" srcOrd="0" destOrd="0" presId="urn:microsoft.com/office/officeart/2005/8/layout/hierarchy2"/>
    <dgm:cxn modelId="{757CAD3E-604C-4134-8591-3B275C7CDEB8}" type="presParOf" srcId="{086BFA47-1040-48CC-AB25-622B2A34D5F9}" destId="{C1AE0C98-BA3D-461A-85DA-DF56B7B5BAB5}" srcOrd="3" destOrd="0" presId="urn:microsoft.com/office/officeart/2005/8/layout/hierarchy2"/>
    <dgm:cxn modelId="{279D497B-BA86-4A40-A056-C4E24D04274B}" type="presParOf" srcId="{C1AE0C98-BA3D-461A-85DA-DF56B7B5BAB5}" destId="{474F5C3A-9C5A-497A-AF8C-8242358F7048}" srcOrd="0" destOrd="0" presId="urn:microsoft.com/office/officeart/2005/8/layout/hierarchy2"/>
    <dgm:cxn modelId="{FB1E18EC-EF98-4A66-A55F-FB46A658A27D}" type="presParOf" srcId="{C1AE0C98-BA3D-461A-85DA-DF56B7B5BAB5}" destId="{76A4213A-CD63-4A78-8458-E21B21CE9DBE}" srcOrd="1" destOrd="0" presId="urn:microsoft.com/office/officeart/2005/8/layout/hierarchy2"/>
    <dgm:cxn modelId="{B47F0D61-15E1-6444-B276-463FC7F4ADC9}" type="presParOf" srcId="{76A4213A-CD63-4A78-8458-E21B21CE9DBE}" destId="{2090540E-2F5E-FC4A-8DF5-F9075B9D7F96}" srcOrd="0" destOrd="0" presId="urn:microsoft.com/office/officeart/2005/8/layout/hierarchy2"/>
    <dgm:cxn modelId="{6788039B-6D0E-D248-A1C0-DE765EE5BE08}" type="presParOf" srcId="{2090540E-2F5E-FC4A-8DF5-F9075B9D7F96}" destId="{03490302-52D3-AE4F-BA2B-8E694F7FD709}" srcOrd="0" destOrd="0" presId="urn:microsoft.com/office/officeart/2005/8/layout/hierarchy2"/>
    <dgm:cxn modelId="{C6BF28AD-0F3F-4D4B-99D9-471AAB24C159}" type="presParOf" srcId="{76A4213A-CD63-4A78-8458-E21B21CE9DBE}" destId="{ABB29DDD-465D-3043-BBD7-FCB95DEF7EA6}" srcOrd="1" destOrd="0" presId="urn:microsoft.com/office/officeart/2005/8/layout/hierarchy2"/>
    <dgm:cxn modelId="{F064C236-C8F2-F145-B285-452834FFB2A9}" type="presParOf" srcId="{ABB29DDD-465D-3043-BBD7-FCB95DEF7EA6}" destId="{035D45F8-5E89-CB49-BA7C-7D3E9666AD73}" srcOrd="0" destOrd="0" presId="urn:microsoft.com/office/officeart/2005/8/layout/hierarchy2"/>
    <dgm:cxn modelId="{83297948-96ED-D640-8FD6-FB3158B74C99}" type="presParOf" srcId="{ABB29DDD-465D-3043-BBD7-FCB95DEF7EA6}" destId="{95D8A18A-DCCF-004F-8F45-F89FB2093034}" srcOrd="1" destOrd="0" presId="urn:microsoft.com/office/officeart/2005/8/layout/hierarchy2"/>
    <dgm:cxn modelId="{4E62CF33-4FE3-47F7-AEA3-D19FC1377D4B}" type="presParOf" srcId="{086BFA47-1040-48CC-AB25-622B2A34D5F9}" destId="{33458967-C307-4C49-9230-FBDEC3E9B577}" srcOrd="4" destOrd="0" presId="urn:microsoft.com/office/officeart/2005/8/layout/hierarchy2"/>
    <dgm:cxn modelId="{2AF8C02F-BA27-49A1-B0D1-BE401A1F2082}" type="presParOf" srcId="{33458967-C307-4C49-9230-FBDEC3E9B577}" destId="{DD85B01A-FCCE-413C-BC3A-1DFAE6AFFCAC}" srcOrd="0" destOrd="0" presId="urn:microsoft.com/office/officeart/2005/8/layout/hierarchy2"/>
    <dgm:cxn modelId="{8386A330-7A87-43B4-9364-5C4602E57520}" type="presParOf" srcId="{086BFA47-1040-48CC-AB25-622B2A34D5F9}" destId="{378B474F-9ECC-463F-B4E5-000767E03F83}" srcOrd="5" destOrd="0" presId="urn:microsoft.com/office/officeart/2005/8/layout/hierarchy2"/>
    <dgm:cxn modelId="{4E93D5C5-A1BA-4917-9597-7042AF887021}" type="presParOf" srcId="{378B474F-9ECC-463F-B4E5-000767E03F83}" destId="{8E77575B-6BDB-435F-9526-D72EA984759D}" srcOrd="0" destOrd="0" presId="urn:microsoft.com/office/officeart/2005/8/layout/hierarchy2"/>
    <dgm:cxn modelId="{94A4D5E2-66B3-430C-B1D3-564754E66864}" type="presParOf" srcId="{378B474F-9ECC-463F-B4E5-000767E03F83}" destId="{6EBD78A8-65E0-4C82-9C93-68DAD119575E}" srcOrd="1" destOrd="0" presId="urn:microsoft.com/office/officeart/2005/8/layout/hierarchy2"/>
    <dgm:cxn modelId="{32D62FE8-7AFA-0C4D-9282-206C53A05CDC}" type="presParOf" srcId="{6EBD78A8-65E0-4C82-9C93-68DAD119575E}" destId="{6988AF24-2BD7-204B-8255-F05104B48936}" srcOrd="0" destOrd="0" presId="urn:microsoft.com/office/officeart/2005/8/layout/hierarchy2"/>
    <dgm:cxn modelId="{DE12A10E-2A67-FF41-93D8-5613CBBA5F9B}" type="presParOf" srcId="{6988AF24-2BD7-204B-8255-F05104B48936}" destId="{E07D10C5-F139-2D4E-BFDB-07E2FE1AA047}" srcOrd="0" destOrd="0" presId="urn:microsoft.com/office/officeart/2005/8/layout/hierarchy2"/>
    <dgm:cxn modelId="{AD4DDEC5-243E-BE40-B833-9E647DD37E95}" type="presParOf" srcId="{6EBD78A8-65E0-4C82-9C93-68DAD119575E}" destId="{1A6B3A6F-6327-E04B-867D-06A4325E7472}" srcOrd="1" destOrd="0" presId="urn:microsoft.com/office/officeart/2005/8/layout/hierarchy2"/>
    <dgm:cxn modelId="{9FCEF74C-98BA-C347-BD65-6A1E6C952070}" type="presParOf" srcId="{1A6B3A6F-6327-E04B-867D-06A4325E7472}" destId="{60AEC56E-108E-534D-85B3-01197B7959B2}" srcOrd="0" destOrd="0" presId="urn:microsoft.com/office/officeart/2005/8/layout/hierarchy2"/>
    <dgm:cxn modelId="{5AABB5E8-70A1-4F42-B58B-9FFEE7B7EE33}" type="presParOf" srcId="{1A6B3A6F-6327-E04B-867D-06A4325E7472}" destId="{9F4D3D3F-9259-7041-9BDE-AA6715CDC09B}" srcOrd="1" destOrd="0" presId="urn:microsoft.com/office/officeart/2005/8/layout/hierarchy2"/>
    <dgm:cxn modelId="{71BACD85-CCE3-43FC-9F61-82FDF291798C}" type="presParOf" srcId="{086BFA47-1040-48CC-AB25-622B2A34D5F9}" destId="{3E6B1002-62FE-40D3-88BD-5AC9297A6936}" srcOrd="6" destOrd="0" presId="urn:microsoft.com/office/officeart/2005/8/layout/hierarchy2"/>
    <dgm:cxn modelId="{AEE4F6E6-DDF4-499D-97AA-2BB8F832DD95}" type="presParOf" srcId="{3E6B1002-62FE-40D3-88BD-5AC9297A6936}" destId="{42AE7A1B-0AC2-4693-8264-88AAC6E98024}" srcOrd="0" destOrd="0" presId="urn:microsoft.com/office/officeart/2005/8/layout/hierarchy2"/>
    <dgm:cxn modelId="{777EEB6C-8A66-4683-ADA9-A237BF75709D}" type="presParOf" srcId="{086BFA47-1040-48CC-AB25-622B2A34D5F9}" destId="{4BB17EC1-93C8-4BF3-BF57-CBAD1395ED6E}" srcOrd="7" destOrd="0" presId="urn:microsoft.com/office/officeart/2005/8/layout/hierarchy2"/>
    <dgm:cxn modelId="{0FD8AD85-6652-4FB0-9601-3E6E15F12823}" type="presParOf" srcId="{4BB17EC1-93C8-4BF3-BF57-CBAD1395ED6E}" destId="{9CCDFA3C-A204-4EF6-B630-377CDE9573F9}" srcOrd="0" destOrd="0" presId="urn:microsoft.com/office/officeart/2005/8/layout/hierarchy2"/>
    <dgm:cxn modelId="{0B653F0F-09AA-4F24-8BE9-79219879E718}" type="presParOf" srcId="{4BB17EC1-93C8-4BF3-BF57-CBAD1395ED6E}" destId="{668DB129-FAD6-4CF2-B6FD-2413319DDF52}" srcOrd="1" destOrd="0" presId="urn:microsoft.com/office/officeart/2005/8/layout/hierarchy2"/>
    <dgm:cxn modelId="{0DB6EF28-4FDC-5B4B-AFD0-979039F51D8D}" type="presParOf" srcId="{668DB129-FAD6-4CF2-B6FD-2413319DDF52}" destId="{8FB3F470-B042-3C4C-85EC-9E9D8D3C8414}" srcOrd="0" destOrd="0" presId="urn:microsoft.com/office/officeart/2005/8/layout/hierarchy2"/>
    <dgm:cxn modelId="{D60191F6-31C3-A04B-9548-21447464A783}" type="presParOf" srcId="{8FB3F470-B042-3C4C-85EC-9E9D8D3C8414}" destId="{C1742D20-A2F6-A042-92E1-A1C7BDA7C6E5}" srcOrd="0" destOrd="0" presId="urn:microsoft.com/office/officeart/2005/8/layout/hierarchy2"/>
    <dgm:cxn modelId="{B6BAE447-AA8D-934B-BA01-0893DAF51E45}" type="presParOf" srcId="{668DB129-FAD6-4CF2-B6FD-2413319DDF52}" destId="{9262121E-B3BD-AD4B-8305-FEC133599E93}" srcOrd="1" destOrd="0" presId="urn:microsoft.com/office/officeart/2005/8/layout/hierarchy2"/>
    <dgm:cxn modelId="{0E586D11-BF51-C24B-908A-4A74056E5FF4}" type="presParOf" srcId="{9262121E-B3BD-AD4B-8305-FEC133599E93}" destId="{7F11A256-F0D1-A34B-AC0E-3250A9A21DE2}" srcOrd="0" destOrd="0" presId="urn:microsoft.com/office/officeart/2005/8/layout/hierarchy2"/>
    <dgm:cxn modelId="{5C2A6AF4-AE4B-4B4B-BCC4-E75E26FB410F}" type="presParOf" srcId="{9262121E-B3BD-AD4B-8305-FEC133599E93}" destId="{46A4813C-0FC2-A14E-9317-B9B2AB180BF8}" srcOrd="1" destOrd="0" presId="urn:microsoft.com/office/officeart/2005/8/layout/hierarchy2"/>
    <dgm:cxn modelId="{3BE620D7-4CA8-4601-83B1-61578CDAD5FB}" type="presParOf" srcId="{086BFA47-1040-48CC-AB25-622B2A34D5F9}" destId="{22A64251-8697-413A-BC68-691C46C6B97E}" srcOrd="8" destOrd="0" presId="urn:microsoft.com/office/officeart/2005/8/layout/hierarchy2"/>
    <dgm:cxn modelId="{DDB5571F-9BA4-47AE-A322-6C2728009FBB}" type="presParOf" srcId="{22A64251-8697-413A-BC68-691C46C6B97E}" destId="{330CD96E-CBA3-4752-8F2C-31D5C534E86D}" srcOrd="0" destOrd="0" presId="urn:microsoft.com/office/officeart/2005/8/layout/hierarchy2"/>
    <dgm:cxn modelId="{989AF08B-D57D-4FF2-82D2-00C9BA5902C0}" type="presParOf" srcId="{086BFA47-1040-48CC-AB25-622B2A34D5F9}" destId="{5B0C8EAB-CAA1-45C0-BA6B-3ECC071009F7}" srcOrd="9" destOrd="0" presId="urn:microsoft.com/office/officeart/2005/8/layout/hierarchy2"/>
    <dgm:cxn modelId="{84DD1425-FFFA-4514-B2D7-57F9E970FC99}" type="presParOf" srcId="{5B0C8EAB-CAA1-45C0-BA6B-3ECC071009F7}" destId="{D00A3A80-5AD5-4C55-906C-2FE1F2D31D14}" srcOrd="0" destOrd="0" presId="urn:microsoft.com/office/officeart/2005/8/layout/hierarchy2"/>
    <dgm:cxn modelId="{98A24C05-0083-4B81-8498-3C1FC604FDA1}" type="presParOf" srcId="{5B0C8EAB-CAA1-45C0-BA6B-3ECC071009F7}" destId="{30A3EFE0-3960-41B6-AD19-FE77A83EB055}" srcOrd="1" destOrd="0" presId="urn:microsoft.com/office/officeart/2005/8/layout/hierarchy2"/>
    <dgm:cxn modelId="{EFAAE173-9113-5044-B271-0DA662FB9599}" type="presParOf" srcId="{30A3EFE0-3960-41B6-AD19-FE77A83EB055}" destId="{2969277A-4F8B-674E-A56F-9E1089226B87}" srcOrd="0" destOrd="0" presId="urn:microsoft.com/office/officeart/2005/8/layout/hierarchy2"/>
    <dgm:cxn modelId="{D2A32B90-8D0B-9F4F-B828-C2E49DFB5C28}" type="presParOf" srcId="{2969277A-4F8B-674E-A56F-9E1089226B87}" destId="{783DF8E3-517B-7D45-BDB4-3C5B6D652113}" srcOrd="0" destOrd="0" presId="urn:microsoft.com/office/officeart/2005/8/layout/hierarchy2"/>
    <dgm:cxn modelId="{80D514D5-1AA9-BD41-AA41-A4B82F45680F}" type="presParOf" srcId="{30A3EFE0-3960-41B6-AD19-FE77A83EB055}" destId="{22C7D8F8-D596-814D-AE44-160B4A702DAD}" srcOrd="1" destOrd="0" presId="urn:microsoft.com/office/officeart/2005/8/layout/hierarchy2"/>
    <dgm:cxn modelId="{DF23A336-6F8B-8B41-B2FB-82FDDC8534B5}" type="presParOf" srcId="{22C7D8F8-D596-814D-AE44-160B4A702DAD}" destId="{EE794D5A-F772-C549-B1AE-5517CDB48ABC}" srcOrd="0" destOrd="0" presId="urn:microsoft.com/office/officeart/2005/8/layout/hierarchy2"/>
    <dgm:cxn modelId="{AC0257A5-A72E-1C4E-90CB-53C837D3EC22}" type="presParOf" srcId="{22C7D8F8-D596-814D-AE44-160B4A702DAD}" destId="{4E281286-202F-8D48-84C2-0DA15932466A}" srcOrd="1" destOrd="0" presId="urn:microsoft.com/office/officeart/2005/8/layout/hierarchy2"/>
    <dgm:cxn modelId="{34A2A042-9EEF-480C-AA92-9285E57096A8}" type="presParOf" srcId="{086BFA47-1040-48CC-AB25-622B2A34D5F9}" destId="{DEFA9664-6A6C-4148-ABF1-93898C274552}" srcOrd="10" destOrd="0" presId="urn:microsoft.com/office/officeart/2005/8/layout/hierarchy2"/>
    <dgm:cxn modelId="{B5AA2035-E527-42A2-9629-E947686AB180}" type="presParOf" srcId="{DEFA9664-6A6C-4148-ABF1-93898C274552}" destId="{7BBD5C69-6284-495E-8CA3-2C4463E6B456}" srcOrd="0" destOrd="0" presId="urn:microsoft.com/office/officeart/2005/8/layout/hierarchy2"/>
    <dgm:cxn modelId="{E0307AAF-C1C5-4C98-A1D1-983970FA9F65}" type="presParOf" srcId="{086BFA47-1040-48CC-AB25-622B2A34D5F9}" destId="{0536771E-DF89-4ED2-BEA4-08808127D431}" srcOrd="11" destOrd="0" presId="urn:microsoft.com/office/officeart/2005/8/layout/hierarchy2"/>
    <dgm:cxn modelId="{B139F4F0-69FC-4815-B9A0-210DBBF80D6A}" type="presParOf" srcId="{0536771E-DF89-4ED2-BEA4-08808127D431}" destId="{9A5C9015-226A-4F07-95CD-84B354A788AA}" srcOrd="0" destOrd="0" presId="urn:microsoft.com/office/officeart/2005/8/layout/hierarchy2"/>
    <dgm:cxn modelId="{02A540E0-DEAA-485C-A810-7BBA87546F49}" type="presParOf" srcId="{0536771E-DF89-4ED2-BEA4-08808127D431}" destId="{24A9F7F7-0836-4FAD-AC80-6080BB36815B}" srcOrd="1" destOrd="0" presId="urn:microsoft.com/office/officeart/2005/8/layout/hierarchy2"/>
    <dgm:cxn modelId="{D801E01A-2EBD-364B-BD2B-6AA272F04AEA}" type="presParOf" srcId="{24A9F7F7-0836-4FAD-AC80-6080BB36815B}" destId="{2548AD30-FA7E-7A47-BCD9-52C680088D19}" srcOrd="0" destOrd="0" presId="urn:microsoft.com/office/officeart/2005/8/layout/hierarchy2"/>
    <dgm:cxn modelId="{719EAE08-D619-F64B-AD55-5CC2141E6DA7}" type="presParOf" srcId="{2548AD30-FA7E-7A47-BCD9-52C680088D19}" destId="{7B0FDE73-B408-A543-B0B8-C3FF5A2F4166}" srcOrd="0" destOrd="0" presId="urn:microsoft.com/office/officeart/2005/8/layout/hierarchy2"/>
    <dgm:cxn modelId="{0A7F9A7D-F43B-734B-AF5E-3994161EF94A}" type="presParOf" srcId="{24A9F7F7-0836-4FAD-AC80-6080BB36815B}" destId="{B061C49A-3A8E-124A-B12A-A1540BE2D0C8}" srcOrd="1" destOrd="0" presId="urn:microsoft.com/office/officeart/2005/8/layout/hierarchy2"/>
    <dgm:cxn modelId="{25C5956D-B1CE-454D-AD43-F60F0D91D39F}" type="presParOf" srcId="{B061C49A-3A8E-124A-B12A-A1540BE2D0C8}" destId="{0F2EAF60-EA49-6545-97B2-4C48DD2F72AC}" srcOrd="0" destOrd="0" presId="urn:microsoft.com/office/officeart/2005/8/layout/hierarchy2"/>
    <dgm:cxn modelId="{38BEC171-7DAA-C844-8503-D64B22B8B11F}" type="presParOf" srcId="{B061C49A-3A8E-124A-B12A-A1540BE2D0C8}" destId="{14CEED8A-3064-5147-B286-A8C2E7CFB5E1}" srcOrd="1" destOrd="0" presId="urn:microsoft.com/office/officeart/2005/8/layout/hierarchy2"/>
    <dgm:cxn modelId="{31F374DE-1B22-4241-BB06-D7DB5918D8B3}" type="presParOf" srcId="{086BFA47-1040-48CC-AB25-622B2A34D5F9}" destId="{E46C68F5-30FD-4F2D-94B6-1BA0DDA2FE37}" srcOrd="12" destOrd="0" presId="urn:microsoft.com/office/officeart/2005/8/layout/hierarchy2"/>
    <dgm:cxn modelId="{55D98B35-CDAE-44D4-8827-EED0F240EB7E}" type="presParOf" srcId="{E46C68F5-30FD-4F2D-94B6-1BA0DDA2FE37}" destId="{C4737101-3466-4D27-BCD7-C3582CEE4C7A}" srcOrd="0" destOrd="0" presId="urn:microsoft.com/office/officeart/2005/8/layout/hierarchy2"/>
    <dgm:cxn modelId="{834AFE5D-1A4E-4B8F-8A61-84E50B54652F}" type="presParOf" srcId="{086BFA47-1040-48CC-AB25-622B2A34D5F9}" destId="{F2628A41-7C60-4024-BDB0-DA42C3C534C5}" srcOrd="13" destOrd="0" presId="urn:microsoft.com/office/officeart/2005/8/layout/hierarchy2"/>
    <dgm:cxn modelId="{B8E92F27-6CC6-4001-8D2D-4881EAA833E0}" type="presParOf" srcId="{F2628A41-7C60-4024-BDB0-DA42C3C534C5}" destId="{9C9109B7-ED5E-4155-9CFB-2C4D4942B9F4}" srcOrd="0" destOrd="0" presId="urn:microsoft.com/office/officeart/2005/8/layout/hierarchy2"/>
    <dgm:cxn modelId="{BB5F6BE6-922A-4C59-BE3A-B389ADA1C01F}" type="presParOf" srcId="{F2628A41-7C60-4024-BDB0-DA42C3C534C5}" destId="{DD275256-5056-494C-8D47-6F9C51B89A9C}"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8B13F-8710-4FF5-BD64-B3C8401BB585}">
      <dsp:nvSpPr>
        <dsp:cNvPr id="0" name=""/>
        <dsp:cNvSpPr/>
      </dsp:nvSpPr>
      <dsp:spPr>
        <a:xfrm>
          <a:off x="618879" y="1782816"/>
          <a:ext cx="1071245"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AU" sz="1400" kern="1200" dirty="0"/>
            <a:t>ActionResult </a:t>
          </a:r>
        </a:p>
      </dsp:txBody>
      <dsp:txXfrm>
        <a:off x="634567" y="1798504"/>
        <a:ext cx="1039869" cy="504246"/>
      </dsp:txXfrm>
    </dsp:sp>
    <dsp:sp modelId="{AA4A1BD9-AE2E-4021-A483-E97D1AD27DF8}">
      <dsp:nvSpPr>
        <dsp:cNvPr id="0" name=""/>
        <dsp:cNvSpPr/>
      </dsp:nvSpPr>
      <dsp:spPr>
        <a:xfrm rot="17539059">
          <a:off x="1093803" y="1149866"/>
          <a:ext cx="1922814" cy="22741"/>
        </a:xfrm>
        <a:custGeom>
          <a:avLst/>
          <a:gdLst/>
          <a:ahLst/>
          <a:cxnLst/>
          <a:rect l="0" t="0" r="0" b="0"/>
          <a:pathLst>
            <a:path>
              <a:moveTo>
                <a:pt x="0" y="11370"/>
              </a:moveTo>
              <a:lnTo>
                <a:pt x="1922814" y="1137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2007140" y="1113166"/>
        <a:ext cx="96140" cy="96140"/>
      </dsp:txXfrm>
    </dsp:sp>
    <dsp:sp modelId="{2D9F50A3-AA9A-4960-908E-8A1D7D535D22}">
      <dsp:nvSpPr>
        <dsp:cNvPr id="0" name=""/>
        <dsp:cNvSpPr/>
      </dsp:nvSpPr>
      <dsp:spPr>
        <a:xfrm>
          <a:off x="2420297" y="4034"/>
          <a:ext cx="1477065"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err="1"/>
            <a:t>Empty</a:t>
          </a:r>
          <a:r>
            <a:rPr lang="en-GB" sz="1400" kern="1200" baseline="0" dirty="0" err="1"/>
            <a:t>Result</a:t>
          </a:r>
          <a:endParaRPr lang="en-AU" sz="1400" kern="1200" dirty="0"/>
        </a:p>
      </dsp:txBody>
      <dsp:txXfrm>
        <a:off x="2435985" y="19722"/>
        <a:ext cx="1445689" cy="504246"/>
      </dsp:txXfrm>
    </dsp:sp>
    <dsp:sp modelId="{0495C723-13A8-4BBE-8022-A7E7E3E60D65}">
      <dsp:nvSpPr>
        <dsp:cNvPr id="0" name=""/>
        <dsp:cNvSpPr/>
      </dsp:nvSpPr>
      <dsp:spPr>
        <a:xfrm rot="18127567">
          <a:off x="1368681" y="1457849"/>
          <a:ext cx="1373059" cy="22741"/>
        </a:xfrm>
        <a:custGeom>
          <a:avLst/>
          <a:gdLst/>
          <a:ahLst/>
          <a:cxnLst/>
          <a:rect l="0" t="0" r="0" b="0"/>
          <a:pathLst>
            <a:path>
              <a:moveTo>
                <a:pt x="0" y="11370"/>
              </a:moveTo>
              <a:lnTo>
                <a:pt x="1373059" y="1137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2020884" y="1434893"/>
        <a:ext cx="68652" cy="68652"/>
      </dsp:txXfrm>
    </dsp:sp>
    <dsp:sp modelId="{474F5C3A-9C5A-497A-AF8C-8242358F7048}">
      <dsp:nvSpPr>
        <dsp:cNvPr id="0" name=""/>
        <dsp:cNvSpPr/>
      </dsp:nvSpPr>
      <dsp:spPr>
        <a:xfrm>
          <a:off x="2420297" y="620000"/>
          <a:ext cx="1449416"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err="1"/>
            <a:t>JsonResult</a:t>
          </a:r>
          <a:endParaRPr lang="en-AU" sz="1400" kern="1200" dirty="0"/>
        </a:p>
      </dsp:txBody>
      <dsp:txXfrm>
        <a:off x="2435985" y="635688"/>
        <a:ext cx="1418040" cy="504246"/>
      </dsp:txXfrm>
    </dsp:sp>
    <dsp:sp modelId="{2090540E-2F5E-FC4A-8DF5-F9075B9D7F96}">
      <dsp:nvSpPr>
        <dsp:cNvPr id="0" name=""/>
        <dsp:cNvSpPr/>
      </dsp:nvSpPr>
      <dsp:spPr>
        <a:xfrm>
          <a:off x="3869713" y="876441"/>
          <a:ext cx="428498" cy="22741"/>
        </a:xfrm>
        <a:custGeom>
          <a:avLst/>
          <a:gdLst/>
          <a:ahLst/>
          <a:cxnLst/>
          <a:rect l="0" t="0" r="0" b="0"/>
          <a:pathLst>
            <a:path>
              <a:moveTo>
                <a:pt x="0" y="11370"/>
              </a:moveTo>
              <a:lnTo>
                <a:pt x="428498" y="113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073250" y="877099"/>
        <a:ext cx="21424" cy="21424"/>
      </dsp:txXfrm>
    </dsp:sp>
    <dsp:sp modelId="{035D45F8-5E89-CB49-BA7C-7D3E9666AD73}">
      <dsp:nvSpPr>
        <dsp:cNvPr id="0" name=""/>
        <dsp:cNvSpPr/>
      </dsp:nvSpPr>
      <dsp:spPr>
        <a:xfrm>
          <a:off x="4298212" y="620000"/>
          <a:ext cx="1071245"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AU" sz="1400" kern="1200" dirty="0"/>
            <a:t>Json()</a:t>
          </a:r>
        </a:p>
      </dsp:txBody>
      <dsp:txXfrm>
        <a:off x="4313900" y="635688"/>
        <a:ext cx="1039869" cy="504246"/>
      </dsp:txXfrm>
    </dsp:sp>
    <dsp:sp modelId="{33458967-C307-4C49-9230-FBDEC3E9B577}">
      <dsp:nvSpPr>
        <dsp:cNvPr id="0" name=""/>
        <dsp:cNvSpPr/>
      </dsp:nvSpPr>
      <dsp:spPr>
        <a:xfrm rot="19390156">
          <a:off x="1599087" y="1765832"/>
          <a:ext cx="912247" cy="22741"/>
        </a:xfrm>
        <a:custGeom>
          <a:avLst/>
          <a:gdLst/>
          <a:ahLst/>
          <a:cxnLst/>
          <a:rect l="0" t="0" r="0" b="0"/>
          <a:pathLst>
            <a:path>
              <a:moveTo>
                <a:pt x="0" y="11370"/>
              </a:moveTo>
              <a:lnTo>
                <a:pt x="912247" y="1137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2032404" y="1754397"/>
        <a:ext cx="45612" cy="45612"/>
      </dsp:txXfrm>
    </dsp:sp>
    <dsp:sp modelId="{8E77575B-6BDB-435F-9526-D72EA984759D}">
      <dsp:nvSpPr>
        <dsp:cNvPr id="0" name=""/>
        <dsp:cNvSpPr/>
      </dsp:nvSpPr>
      <dsp:spPr>
        <a:xfrm>
          <a:off x="2420297" y="1235967"/>
          <a:ext cx="1449416"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err="1"/>
            <a:t>RedirectResult</a:t>
          </a:r>
          <a:endParaRPr lang="en-AU" sz="1400" kern="1200" dirty="0"/>
        </a:p>
      </dsp:txBody>
      <dsp:txXfrm>
        <a:off x="2435985" y="1251655"/>
        <a:ext cx="1418040" cy="504246"/>
      </dsp:txXfrm>
    </dsp:sp>
    <dsp:sp modelId="{6988AF24-2BD7-204B-8255-F05104B48936}">
      <dsp:nvSpPr>
        <dsp:cNvPr id="0" name=""/>
        <dsp:cNvSpPr/>
      </dsp:nvSpPr>
      <dsp:spPr>
        <a:xfrm>
          <a:off x="3869713" y="1492407"/>
          <a:ext cx="428498" cy="22741"/>
        </a:xfrm>
        <a:custGeom>
          <a:avLst/>
          <a:gdLst/>
          <a:ahLst/>
          <a:cxnLst/>
          <a:rect l="0" t="0" r="0" b="0"/>
          <a:pathLst>
            <a:path>
              <a:moveTo>
                <a:pt x="0" y="11370"/>
              </a:moveTo>
              <a:lnTo>
                <a:pt x="428498" y="113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073250" y="1493066"/>
        <a:ext cx="21424" cy="21424"/>
      </dsp:txXfrm>
    </dsp:sp>
    <dsp:sp modelId="{60AEC56E-108E-534D-85B3-01197B7959B2}">
      <dsp:nvSpPr>
        <dsp:cNvPr id="0" name=""/>
        <dsp:cNvSpPr/>
      </dsp:nvSpPr>
      <dsp:spPr>
        <a:xfrm>
          <a:off x="4298212" y="1235967"/>
          <a:ext cx="1071245"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AU" sz="1400" kern="1200" dirty="0"/>
            <a:t>Redirect()</a:t>
          </a:r>
        </a:p>
      </dsp:txBody>
      <dsp:txXfrm>
        <a:off x="4313900" y="1251655"/>
        <a:ext cx="1039869" cy="504246"/>
      </dsp:txXfrm>
    </dsp:sp>
    <dsp:sp modelId="{3E6B1002-62FE-40D3-88BD-5AC9297A6936}">
      <dsp:nvSpPr>
        <dsp:cNvPr id="0" name=""/>
        <dsp:cNvSpPr/>
      </dsp:nvSpPr>
      <dsp:spPr>
        <a:xfrm rot="330665">
          <a:off x="1688461" y="2073815"/>
          <a:ext cx="719679" cy="22741"/>
        </a:xfrm>
        <a:custGeom>
          <a:avLst/>
          <a:gdLst/>
          <a:ahLst/>
          <a:cxnLst/>
          <a:rect l="0" t="0" r="0" b="0"/>
          <a:pathLst>
            <a:path>
              <a:moveTo>
                <a:pt x="0" y="11370"/>
              </a:moveTo>
              <a:lnTo>
                <a:pt x="719679" y="1137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2030309" y="2067194"/>
        <a:ext cx="35983" cy="35983"/>
      </dsp:txXfrm>
    </dsp:sp>
    <dsp:sp modelId="{9CCDFA3C-A204-4EF6-B630-377CDE9573F9}">
      <dsp:nvSpPr>
        <dsp:cNvPr id="0" name=""/>
        <dsp:cNvSpPr/>
      </dsp:nvSpPr>
      <dsp:spPr>
        <a:xfrm>
          <a:off x="2406477" y="1851933"/>
          <a:ext cx="1430820"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err="1"/>
            <a:t>NotFoundResult</a:t>
          </a:r>
          <a:endParaRPr lang="en-AU" sz="1400" kern="1200" dirty="0"/>
        </a:p>
      </dsp:txBody>
      <dsp:txXfrm>
        <a:off x="2422165" y="1867621"/>
        <a:ext cx="1399444" cy="504246"/>
      </dsp:txXfrm>
    </dsp:sp>
    <dsp:sp modelId="{8FB3F470-B042-3C4C-85EC-9E9D8D3C8414}">
      <dsp:nvSpPr>
        <dsp:cNvPr id="0" name=""/>
        <dsp:cNvSpPr/>
      </dsp:nvSpPr>
      <dsp:spPr>
        <a:xfrm>
          <a:off x="3837298" y="2108374"/>
          <a:ext cx="442317" cy="22741"/>
        </a:xfrm>
        <a:custGeom>
          <a:avLst/>
          <a:gdLst/>
          <a:ahLst/>
          <a:cxnLst/>
          <a:rect l="0" t="0" r="0" b="0"/>
          <a:pathLst>
            <a:path>
              <a:moveTo>
                <a:pt x="0" y="11370"/>
              </a:moveTo>
              <a:lnTo>
                <a:pt x="442317" y="113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047398" y="2108687"/>
        <a:ext cx="22115" cy="22115"/>
      </dsp:txXfrm>
    </dsp:sp>
    <dsp:sp modelId="{7F11A256-F0D1-A34B-AC0E-3250A9A21DE2}">
      <dsp:nvSpPr>
        <dsp:cNvPr id="0" name=""/>
        <dsp:cNvSpPr/>
      </dsp:nvSpPr>
      <dsp:spPr>
        <a:xfrm>
          <a:off x="4279615" y="1851933"/>
          <a:ext cx="1071245"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AU" sz="1400" kern="1200" dirty="0" err="1"/>
            <a:t>NotFound</a:t>
          </a:r>
          <a:r>
            <a:rPr lang="en-AU" sz="1400" kern="1200" dirty="0"/>
            <a:t>()</a:t>
          </a:r>
        </a:p>
      </dsp:txBody>
      <dsp:txXfrm>
        <a:off x="4295303" y="1867621"/>
        <a:ext cx="1039869" cy="504246"/>
      </dsp:txXfrm>
    </dsp:sp>
    <dsp:sp modelId="{22A64251-8697-413A-BC68-691C46C6B97E}">
      <dsp:nvSpPr>
        <dsp:cNvPr id="0" name=""/>
        <dsp:cNvSpPr/>
      </dsp:nvSpPr>
      <dsp:spPr>
        <a:xfrm rot="2590514">
          <a:off x="1554589" y="2381799"/>
          <a:ext cx="1001244" cy="22741"/>
        </a:xfrm>
        <a:custGeom>
          <a:avLst/>
          <a:gdLst/>
          <a:ahLst/>
          <a:cxnLst/>
          <a:rect l="0" t="0" r="0" b="0"/>
          <a:pathLst>
            <a:path>
              <a:moveTo>
                <a:pt x="0" y="11370"/>
              </a:moveTo>
              <a:lnTo>
                <a:pt x="1001244" y="1137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2030180" y="2368138"/>
        <a:ext cx="50062" cy="50062"/>
      </dsp:txXfrm>
    </dsp:sp>
    <dsp:sp modelId="{D00A3A80-5AD5-4C55-906C-2FE1F2D31D14}">
      <dsp:nvSpPr>
        <dsp:cNvPr id="0" name=""/>
        <dsp:cNvSpPr/>
      </dsp:nvSpPr>
      <dsp:spPr>
        <a:xfrm>
          <a:off x="2420297" y="2467899"/>
          <a:ext cx="1449416"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err="1"/>
            <a:t>ViewResult</a:t>
          </a:r>
          <a:endParaRPr lang="en-AU" sz="1400" kern="1200" dirty="0"/>
        </a:p>
      </dsp:txBody>
      <dsp:txXfrm>
        <a:off x="2435985" y="2483587"/>
        <a:ext cx="1418040" cy="504246"/>
      </dsp:txXfrm>
    </dsp:sp>
    <dsp:sp modelId="{2969277A-4F8B-674E-A56F-9E1089226B87}">
      <dsp:nvSpPr>
        <dsp:cNvPr id="0" name=""/>
        <dsp:cNvSpPr/>
      </dsp:nvSpPr>
      <dsp:spPr>
        <a:xfrm>
          <a:off x="3869713" y="2724340"/>
          <a:ext cx="428498" cy="22741"/>
        </a:xfrm>
        <a:custGeom>
          <a:avLst/>
          <a:gdLst/>
          <a:ahLst/>
          <a:cxnLst/>
          <a:rect l="0" t="0" r="0" b="0"/>
          <a:pathLst>
            <a:path>
              <a:moveTo>
                <a:pt x="0" y="11370"/>
              </a:moveTo>
              <a:lnTo>
                <a:pt x="428498" y="113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073250" y="2724998"/>
        <a:ext cx="21424" cy="21424"/>
      </dsp:txXfrm>
    </dsp:sp>
    <dsp:sp modelId="{EE794D5A-F772-C549-B1AE-5517CDB48ABC}">
      <dsp:nvSpPr>
        <dsp:cNvPr id="0" name=""/>
        <dsp:cNvSpPr/>
      </dsp:nvSpPr>
      <dsp:spPr>
        <a:xfrm>
          <a:off x="4298212" y="2467899"/>
          <a:ext cx="1071245"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AU" sz="1400" kern="1200" dirty="0"/>
            <a:t>View()</a:t>
          </a:r>
        </a:p>
      </dsp:txBody>
      <dsp:txXfrm>
        <a:off x="4313900" y="2483587"/>
        <a:ext cx="1039869" cy="504246"/>
      </dsp:txXfrm>
    </dsp:sp>
    <dsp:sp modelId="{DEFA9664-6A6C-4148-ABF1-93898C274552}">
      <dsp:nvSpPr>
        <dsp:cNvPr id="0" name=""/>
        <dsp:cNvSpPr/>
      </dsp:nvSpPr>
      <dsp:spPr>
        <a:xfrm rot="3641886">
          <a:off x="1309241" y="2689782"/>
          <a:ext cx="1491938" cy="22741"/>
        </a:xfrm>
        <a:custGeom>
          <a:avLst/>
          <a:gdLst/>
          <a:ahLst/>
          <a:cxnLst/>
          <a:rect l="0" t="0" r="0" b="0"/>
          <a:pathLst>
            <a:path>
              <a:moveTo>
                <a:pt x="0" y="11370"/>
              </a:moveTo>
              <a:lnTo>
                <a:pt x="1491938" y="1137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2017912" y="2663854"/>
        <a:ext cx="74596" cy="74596"/>
      </dsp:txXfrm>
    </dsp:sp>
    <dsp:sp modelId="{9A5C9015-226A-4F07-95CD-84B354A788AA}">
      <dsp:nvSpPr>
        <dsp:cNvPr id="0" name=""/>
        <dsp:cNvSpPr/>
      </dsp:nvSpPr>
      <dsp:spPr>
        <a:xfrm>
          <a:off x="2420297" y="3083866"/>
          <a:ext cx="1449416"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err="1"/>
            <a:t>FileResult</a:t>
          </a:r>
          <a:endParaRPr lang="en-AU" sz="1400" kern="1200" dirty="0"/>
        </a:p>
      </dsp:txBody>
      <dsp:txXfrm>
        <a:off x="2435985" y="3099554"/>
        <a:ext cx="1418040" cy="504246"/>
      </dsp:txXfrm>
    </dsp:sp>
    <dsp:sp modelId="{2548AD30-FA7E-7A47-BCD9-52C680088D19}">
      <dsp:nvSpPr>
        <dsp:cNvPr id="0" name=""/>
        <dsp:cNvSpPr/>
      </dsp:nvSpPr>
      <dsp:spPr>
        <a:xfrm>
          <a:off x="3869713" y="3340306"/>
          <a:ext cx="428498" cy="22741"/>
        </a:xfrm>
        <a:custGeom>
          <a:avLst/>
          <a:gdLst/>
          <a:ahLst/>
          <a:cxnLst/>
          <a:rect l="0" t="0" r="0" b="0"/>
          <a:pathLst>
            <a:path>
              <a:moveTo>
                <a:pt x="0" y="11370"/>
              </a:moveTo>
              <a:lnTo>
                <a:pt x="428498" y="113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073250" y="3340965"/>
        <a:ext cx="21424" cy="21424"/>
      </dsp:txXfrm>
    </dsp:sp>
    <dsp:sp modelId="{0F2EAF60-EA49-6545-97B2-4C48DD2F72AC}">
      <dsp:nvSpPr>
        <dsp:cNvPr id="0" name=""/>
        <dsp:cNvSpPr/>
      </dsp:nvSpPr>
      <dsp:spPr>
        <a:xfrm>
          <a:off x="4298212" y="3083866"/>
          <a:ext cx="1071245"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AU" sz="1400" kern="1200" dirty="0"/>
            <a:t>File()</a:t>
          </a:r>
        </a:p>
      </dsp:txBody>
      <dsp:txXfrm>
        <a:off x="4313900" y="3099554"/>
        <a:ext cx="1039869" cy="504246"/>
      </dsp:txXfrm>
    </dsp:sp>
    <dsp:sp modelId="{E46C68F5-30FD-4F2D-94B6-1BA0DDA2FE37}">
      <dsp:nvSpPr>
        <dsp:cNvPr id="0" name=""/>
        <dsp:cNvSpPr/>
      </dsp:nvSpPr>
      <dsp:spPr>
        <a:xfrm rot="4148920">
          <a:off x="1029528" y="2997765"/>
          <a:ext cx="2051365" cy="22741"/>
        </a:xfrm>
        <a:custGeom>
          <a:avLst/>
          <a:gdLst/>
          <a:ahLst/>
          <a:cxnLst/>
          <a:rect l="0" t="0" r="0" b="0"/>
          <a:pathLst>
            <a:path>
              <a:moveTo>
                <a:pt x="0" y="11370"/>
              </a:moveTo>
              <a:lnTo>
                <a:pt x="2051365" y="1137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2003927" y="2957851"/>
        <a:ext cx="102568" cy="102568"/>
      </dsp:txXfrm>
    </dsp:sp>
    <dsp:sp modelId="{9C9109B7-ED5E-4155-9CFB-2C4D4942B9F4}">
      <dsp:nvSpPr>
        <dsp:cNvPr id="0" name=""/>
        <dsp:cNvSpPr/>
      </dsp:nvSpPr>
      <dsp:spPr>
        <a:xfrm>
          <a:off x="2420297" y="3699832"/>
          <a:ext cx="1449416" cy="53562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dirty="0"/>
            <a:t>more...</a:t>
          </a:r>
          <a:endParaRPr lang="en-AU" sz="1400" kern="1200" dirty="0"/>
        </a:p>
      </dsp:txBody>
      <dsp:txXfrm>
        <a:off x="2435985" y="3715520"/>
        <a:ext cx="1418040" cy="5042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xmlns=""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xmlns="" val="76050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i="0" baseline="0" dirty="0"/>
              <a:t>You regularly need to pass data into views.</a:t>
            </a:r>
          </a:p>
          <a:p>
            <a:endParaRPr lang="en-GB" i="0" baseline="0" dirty="0"/>
          </a:p>
          <a:p>
            <a:r>
              <a:rPr lang="en-GB" i="0" baseline="0" dirty="0"/>
              <a:t>Typically this involves passing your model into the </a:t>
            </a:r>
            <a:r>
              <a:rPr lang="en-GB" i="0" baseline="0" dirty="0" err="1"/>
              <a:t>ActionResult</a:t>
            </a:r>
            <a:r>
              <a:rPr lang="en-GB" i="0" baseline="0" dirty="0"/>
              <a:t> helper such as </a:t>
            </a:r>
            <a:r>
              <a:rPr lang="en-GB" b="1" i="0" baseline="0" dirty="0"/>
              <a:t>View</a:t>
            </a:r>
            <a:r>
              <a:rPr lang="en-GB" i="0" baseline="0" dirty="0"/>
              <a:t>. Model data can be accessed in the view simply be referencing the Model object.</a:t>
            </a:r>
          </a:p>
          <a:p>
            <a:endParaRPr lang="en-GB" i="0" baseline="0" dirty="0"/>
          </a:p>
          <a:p>
            <a:r>
              <a:rPr lang="en-GB" i="0" baseline="0" dirty="0"/>
              <a:t>Sometimes, you want to pass additional data into a view. </a:t>
            </a:r>
          </a:p>
          <a:p>
            <a:r>
              <a:rPr lang="en-GB" i="0" baseline="0" dirty="0"/>
              <a:t>MVC 3 saw the introduction of </a:t>
            </a:r>
            <a:r>
              <a:rPr lang="en-GB" b="1" i="0" baseline="0" dirty="0" err="1"/>
              <a:t>ViewBag</a:t>
            </a:r>
            <a:r>
              <a:rPr lang="en-GB" i="0" baseline="0" dirty="0"/>
              <a:t> which serves this purpose. </a:t>
            </a:r>
            <a:r>
              <a:rPr lang="en-GB" b="1" i="0" baseline="0" dirty="0" err="1"/>
              <a:t>ViewBag</a:t>
            </a:r>
            <a:r>
              <a:rPr lang="en-GB" i="0" baseline="0" dirty="0"/>
              <a:t> uses dynamic late binding to permit you to describe your data using properties rather than string keys.</a:t>
            </a:r>
          </a:p>
          <a:p>
            <a:endParaRPr lang="en-GB" i="0" baseline="0" dirty="0"/>
          </a:p>
          <a:p>
            <a:r>
              <a:rPr lang="en-GB" i="0" baseline="0" dirty="0"/>
              <a:t>Visual Studio 2015  is aware that the properties of </a:t>
            </a:r>
            <a:r>
              <a:rPr lang="en-GB" b="1" i="0" baseline="0" dirty="0" err="1"/>
              <a:t>ViewBag</a:t>
            </a:r>
            <a:r>
              <a:rPr lang="en-GB" i="0" baseline="0" dirty="0"/>
              <a:t> are dynamic and will therefore ignore them during compilation. Provided that the properties are there at run time, everything works perfectly.</a:t>
            </a:r>
          </a:p>
          <a:p>
            <a:endParaRPr lang="en-GB" i="0" baseline="0" dirty="0"/>
          </a:p>
          <a:p>
            <a:r>
              <a:rPr lang="en-GB" i="0" baseline="0" dirty="0"/>
              <a:t>Remember, the properties of </a:t>
            </a:r>
            <a:r>
              <a:rPr lang="en-GB" b="1" i="0" baseline="0" dirty="0" err="1"/>
              <a:t>ViewBag</a:t>
            </a:r>
            <a:r>
              <a:rPr lang="en-GB" i="0" baseline="0" dirty="0"/>
              <a:t> are dynamic so don’t expect any </a:t>
            </a:r>
            <a:r>
              <a:rPr lang="en-GB" i="0" baseline="0" dirty="0" err="1"/>
              <a:t>intellisense</a:t>
            </a:r>
            <a:r>
              <a:rPr lang="en-GB" i="0" baseline="0" dirty="0"/>
              <a:t>.</a:t>
            </a:r>
          </a:p>
        </p:txBody>
      </p:sp>
    </p:spTree>
    <p:extLst>
      <p:ext uri="{BB962C8B-B14F-4D97-AF65-F5344CB8AC3E}">
        <p14:creationId xmlns:p14="http://schemas.microsoft.com/office/powerpoint/2010/main" xmlns="" val="7519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It is not necessary to return </a:t>
            </a:r>
            <a:r>
              <a:rPr lang="en-GB" dirty="0" err="1"/>
              <a:t>ActionResults</a:t>
            </a:r>
            <a:r>
              <a:rPr lang="en-GB" dirty="0"/>
              <a:t> from actions.</a:t>
            </a:r>
          </a:p>
          <a:p>
            <a:endParaRPr lang="en-GB" dirty="0"/>
          </a:p>
          <a:p>
            <a:r>
              <a:rPr lang="en-GB" dirty="0"/>
              <a:t>You may for example</a:t>
            </a:r>
            <a:r>
              <a:rPr lang="en-GB" baseline="0" dirty="0"/>
              <a:t> wish to return a </a:t>
            </a:r>
            <a:r>
              <a:rPr lang="en-GB" b="1" baseline="0" dirty="0"/>
              <a:t>double</a:t>
            </a:r>
            <a:r>
              <a:rPr lang="en-GB" baseline="0" dirty="0"/>
              <a:t> or </a:t>
            </a:r>
            <a:r>
              <a:rPr lang="en-GB" b="1" baseline="0" dirty="0" err="1"/>
              <a:t>int</a:t>
            </a:r>
            <a:r>
              <a:rPr lang="en-GB" baseline="0" dirty="0"/>
              <a:t> type. In this case, ASP.NET MVC will implicitly return a </a:t>
            </a:r>
            <a:r>
              <a:rPr lang="en-GB" b="1" baseline="0" dirty="0" err="1"/>
              <a:t>ContentResult</a:t>
            </a:r>
            <a:r>
              <a:rPr lang="en-GB" baseline="0" dirty="0"/>
              <a:t> initialised with a </a:t>
            </a:r>
            <a:r>
              <a:rPr lang="en-GB" b="1" baseline="0" dirty="0"/>
              <a:t>string</a:t>
            </a:r>
            <a:r>
              <a:rPr lang="en-GB" baseline="0" dirty="0"/>
              <a:t> representation of your return value.</a:t>
            </a:r>
          </a:p>
          <a:p>
            <a:endParaRPr lang="en-GB" baseline="0" dirty="0"/>
          </a:p>
          <a:p>
            <a:r>
              <a:rPr lang="en-GB" baseline="0" dirty="0"/>
              <a:t>In fact ASP.NET MVC calls </a:t>
            </a:r>
            <a:r>
              <a:rPr lang="en-GB" b="1" baseline="0" dirty="0" err="1"/>
              <a:t>ToString</a:t>
            </a:r>
            <a:r>
              <a:rPr lang="en-GB" baseline="0" dirty="0"/>
              <a:t> using the </a:t>
            </a:r>
            <a:r>
              <a:rPr lang="en-GB" b="1" baseline="0" dirty="0" err="1"/>
              <a:t>InvariantCulture</a:t>
            </a:r>
            <a:r>
              <a:rPr lang="en-GB" baseline="0" dirty="0"/>
              <a:t> on your return value and passes this into the </a:t>
            </a:r>
            <a:r>
              <a:rPr lang="en-GB" b="1" baseline="0" dirty="0" err="1"/>
              <a:t>ContentResult</a:t>
            </a:r>
            <a:r>
              <a:rPr lang="en-GB" baseline="0" dirty="0"/>
              <a:t>.</a:t>
            </a:r>
          </a:p>
          <a:p>
            <a:endParaRPr lang="en-GB" dirty="0"/>
          </a:p>
        </p:txBody>
      </p:sp>
    </p:spTree>
    <p:extLst>
      <p:ext uri="{BB962C8B-B14F-4D97-AF65-F5344CB8AC3E}">
        <p14:creationId xmlns:p14="http://schemas.microsoft.com/office/powerpoint/2010/main" xmlns="" val="2563858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Where a number of methods can match a route, the </a:t>
            </a:r>
            <a:r>
              <a:rPr lang="en-GB" b="1" dirty="0" err="1"/>
              <a:t>ControllerActionInvoker</a:t>
            </a:r>
            <a:r>
              <a:rPr lang="en-GB" dirty="0"/>
              <a:t> can use </a:t>
            </a:r>
            <a:r>
              <a:rPr lang="en-GB" b="1" dirty="0" err="1"/>
              <a:t>ActionName</a:t>
            </a:r>
            <a:r>
              <a:rPr lang="en-GB" dirty="0"/>
              <a:t> attributes to identify the required action.</a:t>
            </a:r>
          </a:p>
          <a:p>
            <a:endParaRPr lang="en-GB" dirty="0"/>
          </a:p>
          <a:p>
            <a:r>
              <a:rPr lang="en-GB" dirty="0"/>
              <a:t>Although useful for scenarios where there may be</a:t>
            </a:r>
            <a:r>
              <a:rPr lang="en-GB" baseline="0" dirty="0"/>
              <a:t> a number of overloaded methods, the </a:t>
            </a:r>
            <a:r>
              <a:rPr lang="en-GB" b="1" baseline="0" dirty="0" err="1"/>
              <a:t>ActionName</a:t>
            </a:r>
            <a:r>
              <a:rPr lang="en-GB" baseline="0" dirty="0"/>
              <a:t> attribute has other applications.</a:t>
            </a:r>
          </a:p>
          <a:p>
            <a:endParaRPr lang="en-GB" baseline="0" dirty="0"/>
          </a:p>
          <a:p>
            <a:r>
              <a:rPr lang="en-GB" baseline="0" dirty="0"/>
              <a:t>Perhaps the developer has used a vocabulary for naming the actions that do not translate into good routes. E.g. </a:t>
            </a:r>
            <a:r>
              <a:rPr lang="en-GB" b="1" baseline="0" dirty="0" err="1"/>
              <a:t>GetBikes</a:t>
            </a:r>
            <a:r>
              <a:rPr lang="en-GB" baseline="0" dirty="0"/>
              <a:t> would be better represented by </a:t>
            </a:r>
            <a:r>
              <a:rPr lang="en-GB" b="1" baseline="0" dirty="0"/>
              <a:t>Bikes</a:t>
            </a:r>
            <a:r>
              <a:rPr lang="en-GB" baseline="0" dirty="0"/>
              <a:t> in the route.</a:t>
            </a:r>
          </a:p>
          <a:p>
            <a:endParaRPr lang="en-GB" baseline="0" dirty="0"/>
          </a:p>
          <a:p>
            <a:r>
              <a:rPr lang="en-GB" baseline="0" dirty="0"/>
              <a:t>Also, perhaps the design calls for nouns in the route that conflict with language rules. For example </a:t>
            </a:r>
            <a:r>
              <a:rPr lang="en-GB" b="1" baseline="0" dirty="0"/>
              <a:t>class</a:t>
            </a:r>
            <a:r>
              <a:rPr lang="en-GB" baseline="0" dirty="0"/>
              <a:t>, </a:t>
            </a:r>
            <a:r>
              <a:rPr lang="en-GB" b="1" baseline="0" dirty="0"/>
              <a:t>public</a:t>
            </a:r>
            <a:r>
              <a:rPr lang="en-GB" baseline="0" dirty="0"/>
              <a:t>, </a:t>
            </a:r>
            <a:r>
              <a:rPr lang="en-GB" b="1" baseline="0" dirty="0"/>
              <a:t>interface</a:t>
            </a:r>
            <a:r>
              <a:rPr lang="en-GB" baseline="0" dirty="0"/>
              <a:t> and </a:t>
            </a:r>
            <a:r>
              <a:rPr lang="en-GB" b="1" baseline="0" dirty="0"/>
              <a:t>page</a:t>
            </a:r>
            <a:r>
              <a:rPr lang="en-GB" baseline="0" dirty="0"/>
              <a:t>. It would be impossible to name your methods in that way. However, you could use the </a:t>
            </a:r>
            <a:r>
              <a:rPr lang="en-GB" b="1" baseline="0" dirty="0" err="1"/>
              <a:t>ActionName</a:t>
            </a:r>
            <a:r>
              <a:rPr lang="en-GB" baseline="0" dirty="0"/>
              <a:t> attribute to permit them in the route and then associate them with legal method names.</a:t>
            </a:r>
          </a:p>
          <a:p>
            <a:endParaRPr lang="en-GB" baseline="0" dirty="0"/>
          </a:p>
          <a:p>
            <a:endParaRPr lang="en-GB" baseline="0" dirty="0"/>
          </a:p>
          <a:p>
            <a:endParaRPr lang="en-GB" dirty="0"/>
          </a:p>
          <a:p>
            <a:endParaRPr lang="en-GB" dirty="0"/>
          </a:p>
          <a:p>
            <a:endParaRPr lang="en-GB" dirty="0"/>
          </a:p>
        </p:txBody>
      </p:sp>
    </p:spTree>
    <p:extLst>
      <p:ext uri="{BB962C8B-B14F-4D97-AF65-F5344CB8AC3E}">
        <p14:creationId xmlns:p14="http://schemas.microsoft.com/office/powerpoint/2010/main" xmlns="" val="1462352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Here we have a 2-stage process</a:t>
            </a:r>
          </a:p>
          <a:p>
            <a:pPr marL="228600" indent="-228600">
              <a:buAutoNum type="arabicParenR"/>
            </a:pPr>
            <a:r>
              <a:rPr lang="en-GB" dirty="0"/>
              <a:t>Return the empty form so the user can populate it</a:t>
            </a:r>
          </a:p>
          <a:p>
            <a:pPr marL="228600" indent="-228600">
              <a:buAutoNum type="arabicParenR"/>
            </a:pPr>
            <a:r>
              <a:rPr lang="en-GB" dirty="0"/>
              <a:t>Submit the populated form</a:t>
            </a:r>
          </a:p>
          <a:p>
            <a:pPr marL="228600" indent="-228600">
              <a:buAutoNum type="arabicParenR"/>
            </a:pPr>
            <a:endParaRPr lang="en-GB" dirty="0"/>
          </a:p>
          <a:p>
            <a:pPr marL="228600" indent="-228600">
              <a:buNone/>
            </a:pPr>
            <a:r>
              <a:rPr lang="en-GB" dirty="0"/>
              <a:t>They are both “</a:t>
            </a:r>
            <a:r>
              <a:rPr lang="en-GB" dirty="0" err="1"/>
              <a:t>Create’s</a:t>
            </a:r>
            <a:r>
              <a:rPr lang="en-GB" dirty="0"/>
              <a:t>”</a:t>
            </a:r>
          </a:p>
          <a:p>
            <a:pPr marL="228600" indent="-228600">
              <a:buNone/>
            </a:pPr>
            <a:r>
              <a:rPr lang="en-GB" dirty="0"/>
              <a:t>To</a:t>
            </a:r>
            <a:r>
              <a:rPr lang="en-GB" baseline="0" dirty="0"/>
              <a:t> make it easy we post back to the same </a:t>
            </a:r>
            <a:r>
              <a:rPr lang="en-GB" baseline="0" dirty="0" err="1"/>
              <a:t>Url</a:t>
            </a:r>
            <a:r>
              <a:rPr lang="en-GB" baseline="0" dirty="0"/>
              <a:t> – but we need a way of determining if we are requesting a blank form or offering a populated form </a:t>
            </a:r>
            <a:r>
              <a:rPr lang="en-GB" baseline="0"/>
              <a:t>to persist.</a:t>
            </a:r>
            <a:endParaRPr lang="en-GB" dirty="0"/>
          </a:p>
        </p:txBody>
      </p:sp>
    </p:spTree>
    <p:extLst>
      <p:ext uri="{BB962C8B-B14F-4D97-AF65-F5344CB8AC3E}">
        <p14:creationId xmlns:p14="http://schemas.microsoft.com/office/powerpoint/2010/main" xmlns="" val="2798335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In an action where data is being posted</a:t>
            </a:r>
            <a:r>
              <a:rPr lang="en-GB" baseline="0" dirty="0"/>
              <a:t> back to the server, you frequently need to transfer the form data into an instance of the appropriate type.</a:t>
            </a:r>
          </a:p>
          <a:p>
            <a:endParaRPr lang="en-GB" baseline="0" dirty="0"/>
          </a:p>
          <a:p>
            <a:r>
              <a:rPr lang="en-GB" baseline="0" dirty="0"/>
              <a:t>e.g. If the view being posted back contains product data you would want to extract the data from the posted back form and place it into a </a:t>
            </a:r>
            <a:r>
              <a:rPr lang="en-GB" b="1" baseline="0" dirty="0"/>
              <a:t>Product</a:t>
            </a:r>
            <a:r>
              <a:rPr lang="en-GB" baseline="0" dirty="0"/>
              <a:t> object.</a:t>
            </a:r>
          </a:p>
          <a:p>
            <a:endParaRPr lang="en-GB" baseline="0" dirty="0"/>
          </a:p>
          <a:p>
            <a:r>
              <a:rPr lang="en-GB" baseline="0" dirty="0"/>
              <a:t>The default approach is to use the </a:t>
            </a:r>
            <a:r>
              <a:rPr lang="en-GB" b="1" baseline="0" dirty="0" err="1"/>
              <a:t>FormCollection</a:t>
            </a:r>
            <a:r>
              <a:rPr lang="en-GB" baseline="0" dirty="0"/>
              <a:t> parameter of such a method. E.g. </a:t>
            </a:r>
            <a:r>
              <a:rPr lang="en-GB" b="1" baseline="0" dirty="0"/>
              <a:t>Create</a:t>
            </a:r>
            <a:r>
              <a:rPr lang="en-GB" baseline="0" dirty="0"/>
              <a:t> or </a:t>
            </a:r>
            <a:r>
              <a:rPr lang="en-GB" b="1" baseline="0" dirty="0"/>
              <a:t>Edit</a:t>
            </a:r>
            <a:r>
              <a:rPr lang="en-GB" baseline="0" dirty="0"/>
              <a:t>. This parameter named form can be passed to the </a:t>
            </a:r>
            <a:r>
              <a:rPr lang="en-GB" b="1" baseline="0" dirty="0" err="1"/>
              <a:t>UpdateModel</a:t>
            </a:r>
            <a:r>
              <a:rPr lang="en-GB" baseline="0" dirty="0"/>
              <a:t> method along with an instance of the appropriate type. E.g. </a:t>
            </a:r>
            <a:r>
              <a:rPr lang="en-GB" b="1" baseline="0" dirty="0"/>
              <a:t>Product</a:t>
            </a:r>
            <a:r>
              <a:rPr lang="en-GB" baseline="0" dirty="0"/>
              <a:t>.</a:t>
            </a:r>
          </a:p>
          <a:p>
            <a:endParaRPr lang="en-GB" dirty="0"/>
          </a:p>
          <a:p>
            <a:r>
              <a:rPr lang="en-GB" dirty="0"/>
              <a:t>The </a:t>
            </a:r>
            <a:r>
              <a:rPr lang="en-GB" dirty="0" err="1"/>
              <a:t>UpdateModel</a:t>
            </a:r>
            <a:r>
              <a:rPr lang="en-GB" dirty="0"/>
              <a:t> method uses reflection to copy</a:t>
            </a:r>
            <a:r>
              <a:rPr lang="en-GB" baseline="0" dirty="0"/>
              <a:t> the data into the target object.</a:t>
            </a:r>
          </a:p>
          <a:p>
            <a:endParaRPr lang="en-GB" baseline="0" dirty="0"/>
          </a:p>
          <a:p>
            <a:r>
              <a:rPr lang="en-GB" baseline="0" dirty="0"/>
              <a:t>A more popular technique is to replace the </a:t>
            </a:r>
            <a:r>
              <a:rPr lang="en-GB" baseline="0" dirty="0" err="1"/>
              <a:t>FormCollection</a:t>
            </a:r>
            <a:r>
              <a:rPr lang="en-GB" baseline="0" dirty="0"/>
              <a:t> parameter with one of the target type. E.g. Product. This parameter will automatically be populated using the form data.</a:t>
            </a:r>
          </a:p>
          <a:p>
            <a:endParaRPr lang="en-GB" baseline="0" dirty="0"/>
          </a:p>
          <a:p>
            <a:r>
              <a:rPr lang="en-GB" baseline="0" dirty="0"/>
              <a:t>This technique is quicker and more readable.</a:t>
            </a:r>
          </a:p>
          <a:p>
            <a:endParaRPr lang="en-GB" baseline="0" dirty="0"/>
          </a:p>
          <a:p>
            <a:r>
              <a:rPr lang="en-GB" baseline="0" dirty="0" err="1"/>
              <a:t>FormCollection</a:t>
            </a:r>
            <a:r>
              <a:rPr lang="en-GB" baseline="0" dirty="0"/>
              <a:t> should still be used if the returning form contains any additional data that you wish to retrieve.</a:t>
            </a:r>
            <a:endParaRPr lang="en-GB" dirty="0"/>
          </a:p>
        </p:txBody>
      </p:sp>
    </p:spTree>
    <p:extLst>
      <p:ext uri="{BB962C8B-B14F-4D97-AF65-F5344CB8AC3E}">
        <p14:creationId xmlns:p14="http://schemas.microsoft.com/office/powerpoint/2010/main" xmlns="" val="1138164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When an action has to perform a long running process, not only does the client experience a delay in response, the action is holding onto a thread</a:t>
            </a:r>
            <a:r>
              <a:rPr lang="en-GB" baseline="0" dirty="0"/>
              <a:t> from the thread pool.</a:t>
            </a:r>
          </a:p>
          <a:p>
            <a:endParaRPr lang="en-GB" baseline="0" dirty="0"/>
          </a:p>
          <a:p>
            <a:r>
              <a:rPr lang="en-GB" baseline="0" dirty="0"/>
              <a:t>By writing asynchronous actions, threads can be returned to the thread pool during long running processes. E.g. Action is awaiting response from a web service.</a:t>
            </a:r>
          </a:p>
          <a:p>
            <a:endParaRPr lang="en-GB" baseline="0" dirty="0"/>
          </a:p>
          <a:p>
            <a:r>
              <a:rPr lang="en-GB" baseline="0" dirty="0"/>
              <a:t>When the action is ready to continue, it can reacquire a thread from the thread pool and continue.</a:t>
            </a:r>
          </a:p>
          <a:p>
            <a:endParaRPr lang="en-GB" baseline="0" dirty="0"/>
          </a:p>
          <a:p>
            <a:r>
              <a:rPr lang="en-GB" baseline="0" dirty="0"/>
              <a:t>The client process will see no improvement in response time. However, the application will permit greater throughput of requests because there is less blocking in the thread pool.</a:t>
            </a:r>
          </a:p>
          <a:p>
            <a:endParaRPr lang="en-GB" baseline="0" dirty="0"/>
          </a:p>
          <a:p>
            <a:endParaRPr lang="en-GB" baseline="0" dirty="0"/>
          </a:p>
        </p:txBody>
      </p:sp>
    </p:spTree>
    <p:extLst>
      <p:ext uri="{BB962C8B-B14F-4D97-AF65-F5344CB8AC3E}">
        <p14:creationId xmlns:p14="http://schemas.microsoft.com/office/powerpoint/2010/main" xmlns="" val="2733211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AU" dirty="0"/>
              <a:t>You can avoid performance bottlenecks and enhance the overall responsiveness of your application by using asynchronous programming. However, traditional techniques for writing asynchronous applications can be complicated, making them difficult to write, debug, and maintain.</a:t>
            </a:r>
          </a:p>
          <a:p>
            <a:r>
              <a:rPr lang="en-AU" dirty="0"/>
              <a:t>Visual Studio 2012 introduced a simplified approach, </a:t>
            </a:r>
            <a:r>
              <a:rPr lang="en-AU" dirty="0" err="1"/>
              <a:t>async</a:t>
            </a:r>
            <a:r>
              <a:rPr lang="en-AU" dirty="0"/>
              <a:t> programming, that leverages asynchronous support in the .NET Framework 4.5 and the Windows Runtime. The compiler does the difficult work that the developer used to do, and your application retains a logical structure that resembles synchronous code. As a result, you get all the advantages of asynchronous programming with a fraction of the effort.</a:t>
            </a:r>
          </a:p>
          <a:p>
            <a:endParaRPr lang="en-GB" dirty="0"/>
          </a:p>
        </p:txBody>
      </p:sp>
    </p:spTree>
    <p:extLst>
      <p:ext uri="{BB962C8B-B14F-4D97-AF65-F5344CB8AC3E}">
        <p14:creationId xmlns:p14="http://schemas.microsoft.com/office/powerpoint/2010/main" xmlns="" val="1224753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GB" dirty="0"/>
              <a:t>Resources</a:t>
            </a:r>
          </a:p>
          <a:p>
            <a:endParaRPr lang="en-GB" dirty="0"/>
          </a:p>
          <a:p>
            <a:pPr marL="0" marR="0" lvl="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sz="1200" b="1" kern="0" dirty="0">
                <a:solidFill>
                  <a:srgbClr val="134183"/>
                </a:solidFill>
                <a:latin typeface="Arial" pitchFamily="34" charset="0"/>
                <a:ea typeface="+mn-ea"/>
                <a:cs typeface="Arial" pitchFamily="34" charset="0"/>
              </a:rPr>
              <a:t>http://www.w3schools.com/aspnet/mvc_controllers.asp</a:t>
            </a:r>
            <a:endParaRPr kumimoji="0" lang="en-GB" sz="1200" b="1" i="0" u="none" strike="noStrike" kern="0" cap="none" spc="0" normalizeH="0" baseline="0" noProof="0" dirty="0">
              <a:ln>
                <a:noFill/>
              </a:ln>
              <a:solidFill>
                <a:srgbClr val="134183"/>
              </a:solidFill>
              <a:effectLst/>
              <a:uLnTx/>
              <a:uFillTx/>
              <a:latin typeface="Arial" pitchFamily="34" charset="0"/>
              <a:ea typeface="+mn-ea"/>
              <a:cs typeface="Arial" pitchFamily="34" charset="0"/>
            </a:endParaRPr>
          </a:p>
          <a:p>
            <a:endParaRPr lang="en-US" dirty="0">
              <a:latin typeface="Arial" charset="0"/>
              <a:cs typeface="Arial" charset="0"/>
            </a:endParaRPr>
          </a:p>
        </p:txBody>
      </p:sp>
    </p:spTree>
    <p:extLst>
      <p:ext uri="{BB962C8B-B14F-4D97-AF65-F5344CB8AC3E}">
        <p14:creationId xmlns:p14="http://schemas.microsoft.com/office/powerpoint/2010/main" xmlns="" val="306392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latin typeface="Arial" pitchFamily="34" charset="0"/>
              <a:cs typeface="Arial" pitchFamily="34" charset="0"/>
            </a:endParaRPr>
          </a:p>
        </p:txBody>
      </p:sp>
    </p:spTree>
    <p:extLst>
      <p:ext uri="{BB962C8B-B14F-4D97-AF65-F5344CB8AC3E}">
        <p14:creationId xmlns:p14="http://schemas.microsoft.com/office/powerpoint/2010/main" xmlns="" val="123172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xmlns="" val="543243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All controllers must ultimately implement </a:t>
            </a:r>
            <a:r>
              <a:rPr lang="en-GB" b="1" dirty="0" err="1"/>
              <a:t>IController</a:t>
            </a:r>
            <a:r>
              <a:rPr lang="en-GB" dirty="0"/>
              <a:t> however, they usually inherit from either </a:t>
            </a:r>
            <a:r>
              <a:rPr lang="en-GB" b="1" dirty="0" err="1"/>
              <a:t>ControllerBase</a:t>
            </a:r>
            <a:r>
              <a:rPr lang="en-GB" dirty="0"/>
              <a:t> or </a:t>
            </a:r>
            <a:r>
              <a:rPr lang="en-GB" b="1" dirty="0"/>
              <a:t>Controller</a:t>
            </a:r>
            <a:r>
              <a:rPr lang="en-GB" dirty="0"/>
              <a:t>.</a:t>
            </a:r>
          </a:p>
          <a:p>
            <a:endParaRPr lang="en-GB" dirty="0"/>
          </a:p>
          <a:p>
            <a:r>
              <a:rPr lang="en-GB" dirty="0"/>
              <a:t>Both are abstract classes. </a:t>
            </a:r>
            <a:r>
              <a:rPr lang="en-GB" b="1" dirty="0" err="1"/>
              <a:t>ControllerBase</a:t>
            </a:r>
            <a:r>
              <a:rPr lang="en-GB" dirty="0"/>
              <a:t> implements </a:t>
            </a:r>
            <a:r>
              <a:rPr lang="en-GB" b="1" dirty="0" err="1"/>
              <a:t>IController</a:t>
            </a:r>
            <a:r>
              <a:rPr lang="en-GB" dirty="0"/>
              <a:t> directly and provides a rich API that includes properties such as </a:t>
            </a:r>
            <a:r>
              <a:rPr lang="en-GB" b="1" dirty="0" err="1"/>
              <a:t>ValidateRequest</a:t>
            </a:r>
            <a:r>
              <a:rPr lang="en-GB" dirty="0"/>
              <a:t>.</a:t>
            </a:r>
          </a:p>
          <a:p>
            <a:endParaRPr lang="en-GB" dirty="0"/>
          </a:p>
          <a:p>
            <a:r>
              <a:rPr lang="en-GB" dirty="0"/>
              <a:t>The </a:t>
            </a:r>
            <a:r>
              <a:rPr lang="en-GB" b="1" dirty="0"/>
              <a:t>Controller</a:t>
            </a:r>
            <a:r>
              <a:rPr lang="en-GB" dirty="0"/>
              <a:t> class actually</a:t>
            </a:r>
            <a:r>
              <a:rPr lang="en-GB" baseline="0" dirty="0"/>
              <a:t> inherits from </a:t>
            </a:r>
            <a:r>
              <a:rPr lang="en-GB" b="1" baseline="0" dirty="0" err="1"/>
              <a:t>ControllerBase</a:t>
            </a:r>
            <a:r>
              <a:rPr lang="en-GB" baseline="0" dirty="0"/>
              <a:t> and provides some additional behaviours such as ensuring that all public methods of the class are treated as actions.</a:t>
            </a:r>
          </a:p>
          <a:p>
            <a:endParaRPr lang="en-GB" baseline="0" dirty="0"/>
          </a:p>
          <a:p>
            <a:r>
              <a:rPr lang="en-GB" baseline="0" dirty="0"/>
              <a:t>Most controller classes inherit from the </a:t>
            </a:r>
            <a:r>
              <a:rPr lang="en-GB" b="1" baseline="0" dirty="0"/>
              <a:t>Controller</a:t>
            </a:r>
            <a:r>
              <a:rPr lang="en-GB" baseline="0" dirty="0"/>
              <a:t> class.</a:t>
            </a:r>
          </a:p>
          <a:p>
            <a:endParaRPr lang="en-GB" baseline="0" dirty="0"/>
          </a:p>
          <a:p>
            <a:endParaRPr lang="en-GB" dirty="0"/>
          </a:p>
        </p:txBody>
      </p:sp>
    </p:spTree>
    <p:extLst>
      <p:ext uri="{BB962C8B-B14F-4D97-AF65-F5344CB8AC3E}">
        <p14:creationId xmlns:p14="http://schemas.microsoft.com/office/powerpoint/2010/main" xmlns="" val="293234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controller is perhaps the most important class in your application.</a:t>
            </a:r>
          </a:p>
          <a:p>
            <a:endParaRPr lang="en-GB" dirty="0"/>
          </a:p>
          <a:p>
            <a:r>
              <a:rPr lang="en-GB" dirty="0"/>
              <a:t>As requests are received and routes determined,</a:t>
            </a:r>
            <a:r>
              <a:rPr lang="en-GB" baseline="0" dirty="0"/>
              <a:t> the </a:t>
            </a:r>
            <a:r>
              <a:rPr lang="en-US" baseline="0" dirty="0" err="1"/>
              <a:t>MvcRouteHandler</a:t>
            </a:r>
            <a:r>
              <a:rPr lang="en-US" baseline="0" dirty="0"/>
              <a:t> </a:t>
            </a:r>
            <a:r>
              <a:rPr lang="en-GB" baseline="0" dirty="0"/>
              <a:t>class chooses the most appropriate controller for that route.</a:t>
            </a:r>
          </a:p>
          <a:p>
            <a:endParaRPr lang="en-GB" baseline="0" dirty="0"/>
          </a:p>
          <a:p>
            <a:r>
              <a:rPr lang="en-GB" baseline="0" dirty="0"/>
              <a:t>Part of the route will specify the name of the controller that is to be used and another part of the route will specify the action.</a:t>
            </a:r>
          </a:p>
          <a:p>
            <a:endParaRPr lang="en-GB" baseline="0" dirty="0"/>
          </a:p>
          <a:p>
            <a:r>
              <a:rPr lang="en-GB" baseline="0" dirty="0"/>
              <a:t>Client requests are not for web pages. Rather, they are requests for a resource or an action to be carried out. When a controller’s action executes, it typically instantiates a model class and then passes into a view instance. The view is a file written in a format such as ASPX or Razor. A view engine then constructs the required HTML  based upon the code in the view and the model data passed to it.</a:t>
            </a:r>
          </a:p>
          <a:p>
            <a:endParaRPr lang="en-GB" baseline="0" dirty="0"/>
          </a:p>
          <a:p>
            <a:r>
              <a:rPr lang="en-GB" baseline="0" dirty="0"/>
              <a:t>The resulting HTML (it needn’t be HTML) is then returned from the action and passed onto the client.</a:t>
            </a:r>
          </a:p>
          <a:p>
            <a:endParaRPr lang="en-GB" dirty="0"/>
          </a:p>
        </p:txBody>
      </p:sp>
    </p:spTree>
    <p:extLst>
      <p:ext uri="{BB962C8B-B14F-4D97-AF65-F5344CB8AC3E}">
        <p14:creationId xmlns:p14="http://schemas.microsoft.com/office/powerpoint/2010/main" xmlns="" val="100268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Autofit/>
          </a:bodyPr>
          <a:lstStyle/>
          <a:p>
            <a:r>
              <a:rPr lang="en-GB" dirty="0"/>
              <a:t>Actions are the endpoint of many requests</a:t>
            </a:r>
            <a:r>
              <a:rPr lang="en-GB" baseline="0" dirty="0"/>
              <a:t> and are analogous to both web page requests and web service method calls.</a:t>
            </a:r>
          </a:p>
          <a:p>
            <a:endParaRPr lang="en-GB" baseline="0" dirty="0"/>
          </a:p>
          <a:p>
            <a:r>
              <a:rPr lang="en-GB" baseline="0" dirty="0"/>
              <a:t>In both of those situations it is common to pass parameters. For example a web page might be requested with an accompanying query string:</a:t>
            </a:r>
          </a:p>
          <a:p>
            <a:endParaRPr lang="en-GB" baseline="0" dirty="0"/>
          </a:p>
          <a:p>
            <a:r>
              <a:rPr lang="en-GB" baseline="0" dirty="0"/>
              <a:t>	</a:t>
            </a:r>
            <a:r>
              <a:rPr lang="en-GB" baseline="0" dirty="0" smtClean="0"/>
              <a:t>www.qa.com/CourseDetail.aspx?Coursecode=QAANGULAR</a:t>
            </a:r>
            <a:endParaRPr lang="en-GB" baseline="0" dirty="0"/>
          </a:p>
          <a:p>
            <a:endParaRPr lang="en-GB" baseline="0" dirty="0"/>
          </a:p>
          <a:p>
            <a:r>
              <a:rPr lang="en-GB" dirty="0"/>
              <a:t>It</a:t>
            </a:r>
            <a:r>
              <a:rPr lang="en-GB" baseline="0" dirty="0"/>
              <a:t> is believed that a route such as the following would be more search-engine friendly:</a:t>
            </a:r>
          </a:p>
          <a:p>
            <a:endParaRPr lang="en-GB" baseline="0" dirty="0"/>
          </a:p>
          <a:p>
            <a:r>
              <a:rPr lang="en-GB" baseline="0" dirty="0"/>
              <a:t>	</a:t>
            </a:r>
            <a:r>
              <a:rPr lang="en-GB" baseline="0" dirty="0" smtClean="0"/>
              <a:t>www.qa.com/CourseDetail/QAANGULAR</a:t>
            </a:r>
            <a:endParaRPr lang="en-GB" baseline="0" dirty="0"/>
          </a:p>
          <a:p>
            <a:endParaRPr lang="en-GB" baseline="0" dirty="0"/>
          </a:p>
          <a:p>
            <a:r>
              <a:rPr lang="en-GB" baseline="0" dirty="0"/>
              <a:t>In fact both supplied sufficient information as most search engines read query strings.</a:t>
            </a:r>
          </a:p>
          <a:p>
            <a:r>
              <a:rPr lang="en-GB" baseline="0" dirty="0"/>
              <a:t>However the following route is far more meaningful than it’s query string equivalent:</a:t>
            </a:r>
          </a:p>
          <a:p>
            <a:pPr marL="447675" marR="0" lvl="1" indent="0"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www.qa.com/courses/technical</a:t>
            </a:r>
          </a:p>
          <a:p>
            <a:pPr lvl="1"/>
            <a:r>
              <a:rPr lang="en-GB" baseline="0" dirty="0"/>
              <a:t>www.qa.com/courses.aspx?id=7</a:t>
            </a:r>
          </a:p>
        </p:txBody>
      </p:sp>
    </p:spTree>
    <p:extLst>
      <p:ext uri="{BB962C8B-B14F-4D97-AF65-F5344CB8AC3E}">
        <p14:creationId xmlns:p14="http://schemas.microsoft.com/office/powerpoint/2010/main" xmlns="" val="3988418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Where parameters are concerned, you must be able to handle a situation where one or more parameters have been omitted.</a:t>
            </a:r>
          </a:p>
          <a:p>
            <a:endParaRPr lang="en-GB" dirty="0"/>
          </a:p>
          <a:p>
            <a:r>
              <a:rPr lang="en-GB" baseline="0" dirty="0"/>
              <a:t>Both VB.NET and C# support optional parameters where a default value is assigned to the parameter.</a:t>
            </a:r>
          </a:p>
          <a:p>
            <a:endParaRPr lang="en-GB" baseline="0" dirty="0"/>
          </a:p>
          <a:p>
            <a:r>
              <a:rPr lang="en-GB" baseline="0" dirty="0"/>
              <a:t>Note: Optional parameters have only been available in C# since version 4.0.</a:t>
            </a:r>
          </a:p>
          <a:p>
            <a:endParaRPr lang="en-GB" dirty="0"/>
          </a:p>
        </p:txBody>
      </p:sp>
    </p:spTree>
    <p:extLst>
      <p:ext uri="{BB962C8B-B14F-4D97-AF65-F5344CB8AC3E}">
        <p14:creationId xmlns:p14="http://schemas.microsoft.com/office/powerpoint/2010/main" xmlns="" val="379921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Although there are times when an action returns no response, most of the time they do.</a:t>
            </a:r>
          </a:p>
          <a:p>
            <a:endParaRPr lang="en-GB" dirty="0"/>
          </a:p>
          <a:p>
            <a:r>
              <a:rPr lang="en-GB" dirty="0"/>
              <a:t>Actions are usually declared with a return</a:t>
            </a:r>
            <a:r>
              <a:rPr lang="en-GB" baseline="0" dirty="0"/>
              <a:t> type of </a:t>
            </a:r>
            <a:r>
              <a:rPr lang="en-GB" baseline="0" dirty="0" err="1"/>
              <a:t>ActionResult</a:t>
            </a:r>
            <a:r>
              <a:rPr lang="en-GB" baseline="0" dirty="0"/>
              <a:t>. This base type has many derivatives which are listed on the following page.</a:t>
            </a:r>
          </a:p>
          <a:p>
            <a:endParaRPr lang="en-GB" baseline="0" dirty="0"/>
          </a:p>
          <a:p>
            <a:r>
              <a:rPr lang="en-GB" baseline="0" dirty="0"/>
              <a:t>The action will then return an instance of the required result type.</a:t>
            </a:r>
          </a:p>
          <a:p>
            <a:endParaRPr lang="en-GB"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Instead of you returning an instance of the required </a:t>
            </a:r>
            <a:r>
              <a:rPr lang="en-GB" dirty="0" err="1"/>
              <a:t>ActionResult</a:t>
            </a:r>
            <a:r>
              <a:rPr lang="en-GB" dirty="0"/>
              <a:t> type, these helper methods do that work for you:</a:t>
            </a:r>
          </a:p>
          <a:p>
            <a:endParaRPr lang="en-GB" dirty="0"/>
          </a:p>
        </p:txBody>
      </p:sp>
    </p:spTree>
    <p:extLst>
      <p:ext uri="{BB962C8B-B14F-4D97-AF65-F5344CB8AC3E}">
        <p14:creationId xmlns:p14="http://schemas.microsoft.com/office/powerpoint/2010/main" xmlns="" val="3812068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endParaRPr lang="en-GB" dirty="0"/>
          </a:p>
          <a:p>
            <a:endParaRPr lang="en-GB" dirty="0"/>
          </a:p>
          <a:p>
            <a:endParaRPr lang="en-GB" dirty="0"/>
          </a:p>
          <a:p>
            <a:endParaRPr lang="en-GB" dirty="0"/>
          </a:p>
          <a:p>
            <a:endParaRPr lang="en-GB" dirty="0"/>
          </a:p>
        </p:txBody>
      </p:sp>
      <p:graphicFrame>
        <p:nvGraphicFramePr>
          <p:cNvPr id="7" name="Table 6"/>
          <p:cNvGraphicFramePr>
            <a:graphicFrameLocks noGrp="1"/>
          </p:cNvGraphicFramePr>
          <p:nvPr/>
        </p:nvGraphicFramePr>
        <p:xfrm>
          <a:off x="679833" y="5312228"/>
          <a:ext cx="5381206" cy="3681440"/>
        </p:xfrm>
        <a:graphic>
          <a:graphicData uri="http://schemas.openxmlformats.org/drawingml/2006/table">
            <a:tbl>
              <a:tblPr firstRow="1" bandRow="1">
                <a:tableStyleId>{073A0DAA-6AF3-43AB-8588-CEC1D06C72B9}</a:tableStyleId>
              </a:tblPr>
              <a:tblGrid>
                <a:gridCol w="1555366">
                  <a:extLst>
                    <a:ext uri="{9D8B030D-6E8A-4147-A177-3AD203B41FA5}">
                      <a16:colId xmlns:a16="http://schemas.microsoft.com/office/drawing/2014/main" xmlns="" val="20000"/>
                    </a:ext>
                  </a:extLst>
                </a:gridCol>
                <a:gridCol w="3825840">
                  <a:extLst>
                    <a:ext uri="{9D8B030D-6E8A-4147-A177-3AD203B41FA5}">
                      <a16:colId xmlns:a16="http://schemas.microsoft.com/office/drawing/2014/main" xmlns="" val="20001"/>
                    </a:ext>
                  </a:extLst>
                </a:gridCol>
              </a:tblGrid>
              <a:tr h="313170">
                <a:tc>
                  <a:txBody>
                    <a:bodyPr/>
                    <a:lstStyle/>
                    <a:p>
                      <a:r>
                        <a:rPr lang="en-US" sz="1200" dirty="0" err="1"/>
                        <a:t>ActionResult</a:t>
                      </a:r>
                      <a:r>
                        <a:rPr lang="en-US" sz="1200" dirty="0"/>
                        <a:t> Type</a:t>
                      </a:r>
                      <a:endParaRPr lang="en-GB" sz="1200" dirty="0"/>
                    </a:p>
                  </a:txBody>
                  <a:tcPr marL="108630" marR="108630" marT="54315" marB="54315"/>
                </a:tc>
                <a:tc>
                  <a:txBody>
                    <a:bodyPr/>
                    <a:lstStyle/>
                    <a:p>
                      <a:r>
                        <a:rPr lang="en-US" sz="1200" dirty="0"/>
                        <a:t>Description</a:t>
                      </a:r>
                      <a:endParaRPr lang="en-GB" sz="1200" dirty="0"/>
                    </a:p>
                  </a:txBody>
                  <a:tcPr marL="108630" marR="108630" marT="54315" marB="54315"/>
                </a:tc>
                <a:extLst>
                  <a:ext uri="{0D108BD9-81ED-4DB2-BD59-A6C34878D82A}">
                    <a16:rowId xmlns:a16="http://schemas.microsoft.com/office/drawing/2014/main" xmlns="" val="10000"/>
                  </a:ext>
                </a:extLst>
              </a:tr>
              <a:tr h="440555">
                <a:tc>
                  <a:txBody>
                    <a:bodyPr/>
                    <a:lstStyle/>
                    <a:p>
                      <a:r>
                        <a:rPr lang="en-GB" sz="1200" dirty="0" err="1"/>
                        <a:t>Empty</a:t>
                      </a:r>
                      <a:r>
                        <a:rPr lang="en-GB" sz="1200" baseline="0" dirty="0" err="1"/>
                        <a:t>Result</a:t>
                      </a:r>
                      <a:endParaRPr lang="en-GB" sz="1200" dirty="0"/>
                    </a:p>
                  </a:txBody>
                  <a:tcPr marL="108630" marR="108630" marT="54315" marB="54315"/>
                </a:tc>
                <a:tc>
                  <a:txBody>
                    <a:bodyPr/>
                    <a:lstStyle/>
                    <a:p>
                      <a:r>
                        <a:rPr lang="en-GB" sz="1200" dirty="0"/>
                        <a:t>This</a:t>
                      </a:r>
                      <a:r>
                        <a:rPr lang="en-GB" sz="1200" baseline="0" dirty="0"/>
                        <a:t> represents a null or empty response.</a:t>
                      </a:r>
                      <a:endParaRPr lang="en-GB" sz="1200" dirty="0"/>
                    </a:p>
                  </a:txBody>
                  <a:tcPr marL="108630" marR="108630" marT="54315" marB="54315"/>
                </a:tc>
                <a:extLst>
                  <a:ext uri="{0D108BD9-81ED-4DB2-BD59-A6C34878D82A}">
                    <a16:rowId xmlns:a16="http://schemas.microsoft.com/office/drawing/2014/main" xmlns="" val="10001"/>
                  </a:ext>
                </a:extLst>
              </a:tr>
              <a:tr h="440555">
                <a:tc>
                  <a:txBody>
                    <a:bodyPr/>
                    <a:lstStyle/>
                    <a:p>
                      <a:r>
                        <a:rPr lang="en-GB" sz="1200" dirty="0" err="1"/>
                        <a:t>JsonResult</a:t>
                      </a:r>
                      <a:endParaRPr lang="en-GB" sz="1200" dirty="0"/>
                    </a:p>
                  </a:txBody>
                  <a:tcPr marL="108630" marR="108630" marT="54315" marB="54315"/>
                </a:tc>
                <a:tc>
                  <a:txBody>
                    <a:bodyPr/>
                    <a:lstStyle/>
                    <a:p>
                      <a:r>
                        <a:rPr lang="en-GB" sz="1200" dirty="0"/>
                        <a:t>Serialises the model data into JSON and returns it.</a:t>
                      </a:r>
                    </a:p>
                  </a:txBody>
                  <a:tcPr marL="108630" marR="108630" marT="54315" marB="54315"/>
                </a:tc>
                <a:extLst>
                  <a:ext uri="{0D108BD9-81ED-4DB2-BD59-A6C34878D82A}">
                    <a16:rowId xmlns:a16="http://schemas.microsoft.com/office/drawing/2014/main" xmlns="" val="10002"/>
                  </a:ext>
                </a:extLst>
              </a:tr>
              <a:tr h="440555">
                <a:tc>
                  <a:txBody>
                    <a:bodyPr/>
                    <a:lstStyle/>
                    <a:p>
                      <a:r>
                        <a:rPr lang="en-GB" sz="1200" dirty="0" err="1"/>
                        <a:t>RedirectResult</a:t>
                      </a:r>
                      <a:endParaRPr lang="en-GB" sz="1200" dirty="0"/>
                    </a:p>
                  </a:txBody>
                  <a:tcPr marL="108630" marR="108630" marT="54315" marB="54315"/>
                </a:tc>
                <a:tc>
                  <a:txBody>
                    <a:bodyPr/>
                    <a:lstStyle/>
                    <a:p>
                      <a:r>
                        <a:rPr lang="en-GB" sz="1200" dirty="0"/>
                        <a:t>Redirects the user to a given </a:t>
                      </a:r>
                      <a:r>
                        <a:rPr lang="en-GB" sz="1200" dirty="0" err="1"/>
                        <a:t>url</a:t>
                      </a:r>
                      <a:r>
                        <a:rPr lang="en-GB" sz="1200" dirty="0"/>
                        <a:t>. Extended with </a:t>
                      </a:r>
                      <a:r>
                        <a:rPr lang="en-GB" sz="1200" dirty="0" err="1"/>
                        <a:t>RedirectPermanent</a:t>
                      </a:r>
                      <a:r>
                        <a:rPr lang="en-GB" sz="1200" dirty="0"/>
                        <a:t>, </a:t>
                      </a:r>
                      <a:r>
                        <a:rPr lang="en-GB" sz="1200" dirty="0" err="1"/>
                        <a:t>RedirectToRoutePermanent</a:t>
                      </a:r>
                      <a:r>
                        <a:rPr lang="en-GB" sz="1200" dirty="0"/>
                        <a:t>, and </a:t>
                      </a:r>
                      <a:r>
                        <a:rPr lang="en-GB" sz="1200" dirty="0" err="1"/>
                        <a:t>RedirectToActionPermanent</a:t>
                      </a:r>
                      <a:r>
                        <a:rPr lang="en-GB" sz="1200" dirty="0"/>
                        <a:t>. </a:t>
                      </a:r>
                    </a:p>
                  </a:txBody>
                  <a:tcPr marL="108630" marR="108630" marT="54315" marB="54315"/>
                </a:tc>
                <a:extLst>
                  <a:ext uri="{0D108BD9-81ED-4DB2-BD59-A6C34878D82A}">
                    <a16:rowId xmlns:a16="http://schemas.microsoft.com/office/drawing/2014/main" xmlns="" val="10003"/>
                  </a:ext>
                </a:extLst>
              </a:tr>
              <a:tr h="440555">
                <a:tc>
                  <a:txBody>
                    <a:bodyPr/>
                    <a:lstStyle/>
                    <a:p>
                      <a:r>
                        <a:rPr lang="en-GB" sz="1200" dirty="0"/>
                        <a:t>HttpNotFoundResult</a:t>
                      </a:r>
                    </a:p>
                  </a:txBody>
                  <a:tcPr marL="108630" marR="108630" marT="54315" marB="54315"/>
                </a:tc>
                <a:tc>
                  <a:txBody>
                    <a:bodyPr/>
                    <a:lstStyle/>
                    <a:p>
                      <a:r>
                        <a:rPr lang="en-GB" sz="1200" dirty="0"/>
                        <a:t>Returns a 404 HTTP status code to the client.</a:t>
                      </a:r>
                    </a:p>
                  </a:txBody>
                  <a:tcPr marL="108630" marR="108630" marT="54315" marB="54315"/>
                </a:tc>
                <a:extLst>
                  <a:ext uri="{0D108BD9-81ED-4DB2-BD59-A6C34878D82A}">
                    <a16:rowId xmlns:a16="http://schemas.microsoft.com/office/drawing/2014/main" xmlns="" val="10004"/>
                  </a:ext>
                </a:extLst>
              </a:tr>
              <a:tr h="440555">
                <a:tc>
                  <a:txBody>
                    <a:bodyPr/>
                    <a:lstStyle/>
                    <a:p>
                      <a:r>
                        <a:rPr lang="en-GB" sz="1200" dirty="0" err="1"/>
                        <a:t>ViewResult</a:t>
                      </a:r>
                      <a:endParaRPr lang="en-GB" sz="1200" dirty="0"/>
                    </a:p>
                  </a:txBody>
                  <a:tcPr marL="108630" marR="108630" marT="54315" marB="54315"/>
                </a:tc>
                <a:tc>
                  <a:txBody>
                    <a:bodyPr/>
                    <a:lstStyle/>
                    <a:p>
                      <a:r>
                        <a:rPr lang="en-GB" sz="1200" dirty="0"/>
                        <a:t>Returns the </a:t>
                      </a:r>
                      <a:r>
                        <a:rPr lang="en-GB" sz="1200" baseline="0" dirty="0"/>
                        <a:t> output  rendered by the chosen view engine.</a:t>
                      </a:r>
                      <a:endParaRPr lang="en-GB" sz="1200" dirty="0"/>
                    </a:p>
                  </a:txBody>
                  <a:tcPr marL="108630" marR="108630" marT="54315" marB="54315"/>
                </a:tc>
                <a:extLst>
                  <a:ext uri="{0D108BD9-81ED-4DB2-BD59-A6C34878D82A}">
                    <a16:rowId xmlns:a16="http://schemas.microsoft.com/office/drawing/2014/main" xmlns="" val="10005"/>
                  </a:ext>
                </a:extLst>
              </a:tr>
              <a:tr h="440555">
                <a:tc>
                  <a:txBody>
                    <a:bodyPr/>
                    <a:lstStyle/>
                    <a:p>
                      <a:r>
                        <a:rPr lang="en-GB" sz="1200" dirty="0" err="1"/>
                        <a:t>FileResult</a:t>
                      </a:r>
                      <a:endParaRPr lang="en-GB" sz="1200" dirty="0"/>
                    </a:p>
                  </a:txBody>
                  <a:tcPr marL="108630" marR="108630" marT="54315" marB="54315"/>
                </a:tc>
                <a:tc>
                  <a:txBody>
                    <a:bodyPr/>
                    <a:lstStyle/>
                    <a:p>
                      <a:r>
                        <a:rPr lang="en-GB" sz="1200" dirty="0"/>
                        <a:t>Writes a file to the response. Extended by </a:t>
                      </a:r>
                      <a:r>
                        <a:rPr lang="en-GB" sz="1200" dirty="0" err="1"/>
                        <a:t>FilePathResult</a:t>
                      </a:r>
                      <a:r>
                        <a:rPr lang="en-GB" sz="1200" dirty="0"/>
                        <a:t>, </a:t>
                      </a:r>
                      <a:r>
                        <a:rPr lang="en-GB" sz="1200" dirty="0" err="1"/>
                        <a:t>FileContentResult</a:t>
                      </a:r>
                      <a:r>
                        <a:rPr lang="en-GB" sz="1200" dirty="0"/>
                        <a:t> and </a:t>
                      </a:r>
                      <a:r>
                        <a:rPr lang="en-GB" sz="1200" dirty="0" err="1"/>
                        <a:t>FileStreamResult</a:t>
                      </a:r>
                      <a:r>
                        <a:rPr lang="en-GB" sz="1200" dirty="0"/>
                        <a:t>.</a:t>
                      </a:r>
                    </a:p>
                  </a:txBody>
                  <a:tcPr marL="108630" marR="108630" marT="54315" marB="54315"/>
                </a:tc>
                <a:extLst>
                  <a:ext uri="{0D108BD9-81ED-4DB2-BD59-A6C34878D82A}">
                    <a16:rowId xmlns:a16="http://schemas.microsoft.com/office/drawing/2014/main" xmlns="" val="10006"/>
                  </a:ext>
                </a:extLst>
              </a:tr>
              <a:tr h="440555">
                <a:tc>
                  <a:txBody>
                    <a:bodyPr/>
                    <a:lstStyle/>
                    <a:p>
                      <a:r>
                        <a:rPr lang="en-GB" sz="1200" dirty="0" err="1"/>
                        <a:t>JavaScriptResult</a:t>
                      </a:r>
                      <a:endParaRPr lang="en-GB" sz="1200" dirty="0"/>
                    </a:p>
                  </a:txBody>
                  <a:tcPr marL="108630" marR="108630" marT="54315" marB="54315"/>
                </a:tc>
                <a:tc>
                  <a:txBody>
                    <a:bodyPr/>
                    <a:lstStyle/>
                    <a:p>
                      <a:r>
                        <a:rPr lang="en-GB" sz="1200" dirty="0"/>
                        <a:t>Server returns JavaScript code that immediately executes on the client.</a:t>
                      </a:r>
                    </a:p>
                  </a:txBody>
                  <a:tcPr marL="108630" marR="108630" marT="54315" marB="54315"/>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1231560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231271"/>
            <a:ext cx="11404800" cy="5245129"/>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395893" y="412111"/>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xmlns=""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xmlns=""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xmlns=""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140737"/>
            <a:ext cx="11404800" cy="53356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32107" y="38495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GB" dirty="0"/>
              <a:t>Controllers and Actions</a:t>
            </a:r>
            <a:endParaRPr lang="en-US" dirty="0">
              <a:latin typeface="Arial" charset="0"/>
              <a:cs typeface="Arial" charset="0"/>
            </a:endParaRPr>
          </a:p>
        </p:txBody>
      </p:sp>
      <p:sp>
        <p:nvSpPr>
          <p:cNvPr id="4099" name="Subtitle 2"/>
          <p:cNvSpPr>
            <a:spLocks noGrp="1"/>
          </p:cNvSpPr>
          <p:nvPr>
            <p:ph type="subTitle" idx="1"/>
          </p:nvPr>
        </p:nvSpPr>
        <p:spPr/>
        <p:txBody>
          <a:bodyPr/>
          <a:lstStyle/>
          <a:p>
            <a:r>
              <a:rPr lang="en-US" dirty="0" smtClean="0">
                <a:latin typeface="Arial" charset="0"/>
                <a:cs typeface="Arial" charset="0"/>
              </a:rPr>
              <a:t>Chapter </a:t>
            </a:r>
            <a:r>
              <a:rPr lang="en-US" dirty="0" smtClean="0">
                <a:latin typeface="Arial" charset="0"/>
                <a:cs typeface="Arial" charset="0"/>
              </a:rPr>
              <a:t>16</a:t>
            </a:r>
            <a:endParaRPr lang="en-US" dirty="0">
              <a:latin typeface="Arial"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AD91EB9-50EE-C241-BCA6-221353DB52EE}"/>
              </a:ext>
            </a:extLst>
          </p:cNvPr>
          <p:cNvSpPr>
            <a:spLocks noGrp="1"/>
          </p:cNvSpPr>
          <p:nvPr>
            <p:ph type="body" sz="quarter" idx="15"/>
          </p:nvPr>
        </p:nvSpPr>
        <p:spPr/>
        <p:txBody>
          <a:bodyPr/>
          <a:lstStyle/>
          <a:p>
            <a:r>
              <a:rPr lang="en-GB" dirty="0"/>
              <a:t>If an action takes a parameter whose type is a class</a:t>
            </a:r>
          </a:p>
          <a:p>
            <a:pPr lvl="1"/>
            <a:r>
              <a:rPr lang="en-GB" dirty="0"/>
              <a:t>Each property in turn is matched to the route values</a:t>
            </a:r>
          </a:p>
          <a:p>
            <a:r>
              <a:rPr lang="en-GB" dirty="0"/>
              <a:t>For this to work:</a:t>
            </a:r>
          </a:p>
          <a:p>
            <a:pPr lvl="1"/>
            <a:r>
              <a:rPr lang="en-GB" dirty="0"/>
              <a:t>The class must have a </a:t>
            </a:r>
            <a:r>
              <a:rPr lang="en-GB" dirty="0" err="1"/>
              <a:t>parameterless</a:t>
            </a:r>
            <a:r>
              <a:rPr lang="en-GB" dirty="0"/>
              <a:t> constructor</a:t>
            </a:r>
          </a:p>
          <a:p>
            <a:pPr lvl="1"/>
            <a:r>
              <a:rPr lang="en-GB" dirty="0"/>
              <a:t>The properties must have public setters</a:t>
            </a:r>
          </a:p>
          <a:p>
            <a:pPr lvl="1"/>
            <a:endParaRPr lang="en-GB" dirty="0"/>
          </a:p>
          <a:p>
            <a:pPr marL="457200" lvl="1" indent="0">
              <a:buNone/>
            </a:pPr>
            <a:r>
              <a:rPr lang="en-GB" dirty="0">
                <a:solidFill>
                  <a:srgbClr val="0000FF"/>
                </a:solidFill>
                <a:highlight>
                  <a:srgbClr val="FFFFFF"/>
                </a:highlight>
                <a:latin typeface="Consolas"/>
              </a:rPr>
              <a:t>public</a:t>
            </a:r>
            <a:r>
              <a:rPr lang="en-GB" dirty="0">
                <a:solidFill>
                  <a:srgbClr val="000000"/>
                </a:solidFill>
                <a:highlight>
                  <a:srgbClr val="FFFFFF"/>
                </a:highlight>
                <a:latin typeface="Consolas"/>
              </a:rPr>
              <a:t> </a:t>
            </a:r>
            <a:r>
              <a:rPr lang="en-GB" dirty="0" err="1">
                <a:solidFill>
                  <a:srgbClr val="2B91AF"/>
                </a:solidFill>
                <a:highlight>
                  <a:srgbClr val="FFFFFF"/>
                </a:highlight>
                <a:latin typeface="Consolas"/>
              </a:rPr>
              <a:t>ActionResult</a:t>
            </a:r>
            <a:r>
              <a:rPr lang="en-GB" dirty="0">
                <a:solidFill>
                  <a:srgbClr val="000000"/>
                </a:solidFill>
                <a:highlight>
                  <a:srgbClr val="FFFFFF"/>
                </a:highlight>
                <a:latin typeface="Consolas"/>
              </a:rPr>
              <a:t> Create(</a:t>
            </a:r>
            <a:r>
              <a:rPr lang="en-GB" dirty="0">
                <a:solidFill>
                  <a:srgbClr val="2B91AF"/>
                </a:solidFill>
                <a:highlight>
                  <a:srgbClr val="FFFFFF"/>
                </a:highlight>
                <a:latin typeface="Consolas"/>
              </a:rPr>
              <a:t>Person</a:t>
            </a:r>
            <a:r>
              <a:rPr lang="en-GB" dirty="0">
                <a:solidFill>
                  <a:srgbClr val="000000"/>
                </a:solidFill>
                <a:highlight>
                  <a:srgbClr val="FFFFFF"/>
                </a:highlight>
                <a:latin typeface="Consolas"/>
              </a:rPr>
              <a:t> person) {...}</a:t>
            </a:r>
            <a:br>
              <a:rPr lang="en-GB" dirty="0">
                <a:solidFill>
                  <a:srgbClr val="000000"/>
                </a:solidFill>
                <a:highlight>
                  <a:srgbClr val="FFFFFF"/>
                </a:highlight>
                <a:latin typeface="Consolas"/>
              </a:rPr>
            </a:br>
            <a:r>
              <a:rPr lang="en-GB" dirty="0">
                <a:solidFill>
                  <a:srgbClr val="000000"/>
                </a:solidFill>
                <a:highlight>
                  <a:srgbClr val="FFFFFF"/>
                </a:highlight>
                <a:latin typeface="Consolas"/>
              </a:rPr>
              <a:t>    </a:t>
            </a:r>
            <a:r>
              <a:rPr lang="en-GB" dirty="0">
                <a:solidFill>
                  <a:srgbClr val="00B050"/>
                </a:solidFill>
                <a:highlight>
                  <a:srgbClr val="FFFFFF"/>
                </a:highlight>
                <a:latin typeface="Consolas"/>
              </a:rPr>
              <a:t>// http://.../Person/</a:t>
            </a:r>
            <a:r>
              <a:rPr lang="en-GB" dirty="0" err="1">
                <a:solidFill>
                  <a:srgbClr val="00B050"/>
                </a:solidFill>
                <a:highlight>
                  <a:srgbClr val="FFFFFF"/>
                </a:highlight>
                <a:latin typeface="Consolas"/>
              </a:rPr>
              <a:t>Create?name</a:t>
            </a:r>
            <a:r>
              <a:rPr lang="en-GB" dirty="0">
                <a:solidFill>
                  <a:srgbClr val="00B050"/>
                </a:solidFill>
                <a:highlight>
                  <a:srgbClr val="FFFFFF"/>
                </a:highlight>
                <a:latin typeface="Consolas"/>
              </a:rPr>
              <a:t>=</a:t>
            </a:r>
            <a:r>
              <a:rPr lang="en-GB" dirty="0" err="1">
                <a:solidFill>
                  <a:srgbClr val="00B050"/>
                </a:solidFill>
                <a:highlight>
                  <a:srgbClr val="FFFFFF"/>
                </a:highlight>
                <a:latin typeface="Consolas"/>
              </a:rPr>
              <a:t>Mary&amp;age</a:t>
            </a:r>
            <a:r>
              <a:rPr lang="en-GB" dirty="0">
                <a:solidFill>
                  <a:srgbClr val="00B050"/>
                </a:solidFill>
                <a:highlight>
                  <a:srgbClr val="FFFFFF"/>
                </a:highlight>
                <a:latin typeface="Consolas"/>
              </a:rPr>
              <a:t>=51</a:t>
            </a:r>
            <a:br>
              <a:rPr lang="en-GB" dirty="0">
                <a:solidFill>
                  <a:srgbClr val="00B050"/>
                </a:solidFill>
                <a:highlight>
                  <a:srgbClr val="FFFFFF"/>
                </a:highlight>
                <a:latin typeface="Consolas"/>
              </a:rPr>
            </a:br>
            <a:r>
              <a:rPr lang="en-GB" dirty="0">
                <a:solidFill>
                  <a:srgbClr val="00B050"/>
                </a:solidFill>
                <a:highlight>
                  <a:srgbClr val="FFFFFF"/>
                </a:highlight>
                <a:latin typeface="Consolas"/>
              </a:rPr>
              <a:t>    // The “person” parameter will be set with Name=Mary, Age=51</a:t>
            </a:r>
            <a:endParaRPr lang="en-GB" dirty="0"/>
          </a:p>
          <a:p>
            <a:pPr marL="457200" lvl="1" indent="0">
              <a:buNone/>
            </a:pPr>
            <a:endParaRPr lang="en-GB" dirty="0"/>
          </a:p>
          <a:p>
            <a:r>
              <a:rPr lang="en-GB" dirty="0"/>
              <a:t>This is called </a:t>
            </a:r>
            <a:r>
              <a:rPr lang="en-GB" b="1" dirty="0"/>
              <a:t>Model Binding</a:t>
            </a:r>
          </a:p>
        </p:txBody>
      </p:sp>
      <p:sp>
        <p:nvSpPr>
          <p:cNvPr id="3" name="Title 2">
            <a:extLst>
              <a:ext uri="{FF2B5EF4-FFF2-40B4-BE49-F238E27FC236}">
                <a16:creationId xmlns:a16="http://schemas.microsoft.com/office/drawing/2014/main" xmlns="" id="{AF067143-ED12-BD4E-BA85-540D30C3C7E9}"/>
              </a:ext>
            </a:extLst>
          </p:cNvPr>
          <p:cNvSpPr>
            <a:spLocks noGrp="1"/>
          </p:cNvSpPr>
          <p:nvPr>
            <p:ph type="title"/>
          </p:nvPr>
        </p:nvSpPr>
        <p:spPr/>
        <p:txBody>
          <a:bodyPr>
            <a:normAutofit fontScale="90000"/>
          </a:bodyPr>
          <a:lstStyle/>
          <a:p>
            <a:r>
              <a:rPr lang="en-GB" dirty="0"/>
              <a:t>Action Methods with Complex Parameter Types</a:t>
            </a:r>
          </a:p>
        </p:txBody>
      </p:sp>
      <p:pic>
        <p:nvPicPr>
          <p:cNvPr id="4" name="Picture 3">
            <a:extLst>
              <a:ext uri="{FF2B5EF4-FFF2-40B4-BE49-F238E27FC236}">
                <a16:creationId xmlns:a16="http://schemas.microsoft.com/office/drawing/2014/main" xmlns="" id="{1911752A-8040-7C4B-B281-1A4FCDD975E0}"/>
              </a:ext>
            </a:extLst>
          </p:cNvPr>
          <p:cNvPicPr>
            <a:picLocks noChangeAspect="1"/>
          </p:cNvPicPr>
          <p:nvPr/>
        </p:nvPicPr>
        <p:blipFill>
          <a:blip r:embed="rId2"/>
          <a:stretch>
            <a:fillRect/>
          </a:stretch>
        </p:blipFill>
        <p:spPr>
          <a:xfrm>
            <a:off x="7186613" y="1446212"/>
            <a:ext cx="3390900" cy="1536700"/>
          </a:xfrm>
          <a:prstGeom prst="rect">
            <a:avLst/>
          </a:prstGeom>
          <a:ln>
            <a:solidFill>
              <a:schemeClr val="tx1">
                <a:lumMod val="60000"/>
                <a:lumOff val="40000"/>
              </a:schemeClr>
            </a:solidFill>
          </a:ln>
        </p:spPr>
      </p:pic>
    </p:spTree>
    <p:extLst>
      <p:ext uri="{BB962C8B-B14F-4D97-AF65-F5344CB8AC3E}">
        <p14:creationId xmlns:p14="http://schemas.microsoft.com/office/powerpoint/2010/main" xmlns="" val="370826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2D0E932-ADC5-A64F-B998-BE8B4F40B069}"/>
              </a:ext>
            </a:extLst>
          </p:cNvPr>
          <p:cNvSpPr>
            <a:spLocks noGrp="1"/>
          </p:cNvSpPr>
          <p:nvPr>
            <p:ph type="body" sz="quarter" idx="15"/>
          </p:nvPr>
        </p:nvSpPr>
        <p:spPr/>
        <p:txBody>
          <a:bodyPr/>
          <a:lstStyle/>
          <a:p>
            <a:r>
              <a:rPr lang="en-GB" dirty="0"/>
              <a:t>Route values can be entered into a form by the user</a:t>
            </a:r>
          </a:p>
          <a:p>
            <a:pPr marL="457200" lvl="1" indent="0">
              <a:buNone/>
            </a:pPr>
            <a:r>
              <a:rPr lang="en-GB" dirty="0">
                <a:latin typeface="Lucida Console" panose="020B0609040504020204" pitchFamily="49" charset="0"/>
              </a:rPr>
              <a:t>  </a:t>
            </a:r>
            <a:r>
              <a:rPr lang="en-GB" dirty="0">
                <a:solidFill>
                  <a:srgbClr val="0070C0"/>
                </a:solidFill>
                <a:latin typeface="Lucida Console" panose="020B0609040504020204" pitchFamily="49" charset="0"/>
              </a:rPr>
              <a:t>&lt;</a:t>
            </a:r>
            <a:r>
              <a:rPr lang="en-GB" dirty="0">
                <a:solidFill>
                  <a:srgbClr val="C00000"/>
                </a:solidFill>
                <a:latin typeface="Lucida Console" panose="020B0609040504020204" pitchFamily="49" charset="0"/>
              </a:rPr>
              <a:t>form</a:t>
            </a:r>
            <a:r>
              <a:rPr lang="en-GB" dirty="0">
                <a:latin typeface="Lucida Console" panose="020B0609040504020204" pitchFamily="49" charset="0"/>
              </a:rPr>
              <a:t> </a:t>
            </a:r>
            <a:r>
              <a:rPr lang="en-GB" dirty="0">
                <a:solidFill>
                  <a:srgbClr val="FF0000"/>
                </a:solidFill>
                <a:latin typeface="Lucida Console" panose="020B0609040504020204" pitchFamily="49" charset="0"/>
              </a:rPr>
              <a:t>action</a:t>
            </a:r>
            <a:r>
              <a:rPr lang="en-GB" dirty="0">
                <a:solidFill>
                  <a:srgbClr val="0070C0"/>
                </a:solidFill>
                <a:latin typeface="Lucida Console" panose="020B0609040504020204" pitchFamily="49" charset="0"/>
              </a:rPr>
              <a:t>="/Controller/Action"</a:t>
            </a:r>
            <a:r>
              <a:rPr lang="en-GB" dirty="0">
                <a:latin typeface="Lucida Console" panose="020B0609040504020204" pitchFamily="49" charset="0"/>
              </a:rPr>
              <a:t> </a:t>
            </a:r>
            <a:r>
              <a:rPr lang="en-GB" dirty="0">
                <a:solidFill>
                  <a:srgbClr val="FF0000"/>
                </a:solidFill>
                <a:latin typeface="Lucida Console" panose="020B0609040504020204" pitchFamily="49" charset="0"/>
              </a:rPr>
              <a:t>method</a:t>
            </a:r>
            <a:r>
              <a:rPr lang="en-GB" dirty="0">
                <a:solidFill>
                  <a:srgbClr val="0070C0"/>
                </a:solidFill>
                <a:latin typeface="Lucida Console" panose="020B0609040504020204" pitchFamily="49" charset="0"/>
              </a:rPr>
              <a:t>="get"&gt;</a:t>
            </a:r>
            <a:r>
              <a:rPr lang="en-GB" dirty="0">
                <a:latin typeface="Lucida Console" panose="020B0609040504020204" pitchFamily="49" charset="0"/>
              </a:rPr>
              <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0070C0"/>
                </a:solidFill>
                <a:latin typeface="Lucida Console" panose="020B0609040504020204" pitchFamily="49" charset="0"/>
              </a:rPr>
              <a:t>&lt;</a:t>
            </a:r>
            <a:r>
              <a:rPr lang="en-GB" dirty="0">
                <a:solidFill>
                  <a:srgbClr val="C00000"/>
                </a:solidFill>
                <a:latin typeface="Lucida Console" panose="020B0609040504020204" pitchFamily="49" charset="0"/>
              </a:rPr>
              <a:t>input</a:t>
            </a:r>
            <a:r>
              <a:rPr lang="en-GB" dirty="0">
                <a:latin typeface="Lucida Console" panose="020B0609040504020204" pitchFamily="49" charset="0"/>
              </a:rPr>
              <a:t> </a:t>
            </a:r>
            <a:r>
              <a:rPr lang="en-GB" dirty="0">
                <a:solidFill>
                  <a:srgbClr val="FF0000"/>
                </a:solidFill>
                <a:latin typeface="Lucida Console" panose="020B0609040504020204" pitchFamily="49" charset="0"/>
              </a:rPr>
              <a:t>type</a:t>
            </a:r>
            <a:r>
              <a:rPr lang="en-GB" dirty="0">
                <a:solidFill>
                  <a:srgbClr val="0070C0"/>
                </a:solidFill>
                <a:latin typeface="Lucida Console" panose="020B0609040504020204" pitchFamily="49" charset="0"/>
              </a:rPr>
              <a:t>="text"</a:t>
            </a:r>
            <a:r>
              <a:rPr lang="en-GB" dirty="0">
                <a:latin typeface="Lucida Console" panose="020B0609040504020204" pitchFamily="49" charset="0"/>
              </a:rPr>
              <a:t> </a:t>
            </a:r>
            <a:r>
              <a:rPr lang="en-GB" dirty="0">
                <a:solidFill>
                  <a:srgbClr val="FF0000"/>
                </a:solidFill>
                <a:latin typeface="Lucida Console" panose="020B0609040504020204" pitchFamily="49" charset="0"/>
              </a:rPr>
              <a:t>name</a:t>
            </a:r>
            <a:r>
              <a:rPr lang="en-GB" dirty="0">
                <a:solidFill>
                  <a:srgbClr val="0070C0"/>
                </a:solidFill>
                <a:latin typeface="Lucida Console" panose="020B0609040504020204" pitchFamily="49" charset="0"/>
              </a:rPr>
              <a:t>="</a:t>
            </a:r>
            <a:r>
              <a:rPr lang="en-GB" dirty="0" err="1">
                <a:solidFill>
                  <a:srgbClr val="0070C0"/>
                </a:solidFill>
                <a:latin typeface="Lucida Console" panose="020B0609040504020204" pitchFamily="49" charset="0"/>
              </a:rPr>
              <a:t>paramName</a:t>
            </a:r>
            <a:r>
              <a:rPr lang="en-GB" dirty="0">
                <a:solidFill>
                  <a:srgbClr val="0070C0"/>
                </a:solidFill>
                <a:latin typeface="Lucida Console" panose="020B0609040504020204" pitchFamily="49" charset="0"/>
              </a:rPr>
              <a:t>"&gt;</a:t>
            </a:r>
          </a:p>
          <a:p>
            <a:r>
              <a:rPr lang="en-GB" dirty="0"/>
              <a:t>But often we want a link on a view to link directly to another action, including specifying route values</a:t>
            </a:r>
          </a:p>
          <a:p>
            <a:pPr lvl="1"/>
            <a:r>
              <a:rPr lang="en-GB" dirty="0"/>
              <a:t>We can use helper methods to generate the links for us</a:t>
            </a:r>
          </a:p>
          <a:p>
            <a:pPr lvl="1"/>
            <a:r>
              <a:rPr lang="en-GB" dirty="0"/>
              <a:t>There are many helper methods, which we will explore in a later chapter</a:t>
            </a:r>
          </a:p>
          <a:p>
            <a:pPr lvl="1"/>
            <a:r>
              <a:rPr lang="en-GB" dirty="0"/>
              <a:t>But for now, here’s the helper method that we can use to give the user a link to another action:</a:t>
            </a:r>
          </a:p>
          <a:p>
            <a:pPr marL="457200" lvl="1" indent="0">
              <a:buNone/>
            </a:pPr>
            <a:r>
              <a:rPr lang="en-GB" dirty="0">
                <a:latin typeface="Consolas" panose="020B0609020204030204" pitchFamily="49" charset="0"/>
                <a:cs typeface="Consolas" panose="020B0609020204030204" pitchFamily="49" charset="0"/>
              </a:rPr>
              <a:t>      </a:t>
            </a:r>
            <a:r>
              <a:rPr lang="en-GB" dirty="0">
                <a:highlight>
                  <a:srgbClr val="FFFF00"/>
                </a:highlight>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Html.</a:t>
            </a:r>
            <a:r>
              <a:rPr lang="en-GB" dirty="0" err="1">
                <a:solidFill>
                  <a:srgbClr val="C00000"/>
                </a:solidFill>
                <a:latin typeface="Consolas" panose="020B0609020204030204" pitchFamily="49" charset="0"/>
                <a:cs typeface="Consolas" panose="020B0609020204030204" pitchFamily="49" charset="0"/>
              </a:rPr>
              <a:t>ActionLink</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linkText</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actionName</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controllerName</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routeValues</a:t>
            </a:r>
            <a:r>
              <a:rPr lang="en-GB" dirty="0">
                <a:latin typeface="Consolas" panose="020B0609020204030204" pitchFamily="49" charset="0"/>
                <a:cs typeface="Consolas" panose="020B0609020204030204" pitchFamily="49" charset="0"/>
              </a:rPr>
              <a:t>)</a:t>
            </a:r>
          </a:p>
          <a:p>
            <a:pPr lvl="1"/>
            <a:r>
              <a:rPr lang="en-GB" dirty="0"/>
              <a:t>(Controller name and route values are both optional)</a:t>
            </a:r>
          </a:p>
          <a:p>
            <a:pPr lvl="1"/>
            <a:r>
              <a:rPr lang="en-GB" dirty="0"/>
              <a:t>For example:</a:t>
            </a:r>
          </a:p>
          <a:p>
            <a:pPr marL="914400" lvl="2" indent="0">
              <a:buNone/>
            </a:pPr>
            <a:r>
              <a:rPr lang="en-GB" dirty="0">
                <a:latin typeface="Consolas" panose="020B0609020204030204" pitchFamily="49" charset="0"/>
                <a:cs typeface="Consolas" panose="020B0609020204030204" pitchFamily="49" charset="0"/>
              </a:rPr>
              <a:t>  </a:t>
            </a:r>
            <a:r>
              <a:rPr lang="en-GB" dirty="0">
                <a:highlight>
                  <a:srgbClr val="FFFF00"/>
                </a:highlight>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Html.</a:t>
            </a:r>
            <a:r>
              <a:rPr lang="en-GB" dirty="0" err="1">
                <a:solidFill>
                  <a:srgbClr val="C00000"/>
                </a:solidFill>
                <a:latin typeface="Consolas" panose="020B0609020204030204" pitchFamily="49" charset="0"/>
                <a:cs typeface="Consolas" panose="020B0609020204030204" pitchFamily="49" charset="0"/>
              </a:rPr>
              <a:t>ActionLink</a:t>
            </a:r>
            <a:r>
              <a:rPr lang="en-GB" dirty="0">
                <a:latin typeface="Consolas" panose="020B0609020204030204" pitchFamily="49" charset="0"/>
                <a:cs typeface="Consolas" panose="020B0609020204030204" pitchFamily="49" charset="0"/>
              </a:rPr>
              <a:t>(</a:t>
            </a:r>
            <a:r>
              <a:rPr lang="en-GB" dirty="0">
                <a:solidFill>
                  <a:srgbClr val="FF0000"/>
                </a:solidFill>
                <a:latin typeface="Consolas" panose="020B0609020204030204" pitchFamily="49" charset="0"/>
                <a:cs typeface="Consolas" panose="020B0609020204030204" pitchFamily="49" charset="0"/>
              </a:rPr>
              <a:t>"Click for details"</a:t>
            </a:r>
            <a:r>
              <a:rPr lang="en-GB" dirty="0">
                <a:latin typeface="Consolas" panose="020B0609020204030204" pitchFamily="49" charset="0"/>
                <a:cs typeface="Consolas" panose="020B0609020204030204" pitchFamily="49" charset="0"/>
              </a:rPr>
              <a:t>, </a:t>
            </a:r>
            <a:r>
              <a:rPr lang="en-GB" dirty="0">
                <a:solidFill>
                  <a:srgbClr val="FF0000"/>
                </a:solidFill>
                <a:latin typeface="Consolas" panose="020B0609020204030204" pitchFamily="49" charset="0"/>
                <a:cs typeface="Consolas" panose="020B0609020204030204" pitchFamily="49" charset="0"/>
              </a:rPr>
              <a:t>"Details"</a:t>
            </a:r>
            <a:r>
              <a:rPr lang="en-GB" dirty="0">
                <a:latin typeface="Consolas" panose="020B0609020204030204" pitchFamily="49" charset="0"/>
                <a:cs typeface="Consolas" panose="020B0609020204030204" pitchFamily="49" charset="0"/>
              </a:rPr>
              <a:t>, new { id = 123 } )</a:t>
            </a:r>
            <a:endParaRPr lang="en-GB" dirty="0"/>
          </a:p>
        </p:txBody>
      </p:sp>
      <p:sp>
        <p:nvSpPr>
          <p:cNvPr id="3" name="Title 2">
            <a:extLst>
              <a:ext uri="{FF2B5EF4-FFF2-40B4-BE49-F238E27FC236}">
                <a16:creationId xmlns:a16="http://schemas.microsoft.com/office/drawing/2014/main" xmlns="" id="{DCDAE33A-C558-2C49-BE85-4EEB655F6561}"/>
              </a:ext>
            </a:extLst>
          </p:cNvPr>
          <p:cNvSpPr>
            <a:spLocks noGrp="1"/>
          </p:cNvSpPr>
          <p:nvPr>
            <p:ph type="title"/>
          </p:nvPr>
        </p:nvSpPr>
        <p:spPr/>
        <p:txBody>
          <a:bodyPr>
            <a:normAutofit fontScale="90000"/>
          </a:bodyPr>
          <a:lstStyle/>
          <a:p>
            <a:r>
              <a:rPr lang="en-GB" dirty="0"/>
              <a:t>Specifying the Route Values</a:t>
            </a:r>
          </a:p>
        </p:txBody>
      </p:sp>
    </p:spTree>
    <p:extLst>
      <p:ext uri="{BB962C8B-B14F-4D97-AF65-F5344CB8AC3E}">
        <p14:creationId xmlns:p14="http://schemas.microsoft.com/office/powerpoint/2010/main" xmlns="" val="358972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An Action returns a result, usually a view</a:t>
            </a:r>
          </a:p>
          <a:p>
            <a:pPr lvl="1"/>
            <a:r>
              <a:rPr lang="en-GB" dirty="0"/>
              <a:t>You could </a:t>
            </a:r>
            <a:br>
              <a:rPr lang="en-GB" dirty="0"/>
            </a:br>
            <a:r>
              <a:rPr lang="en-GB" dirty="0"/>
              <a:t>code this:</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Using the View helper method is simpler:</a:t>
            </a:r>
          </a:p>
          <a:p>
            <a:pPr lvl="1"/>
            <a:endParaRPr lang="en-GB" dirty="0"/>
          </a:p>
          <a:p>
            <a:endParaRPr lang="en-GB" dirty="0"/>
          </a:p>
        </p:txBody>
      </p:sp>
      <p:sp>
        <p:nvSpPr>
          <p:cNvPr id="2" name="Title 1"/>
          <p:cNvSpPr>
            <a:spLocks noGrp="1"/>
          </p:cNvSpPr>
          <p:nvPr>
            <p:ph type="title"/>
          </p:nvPr>
        </p:nvSpPr>
        <p:spPr/>
        <p:txBody>
          <a:bodyPr>
            <a:normAutofit fontScale="90000"/>
          </a:bodyPr>
          <a:lstStyle/>
          <a:p>
            <a:r>
              <a:rPr lang="en-GB"/>
              <a:t>The ActionResult</a:t>
            </a:r>
            <a:endParaRPr lang="en-GB" dirty="0"/>
          </a:p>
        </p:txBody>
      </p:sp>
      <p:sp>
        <p:nvSpPr>
          <p:cNvPr id="7" name="Rectangle 6"/>
          <p:cNvSpPr/>
          <p:nvPr/>
        </p:nvSpPr>
        <p:spPr>
          <a:xfrm>
            <a:off x="2556851" y="1732347"/>
            <a:ext cx="5393027" cy="32076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6" name="TextBox 5"/>
          <p:cNvSpPr txBox="1"/>
          <p:nvPr/>
        </p:nvSpPr>
        <p:spPr>
          <a:xfrm>
            <a:off x="2833472" y="1932632"/>
            <a:ext cx="4839786" cy="2862322"/>
          </a:xfrm>
          <a:prstGeom prst="rect">
            <a:avLst/>
          </a:prstGeom>
          <a:solidFill>
            <a:schemeClr val="bg1"/>
          </a:solidFill>
        </p:spPr>
        <p:txBody>
          <a:bodyPr wrap="none" rtlCol="0">
            <a:spAutoFit/>
          </a:bodyPr>
          <a:lstStyle/>
          <a:p>
            <a:r>
              <a:rPr lang="en-GB" sz="2000" dirty="0">
                <a:solidFill>
                  <a:srgbClr val="0000FF"/>
                </a:solidFill>
                <a:highlight>
                  <a:srgbClr val="FFFFFF"/>
                </a:highlight>
                <a:latin typeface="Consolas"/>
              </a:rPr>
              <a:t>public</a:t>
            </a:r>
            <a:r>
              <a:rPr lang="en-GB" sz="2000" dirty="0">
                <a:solidFill>
                  <a:srgbClr val="000000"/>
                </a:solidFill>
                <a:highlight>
                  <a:srgbClr val="FFFFFF"/>
                </a:highlight>
                <a:latin typeface="Consolas"/>
              </a:rPr>
              <a:t> </a:t>
            </a:r>
            <a:r>
              <a:rPr lang="en-GB" sz="2000" dirty="0" err="1" smtClean="0">
                <a:solidFill>
                  <a:srgbClr val="000000"/>
                </a:solidFill>
                <a:highlight>
                  <a:srgbClr val="FFFFFF"/>
                </a:highlight>
                <a:latin typeface="Consolas"/>
              </a:rPr>
              <a:t>I</a:t>
            </a:r>
            <a:r>
              <a:rPr lang="en-GB" sz="2000" dirty="0" err="1" smtClean="0">
                <a:solidFill>
                  <a:srgbClr val="2B91AF"/>
                </a:solidFill>
                <a:highlight>
                  <a:srgbClr val="FFFFFF"/>
                </a:highlight>
                <a:latin typeface="Consolas"/>
              </a:rPr>
              <a:t>ActionResult</a:t>
            </a:r>
            <a:r>
              <a:rPr lang="en-GB" sz="2000" dirty="0" smtClean="0">
                <a:solidFill>
                  <a:srgbClr val="000000"/>
                </a:solidFill>
                <a:highlight>
                  <a:srgbClr val="FFFFFF"/>
                </a:highlight>
                <a:latin typeface="Consolas"/>
              </a:rPr>
              <a:t> </a:t>
            </a:r>
            <a:r>
              <a:rPr lang="en-GB" sz="2000" dirty="0">
                <a:solidFill>
                  <a:srgbClr val="000000"/>
                </a:solidFill>
                <a:highlight>
                  <a:srgbClr val="FFFFFF"/>
                </a:highlight>
                <a:latin typeface="Consolas"/>
              </a:rPr>
              <a:t>Index()</a:t>
            </a:r>
          </a:p>
          <a:p>
            <a:r>
              <a:rPr lang="en-GB" sz="2000" dirty="0">
                <a:solidFill>
                  <a:srgbClr val="000000"/>
                </a:solidFill>
                <a:highlight>
                  <a:srgbClr val="FFFFFF"/>
                </a:highlight>
                <a:latin typeface="Consolas"/>
              </a:rPr>
              <a:t>{</a:t>
            </a:r>
          </a:p>
          <a:p>
            <a:r>
              <a:rPr lang="en-GB" sz="2000" dirty="0">
                <a:solidFill>
                  <a:srgbClr val="000000"/>
                </a:solidFill>
                <a:highlight>
                  <a:srgbClr val="FFFFFF"/>
                </a:highlight>
                <a:latin typeface="Consolas"/>
              </a:rPr>
              <a:t>    </a:t>
            </a:r>
            <a:r>
              <a:rPr lang="en-GB" sz="2000" dirty="0" err="1">
                <a:solidFill>
                  <a:srgbClr val="000000"/>
                </a:solidFill>
                <a:highlight>
                  <a:srgbClr val="FFFFFF"/>
                </a:highlight>
                <a:latin typeface="Consolas"/>
              </a:rPr>
              <a:t>ViewData.Model</a:t>
            </a:r>
            <a:r>
              <a:rPr lang="en-GB" sz="2000" dirty="0">
                <a:solidFill>
                  <a:srgbClr val="000000"/>
                </a:solidFill>
                <a:highlight>
                  <a:srgbClr val="FFFFFF"/>
                </a:highlight>
                <a:latin typeface="Consolas"/>
              </a:rPr>
              <a:t> = 42;</a:t>
            </a:r>
          </a:p>
          <a:p>
            <a:r>
              <a:rPr lang="en-GB" sz="2000" dirty="0">
                <a:solidFill>
                  <a:srgbClr val="000000"/>
                </a:solidFill>
                <a:highlight>
                  <a:srgbClr val="FFFFFF"/>
                </a:highlight>
                <a:latin typeface="Consolas"/>
              </a:rPr>
              <a:t>    </a:t>
            </a:r>
            <a:r>
              <a:rPr lang="en-GB" sz="2000" dirty="0">
                <a:solidFill>
                  <a:srgbClr val="0000FF"/>
                </a:solidFill>
                <a:highlight>
                  <a:srgbClr val="FFFFFF"/>
                </a:highlight>
                <a:latin typeface="Consolas"/>
              </a:rPr>
              <a:t>return</a:t>
            </a:r>
            <a:r>
              <a:rPr lang="en-GB" sz="2000" dirty="0">
                <a:solidFill>
                  <a:srgbClr val="000000"/>
                </a:solidFill>
                <a:highlight>
                  <a:srgbClr val="FFFFFF"/>
                </a:highlight>
                <a:latin typeface="Consolas"/>
              </a:rPr>
              <a:t> </a:t>
            </a:r>
            <a:r>
              <a:rPr lang="en-GB" sz="2000" dirty="0">
                <a:solidFill>
                  <a:srgbClr val="0000FF"/>
                </a:solidFill>
                <a:highlight>
                  <a:srgbClr val="FFFFFF"/>
                </a:highlight>
                <a:latin typeface="Consolas"/>
              </a:rPr>
              <a:t>new</a:t>
            </a:r>
            <a:r>
              <a:rPr lang="en-GB" sz="2000" dirty="0">
                <a:solidFill>
                  <a:srgbClr val="000000"/>
                </a:solidFill>
                <a:highlight>
                  <a:srgbClr val="FFFFFF"/>
                </a:highlight>
                <a:latin typeface="Consolas"/>
              </a:rPr>
              <a:t> </a:t>
            </a:r>
            <a:r>
              <a:rPr lang="en-GB" sz="2000" dirty="0" err="1">
                <a:solidFill>
                  <a:srgbClr val="2B91AF"/>
                </a:solidFill>
                <a:highlight>
                  <a:srgbClr val="FFFFFF"/>
                </a:highlight>
                <a:latin typeface="Consolas"/>
              </a:rPr>
              <a:t>ViewResult</a:t>
            </a:r>
            <a:r>
              <a:rPr lang="en-GB" sz="2000" dirty="0">
                <a:solidFill>
                  <a:srgbClr val="000000"/>
                </a:solidFill>
                <a:highlight>
                  <a:srgbClr val="FFFFFF"/>
                </a:highlight>
                <a:latin typeface="Consolas"/>
              </a:rPr>
              <a:t> {</a:t>
            </a:r>
          </a:p>
          <a:p>
            <a:r>
              <a:rPr lang="en-GB" sz="2000" dirty="0">
                <a:solidFill>
                  <a:srgbClr val="000000"/>
                </a:solidFill>
                <a:highlight>
                  <a:srgbClr val="FFFFFF"/>
                </a:highlight>
                <a:latin typeface="Consolas"/>
              </a:rPr>
              <a:t>        </a:t>
            </a:r>
            <a:r>
              <a:rPr lang="en-GB" sz="2000" dirty="0" err="1">
                <a:solidFill>
                  <a:srgbClr val="000000"/>
                </a:solidFill>
                <a:highlight>
                  <a:srgbClr val="FFFFFF"/>
                </a:highlight>
                <a:latin typeface="Consolas"/>
              </a:rPr>
              <a:t>ViewData</a:t>
            </a:r>
            <a:r>
              <a:rPr lang="en-GB" sz="2000" dirty="0">
                <a:solidFill>
                  <a:srgbClr val="000000"/>
                </a:solidFill>
                <a:highlight>
                  <a:srgbClr val="FFFFFF"/>
                </a:highlight>
                <a:latin typeface="Consolas"/>
              </a:rPr>
              <a:t> = </a:t>
            </a:r>
            <a:r>
              <a:rPr lang="en-GB" sz="2000" dirty="0" err="1">
                <a:solidFill>
                  <a:srgbClr val="0000FF"/>
                </a:solidFill>
                <a:highlight>
                  <a:srgbClr val="FFFFFF"/>
                </a:highlight>
                <a:latin typeface="Consolas"/>
              </a:rPr>
              <a:t>base</a:t>
            </a:r>
            <a:r>
              <a:rPr lang="en-GB" sz="2000" dirty="0" err="1">
                <a:solidFill>
                  <a:srgbClr val="000000"/>
                </a:solidFill>
                <a:highlight>
                  <a:srgbClr val="FFFFFF"/>
                </a:highlight>
                <a:latin typeface="Consolas"/>
              </a:rPr>
              <a:t>.ViewData</a:t>
            </a:r>
            <a:r>
              <a:rPr lang="en-GB" sz="2000" dirty="0">
                <a:solidFill>
                  <a:srgbClr val="000000"/>
                </a:solidFill>
                <a:highlight>
                  <a:srgbClr val="FFFFFF"/>
                </a:highlight>
                <a:latin typeface="Consolas"/>
              </a:rPr>
              <a:t>,</a:t>
            </a:r>
          </a:p>
          <a:p>
            <a:r>
              <a:rPr lang="en-GB" sz="2000" dirty="0">
                <a:solidFill>
                  <a:srgbClr val="000000"/>
                </a:solidFill>
                <a:highlight>
                  <a:srgbClr val="FFFFFF"/>
                </a:highlight>
                <a:latin typeface="Consolas"/>
              </a:rPr>
              <a:t>        </a:t>
            </a:r>
            <a:r>
              <a:rPr lang="en-GB" sz="2000" dirty="0" err="1">
                <a:solidFill>
                  <a:srgbClr val="000000"/>
                </a:solidFill>
                <a:highlight>
                  <a:srgbClr val="FFFFFF"/>
                </a:highlight>
                <a:latin typeface="Consolas"/>
              </a:rPr>
              <a:t>TempData</a:t>
            </a:r>
            <a:r>
              <a:rPr lang="en-GB" sz="2000" dirty="0">
                <a:solidFill>
                  <a:srgbClr val="000000"/>
                </a:solidFill>
                <a:highlight>
                  <a:srgbClr val="FFFFFF"/>
                </a:highlight>
                <a:latin typeface="Consolas"/>
              </a:rPr>
              <a:t> = </a:t>
            </a:r>
            <a:r>
              <a:rPr lang="en-GB" sz="2000" dirty="0" err="1">
                <a:solidFill>
                  <a:srgbClr val="0000FF"/>
                </a:solidFill>
                <a:highlight>
                  <a:srgbClr val="FFFFFF"/>
                </a:highlight>
                <a:latin typeface="Consolas"/>
              </a:rPr>
              <a:t>base</a:t>
            </a:r>
            <a:r>
              <a:rPr lang="en-GB" sz="2000" dirty="0" err="1">
                <a:solidFill>
                  <a:srgbClr val="000000"/>
                </a:solidFill>
                <a:highlight>
                  <a:srgbClr val="FFFFFF"/>
                </a:highlight>
                <a:latin typeface="Consolas"/>
              </a:rPr>
              <a:t>.TempData</a:t>
            </a:r>
            <a:r>
              <a:rPr lang="en-GB" sz="2000" dirty="0">
                <a:solidFill>
                  <a:srgbClr val="000000"/>
                </a:solidFill>
                <a:highlight>
                  <a:srgbClr val="FFFFFF"/>
                </a:highlight>
                <a:latin typeface="Consolas"/>
              </a:rPr>
              <a:t>,</a:t>
            </a:r>
          </a:p>
          <a:p>
            <a:r>
              <a:rPr lang="en-GB" sz="2000" dirty="0">
                <a:solidFill>
                  <a:srgbClr val="000000"/>
                </a:solidFill>
                <a:highlight>
                  <a:srgbClr val="FFFFFF"/>
                </a:highlight>
                <a:latin typeface="Consolas"/>
              </a:rPr>
              <a:t>        </a:t>
            </a:r>
            <a:r>
              <a:rPr lang="en-GB" sz="2000" dirty="0" err="1">
                <a:solidFill>
                  <a:srgbClr val="000000"/>
                </a:solidFill>
                <a:highlight>
                  <a:srgbClr val="FFFFFF"/>
                </a:highlight>
                <a:latin typeface="Consolas"/>
              </a:rPr>
              <a:t>ViewName</a:t>
            </a:r>
            <a:r>
              <a:rPr lang="en-GB" sz="2000" dirty="0">
                <a:solidFill>
                  <a:srgbClr val="000000"/>
                </a:solidFill>
                <a:highlight>
                  <a:srgbClr val="FFFFFF"/>
                </a:highlight>
                <a:latin typeface="Consolas"/>
              </a:rPr>
              <a:t> = </a:t>
            </a:r>
            <a:r>
              <a:rPr lang="en-GB" sz="2000" dirty="0">
                <a:solidFill>
                  <a:srgbClr val="0000FF"/>
                </a:solidFill>
                <a:highlight>
                  <a:srgbClr val="FFFFFF"/>
                </a:highlight>
                <a:latin typeface="Consolas"/>
              </a:rPr>
              <a:t>null</a:t>
            </a:r>
            <a:endParaRPr lang="en-GB" sz="2000" dirty="0">
              <a:solidFill>
                <a:srgbClr val="000000"/>
              </a:solidFill>
              <a:highlight>
                <a:srgbClr val="FFFFFF"/>
              </a:highlight>
              <a:latin typeface="Consolas"/>
            </a:endParaRPr>
          </a:p>
          <a:p>
            <a:r>
              <a:rPr lang="en-GB" sz="2000" dirty="0">
                <a:solidFill>
                  <a:srgbClr val="000000"/>
                </a:solidFill>
                <a:highlight>
                  <a:srgbClr val="FFFFFF"/>
                </a:highlight>
                <a:latin typeface="Consolas"/>
              </a:rPr>
              <a:t>    };</a:t>
            </a:r>
          </a:p>
          <a:p>
            <a:r>
              <a:rPr lang="en-GB" sz="2000" dirty="0">
                <a:solidFill>
                  <a:srgbClr val="000000"/>
                </a:solidFill>
                <a:highlight>
                  <a:srgbClr val="FFFFFF"/>
                </a:highlight>
                <a:latin typeface="Consolas"/>
              </a:rPr>
              <a:t>}</a:t>
            </a:r>
            <a:endParaRPr lang="en-GB" sz="2000" dirty="0">
              <a:latin typeface="Courier New" pitchFamily="49" charset="0"/>
              <a:cs typeface="Courier New" pitchFamily="49" charset="0"/>
            </a:endParaRPr>
          </a:p>
        </p:txBody>
      </p:sp>
      <p:sp>
        <p:nvSpPr>
          <p:cNvPr id="9" name="Rectangle 8"/>
          <p:cNvSpPr/>
          <p:nvPr/>
        </p:nvSpPr>
        <p:spPr>
          <a:xfrm>
            <a:off x="6807200" y="5167090"/>
            <a:ext cx="4417822" cy="1589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8" name="TextBox 7"/>
          <p:cNvSpPr txBox="1"/>
          <p:nvPr/>
        </p:nvSpPr>
        <p:spPr>
          <a:xfrm>
            <a:off x="7011086" y="5287826"/>
            <a:ext cx="4134465" cy="1323439"/>
          </a:xfrm>
          <a:prstGeom prst="rect">
            <a:avLst/>
          </a:prstGeom>
          <a:solidFill>
            <a:schemeClr val="bg1"/>
          </a:solidFill>
        </p:spPr>
        <p:txBody>
          <a:bodyPr wrap="none" rtlCol="0">
            <a:spAutoFit/>
          </a:bodyPr>
          <a:lstStyle/>
          <a:p>
            <a:r>
              <a:rPr lang="en-GB" sz="2000" dirty="0">
                <a:solidFill>
                  <a:srgbClr val="0000FF"/>
                </a:solidFill>
                <a:highlight>
                  <a:srgbClr val="FFFFFF"/>
                </a:highlight>
                <a:latin typeface="Consolas"/>
              </a:rPr>
              <a:t>public</a:t>
            </a:r>
            <a:r>
              <a:rPr lang="en-GB" sz="2000" dirty="0">
                <a:solidFill>
                  <a:srgbClr val="000000"/>
                </a:solidFill>
                <a:highlight>
                  <a:srgbClr val="FFFFFF"/>
                </a:highlight>
                <a:latin typeface="Consolas"/>
              </a:rPr>
              <a:t> </a:t>
            </a:r>
            <a:r>
              <a:rPr lang="en-GB" sz="2000" dirty="0" err="1" smtClean="0">
                <a:solidFill>
                  <a:srgbClr val="000000"/>
                </a:solidFill>
                <a:highlight>
                  <a:srgbClr val="FFFFFF"/>
                </a:highlight>
                <a:latin typeface="Consolas"/>
              </a:rPr>
              <a:t>I</a:t>
            </a:r>
            <a:r>
              <a:rPr lang="en-GB" sz="2000" dirty="0" err="1" smtClean="0">
                <a:solidFill>
                  <a:srgbClr val="2B91AF"/>
                </a:solidFill>
                <a:highlight>
                  <a:srgbClr val="FFFFFF"/>
                </a:highlight>
                <a:latin typeface="Consolas"/>
              </a:rPr>
              <a:t>ActionResult</a:t>
            </a:r>
            <a:r>
              <a:rPr lang="en-GB" sz="2000" dirty="0" smtClean="0">
                <a:solidFill>
                  <a:srgbClr val="000000"/>
                </a:solidFill>
                <a:highlight>
                  <a:srgbClr val="FFFFFF"/>
                </a:highlight>
                <a:latin typeface="Consolas"/>
              </a:rPr>
              <a:t> </a:t>
            </a:r>
            <a:r>
              <a:rPr lang="en-GB" sz="2000" dirty="0">
                <a:solidFill>
                  <a:srgbClr val="000000"/>
                </a:solidFill>
                <a:highlight>
                  <a:srgbClr val="FFFFFF"/>
                </a:highlight>
                <a:latin typeface="Consolas"/>
              </a:rPr>
              <a:t>Index()</a:t>
            </a:r>
          </a:p>
          <a:p>
            <a:r>
              <a:rPr lang="en-GB" sz="2000" dirty="0">
                <a:solidFill>
                  <a:srgbClr val="000000"/>
                </a:solidFill>
                <a:highlight>
                  <a:srgbClr val="FFFFFF"/>
                </a:highlight>
                <a:latin typeface="Consolas"/>
              </a:rPr>
              <a:t>{</a:t>
            </a:r>
          </a:p>
          <a:p>
            <a:r>
              <a:rPr lang="en-GB" sz="2000" dirty="0">
                <a:solidFill>
                  <a:srgbClr val="000000"/>
                </a:solidFill>
                <a:highlight>
                  <a:srgbClr val="FFFFFF"/>
                </a:highlight>
                <a:latin typeface="Consolas"/>
              </a:rPr>
              <a:t>    </a:t>
            </a:r>
            <a:r>
              <a:rPr lang="en-GB" sz="2000" dirty="0">
                <a:solidFill>
                  <a:srgbClr val="0000FF"/>
                </a:solidFill>
                <a:highlight>
                  <a:srgbClr val="FFFFFF"/>
                </a:highlight>
                <a:latin typeface="Consolas"/>
              </a:rPr>
              <a:t>return</a:t>
            </a:r>
            <a:r>
              <a:rPr lang="en-GB" sz="2000" dirty="0">
                <a:solidFill>
                  <a:srgbClr val="000000"/>
                </a:solidFill>
                <a:highlight>
                  <a:srgbClr val="FFFFFF"/>
                </a:highlight>
                <a:latin typeface="Consolas"/>
              </a:rPr>
              <a:t> View(42);</a:t>
            </a:r>
          </a:p>
          <a:p>
            <a:r>
              <a:rPr lang="en-GB" sz="2000" dirty="0">
                <a:solidFill>
                  <a:srgbClr val="000000"/>
                </a:solidFill>
                <a:highlight>
                  <a:srgbClr val="FFFFFF"/>
                </a:highlight>
                <a:latin typeface="Consolas"/>
              </a:rPr>
              <a:t>}</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xmlns="" val="67532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AU" dirty="0"/>
              <a:t>The ActionResult class is the base class for all action results</a:t>
            </a:r>
          </a:p>
          <a:p>
            <a:r>
              <a:rPr lang="en-AU" dirty="0"/>
              <a:t>Action methods return an ActionResult</a:t>
            </a:r>
          </a:p>
          <a:p>
            <a:pPr lvl="1"/>
            <a:r>
              <a:rPr lang="en-AU" dirty="0"/>
              <a:t> Or any type derived from </a:t>
            </a:r>
            <a:r>
              <a:rPr lang="en-AU" dirty="0" err="1"/>
              <a:t>ActionResult</a:t>
            </a:r>
            <a:r>
              <a:rPr lang="en-AU" dirty="0"/>
              <a:t>. Most result types have corresponding helper methods to generate them</a:t>
            </a:r>
          </a:p>
          <a:p>
            <a:endParaRPr lang="en-GB" dirty="0"/>
          </a:p>
        </p:txBody>
      </p:sp>
      <p:sp>
        <p:nvSpPr>
          <p:cNvPr id="2" name="Title 1"/>
          <p:cNvSpPr>
            <a:spLocks noGrp="1"/>
          </p:cNvSpPr>
          <p:nvPr>
            <p:ph type="title"/>
          </p:nvPr>
        </p:nvSpPr>
        <p:spPr/>
        <p:txBody>
          <a:bodyPr>
            <a:normAutofit fontScale="90000"/>
          </a:bodyPr>
          <a:lstStyle/>
          <a:p>
            <a:r>
              <a:rPr lang="en-GB"/>
              <a:t>Action Methods Return Types</a:t>
            </a:r>
            <a:endParaRPr lang="en-GB" dirty="0"/>
          </a:p>
        </p:txBody>
      </p:sp>
      <p:graphicFrame>
        <p:nvGraphicFramePr>
          <p:cNvPr id="12" name="Diagram 11"/>
          <p:cNvGraphicFramePr/>
          <p:nvPr>
            <p:extLst>
              <p:ext uri="{D42A27DB-BD31-4B8C-83A1-F6EECF244321}">
                <p14:modId xmlns:p14="http://schemas.microsoft.com/office/powerpoint/2010/main" xmlns="" val="3400197336"/>
              </p:ext>
            </p:extLst>
          </p:nvPr>
        </p:nvGraphicFramePr>
        <p:xfrm>
          <a:off x="506066" y="2489202"/>
          <a:ext cx="6290011" cy="42394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xmlns="" id="{AB724F04-2D4D-544C-A6C6-BCFD5921600F}"/>
              </a:ext>
            </a:extLst>
          </p:cNvPr>
          <p:cNvPicPr>
            <a:picLocks noChangeAspect="1"/>
          </p:cNvPicPr>
          <p:nvPr/>
        </p:nvPicPr>
        <p:blipFill>
          <a:blip r:embed="rId7"/>
          <a:stretch>
            <a:fillRect/>
          </a:stretch>
        </p:blipFill>
        <p:spPr>
          <a:xfrm>
            <a:off x="6600825" y="3102128"/>
            <a:ext cx="4343400" cy="2524601"/>
          </a:xfrm>
          <a:prstGeom prst="rect">
            <a:avLst/>
          </a:prstGeom>
          <a:ln>
            <a:solidFill>
              <a:schemeClr val="tx1">
                <a:lumMod val="60000"/>
                <a:lumOff val="40000"/>
              </a:schemeClr>
            </a:solidFill>
          </a:ln>
        </p:spPr>
      </p:pic>
    </p:spTree>
    <p:extLst>
      <p:ext uri="{BB962C8B-B14F-4D97-AF65-F5344CB8AC3E}">
        <p14:creationId xmlns:p14="http://schemas.microsoft.com/office/powerpoint/2010/main" xmlns="" val="151835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5"/>
          </p:nvPr>
        </p:nvSpPr>
        <p:spPr/>
        <p:txBody>
          <a:bodyPr/>
          <a:lstStyle/>
          <a:p>
            <a:r>
              <a:rPr lang="en-GB" dirty="0"/>
              <a:t>Actions can pass data to views using several methods:</a:t>
            </a:r>
          </a:p>
          <a:p>
            <a:pPr lvl="1"/>
            <a:r>
              <a:rPr lang="en-GB" dirty="0"/>
              <a:t>Model</a:t>
            </a:r>
          </a:p>
          <a:p>
            <a:pPr lvl="2"/>
            <a:r>
              <a:rPr lang="en-GB" dirty="0"/>
              <a:t>Strongly typed, preferred method for complex data</a:t>
            </a:r>
          </a:p>
          <a:p>
            <a:pPr lvl="1"/>
            <a:r>
              <a:rPr lang="en-GB" dirty="0" err="1" smtClean="0"/>
              <a:t>ViewBag</a:t>
            </a:r>
            <a:r>
              <a:rPr lang="en-GB" dirty="0" smtClean="0"/>
              <a:t>/</a:t>
            </a:r>
            <a:r>
              <a:rPr lang="en-GB" dirty="0" err="1" smtClean="0"/>
              <a:t>ViewData</a:t>
            </a:r>
            <a:endParaRPr lang="en-GB" dirty="0"/>
          </a:p>
          <a:p>
            <a:pPr lvl="2"/>
            <a:r>
              <a:rPr lang="en-GB" dirty="0" smtClean="0"/>
              <a:t>For </a:t>
            </a:r>
            <a:r>
              <a:rPr lang="en-GB" dirty="0"/>
              <a:t>simple </a:t>
            </a:r>
            <a:r>
              <a:rPr lang="en-GB" dirty="0" err="1"/>
              <a:t>adhoc</a:t>
            </a:r>
            <a:r>
              <a:rPr lang="en-GB" dirty="0"/>
              <a:t> data</a:t>
            </a:r>
          </a:p>
        </p:txBody>
      </p:sp>
      <p:sp>
        <p:nvSpPr>
          <p:cNvPr id="2" name="Title 1"/>
          <p:cNvSpPr>
            <a:spLocks noGrp="1"/>
          </p:cNvSpPr>
          <p:nvPr>
            <p:ph type="title"/>
          </p:nvPr>
        </p:nvSpPr>
        <p:spPr/>
        <p:txBody>
          <a:bodyPr>
            <a:normAutofit fontScale="90000"/>
          </a:bodyPr>
          <a:lstStyle/>
          <a:p>
            <a:r>
              <a:rPr lang="en-GB"/>
              <a:t>Passing Data to Views</a:t>
            </a:r>
            <a:endParaRPr lang="en-GB" dirty="0"/>
          </a:p>
        </p:txBody>
      </p:sp>
      <p:pic>
        <p:nvPicPr>
          <p:cNvPr id="2050" name="Picture 2"/>
          <p:cNvPicPr>
            <a:picLocks noChangeAspect="1" noChangeArrowheads="1"/>
          </p:cNvPicPr>
          <p:nvPr/>
        </p:nvPicPr>
        <p:blipFill>
          <a:blip r:embed="rId3" cstate="print"/>
          <a:srcRect/>
          <a:stretch>
            <a:fillRect/>
          </a:stretch>
        </p:blipFill>
        <p:spPr bwMode="auto">
          <a:xfrm>
            <a:off x="363801" y="3901010"/>
            <a:ext cx="6991965" cy="2564426"/>
          </a:xfrm>
          <a:prstGeom prst="rect">
            <a:avLst/>
          </a:prstGeom>
          <a:noFill/>
          <a:ln w="9525">
            <a:solidFill>
              <a:schemeClr val="tx1">
                <a:lumMod val="60000"/>
                <a:lumOff val="40000"/>
              </a:schemeClr>
            </a:solidFill>
            <a:miter lim="800000"/>
            <a:headEnd/>
            <a:tailEnd/>
          </a:ln>
        </p:spPr>
      </p:pic>
      <p:pic>
        <p:nvPicPr>
          <p:cNvPr id="4" name="Picture 3"/>
          <p:cNvPicPr>
            <a:picLocks noChangeAspect="1" noChangeArrowheads="1"/>
          </p:cNvPicPr>
          <p:nvPr/>
        </p:nvPicPr>
        <p:blipFill>
          <a:blip r:embed="rId4" cstate="print"/>
          <a:srcRect/>
          <a:stretch>
            <a:fillRect/>
          </a:stretch>
        </p:blipFill>
        <p:spPr bwMode="auto">
          <a:xfrm>
            <a:off x="7662859" y="3976163"/>
            <a:ext cx="4315895" cy="2240757"/>
          </a:xfrm>
          <a:prstGeom prst="rect">
            <a:avLst/>
          </a:prstGeom>
          <a:noFill/>
          <a:ln w="9525">
            <a:solidFill>
              <a:schemeClr val="tx1">
                <a:lumMod val="60000"/>
                <a:lumOff val="40000"/>
              </a:schemeClr>
            </a:solidFill>
            <a:miter lim="800000"/>
            <a:headEnd/>
            <a:tailEnd/>
          </a:ln>
        </p:spPr>
      </p:pic>
      <p:sp>
        <p:nvSpPr>
          <p:cNvPr id="11" name="TextBox 10"/>
          <p:cNvSpPr txBox="1"/>
          <p:nvPr/>
        </p:nvSpPr>
        <p:spPr>
          <a:xfrm>
            <a:off x="502346" y="3510136"/>
            <a:ext cx="1446028" cy="400110"/>
          </a:xfrm>
          <a:prstGeom prst="rect">
            <a:avLst/>
          </a:prstGeom>
          <a:noFill/>
        </p:spPr>
        <p:txBody>
          <a:bodyPr wrap="square" rtlCol="0">
            <a:spAutoFit/>
          </a:bodyPr>
          <a:lstStyle/>
          <a:p>
            <a:r>
              <a:rPr lang="en-GB" sz="2000" b="1" dirty="0"/>
              <a:t>Action</a:t>
            </a:r>
          </a:p>
        </p:txBody>
      </p:sp>
      <p:sp>
        <p:nvSpPr>
          <p:cNvPr id="12" name="TextBox 11"/>
          <p:cNvSpPr txBox="1"/>
          <p:nvPr/>
        </p:nvSpPr>
        <p:spPr>
          <a:xfrm>
            <a:off x="7672096" y="3510532"/>
            <a:ext cx="1446028" cy="400110"/>
          </a:xfrm>
          <a:prstGeom prst="rect">
            <a:avLst/>
          </a:prstGeom>
          <a:noFill/>
        </p:spPr>
        <p:txBody>
          <a:bodyPr wrap="square" rtlCol="0">
            <a:spAutoFit/>
          </a:bodyPr>
          <a:lstStyle/>
          <a:p>
            <a:r>
              <a:rPr lang="en-GB" sz="2000" b="1" dirty="0"/>
              <a:t>View</a:t>
            </a:r>
          </a:p>
        </p:txBody>
      </p:sp>
    </p:spTree>
    <p:extLst>
      <p:ext uri="{BB962C8B-B14F-4D97-AF65-F5344CB8AC3E}">
        <p14:creationId xmlns:p14="http://schemas.microsoft.com/office/powerpoint/2010/main" xmlns="" val="680975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You are not forced to return data as an ActionResult</a:t>
            </a:r>
          </a:p>
          <a:p>
            <a:endParaRPr lang="en-GB" dirty="0"/>
          </a:p>
          <a:p>
            <a:r>
              <a:rPr lang="en-GB" dirty="0"/>
              <a:t>Methods returning non-ActionResult types are implicitly returned as </a:t>
            </a:r>
            <a:r>
              <a:rPr lang="en-GB" dirty="0" err="1"/>
              <a:t>ContentResult</a:t>
            </a:r>
            <a:endParaRPr lang="en-GB" dirty="0"/>
          </a:p>
          <a:p>
            <a:pPr lvl="1"/>
            <a:r>
              <a:rPr lang="en-GB" dirty="0" err="1"/>
              <a:t>ContentResult</a:t>
            </a:r>
            <a:r>
              <a:rPr lang="en-GB" dirty="0"/>
              <a:t> requires a string. MVC will call </a:t>
            </a:r>
            <a:r>
              <a:rPr lang="en-GB" dirty="0" err="1"/>
              <a:t>ToString</a:t>
            </a:r>
            <a:r>
              <a:rPr lang="en-GB" dirty="0"/>
              <a:t> on the returned value.</a:t>
            </a:r>
          </a:p>
        </p:txBody>
      </p:sp>
      <p:sp>
        <p:nvSpPr>
          <p:cNvPr id="2" name="Title 1"/>
          <p:cNvSpPr>
            <a:spLocks noGrp="1"/>
          </p:cNvSpPr>
          <p:nvPr>
            <p:ph type="title"/>
          </p:nvPr>
        </p:nvSpPr>
        <p:spPr/>
        <p:txBody>
          <a:bodyPr>
            <a:normAutofit fontScale="90000"/>
          </a:bodyPr>
          <a:lstStyle/>
          <a:p>
            <a:r>
              <a:rPr lang="en-GB"/>
              <a:t>Implicit Action Results</a:t>
            </a:r>
            <a:endParaRPr lang="en-GB" dirty="0"/>
          </a:p>
        </p:txBody>
      </p:sp>
      <p:pic>
        <p:nvPicPr>
          <p:cNvPr id="7170" name="Picture 2"/>
          <p:cNvPicPr>
            <a:picLocks noChangeAspect="1" noChangeArrowheads="1"/>
          </p:cNvPicPr>
          <p:nvPr/>
        </p:nvPicPr>
        <p:blipFill>
          <a:blip r:embed="rId3" cstate="print"/>
          <a:srcRect/>
          <a:stretch>
            <a:fillRect/>
          </a:stretch>
        </p:blipFill>
        <p:spPr bwMode="auto">
          <a:xfrm>
            <a:off x="1078225" y="3441939"/>
            <a:ext cx="9552830" cy="2835387"/>
          </a:xfrm>
          <a:prstGeom prst="rect">
            <a:avLst/>
          </a:prstGeom>
          <a:noFill/>
          <a:ln w="9525">
            <a:solidFill>
              <a:schemeClr val="tx1">
                <a:lumMod val="60000"/>
                <a:lumOff val="40000"/>
              </a:schemeClr>
            </a:solidFill>
            <a:miter lim="800000"/>
            <a:headEnd/>
            <a:tailEnd/>
          </a:ln>
        </p:spPr>
      </p:pic>
    </p:spTree>
    <p:extLst>
      <p:ext uri="{BB962C8B-B14F-4D97-AF65-F5344CB8AC3E}">
        <p14:creationId xmlns:p14="http://schemas.microsoft.com/office/powerpoint/2010/main" xmlns="" val="7233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Defines an Action name that differs from the method name</a:t>
            </a:r>
          </a:p>
          <a:p>
            <a:pPr lvl="1"/>
            <a:r>
              <a:rPr lang="en-GB" dirty="0"/>
              <a:t>Allows Action names that conflict with C</a:t>
            </a:r>
            <a:r>
              <a:rPr lang="en-GB" dirty="0" smtClean="0"/>
              <a:t># </a:t>
            </a:r>
            <a:r>
              <a:rPr lang="en-GB" dirty="0"/>
              <a:t>rules </a:t>
            </a:r>
          </a:p>
        </p:txBody>
      </p:sp>
      <p:sp>
        <p:nvSpPr>
          <p:cNvPr id="2" name="Title 1"/>
          <p:cNvSpPr>
            <a:spLocks noGrp="1"/>
          </p:cNvSpPr>
          <p:nvPr>
            <p:ph type="title"/>
          </p:nvPr>
        </p:nvSpPr>
        <p:spPr/>
        <p:txBody>
          <a:bodyPr>
            <a:normAutofit fontScale="90000"/>
          </a:bodyPr>
          <a:lstStyle/>
          <a:p>
            <a:r>
              <a:rPr lang="en-GB"/>
              <a:t>ActionName Attribute</a:t>
            </a:r>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1974609" y="2068859"/>
            <a:ext cx="8240809" cy="3916303"/>
          </a:xfrm>
          <a:prstGeom prst="rect">
            <a:avLst/>
          </a:prstGeom>
          <a:noFill/>
          <a:ln w="9525">
            <a:solidFill>
              <a:schemeClr val="tx1">
                <a:lumMod val="60000"/>
                <a:lumOff val="40000"/>
              </a:schemeClr>
            </a:solidFill>
            <a:miter lim="800000"/>
            <a:headEnd/>
            <a:tailEnd/>
          </a:ln>
        </p:spPr>
      </p:pic>
      <p:sp>
        <p:nvSpPr>
          <p:cNvPr id="5" name="Content Placeholder 2"/>
          <p:cNvSpPr txBox="1">
            <a:spLocks/>
          </p:cNvSpPr>
          <p:nvPr/>
        </p:nvSpPr>
        <p:spPr bwMode="auto">
          <a:xfrm>
            <a:off x="2088286" y="6020006"/>
            <a:ext cx="3435059" cy="432000"/>
          </a:xfrm>
          <a:prstGeom prst="rect">
            <a:avLst/>
          </a:prstGeom>
          <a:solidFill>
            <a:schemeClr val="bg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739775" lvl="1" indent="-225425">
              <a:lnSpc>
                <a:spcPct val="110000"/>
              </a:lnSpc>
              <a:spcBef>
                <a:spcPct val="15000"/>
              </a:spcBef>
              <a:spcAft>
                <a:spcPct val="10000"/>
              </a:spcAft>
              <a:buClr>
                <a:schemeClr val="bg2"/>
              </a:buClr>
              <a:defRPr/>
            </a:pPr>
            <a:r>
              <a:rPr lang="en-GB" sz="2000" b="1" kern="0" dirty="0">
                <a:solidFill>
                  <a:srgbClr val="134183"/>
                </a:solidFill>
              </a:rPr>
              <a:t>/Products/Bikes</a:t>
            </a:r>
            <a:endParaRPr lang="en-GB" sz="2400" b="1" kern="0" dirty="0">
              <a:solidFill>
                <a:srgbClr val="134183"/>
              </a:solidFill>
            </a:endParaRPr>
          </a:p>
        </p:txBody>
      </p:sp>
    </p:spTree>
    <p:extLst>
      <p:ext uri="{BB962C8B-B14F-4D97-AF65-F5344CB8AC3E}">
        <p14:creationId xmlns:p14="http://schemas.microsoft.com/office/powerpoint/2010/main" xmlns="" val="5677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Get and Post Variants of an Action</a:t>
            </a:r>
          </a:p>
        </p:txBody>
      </p:sp>
      <p:sp>
        <p:nvSpPr>
          <p:cNvPr id="8" name="Rectangle 7"/>
          <p:cNvSpPr/>
          <p:nvPr/>
        </p:nvSpPr>
        <p:spPr>
          <a:xfrm>
            <a:off x="445100" y="1407886"/>
            <a:ext cx="1509485" cy="7402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Arial" pitchFamily="34" charset="0"/>
                <a:cs typeface="Arial" pitchFamily="34" charset="0"/>
              </a:rPr>
              <a:t>Browser</a:t>
            </a:r>
          </a:p>
        </p:txBody>
      </p:sp>
      <p:sp>
        <p:nvSpPr>
          <p:cNvPr id="9" name="Rectangle 8"/>
          <p:cNvSpPr/>
          <p:nvPr/>
        </p:nvSpPr>
        <p:spPr>
          <a:xfrm>
            <a:off x="3657591" y="1393372"/>
            <a:ext cx="1528848" cy="7402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Arial" pitchFamily="34" charset="0"/>
                <a:cs typeface="Arial" pitchFamily="34" charset="0"/>
              </a:rPr>
              <a:t>Controller</a:t>
            </a:r>
          </a:p>
        </p:txBody>
      </p:sp>
      <p:cxnSp>
        <p:nvCxnSpPr>
          <p:cNvPr id="11" name="Straight Connector 10"/>
          <p:cNvCxnSpPr>
            <a:stCxn id="8" idx="2"/>
          </p:cNvCxnSpPr>
          <p:nvPr/>
        </p:nvCxnSpPr>
        <p:spPr>
          <a:xfrm flipH="1">
            <a:off x="1173018" y="2148115"/>
            <a:ext cx="26825" cy="3901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405745" y="2133601"/>
            <a:ext cx="25946" cy="3749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19200" y="2612572"/>
            <a:ext cx="3231848" cy="130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238552" y="3091544"/>
            <a:ext cx="3212496" cy="246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57270" y="2337253"/>
            <a:ext cx="2248949" cy="400110"/>
          </a:xfrm>
          <a:prstGeom prst="rect">
            <a:avLst/>
          </a:prstGeom>
          <a:noFill/>
        </p:spPr>
        <p:txBody>
          <a:bodyPr wrap="none" rtlCol="0">
            <a:spAutoFit/>
          </a:bodyPr>
          <a:lstStyle/>
          <a:p>
            <a:r>
              <a:rPr lang="en-GB" sz="2000" dirty="0">
                <a:latin typeface="+mn-lt"/>
                <a:cs typeface="Courier New" pitchFamily="49" charset="0"/>
              </a:rPr>
              <a:t>GET /Person/Create</a:t>
            </a:r>
          </a:p>
        </p:txBody>
      </p:sp>
      <p:sp>
        <p:nvSpPr>
          <p:cNvPr id="23" name="TextBox 22"/>
          <p:cNvSpPr txBox="1"/>
          <p:nvPr/>
        </p:nvSpPr>
        <p:spPr>
          <a:xfrm>
            <a:off x="1835224" y="3158457"/>
            <a:ext cx="2125262" cy="400110"/>
          </a:xfrm>
          <a:prstGeom prst="rect">
            <a:avLst/>
          </a:prstGeom>
          <a:noFill/>
        </p:spPr>
        <p:txBody>
          <a:bodyPr wrap="none" rtlCol="0">
            <a:spAutoFit/>
          </a:bodyPr>
          <a:lstStyle/>
          <a:p>
            <a:r>
              <a:rPr lang="en-GB" sz="2000" dirty="0">
                <a:latin typeface="+mn-lt"/>
                <a:cs typeface="Courier New" pitchFamily="49" charset="0"/>
              </a:rPr>
              <a:t>Empty create form</a:t>
            </a:r>
          </a:p>
        </p:txBody>
      </p:sp>
      <p:sp>
        <p:nvSpPr>
          <p:cNvPr id="25" name="TextBox 24"/>
          <p:cNvSpPr txBox="1"/>
          <p:nvPr/>
        </p:nvSpPr>
        <p:spPr>
          <a:xfrm>
            <a:off x="412903" y="3655791"/>
            <a:ext cx="1758495" cy="707886"/>
          </a:xfrm>
          <a:prstGeom prst="rect">
            <a:avLst/>
          </a:prstGeom>
          <a:noFill/>
        </p:spPr>
        <p:txBody>
          <a:bodyPr wrap="none" rtlCol="0">
            <a:spAutoFit/>
          </a:bodyPr>
          <a:lstStyle/>
          <a:p>
            <a:r>
              <a:rPr lang="en-GB" sz="2000" dirty="0">
                <a:latin typeface="+mn-lt"/>
                <a:cs typeface="Courier New" pitchFamily="49" charset="0"/>
              </a:rPr>
              <a:t>User populates</a:t>
            </a:r>
          </a:p>
          <a:p>
            <a:pPr algn="ctr"/>
            <a:r>
              <a:rPr lang="en-GB" sz="2000" dirty="0">
                <a:latin typeface="+mn-lt"/>
                <a:cs typeface="Courier New" pitchFamily="49" charset="0"/>
              </a:rPr>
              <a:t>form</a:t>
            </a:r>
          </a:p>
        </p:txBody>
      </p:sp>
      <p:cxnSp>
        <p:nvCxnSpPr>
          <p:cNvPr id="27" name="Straight Arrow Connector 26"/>
          <p:cNvCxnSpPr/>
          <p:nvPr/>
        </p:nvCxnSpPr>
        <p:spPr>
          <a:xfrm>
            <a:off x="1219200" y="4717144"/>
            <a:ext cx="3168073" cy="252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28837" y="4905833"/>
            <a:ext cx="2381870" cy="1015663"/>
          </a:xfrm>
          <a:prstGeom prst="rect">
            <a:avLst/>
          </a:prstGeom>
          <a:noFill/>
        </p:spPr>
        <p:txBody>
          <a:bodyPr wrap="none" rtlCol="0">
            <a:spAutoFit/>
          </a:bodyPr>
          <a:lstStyle/>
          <a:p>
            <a:r>
              <a:rPr lang="en-GB" sz="2000" dirty="0">
                <a:latin typeface="+mn-lt"/>
                <a:cs typeface="Courier New" pitchFamily="49" charset="0"/>
              </a:rPr>
              <a:t>POST /Person/Create</a:t>
            </a:r>
          </a:p>
          <a:p>
            <a:r>
              <a:rPr lang="en-GB" sz="2000" dirty="0">
                <a:latin typeface="+mn-lt"/>
                <a:cs typeface="Courier New" pitchFamily="49" charset="0"/>
              </a:rPr>
              <a:t>......</a:t>
            </a:r>
          </a:p>
          <a:p>
            <a:r>
              <a:rPr lang="en-GB" sz="2000" dirty="0">
                <a:latin typeface="+mn-lt"/>
                <a:cs typeface="Courier New" pitchFamily="49" charset="0"/>
              </a:rPr>
              <a:t>data, data, data</a:t>
            </a:r>
          </a:p>
        </p:txBody>
      </p:sp>
      <p:cxnSp>
        <p:nvCxnSpPr>
          <p:cNvPr id="31" name="Straight Arrow Connector 30"/>
          <p:cNvCxnSpPr>
            <a:cxnSpLocks/>
          </p:cNvCxnSpPr>
          <p:nvPr/>
        </p:nvCxnSpPr>
        <p:spPr>
          <a:xfrm flipV="1">
            <a:off x="4498109" y="1063449"/>
            <a:ext cx="2150045" cy="16889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a:endCxn id="2" idx="1"/>
          </p:cNvCxnSpPr>
          <p:nvPr/>
        </p:nvCxnSpPr>
        <p:spPr>
          <a:xfrm flipV="1">
            <a:off x="4461164" y="3528167"/>
            <a:ext cx="2167633" cy="145023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xmlns="" id="{441580F2-CBA7-0349-BE7F-1B272998ABC0}"/>
              </a:ext>
            </a:extLst>
          </p:cNvPr>
          <p:cNvPicPr>
            <a:picLocks noChangeAspect="1"/>
          </p:cNvPicPr>
          <p:nvPr/>
        </p:nvPicPr>
        <p:blipFill>
          <a:blip r:embed="rId3"/>
          <a:stretch>
            <a:fillRect/>
          </a:stretch>
        </p:blipFill>
        <p:spPr>
          <a:xfrm>
            <a:off x="6628797" y="412111"/>
            <a:ext cx="5228355" cy="6232111"/>
          </a:xfrm>
          <a:prstGeom prst="rect">
            <a:avLst/>
          </a:prstGeom>
          <a:ln>
            <a:solidFill>
              <a:schemeClr val="tx1"/>
            </a:solidFill>
          </a:ln>
        </p:spPr>
      </p:pic>
      <p:sp>
        <p:nvSpPr>
          <p:cNvPr id="12" name="Oval 11">
            <a:extLst>
              <a:ext uri="{FF2B5EF4-FFF2-40B4-BE49-F238E27FC236}">
                <a16:creationId xmlns:a16="http://schemas.microsoft.com/office/drawing/2014/main" xmlns="" id="{6BF6B58F-D9E7-3C48-936E-6C0ED09FA7B7}"/>
              </a:ext>
            </a:extLst>
          </p:cNvPr>
          <p:cNvSpPr/>
          <p:nvPr/>
        </p:nvSpPr>
        <p:spPr>
          <a:xfrm>
            <a:off x="6600221" y="2541132"/>
            <a:ext cx="1315053" cy="403005"/>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1+#ppt_w/2"/>
                                          </p:val>
                                        </p:tav>
                                        <p:tav tm="100000">
                                          <p:val>
                                            <p:strVal val="#ppt_x"/>
                                          </p:val>
                                        </p:tav>
                                      </p:tavLst>
                                    </p:anim>
                                    <p:anim calcmode="lin" valueType="num">
                                      <p:cBhvr additive="base">
                                        <p:cTn id="25" dur="500" fill="hold"/>
                                        <p:tgtEl>
                                          <p:spTgt spid="23"/>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1+#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dissolv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0-#ppt_w/2"/>
                                          </p:val>
                                        </p:tav>
                                        <p:tav tm="100000">
                                          <p:val>
                                            <p:strVal val="#ppt_x"/>
                                          </p:val>
                                        </p:tav>
                                      </p:tavLst>
                                    </p:anim>
                                    <p:anim calcmode="lin" valueType="num">
                                      <p:cBhvr additive="base">
                                        <p:cTn id="40" dur="500" fill="hold"/>
                                        <p:tgtEl>
                                          <p:spTgt spid="2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0-#ppt_w/2"/>
                                          </p:val>
                                        </p:tav>
                                        <p:tav tm="100000">
                                          <p:val>
                                            <p:strVal val="#ppt_x"/>
                                          </p:val>
                                        </p:tav>
                                      </p:tavLst>
                                    </p:anim>
                                    <p:anim calcmode="lin" valueType="num">
                                      <p:cBhvr additive="base">
                                        <p:cTn id="4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500" fill="hold"/>
                                        <p:tgtEl>
                                          <p:spTgt spid="32"/>
                                        </p:tgtEl>
                                        <p:attrNameLst>
                                          <p:attrName>ppt_w</p:attrName>
                                        </p:attrNameLst>
                                      </p:cBhvr>
                                      <p:tavLst>
                                        <p:tav tm="0">
                                          <p:val>
                                            <p:fltVal val="0"/>
                                          </p:val>
                                        </p:tav>
                                        <p:tav tm="100000">
                                          <p:val>
                                            <p:strVal val="#ppt_w"/>
                                          </p:val>
                                        </p:tav>
                                      </p:tavLst>
                                    </p:anim>
                                    <p:anim calcmode="lin" valueType="num">
                                      <p:cBhvr>
                                        <p:cTn id="50" dur="500" fill="hold"/>
                                        <p:tgtEl>
                                          <p:spTgt spid="32"/>
                                        </p:tgtEl>
                                        <p:attrNameLst>
                                          <p:attrName>ppt_h</p:attrName>
                                        </p:attrNameLst>
                                      </p:cBhvr>
                                      <p:tavLst>
                                        <p:tav tm="0">
                                          <p:val>
                                            <p:fltVal val="0"/>
                                          </p:val>
                                        </p:tav>
                                        <p:tav tm="100000">
                                          <p:val>
                                            <p:strVal val="#ppt_h"/>
                                          </p:val>
                                        </p:tav>
                                      </p:tavLst>
                                    </p:anim>
                                    <p:animEffect transition="in" filter="fade">
                                      <p:cBhvr>
                                        <p:cTn id="51" dur="500"/>
                                        <p:tgtEl>
                                          <p:spTgt spid="32"/>
                                        </p:tgtEl>
                                      </p:cBhvr>
                                    </p:animEffect>
                                  </p:childTnLst>
                                </p:cTn>
                              </p:par>
                            </p:childTnLst>
                          </p:cTn>
                        </p:par>
                        <p:par>
                          <p:cTn id="52" fill="hold">
                            <p:stCondLst>
                              <p:cond delay="500"/>
                            </p:stCondLst>
                            <p:childTnLst>
                              <p:par>
                                <p:cTn id="53" presetID="1" presetClass="entr" presetSubtype="0" fill="hold" grpId="1" nodeType="after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par>
                          <p:cTn id="55" fill="hold">
                            <p:stCondLst>
                              <p:cond delay="500"/>
                            </p:stCondLst>
                            <p:childTnLst>
                              <p:par>
                                <p:cTn id="56" presetID="42" presetClass="path" presetSubtype="0" accel="50000" decel="50000" fill="hold" grpId="0" nodeType="afterEffect">
                                  <p:stCondLst>
                                    <p:cond delay="0"/>
                                  </p:stCondLst>
                                  <p:childTnLst>
                                    <p:animMotion origin="layout" path="M -0.05325 0.11435 L -3.125E-6 1.11111E-6 " pathEditMode="relative" rAng="0" ptsTypes="AA">
                                      <p:cBhvr>
                                        <p:cTn id="57" dur="1000" fill="hold"/>
                                        <p:tgtEl>
                                          <p:spTgt spid="12"/>
                                        </p:tgtEl>
                                        <p:attrNameLst>
                                          <p:attrName>ppt_x</p:attrName>
                                          <p:attrName>ppt_y</p:attrName>
                                        </p:attrNameLst>
                                      </p:cBhvr>
                                      <p:rCtr x="3307" y="-5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9" grpId="0"/>
      <p:bldP spid="12" grpId="0" animBg="1"/>
      <p:bldP spid="1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Submitting HTTP Forms</a:t>
            </a:r>
          </a:p>
          <a:p>
            <a:pPr lvl="1"/>
            <a:r>
              <a:rPr lang="en-GB" dirty="0"/>
              <a:t>The </a:t>
            </a:r>
            <a:r>
              <a:rPr lang="en-GB" dirty="0" err="1"/>
              <a:t>IFormCollection</a:t>
            </a:r>
            <a:r>
              <a:rPr lang="en-GB" dirty="0"/>
              <a:t> parameter type contains the data posted back to the server</a:t>
            </a:r>
          </a:p>
          <a:p>
            <a:pPr lvl="1"/>
            <a:r>
              <a:rPr lang="en-GB" dirty="0"/>
              <a:t>Usually more convenient to replace this with parameter of the appropriate type and use Model Binding</a:t>
            </a:r>
          </a:p>
        </p:txBody>
      </p:sp>
      <p:sp>
        <p:nvSpPr>
          <p:cNvPr id="2" name="Title 1"/>
          <p:cNvSpPr>
            <a:spLocks noGrp="1"/>
          </p:cNvSpPr>
          <p:nvPr>
            <p:ph type="title"/>
          </p:nvPr>
        </p:nvSpPr>
        <p:spPr/>
        <p:txBody>
          <a:bodyPr>
            <a:normAutofit fontScale="90000"/>
          </a:bodyPr>
          <a:lstStyle/>
          <a:p>
            <a:r>
              <a:rPr lang="en-GB" dirty="0"/>
              <a:t>Processing HTTP Forms</a:t>
            </a:r>
          </a:p>
        </p:txBody>
      </p:sp>
      <p:pic>
        <p:nvPicPr>
          <p:cNvPr id="5" name="Picture 4">
            <a:extLst>
              <a:ext uri="{FF2B5EF4-FFF2-40B4-BE49-F238E27FC236}">
                <a16:creationId xmlns:a16="http://schemas.microsoft.com/office/drawing/2014/main" xmlns="" id="{E23EFB32-E16A-5841-8090-19D63164EAB6}"/>
              </a:ext>
            </a:extLst>
          </p:cNvPr>
          <p:cNvPicPr>
            <a:picLocks noChangeAspect="1"/>
          </p:cNvPicPr>
          <p:nvPr/>
        </p:nvPicPr>
        <p:blipFill>
          <a:blip r:embed="rId3"/>
          <a:stretch>
            <a:fillRect/>
          </a:stretch>
        </p:blipFill>
        <p:spPr>
          <a:xfrm>
            <a:off x="1778494" y="2581887"/>
            <a:ext cx="3892550" cy="1053488"/>
          </a:xfrm>
          <a:prstGeom prst="rect">
            <a:avLst/>
          </a:prstGeom>
          <a:ln>
            <a:solidFill>
              <a:schemeClr val="tx1"/>
            </a:solidFill>
          </a:ln>
        </p:spPr>
      </p:pic>
      <p:pic>
        <p:nvPicPr>
          <p:cNvPr id="6" name="Picture 5">
            <a:extLst>
              <a:ext uri="{FF2B5EF4-FFF2-40B4-BE49-F238E27FC236}">
                <a16:creationId xmlns:a16="http://schemas.microsoft.com/office/drawing/2014/main" xmlns="" id="{98877C86-D978-264B-925D-2D8DC3AD6AF5}"/>
              </a:ext>
            </a:extLst>
          </p:cNvPr>
          <p:cNvPicPr>
            <a:picLocks noChangeAspect="1"/>
          </p:cNvPicPr>
          <p:nvPr/>
        </p:nvPicPr>
        <p:blipFill>
          <a:blip r:embed="rId4"/>
          <a:stretch>
            <a:fillRect/>
          </a:stretch>
        </p:blipFill>
        <p:spPr>
          <a:xfrm>
            <a:off x="2860036" y="3743785"/>
            <a:ext cx="4197714" cy="2768705"/>
          </a:xfrm>
          <a:prstGeom prst="rect">
            <a:avLst/>
          </a:prstGeom>
          <a:ln>
            <a:solidFill>
              <a:schemeClr val="tx1">
                <a:lumMod val="60000"/>
                <a:lumOff val="40000"/>
              </a:schemeClr>
            </a:solidFill>
          </a:ln>
        </p:spPr>
      </p:pic>
      <p:pic>
        <p:nvPicPr>
          <p:cNvPr id="7" name="Picture 6">
            <a:extLst>
              <a:ext uri="{FF2B5EF4-FFF2-40B4-BE49-F238E27FC236}">
                <a16:creationId xmlns:a16="http://schemas.microsoft.com/office/drawing/2014/main" xmlns="" id="{DB637FD3-814B-2249-8E39-7C0957408A05}"/>
              </a:ext>
            </a:extLst>
          </p:cNvPr>
          <p:cNvPicPr>
            <a:picLocks noChangeAspect="1"/>
          </p:cNvPicPr>
          <p:nvPr/>
        </p:nvPicPr>
        <p:blipFill>
          <a:blip r:embed="rId5"/>
          <a:stretch>
            <a:fillRect/>
          </a:stretch>
        </p:blipFill>
        <p:spPr>
          <a:xfrm>
            <a:off x="7588888" y="3743785"/>
            <a:ext cx="3486151" cy="1912026"/>
          </a:xfrm>
          <a:prstGeom prst="rect">
            <a:avLst/>
          </a:prstGeom>
          <a:ln>
            <a:solidFill>
              <a:schemeClr val="tx1">
                <a:lumMod val="60000"/>
                <a:lumOff val="40000"/>
              </a:schemeClr>
            </a:solidFill>
          </a:ln>
        </p:spPr>
      </p:pic>
    </p:spTree>
    <p:extLst>
      <p:ext uri="{BB962C8B-B14F-4D97-AF65-F5344CB8AC3E}">
        <p14:creationId xmlns:p14="http://schemas.microsoft.com/office/powerpoint/2010/main" xmlns="" val="784799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fontScale="85000" lnSpcReduction="20000"/>
          </a:bodyPr>
          <a:lstStyle/>
          <a:p>
            <a:r>
              <a:rPr lang="en-GB" dirty="0"/>
              <a:t>Asynchronous Actions are permitted</a:t>
            </a:r>
          </a:p>
          <a:p>
            <a:pPr lvl="1"/>
            <a:r>
              <a:rPr lang="en-GB" dirty="0"/>
              <a:t>Cons.</a:t>
            </a:r>
          </a:p>
          <a:p>
            <a:pPr lvl="2"/>
            <a:r>
              <a:rPr lang="en-GB" dirty="0"/>
              <a:t>Simple or short running operations</a:t>
            </a:r>
          </a:p>
          <a:p>
            <a:pPr lvl="2"/>
            <a:r>
              <a:rPr lang="en-GB" dirty="0"/>
              <a:t>Simplicity and testability are important</a:t>
            </a:r>
          </a:p>
          <a:p>
            <a:pPr lvl="2"/>
            <a:r>
              <a:rPr lang="en-GB" dirty="0"/>
              <a:t>Operations are CPU-bound rather than IO-bound</a:t>
            </a:r>
          </a:p>
          <a:p>
            <a:pPr lvl="1"/>
            <a:r>
              <a:rPr lang="en-GB" dirty="0"/>
              <a:t>Pros</a:t>
            </a:r>
          </a:p>
          <a:p>
            <a:pPr lvl="2"/>
            <a:r>
              <a:rPr lang="en-GB" dirty="0"/>
              <a:t>Testing shows that blocking operations are bottlenecking site performance</a:t>
            </a:r>
          </a:p>
          <a:p>
            <a:pPr lvl="2"/>
            <a:r>
              <a:rPr lang="en-GB" dirty="0"/>
              <a:t>Parallelism is more important than simplicity of code</a:t>
            </a:r>
          </a:p>
          <a:p>
            <a:pPr lvl="2"/>
            <a:r>
              <a:rPr lang="en-GB" dirty="0"/>
              <a:t>Operations are IO-bound rather than CPU-bound</a:t>
            </a:r>
          </a:p>
          <a:p>
            <a:pPr lvl="1"/>
            <a:endParaRPr lang="en-GB" dirty="0"/>
          </a:p>
          <a:p>
            <a:pPr marL="400050"/>
            <a:r>
              <a:rPr lang="en-GB" dirty="0"/>
              <a:t>Use for Action methods that call long running external processes:</a:t>
            </a:r>
          </a:p>
          <a:p>
            <a:pPr marL="800100" lvl="1"/>
            <a:r>
              <a:rPr lang="en-GB" dirty="0"/>
              <a:t>Credit card validation</a:t>
            </a:r>
          </a:p>
          <a:p>
            <a:pPr marL="800100" lvl="1"/>
            <a:r>
              <a:rPr lang="en-GB" dirty="0" smtClean="0"/>
              <a:t>Web API </a:t>
            </a:r>
            <a:r>
              <a:rPr lang="en-GB" dirty="0"/>
              <a:t>Service calls</a:t>
            </a:r>
          </a:p>
          <a:p>
            <a:pPr marL="800100" lvl="1"/>
            <a:r>
              <a:rPr lang="en-GB" dirty="0"/>
              <a:t>Database calls</a:t>
            </a:r>
          </a:p>
          <a:p>
            <a:pPr marL="800100" lvl="1"/>
            <a:r>
              <a:rPr lang="en-GB" dirty="0"/>
              <a:t>Anything that can block </a:t>
            </a:r>
          </a:p>
          <a:p>
            <a:pPr marL="800100" lvl="1"/>
            <a:endParaRPr lang="en-GB" dirty="0"/>
          </a:p>
          <a:p>
            <a:pPr marL="800100" lvl="1"/>
            <a:endParaRPr lang="en-GB" dirty="0"/>
          </a:p>
        </p:txBody>
      </p:sp>
      <p:sp>
        <p:nvSpPr>
          <p:cNvPr id="2" name="Title 1"/>
          <p:cNvSpPr>
            <a:spLocks noGrp="1"/>
          </p:cNvSpPr>
          <p:nvPr>
            <p:ph type="title"/>
          </p:nvPr>
        </p:nvSpPr>
        <p:spPr/>
        <p:txBody>
          <a:bodyPr>
            <a:normAutofit fontScale="90000"/>
          </a:bodyPr>
          <a:lstStyle/>
          <a:p>
            <a:r>
              <a:rPr lang="en-GB" dirty="0" err="1"/>
              <a:t>Async</a:t>
            </a:r>
            <a:r>
              <a:rPr lang="en-GB" dirty="0"/>
              <a:t> and Await Action methods</a:t>
            </a:r>
          </a:p>
        </p:txBody>
      </p:sp>
    </p:spTree>
    <p:extLst>
      <p:ext uri="{BB962C8B-B14F-4D97-AF65-F5344CB8AC3E}">
        <p14:creationId xmlns:p14="http://schemas.microsoft.com/office/powerpoint/2010/main" xmlns="" val="15728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9" name="Rectangle 3"/>
          <p:cNvSpPr>
            <a:spLocks noGrp="1" noChangeArrowheads="1"/>
          </p:cNvSpPr>
          <p:nvPr>
            <p:ph type="body" sz="quarter" idx="15"/>
          </p:nvPr>
        </p:nvSpPr>
        <p:spPr/>
        <p:txBody>
          <a:bodyPr/>
          <a:lstStyle/>
          <a:p>
            <a:r>
              <a:rPr lang="en-US" dirty="0"/>
              <a:t>Objectives</a:t>
            </a:r>
          </a:p>
          <a:p>
            <a:pPr lvl="1"/>
            <a:r>
              <a:rPr lang="en-GB" dirty="0"/>
              <a:t>Understand the role of the controller</a:t>
            </a:r>
          </a:p>
          <a:p>
            <a:pPr lvl="1"/>
            <a:r>
              <a:rPr lang="en-GB" dirty="0"/>
              <a:t>Write Actions to process requests</a:t>
            </a:r>
          </a:p>
          <a:p>
            <a:r>
              <a:rPr lang="en-US" dirty="0"/>
              <a:t>Chapter content</a:t>
            </a:r>
          </a:p>
          <a:p>
            <a:pPr lvl="1"/>
            <a:r>
              <a:rPr lang="en-GB" dirty="0"/>
              <a:t>What is a controller?</a:t>
            </a:r>
            <a:endParaRPr lang="en-US" dirty="0"/>
          </a:p>
          <a:p>
            <a:pPr lvl="1"/>
            <a:r>
              <a:rPr lang="en-GB" dirty="0"/>
              <a:t>Action and parameters</a:t>
            </a:r>
          </a:p>
          <a:p>
            <a:pPr lvl="1"/>
            <a:r>
              <a:rPr lang="en-GB" dirty="0"/>
              <a:t>Returning Results from Actions</a:t>
            </a:r>
          </a:p>
          <a:p>
            <a:pPr lvl="1"/>
            <a:r>
              <a:rPr lang="en-GB" dirty="0"/>
              <a:t>Passing data to views</a:t>
            </a:r>
          </a:p>
          <a:p>
            <a:pPr lvl="1"/>
            <a:r>
              <a:rPr lang="en-GB" dirty="0"/>
              <a:t>Asynchronous Actions</a:t>
            </a:r>
          </a:p>
          <a:p>
            <a:pPr lvl="1"/>
            <a:r>
              <a:rPr lang="en-GB" dirty="0"/>
              <a:t>Processing HTTP Forms</a:t>
            </a:r>
            <a:endParaRPr lang="en-US" dirty="0"/>
          </a:p>
          <a:p>
            <a:r>
              <a:rPr lang="en-US" dirty="0"/>
              <a:t>Exercise</a:t>
            </a:r>
          </a:p>
          <a:p>
            <a:pPr lvl="1"/>
            <a:r>
              <a:rPr lang="en-GB" dirty="0"/>
              <a:t>Building controller classes</a:t>
            </a:r>
            <a:endParaRPr lang="en-US" dirty="0"/>
          </a:p>
        </p:txBody>
      </p:sp>
      <p:sp>
        <p:nvSpPr>
          <p:cNvPr id="987138" name="Rectangle 2"/>
          <p:cNvSpPr>
            <a:spLocks noGrp="1" noChangeArrowheads="1"/>
          </p:cNvSpPr>
          <p:nvPr>
            <p:ph type="title"/>
          </p:nvPr>
        </p:nvSpPr>
        <p:spPr/>
        <p:txBody>
          <a:bodyPr>
            <a:normAutofit fontScale="90000"/>
          </a:bodyPr>
          <a:lstStyle/>
          <a:p>
            <a:r>
              <a:rPr lang="en-US"/>
              <a:t>Chapter Overview</a:t>
            </a:r>
            <a:endParaRPr lang="en-US" dirty="0"/>
          </a:p>
        </p:txBody>
      </p:sp>
    </p:spTree>
    <p:extLst>
      <p:ext uri="{BB962C8B-B14F-4D97-AF65-F5344CB8AC3E}">
        <p14:creationId xmlns:p14="http://schemas.microsoft.com/office/powerpoint/2010/main" xmlns="" val="252942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To enable an </a:t>
            </a:r>
            <a:r>
              <a:rPr lang="en-GB" dirty="0" err="1"/>
              <a:t>async</a:t>
            </a:r>
            <a:r>
              <a:rPr lang="en-GB" dirty="0"/>
              <a:t>/await  Action method</a:t>
            </a:r>
          </a:p>
          <a:p>
            <a:pPr lvl="1"/>
            <a:r>
              <a:rPr lang="en-GB" dirty="0"/>
              <a:t>Mark Action method with the </a:t>
            </a:r>
            <a:r>
              <a:rPr lang="en-GB" b="1" dirty="0" err="1"/>
              <a:t>async</a:t>
            </a:r>
            <a:r>
              <a:rPr lang="en-GB" dirty="0"/>
              <a:t> keyword</a:t>
            </a:r>
          </a:p>
          <a:p>
            <a:pPr lvl="1"/>
            <a:r>
              <a:rPr lang="en-GB" dirty="0"/>
              <a:t>Wrap the return type in </a:t>
            </a:r>
            <a:r>
              <a:rPr lang="en-GB" b="1" dirty="0"/>
              <a:t>Task&lt;</a:t>
            </a:r>
            <a:r>
              <a:rPr lang="en-GB" sz="1800" dirty="0" err="1"/>
              <a:t>returntype</a:t>
            </a:r>
            <a:r>
              <a:rPr lang="en-GB" b="1" dirty="0"/>
              <a:t>&gt;</a:t>
            </a:r>
          </a:p>
          <a:p>
            <a:pPr lvl="1"/>
            <a:r>
              <a:rPr lang="en-GB" dirty="0"/>
              <a:t>Call long running methods </a:t>
            </a:r>
            <a:br>
              <a:rPr lang="en-GB" dirty="0"/>
            </a:br>
            <a:r>
              <a:rPr lang="en-GB" dirty="0"/>
              <a:t>asynchronously in method body</a:t>
            </a:r>
          </a:p>
          <a:p>
            <a:pPr lvl="1"/>
            <a:r>
              <a:rPr lang="en-GB" dirty="0"/>
              <a:t>Use </a:t>
            </a:r>
            <a:r>
              <a:rPr lang="en-GB" b="1" dirty="0"/>
              <a:t>await</a:t>
            </a:r>
            <a:r>
              <a:rPr lang="en-GB" dirty="0"/>
              <a:t> keyword to </a:t>
            </a:r>
            <a:br>
              <a:rPr lang="en-GB" dirty="0"/>
            </a:br>
            <a:r>
              <a:rPr lang="en-GB" dirty="0"/>
              <a:t>pause execution and </a:t>
            </a:r>
            <a:br>
              <a:rPr lang="en-GB" dirty="0"/>
            </a:br>
            <a:r>
              <a:rPr lang="en-GB" dirty="0"/>
              <a:t>wait for results</a:t>
            </a:r>
          </a:p>
          <a:p>
            <a:pPr lvl="2"/>
            <a:r>
              <a:rPr lang="en-GB" dirty="0"/>
              <a:t>Frees up the thread </a:t>
            </a:r>
            <a:br>
              <a:rPr lang="en-GB" dirty="0"/>
            </a:br>
            <a:r>
              <a:rPr lang="en-GB" dirty="0"/>
              <a:t>to be used elsewhere</a:t>
            </a:r>
          </a:p>
        </p:txBody>
      </p:sp>
      <p:sp>
        <p:nvSpPr>
          <p:cNvPr id="2" name="Title 1"/>
          <p:cNvSpPr>
            <a:spLocks noGrp="1"/>
          </p:cNvSpPr>
          <p:nvPr>
            <p:ph type="title"/>
          </p:nvPr>
        </p:nvSpPr>
        <p:spPr/>
        <p:txBody>
          <a:bodyPr>
            <a:normAutofit fontScale="90000"/>
          </a:bodyPr>
          <a:lstStyle/>
          <a:p>
            <a:r>
              <a:rPr lang="en-GB"/>
              <a:t>Asynchronous Controller </a:t>
            </a:r>
            <a:r>
              <a:rPr lang="en-GB" dirty="0"/>
              <a:t>Actions</a:t>
            </a:r>
          </a:p>
        </p:txBody>
      </p:sp>
      <p:pic>
        <p:nvPicPr>
          <p:cNvPr id="6" name="Picture 5"/>
          <p:cNvPicPr>
            <a:picLocks noChangeAspect="1"/>
          </p:cNvPicPr>
          <p:nvPr/>
        </p:nvPicPr>
        <p:blipFill>
          <a:blip r:embed="rId3" cstate="print"/>
          <a:stretch>
            <a:fillRect/>
          </a:stretch>
        </p:blipFill>
        <p:spPr>
          <a:xfrm>
            <a:off x="4490231" y="2697018"/>
            <a:ext cx="7664807" cy="3905207"/>
          </a:xfrm>
          <a:prstGeom prst="rect">
            <a:avLst/>
          </a:prstGeom>
          <a:ln>
            <a:solidFill>
              <a:schemeClr val="tx1"/>
            </a:solidFill>
          </a:ln>
        </p:spPr>
      </p:pic>
    </p:spTree>
    <p:extLst>
      <p:ext uri="{BB962C8B-B14F-4D97-AF65-F5344CB8AC3E}">
        <p14:creationId xmlns:p14="http://schemas.microsoft.com/office/powerpoint/2010/main" xmlns="" val="2352186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quarter" idx="15"/>
          </p:nvPr>
        </p:nvSpPr>
        <p:spPr/>
        <p:txBody>
          <a:bodyPr/>
          <a:lstStyle/>
          <a:p>
            <a:r>
              <a:rPr lang="en-US" dirty="0"/>
              <a:t>Objectives</a:t>
            </a:r>
          </a:p>
          <a:p>
            <a:pPr lvl="1"/>
            <a:r>
              <a:rPr lang="en-GB" dirty="0"/>
              <a:t>Understand the role of the controller</a:t>
            </a:r>
          </a:p>
          <a:p>
            <a:pPr lvl="1"/>
            <a:r>
              <a:rPr lang="en-GB" dirty="0"/>
              <a:t>Write Actions to process requests</a:t>
            </a:r>
          </a:p>
          <a:p>
            <a:r>
              <a:rPr lang="en-US" dirty="0"/>
              <a:t>Chapter content</a:t>
            </a:r>
          </a:p>
          <a:p>
            <a:pPr lvl="1"/>
            <a:r>
              <a:rPr lang="en-GB" dirty="0"/>
              <a:t>What is a controller?</a:t>
            </a:r>
            <a:endParaRPr lang="en-US" dirty="0"/>
          </a:p>
          <a:p>
            <a:pPr lvl="1"/>
            <a:r>
              <a:rPr lang="en-GB" dirty="0"/>
              <a:t>Action and parameters</a:t>
            </a:r>
          </a:p>
          <a:p>
            <a:pPr lvl="1"/>
            <a:r>
              <a:rPr lang="en-GB" dirty="0"/>
              <a:t>Returning Results from Actions</a:t>
            </a:r>
          </a:p>
          <a:p>
            <a:pPr lvl="1"/>
            <a:r>
              <a:rPr lang="en-GB" dirty="0"/>
              <a:t>Passing data to views</a:t>
            </a:r>
          </a:p>
          <a:p>
            <a:pPr lvl="1"/>
            <a:r>
              <a:rPr lang="en-GB" dirty="0"/>
              <a:t>Asynchronous Actions</a:t>
            </a:r>
          </a:p>
          <a:p>
            <a:pPr lvl="1"/>
            <a:r>
              <a:rPr lang="en-GB" dirty="0"/>
              <a:t>Processing HTTP Forms</a:t>
            </a:r>
            <a:endParaRPr lang="en-US" dirty="0"/>
          </a:p>
          <a:p>
            <a:r>
              <a:rPr lang="en-US" dirty="0"/>
              <a:t>Exercise</a:t>
            </a:r>
          </a:p>
          <a:p>
            <a:pPr lvl="1"/>
            <a:r>
              <a:rPr lang="en-GB" dirty="0"/>
              <a:t>Building controller classes</a:t>
            </a:r>
            <a:endParaRPr lang="en-US" dirty="0"/>
          </a:p>
          <a:p>
            <a:endParaRPr lang="en-US" dirty="0"/>
          </a:p>
        </p:txBody>
      </p:sp>
      <p:sp>
        <p:nvSpPr>
          <p:cNvPr id="19458" name="Rectangle 2"/>
          <p:cNvSpPr>
            <a:spLocks noGrp="1" noChangeArrowheads="1"/>
          </p:cNvSpPr>
          <p:nvPr>
            <p:ph type="title"/>
          </p:nvPr>
        </p:nvSpPr>
        <p:spPr/>
        <p:txBody>
          <a:bodyPr>
            <a:normAutofit fontScale="90000"/>
          </a:bodyPr>
          <a:lstStyle/>
          <a:p>
            <a:r>
              <a:rPr lang="en-US"/>
              <a:t>Chapter Review</a:t>
            </a:r>
          </a:p>
        </p:txBody>
      </p:sp>
    </p:spTree>
    <p:extLst>
      <p:ext uri="{BB962C8B-B14F-4D97-AF65-F5344CB8AC3E}">
        <p14:creationId xmlns:p14="http://schemas.microsoft.com/office/powerpoint/2010/main" xmlns="" val="404324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A controller is a class with the following responsibilities:</a:t>
            </a:r>
          </a:p>
          <a:p>
            <a:pPr lvl="1"/>
            <a:r>
              <a:rPr lang="en-GB" dirty="0"/>
              <a:t>Handle an incoming request</a:t>
            </a:r>
          </a:p>
          <a:p>
            <a:pPr lvl="1"/>
            <a:r>
              <a:rPr lang="en-GB" dirty="0"/>
              <a:t>Respond to user input</a:t>
            </a:r>
          </a:p>
          <a:p>
            <a:pPr lvl="1"/>
            <a:r>
              <a:rPr lang="en-GB" dirty="0"/>
              <a:t>Make changes to the model in response to user input</a:t>
            </a:r>
          </a:p>
          <a:p>
            <a:pPr lvl="1"/>
            <a:r>
              <a:rPr lang="en-GB" dirty="0"/>
              <a:t>Work with inbound data</a:t>
            </a:r>
          </a:p>
          <a:p>
            <a:pPr lvl="1"/>
            <a:r>
              <a:rPr lang="en-GB" dirty="0"/>
              <a:t>Provide outgoing data in the form of a View</a:t>
            </a:r>
          </a:p>
        </p:txBody>
      </p:sp>
      <p:sp>
        <p:nvSpPr>
          <p:cNvPr id="2" name="Title 1"/>
          <p:cNvSpPr>
            <a:spLocks noGrp="1"/>
          </p:cNvSpPr>
          <p:nvPr>
            <p:ph type="title"/>
          </p:nvPr>
        </p:nvSpPr>
        <p:spPr/>
        <p:txBody>
          <a:bodyPr>
            <a:normAutofit fontScale="90000"/>
          </a:bodyPr>
          <a:lstStyle/>
          <a:p>
            <a:r>
              <a:rPr lang="en-GB"/>
              <a:t>What is a controller?</a:t>
            </a:r>
            <a:endParaRPr lang="en-GB" dirty="0"/>
          </a:p>
        </p:txBody>
      </p:sp>
      <p:sp>
        <p:nvSpPr>
          <p:cNvPr id="6" name="Rounded Rectangle 5"/>
          <p:cNvSpPr/>
          <p:nvPr/>
        </p:nvSpPr>
        <p:spPr>
          <a:xfrm>
            <a:off x="5331075" y="4669463"/>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Controller</a:t>
            </a:r>
          </a:p>
        </p:txBody>
      </p:sp>
      <p:sp>
        <p:nvSpPr>
          <p:cNvPr id="7" name="Rounded Rectangle 6"/>
          <p:cNvSpPr/>
          <p:nvPr/>
        </p:nvSpPr>
        <p:spPr>
          <a:xfrm>
            <a:off x="8131517" y="5446829"/>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View</a:t>
            </a:r>
          </a:p>
        </p:txBody>
      </p:sp>
      <p:sp>
        <p:nvSpPr>
          <p:cNvPr id="8" name="Rounded Rectangle 7"/>
          <p:cNvSpPr/>
          <p:nvPr/>
        </p:nvSpPr>
        <p:spPr>
          <a:xfrm>
            <a:off x="7932283" y="4056595"/>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Model</a:t>
            </a:r>
          </a:p>
        </p:txBody>
      </p:sp>
      <p:grpSp>
        <p:nvGrpSpPr>
          <p:cNvPr id="4" name="Group 8"/>
          <p:cNvGrpSpPr>
            <a:grpSpLocks/>
          </p:cNvGrpSpPr>
          <p:nvPr/>
        </p:nvGrpSpPr>
        <p:grpSpPr bwMode="auto">
          <a:xfrm>
            <a:off x="2082118" y="4841177"/>
            <a:ext cx="2595765" cy="194180"/>
            <a:chOff x="1441" y="1826"/>
            <a:chExt cx="952" cy="190"/>
          </a:xfrm>
        </p:grpSpPr>
        <p:sp>
          <p:nvSpPr>
            <p:cNvPr id="10" name="Freeform 9"/>
            <p:cNvSpPr>
              <a:spLocks/>
            </p:cNvSpPr>
            <p:nvPr/>
          </p:nvSpPr>
          <p:spPr bwMode="auto">
            <a:xfrm>
              <a:off x="1441" y="1829"/>
              <a:ext cx="24" cy="97"/>
            </a:xfrm>
            <a:custGeom>
              <a:avLst/>
              <a:gdLst>
                <a:gd name="T0" fmla="*/ 0 w 24"/>
                <a:gd name="T1" fmla="*/ 96 h 97"/>
                <a:gd name="T2" fmla="*/ 14 w 24"/>
                <a:gd name="T3" fmla="*/ 15 h 97"/>
                <a:gd name="T4" fmla="*/ 15 w 24"/>
                <a:gd name="T5" fmla="*/ 11 h 97"/>
                <a:gd name="T6" fmla="*/ 15 w 24"/>
                <a:gd name="T7" fmla="*/ 7 h 97"/>
                <a:gd name="T8" fmla="*/ 17 w 24"/>
                <a:gd name="T9" fmla="*/ 4 h 97"/>
                <a:gd name="T10" fmla="*/ 19 w 24"/>
                <a:gd name="T11" fmla="*/ 2 h 97"/>
                <a:gd name="T12" fmla="*/ 23 w 24"/>
                <a:gd name="T13" fmla="*/ 0 h 97"/>
                <a:gd name="T14" fmla="*/ 0 60000 65536"/>
                <a:gd name="T15" fmla="*/ 0 60000 65536"/>
                <a:gd name="T16" fmla="*/ 0 60000 65536"/>
                <a:gd name="T17" fmla="*/ 0 60000 65536"/>
                <a:gd name="T18" fmla="*/ 0 60000 65536"/>
                <a:gd name="T19" fmla="*/ 0 60000 65536"/>
                <a:gd name="T20" fmla="*/ 0 60000 65536"/>
                <a:gd name="T21" fmla="*/ 0 w 24"/>
                <a:gd name="T22" fmla="*/ 0 h 97"/>
                <a:gd name="T23" fmla="*/ 24 w 24"/>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97">
                  <a:moveTo>
                    <a:pt x="0" y="96"/>
                  </a:moveTo>
                  <a:lnTo>
                    <a:pt x="14" y="15"/>
                  </a:lnTo>
                  <a:lnTo>
                    <a:pt x="15" y="11"/>
                  </a:lnTo>
                  <a:lnTo>
                    <a:pt x="15" y="7"/>
                  </a:lnTo>
                  <a:lnTo>
                    <a:pt x="17" y="4"/>
                  </a:lnTo>
                  <a:lnTo>
                    <a:pt x="19" y="2"/>
                  </a:lnTo>
                  <a:lnTo>
                    <a:pt x="23"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11" name="Freeform 10"/>
            <p:cNvSpPr>
              <a:spLocks/>
            </p:cNvSpPr>
            <p:nvPr/>
          </p:nvSpPr>
          <p:spPr bwMode="auto">
            <a:xfrm>
              <a:off x="1462" y="1828"/>
              <a:ext cx="88" cy="188"/>
            </a:xfrm>
            <a:custGeom>
              <a:avLst/>
              <a:gdLst>
                <a:gd name="T0" fmla="*/ 0 w 88"/>
                <a:gd name="T1" fmla="*/ 0 h 188"/>
                <a:gd name="T2" fmla="*/ 4 w 88"/>
                <a:gd name="T3" fmla="*/ 1 h 188"/>
                <a:gd name="T4" fmla="*/ 8 w 88"/>
                <a:gd name="T5" fmla="*/ 5 h 188"/>
                <a:gd name="T6" fmla="*/ 9 w 88"/>
                <a:gd name="T7" fmla="*/ 9 h 188"/>
                <a:gd name="T8" fmla="*/ 10 w 88"/>
                <a:gd name="T9" fmla="*/ 16 h 188"/>
                <a:gd name="T10" fmla="*/ 29 w 88"/>
                <a:gd name="T11" fmla="*/ 172 h 188"/>
                <a:gd name="T12" fmla="*/ 31 w 88"/>
                <a:gd name="T13" fmla="*/ 181 h 188"/>
                <a:gd name="T14" fmla="*/ 32 w 88"/>
                <a:gd name="T15" fmla="*/ 184 h 188"/>
                <a:gd name="T16" fmla="*/ 35 w 88"/>
                <a:gd name="T17" fmla="*/ 187 h 188"/>
                <a:gd name="T18" fmla="*/ 40 w 88"/>
                <a:gd name="T19" fmla="*/ 187 h 188"/>
                <a:gd name="T20" fmla="*/ 44 w 88"/>
                <a:gd name="T21" fmla="*/ 185 h 188"/>
                <a:gd name="T22" fmla="*/ 46 w 88"/>
                <a:gd name="T23" fmla="*/ 181 h 188"/>
                <a:gd name="T24" fmla="*/ 78 w 88"/>
                <a:gd name="T25" fmla="*/ 15 h 188"/>
                <a:gd name="T26" fmla="*/ 79 w 88"/>
                <a:gd name="T27" fmla="*/ 11 h 188"/>
                <a:gd name="T28" fmla="*/ 80 w 88"/>
                <a:gd name="T29" fmla="*/ 7 h 188"/>
                <a:gd name="T30" fmla="*/ 81 w 88"/>
                <a:gd name="T31" fmla="*/ 5 h 188"/>
                <a:gd name="T32" fmla="*/ 83 w 88"/>
                <a:gd name="T33" fmla="*/ 1 h 188"/>
                <a:gd name="T34" fmla="*/ 87 w 88"/>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8"/>
                <a:gd name="T56" fmla="*/ 88 w 88"/>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8">
                  <a:moveTo>
                    <a:pt x="0" y="0"/>
                  </a:moveTo>
                  <a:lnTo>
                    <a:pt x="4" y="1"/>
                  </a:lnTo>
                  <a:lnTo>
                    <a:pt x="8" y="5"/>
                  </a:lnTo>
                  <a:lnTo>
                    <a:pt x="9" y="9"/>
                  </a:lnTo>
                  <a:lnTo>
                    <a:pt x="10" y="16"/>
                  </a:lnTo>
                  <a:lnTo>
                    <a:pt x="29" y="172"/>
                  </a:lnTo>
                  <a:lnTo>
                    <a:pt x="31" y="181"/>
                  </a:lnTo>
                  <a:lnTo>
                    <a:pt x="32" y="184"/>
                  </a:lnTo>
                  <a:lnTo>
                    <a:pt x="35" y="187"/>
                  </a:lnTo>
                  <a:lnTo>
                    <a:pt x="40" y="187"/>
                  </a:lnTo>
                  <a:lnTo>
                    <a:pt x="44" y="185"/>
                  </a:lnTo>
                  <a:lnTo>
                    <a:pt x="46" y="181"/>
                  </a:lnTo>
                  <a:lnTo>
                    <a:pt x="78" y="15"/>
                  </a:lnTo>
                  <a:lnTo>
                    <a:pt x="79" y="11"/>
                  </a:lnTo>
                  <a:lnTo>
                    <a:pt x="80" y="7"/>
                  </a:lnTo>
                  <a:lnTo>
                    <a:pt x="81" y="5"/>
                  </a:lnTo>
                  <a:lnTo>
                    <a:pt x="83" y="1"/>
                  </a:lnTo>
                  <a:lnTo>
                    <a:pt x="87"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12" name="Freeform 11"/>
            <p:cNvSpPr>
              <a:spLocks/>
            </p:cNvSpPr>
            <p:nvPr/>
          </p:nvSpPr>
          <p:spPr bwMode="auto">
            <a:xfrm>
              <a:off x="1552" y="1828"/>
              <a:ext cx="84" cy="188"/>
            </a:xfrm>
            <a:custGeom>
              <a:avLst/>
              <a:gdLst>
                <a:gd name="T0" fmla="*/ 0 w 84"/>
                <a:gd name="T1" fmla="*/ 1 h 188"/>
                <a:gd name="T2" fmla="*/ 2 w 84"/>
                <a:gd name="T3" fmla="*/ 2 h 188"/>
                <a:gd name="T4" fmla="*/ 5 w 84"/>
                <a:gd name="T5" fmla="*/ 5 h 188"/>
                <a:gd name="T6" fmla="*/ 5 w 84"/>
                <a:gd name="T7" fmla="*/ 9 h 188"/>
                <a:gd name="T8" fmla="*/ 7 w 84"/>
                <a:gd name="T9" fmla="*/ 16 h 188"/>
                <a:gd name="T10" fmla="*/ 26 w 84"/>
                <a:gd name="T11" fmla="*/ 172 h 188"/>
                <a:gd name="T12" fmla="*/ 27 w 84"/>
                <a:gd name="T13" fmla="*/ 181 h 188"/>
                <a:gd name="T14" fmla="*/ 29 w 84"/>
                <a:gd name="T15" fmla="*/ 184 h 188"/>
                <a:gd name="T16" fmla="*/ 32 w 84"/>
                <a:gd name="T17" fmla="*/ 187 h 188"/>
                <a:gd name="T18" fmla="*/ 36 w 84"/>
                <a:gd name="T19" fmla="*/ 187 h 188"/>
                <a:gd name="T20" fmla="*/ 40 w 84"/>
                <a:gd name="T21" fmla="*/ 185 h 188"/>
                <a:gd name="T22" fmla="*/ 42 w 84"/>
                <a:gd name="T23" fmla="*/ 181 h 188"/>
                <a:gd name="T24" fmla="*/ 75 w 84"/>
                <a:gd name="T25" fmla="*/ 15 h 188"/>
                <a:gd name="T26" fmla="*/ 75 w 84"/>
                <a:gd name="T27" fmla="*/ 11 h 188"/>
                <a:gd name="T28" fmla="*/ 76 w 84"/>
                <a:gd name="T29" fmla="*/ 7 h 188"/>
                <a:gd name="T30" fmla="*/ 77 w 84"/>
                <a:gd name="T31" fmla="*/ 5 h 188"/>
                <a:gd name="T32" fmla="*/ 79 w 84"/>
                <a:gd name="T33" fmla="*/ 3 h 188"/>
                <a:gd name="T34" fmla="*/ 83 w 84"/>
                <a:gd name="T35" fmla="*/ 0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88"/>
                <a:gd name="T56" fmla="*/ 84 w 84"/>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88">
                  <a:moveTo>
                    <a:pt x="0" y="1"/>
                  </a:moveTo>
                  <a:lnTo>
                    <a:pt x="2" y="2"/>
                  </a:lnTo>
                  <a:lnTo>
                    <a:pt x="5" y="5"/>
                  </a:lnTo>
                  <a:lnTo>
                    <a:pt x="5" y="9"/>
                  </a:lnTo>
                  <a:lnTo>
                    <a:pt x="7" y="16"/>
                  </a:lnTo>
                  <a:lnTo>
                    <a:pt x="26" y="172"/>
                  </a:lnTo>
                  <a:lnTo>
                    <a:pt x="27" y="181"/>
                  </a:lnTo>
                  <a:lnTo>
                    <a:pt x="29" y="184"/>
                  </a:lnTo>
                  <a:lnTo>
                    <a:pt x="32" y="187"/>
                  </a:lnTo>
                  <a:lnTo>
                    <a:pt x="36" y="187"/>
                  </a:lnTo>
                  <a:lnTo>
                    <a:pt x="40" y="185"/>
                  </a:lnTo>
                  <a:lnTo>
                    <a:pt x="42" y="181"/>
                  </a:lnTo>
                  <a:lnTo>
                    <a:pt x="75" y="15"/>
                  </a:lnTo>
                  <a:lnTo>
                    <a:pt x="75" y="11"/>
                  </a:lnTo>
                  <a:lnTo>
                    <a:pt x="76" y="7"/>
                  </a:lnTo>
                  <a:lnTo>
                    <a:pt x="77" y="5"/>
                  </a:lnTo>
                  <a:lnTo>
                    <a:pt x="79" y="3"/>
                  </a:lnTo>
                  <a:lnTo>
                    <a:pt x="83"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13" name="Freeform 12"/>
            <p:cNvSpPr>
              <a:spLocks/>
            </p:cNvSpPr>
            <p:nvPr/>
          </p:nvSpPr>
          <p:spPr bwMode="auto">
            <a:xfrm>
              <a:off x="1637" y="1828"/>
              <a:ext cx="88" cy="188"/>
            </a:xfrm>
            <a:custGeom>
              <a:avLst/>
              <a:gdLst>
                <a:gd name="T0" fmla="*/ 0 w 88"/>
                <a:gd name="T1" fmla="*/ 0 h 188"/>
                <a:gd name="T2" fmla="*/ 4 w 88"/>
                <a:gd name="T3" fmla="*/ 1 h 188"/>
                <a:gd name="T4" fmla="*/ 8 w 88"/>
                <a:gd name="T5" fmla="*/ 5 h 188"/>
                <a:gd name="T6" fmla="*/ 9 w 88"/>
                <a:gd name="T7" fmla="*/ 9 h 188"/>
                <a:gd name="T8" fmla="*/ 10 w 88"/>
                <a:gd name="T9" fmla="*/ 16 h 188"/>
                <a:gd name="T10" fmla="*/ 29 w 88"/>
                <a:gd name="T11" fmla="*/ 172 h 188"/>
                <a:gd name="T12" fmla="*/ 31 w 88"/>
                <a:gd name="T13" fmla="*/ 181 h 188"/>
                <a:gd name="T14" fmla="*/ 32 w 88"/>
                <a:gd name="T15" fmla="*/ 184 h 188"/>
                <a:gd name="T16" fmla="*/ 35 w 88"/>
                <a:gd name="T17" fmla="*/ 187 h 188"/>
                <a:gd name="T18" fmla="*/ 40 w 88"/>
                <a:gd name="T19" fmla="*/ 187 h 188"/>
                <a:gd name="T20" fmla="*/ 44 w 88"/>
                <a:gd name="T21" fmla="*/ 185 h 188"/>
                <a:gd name="T22" fmla="*/ 46 w 88"/>
                <a:gd name="T23" fmla="*/ 181 h 188"/>
                <a:gd name="T24" fmla="*/ 79 w 88"/>
                <a:gd name="T25" fmla="*/ 15 h 188"/>
                <a:gd name="T26" fmla="*/ 80 w 88"/>
                <a:gd name="T27" fmla="*/ 11 h 188"/>
                <a:gd name="T28" fmla="*/ 80 w 88"/>
                <a:gd name="T29" fmla="*/ 7 h 188"/>
                <a:gd name="T30" fmla="*/ 81 w 88"/>
                <a:gd name="T31" fmla="*/ 5 h 188"/>
                <a:gd name="T32" fmla="*/ 84 w 88"/>
                <a:gd name="T33" fmla="*/ 1 h 188"/>
                <a:gd name="T34" fmla="*/ 87 w 88"/>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8"/>
                <a:gd name="T56" fmla="*/ 88 w 88"/>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8">
                  <a:moveTo>
                    <a:pt x="0" y="0"/>
                  </a:moveTo>
                  <a:lnTo>
                    <a:pt x="4" y="1"/>
                  </a:lnTo>
                  <a:lnTo>
                    <a:pt x="8" y="5"/>
                  </a:lnTo>
                  <a:lnTo>
                    <a:pt x="9" y="9"/>
                  </a:lnTo>
                  <a:lnTo>
                    <a:pt x="10" y="16"/>
                  </a:lnTo>
                  <a:lnTo>
                    <a:pt x="29" y="172"/>
                  </a:lnTo>
                  <a:lnTo>
                    <a:pt x="31" y="181"/>
                  </a:lnTo>
                  <a:lnTo>
                    <a:pt x="32" y="184"/>
                  </a:lnTo>
                  <a:lnTo>
                    <a:pt x="35" y="187"/>
                  </a:lnTo>
                  <a:lnTo>
                    <a:pt x="40" y="187"/>
                  </a:lnTo>
                  <a:lnTo>
                    <a:pt x="44" y="185"/>
                  </a:lnTo>
                  <a:lnTo>
                    <a:pt x="46" y="181"/>
                  </a:lnTo>
                  <a:lnTo>
                    <a:pt x="79" y="15"/>
                  </a:lnTo>
                  <a:lnTo>
                    <a:pt x="80" y="11"/>
                  </a:lnTo>
                  <a:lnTo>
                    <a:pt x="80" y="7"/>
                  </a:lnTo>
                  <a:lnTo>
                    <a:pt x="81" y="5"/>
                  </a:lnTo>
                  <a:lnTo>
                    <a:pt x="84" y="1"/>
                  </a:lnTo>
                  <a:lnTo>
                    <a:pt x="87"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14" name="Freeform 13"/>
            <p:cNvSpPr>
              <a:spLocks/>
            </p:cNvSpPr>
            <p:nvPr/>
          </p:nvSpPr>
          <p:spPr bwMode="auto">
            <a:xfrm>
              <a:off x="1728" y="1827"/>
              <a:ext cx="85" cy="189"/>
            </a:xfrm>
            <a:custGeom>
              <a:avLst/>
              <a:gdLst>
                <a:gd name="T0" fmla="*/ 0 w 85"/>
                <a:gd name="T1" fmla="*/ 1 h 189"/>
                <a:gd name="T2" fmla="*/ 2 w 85"/>
                <a:gd name="T3" fmla="*/ 1 h 189"/>
                <a:gd name="T4" fmla="*/ 5 w 85"/>
                <a:gd name="T5" fmla="*/ 5 h 189"/>
                <a:gd name="T6" fmla="*/ 7 w 85"/>
                <a:gd name="T7" fmla="*/ 8 h 189"/>
                <a:gd name="T8" fmla="*/ 7 w 85"/>
                <a:gd name="T9" fmla="*/ 15 h 189"/>
                <a:gd name="T10" fmla="*/ 26 w 85"/>
                <a:gd name="T11" fmla="*/ 173 h 189"/>
                <a:gd name="T12" fmla="*/ 28 w 85"/>
                <a:gd name="T13" fmla="*/ 182 h 189"/>
                <a:gd name="T14" fmla="*/ 30 w 85"/>
                <a:gd name="T15" fmla="*/ 185 h 189"/>
                <a:gd name="T16" fmla="*/ 33 w 85"/>
                <a:gd name="T17" fmla="*/ 187 h 189"/>
                <a:gd name="T18" fmla="*/ 36 w 85"/>
                <a:gd name="T19" fmla="*/ 188 h 189"/>
                <a:gd name="T20" fmla="*/ 40 w 85"/>
                <a:gd name="T21" fmla="*/ 186 h 189"/>
                <a:gd name="T22" fmla="*/ 43 w 85"/>
                <a:gd name="T23" fmla="*/ 182 h 189"/>
                <a:gd name="T24" fmla="*/ 76 w 85"/>
                <a:gd name="T25" fmla="*/ 14 h 189"/>
                <a:gd name="T26" fmla="*/ 76 w 85"/>
                <a:gd name="T27" fmla="*/ 10 h 189"/>
                <a:gd name="T28" fmla="*/ 77 w 85"/>
                <a:gd name="T29" fmla="*/ 6 h 189"/>
                <a:gd name="T30" fmla="*/ 78 w 85"/>
                <a:gd name="T31" fmla="*/ 4 h 189"/>
                <a:gd name="T32" fmla="*/ 81 w 85"/>
                <a:gd name="T33" fmla="*/ 1 h 189"/>
                <a:gd name="T34" fmla="*/ 84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0" y="1"/>
                  </a:moveTo>
                  <a:lnTo>
                    <a:pt x="2" y="1"/>
                  </a:lnTo>
                  <a:lnTo>
                    <a:pt x="5" y="5"/>
                  </a:lnTo>
                  <a:lnTo>
                    <a:pt x="7" y="8"/>
                  </a:lnTo>
                  <a:lnTo>
                    <a:pt x="7" y="15"/>
                  </a:lnTo>
                  <a:lnTo>
                    <a:pt x="26" y="173"/>
                  </a:lnTo>
                  <a:lnTo>
                    <a:pt x="28" y="182"/>
                  </a:lnTo>
                  <a:lnTo>
                    <a:pt x="30" y="185"/>
                  </a:lnTo>
                  <a:lnTo>
                    <a:pt x="33" y="187"/>
                  </a:lnTo>
                  <a:lnTo>
                    <a:pt x="36" y="188"/>
                  </a:lnTo>
                  <a:lnTo>
                    <a:pt x="40" y="186"/>
                  </a:lnTo>
                  <a:lnTo>
                    <a:pt x="43" y="182"/>
                  </a:lnTo>
                  <a:lnTo>
                    <a:pt x="76" y="14"/>
                  </a:lnTo>
                  <a:lnTo>
                    <a:pt x="76" y="10"/>
                  </a:lnTo>
                  <a:lnTo>
                    <a:pt x="77" y="6"/>
                  </a:lnTo>
                  <a:lnTo>
                    <a:pt x="78" y="4"/>
                  </a:lnTo>
                  <a:lnTo>
                    <a:pt x="81" y="1"/>
                  </a:lnTo>
                  <a:lnTo>
                    <a:pt x="84"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15" name="Freeform 14"/>
            <p:cNvSpPr>
              <a:spLocks/>
            </p:cNvSpPr>
            <p:nvPr/>
          </p:nvSpPr>
          <p:spPr bwMode="auto">
            <a:xfrm>
              <a:off x="1812" y="1827"/>
              <a:ext cx="88" cy="189"/>
            </a:xfrm>
            <a:custGeom>
              <a:avLst/>
              <a:gdLst>
                <a:gd name="T0" fmla="*/ 0 w 88"/>
                <a:gd name="T1" fmla="*/ 0 h 189"/>
                <a:gd name="T2" fmla="*/ 5 w 88"/>
                <a:gd name="T3" fmla="*/ 1 h 189"/>
                <a:gd name="T4" fmla="*/ 9 w 88"/>
                <a:gd name="T5" fmla="*/ 4 h 189"/>
                <a:gd name="T6" fmla="*/ 9 w 88"/>
                <a:gd name="T7" fmla="*/ 9 h 189"/>
                <a:gd name="T8" fmla="*/ 11 w 88"/>
                <a:gd name="T9" fmla="*/ 15 h 189"/>
                <a:gd name="T10" fmla="*/ 30 w 88"/>
                <a:gd name="T11" fmla="*/ 173 h 189"/>
                <a:gd name="T12" fmla="*/ 31 w 88"/>
                <a:gd name="T13" fmla="*/ 182 h 189"/>
                <a:gd name="T14" fmla="*/ 32 w 88"/>
                <a:gd name="T15" fmla="*/ 185 h 189"/>
                <a:gd name="T16" fmla="*/ 36 w 88"/>
                <a:gd name="T17" fmla="*/ 187 h 189"/>
                <a:gd name="T18" fmla="*/ 40 w 88"/>
                <a:gd name="T19" fmla="*/ 188 h 189"/>
                <a:gd name="T20" fmla="*/ 44 w 88"/>
                <a:gd name="T21" fmla="*/ 186 h 189"/>
                <a:gd name="T22" fmla="*/ 46 w 88"/>
                <a:gd name="T23" fmla="*/ 182 h 189"/>
                <a:gd name="T24" fmla="*/ 79 w 88"/>
                <a:gd name="T25" fmla="*/ 14 h 189"/>
                <a:gd name="T26" fmla="*/ 80 w 88"/>
                <a:gd name="T27" fmla="*/ 10 h 189"/>
                <a:gd name="T28" fmla="*/ 80 w 88"/>
                <a:gd name="T29" fmla="*/ 6 h 189"/>
                <a:gd name="T30" fmla="*/ 81 w 88"/>
                <a:gd name="T31" fmla="*/ 4 h 189"/>
                <a:gd name="T32" fmla="*/ 84 w 88"/>
                <a:gd name="T33" fmla="*/ 1 h 189"/>
                <a:gd name="T34" fmla="*/ 87 w 88"/>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9"/>
                <a:gd name="T56" fmla="*/ 88 w 88"/>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9">
                  <a:moveTo>
                    <a:pt x="0" y="0"/>
                  </a:moveTo>
                  <a:lnTo>
                    <a:pt x="5" y="1"/>
                  </a:lnTo>
                  <a:lnTo>
                    <a:pt x="9" y="4"/>
                  </a:lnTo>
                  <a:lnTo>
                    <a:pt x="9" y="9"/>
                  </a:lnTo>
                  <a:lnTo>
                    <a:pt x="11" y="15"/>
                  </a:lnTo>
                  <a:lnTo>
                    <a:pt x="30" y="173"/>
                  </a:lnTo>
                  <a:lnTo>
                    <a:pt x="31" y="182"/>
                  </a:lnTo>
                  <a:lnTo>
                    <a:pt x="32" y="185"/>
                  </a:lnTo>
                  <a:lnTo>
                    <a:pt x="36" y="187"/>
                  </a:lnTo>
                  <a:lnTo>
                    <a:pt x="40" y="188"/>
                  </a:lnTo>
                  <a:lnTo>
                    <a:pt x="44" y="186"/>
                  </a:lnTo>
                  <a:lnTo>
                    <a:pt x="46" y="182"/>
                  </a:lnTo>
                  <a:lnTo>
                    <a:pt x="79" y="14"/>
                  </a:lnTo>
                  <a:lnTo>
                    <a:pt x="80" y="10"/>
                  </a:lnTo>
                  <a:lnTo>
                    <a:pt x="80" y="6"/>
                  </a:lnTo>
                  <a:lnTo>
                    <a:pt x="81" y="4"/>
                  </a:lnTo>
                  <a:lnTo>
                    <a:pt x="84" y="1"/>
                  </a:lnTo>
                  <a:lnTo>
                    <a:pt x="87"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16" name="Freeform 15"/>
            <p:cNvSpPr>
              <a:spLocks/>
            </p:cNvSpPr>
            <p:nvPr/>
          </p:nvSpPr>
          <p:spPr bwMode="auto">
            <a:xfrm>
              <a:off x="1900" y="1827"/>
              <a:ext cx="86" cy="189"/>
            </a:xfrm>
            <a:custGeom>
              <a:avLst/>
              <a:gdLst>
                <a:gd name="T0" fmla="*/ 0 w 86"/>
                <a:gd name="T1" fmla="*/ 1 h 189"/>
                <a:gd name="T2" fmla="*/ 3 w 86"/>
                <a:gd name="T3" fmla="*/ 1 h 189"/>
                <a:gd name="T4" fmla="*/ 6 w 86"/>
                <a:gd name="T5" fmla="*/ 5 h 189"/>
                <a:gd name="T6" fmla="*/ 7 w 86"/>
                <a:gd name="T7" fmla="*/ 8 h 189"/>
                <a:gd name="T8" fmla="*/ 7 w 86"/>
                <a:gd name="T9" fmla="*/ 15 h 189"/>
                <a:gd name="T10" fmla="*/ 27 w 86"/>
                <a:gd name="T11" fmla="*/ 173 h 189"/>
                <a:gd name="T12" fmla="*/ 29 w 86"/>
                <a:gd name="T13" fmla="*/ 182 h 189"/>
                <a:gd name="T14" fmla="*/ 30 w 86"/>
                <a:gd name="T15" fmla="*/ 185 h 189"/>
                <a:gd name="T16" fmla="*/ 33 w 86"/>
                <a:gd name="T17" fmla="*/ 187 h 189"/>
                <a:gd name="T18" fmla="*/ 38 w 86"/>
                <a:gd name="T19" fmla="*/ 188 h 189"/>
                <a:gd name="T20" fmla="*/ 41 w 86"/>
                <a:gd name="T21" fmla="*/ 186 h 189"/>
                <a:gd name="T22" fmla="*/ 44 w 86"/>
                <a:gd name="T23" fmla="*/ 182 h 189"/>
                <a:gd name="T24" fmla="*/ 77 w 86"/>
                <a:gd name="T25" fmla="*/ 14 h 189"/>
                <a:gd name="T26" fmla="*/ 77 w 86"/>
                <a:gd name="T27" fmla="*/ 10 h 189"/>
                <a:gd name="T28" fmla="*/ 78 w 86"/>
                <a:gd name="T29" fmla="*/ 6 h 189"/>
                <a:gd name="T30" fmla="*/ 79 w 86"/>
                <a:gd name="T31" fmla="*/ 4 h 189"/>
                <a:gd name="T32" fmla="*/ 82 w 86"/>
                <a:gd name="T33" fmla="*/ 1 h 189"/>
                <a:gd name="T34" fmla="*/ 85 w 86"/>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89"/>
                <a:gd name="T56" fmla="*/ 86 w 86"/>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89">
                  <a:moveTo>
                    <a:pt x="0" y="1"/>
                  </a:moveTo>
                  <a:lnTo>
                    <a:pt x="3" y="1"/>
                  </a:lnTo>
                  <a:lnTo>
                    <a:pt x="6" y="5"/>
                  </a:lnTo>
                  <a:lnTo>
                    <a:pt x="7" y="8"/>
                  </a:lnTo>
                  <a:lnTo>
                    <a:pt x="7" y="15"/>
                  </a:lnTo>
                  <a:lnTo>
                    <a:pt x="27" y="173"/>
                  </a:lnTo>
                  <a:lnTo>
                    <a:pt x="29" y="182"/>
                  </a:lnTo>
                  <a:lnTo>
                    <a:pt x="30" y="185"/>
                  </a:lnTo>
                  <a:lnTo>
                    <a:pt x="33" y="187"/>
                  </a:lnTo>
                  <a:lnTo>
                    <a:pt x="38" y="188"/>
                  </a:lnTo>
                  <a:lnTo>
                    <a:pt x="41" y="186"/>
                  </a:lnTo>
                  <a:lnTo>
                    <a:pt x="44" y="182"/>
                  </a:lnTo>
                  <a:lnTo>
                    <a:pt x="77" y="14"/>
                  </a:lnTo>
                  <a:lnTo>
                    <a:pt x="77" y="10"/>
                  </a:lnTo>
                  <a:lnTo>
                    <a:pt x="78" y="6"/>
                  </a:lnTo>
                  <a:lnTo>
                    <a:pt x="79" y="4"/>
                  </a:lnTo>
                  <a:lnTo>
                    <a:pt x="82" y="1"/>
                  </a:lnTo>
                  <a:lnTo>
                    <a:pt x="85"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17" name="Freeform 16"/>
            <p:cNvSpPr>
              <a:spLocks/>
            </p:cNvSpPr>
            <p:nvPr/>
          </p:nvSpPr>
          <p:spPr bwMode="auto">
            <a:xfrm>
              <a:off x="1985" y="1827"/>
              <a:ext cx="87" cy="189"/>
            </a:xfrm>
            <a:custGeom>
              <a:avLst/>
              <a:gdLst>
                <a:gd name="T0" fmla="*/ 0 w 87"/>
                <a:gd name="T1" fmla="*/ 0 h 189"/>
                <a:gd name="T2" fmla="*/ 5 w 87"/>
                <a:gd name="T3" fmla="*/ 1 h 189"/>
                <a:gd name="T4" fmla="*/ 9 w 87"/>
                <a:gd name="T5" fmla="*/ 4 h 189"/>
                <a:gd name="T6" fmla="*/ 9 w 87"/>
                <a:gd name="T7" fmla="*/ 9 h 189"/>
                <a:gd name="T8" fmla="*/ 11 w 87"/>
                <a:gd name="T9" fmla="*/ 15 h 189"/>
                <a:gd name="T10" fmla="*/ 30 w 87"/>
                <a:gd name="T11" fmla="*/ 173 h 189"/>
                <a:gd name="T12" fmla="*/ 31 w 87"/>
                <a:gd name="T13" fmla="*/ 182 h 189"/>
                <a:gd name="T14" fmla="*/ 32 w 87"/>
                <a:gd name="T15" fmla="*/ 185 h 189"/>
                <a:gd name="T16" fmla="*/ 36 w 87"/>
                <a:gd name="T17" fmla="*/ 187 h 189"/>
                <a:gd name="T18" fmla="*/ 39 w 87"/>
                <a:gd name="T19" fmla="*/ 188 h 189"/>
                <a:gd name="T20" fmla="*/ 44 w 87"/>
                <a:gd name="T21" fmla="*/ 186 h 189"/>
                <a:gd name="T22" fmla="*/ 46 w 87"/>
                <a:gd name="T23" fmla="*/ 182 h 189"/>
                <a:gd name="T24" fmla="*/ 78 w 87"/>
                <a:gd name="T25" fmla="*/ 14 h 189"/>
                <a:gd name="T26" fmla="*/ 79 w 87"/>
                <a:gd name="T27" fmla="*/ 10 h 189"/>
                <a:gd name="T28" fmla="*/ 79 w 87"/>
                <a:gd name="T29" fmla="*/ 6 h 189"/>
                <a:gd name="T30" fmla="*/ 80 w 87"/>
                <a:gd name="T31" fmla="*/ 4 h 189"/>
                <a:gd name="T32" fmla="*/ 83 w 87"/>
                <a:gd name="T33" fmla="*/ 1 h 189"/>
                <a:gd name="T34" fmla="*/ 86 w 87"/>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9"/>
                <a:gd name="T56" fmla="*/ 87 w 87"/>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9">
                  <a:moveTo>
                    <a:pt x="0" y="0"/>
                  </a:moveTo>
                  <a:lnTo>
                    <a:pt x="5" y="1"/>
                  </a:lnTo>
                  <a:lnTo>
                    <a:pt x="9" y="4"/>
                  </a:lnTo>
                  <a:lnTo>
                    <a:pt x="9" y="9"/>
                  </a:lnTo>
                  <a:lnTo>
                    <a:pt x="11" y="15"/>
                  </a:lnTo>
                  <a:lnTo>
                    <a:pt x="30" y="173"/>
                  </a:lnTo>
                  <a:lnTo>
                    <a:pt x="31" y="182"/>
                  </a:lnTo>
                  <a:lnTo>
                    <a:pt x="32" y="185"/>
                  </a:lnTo>
                  <a:lnTo>
                    <a:pt x="36" y="187"/>
                  </a:lnTo>
                  <a:lnTo>
                    <a:pt x="39" y="188"/>
                  </a:lnTo>
                  <a:lnTo>
                    <a:pt x="44" y="186"/>
                  </a:lnTo>
                  <a:lnTo>
                    <a:pt x="46" y="182"/>
                  </a:lnTo>
                  <a:lnTo>
                    <a:pt x="78" y="14"/>
                  </a:lnTo>
                  <a:lnTo>
                    <a:pt x="79" y="10"/>
                  </a:lnTo>
                  <a:lnTo>
                    <a:pt x="79" y="6"/>
                  </a:lnTo>
                  <a:lnTo>
                    <a:pt x="80" y="4"/>
                  </a:lnTo>
                  <a:lnTo>
                    <a:pt x="83" y="1"/>
                  </a:lnTo>
                  <a:lnTo>
                    <a:pt x="86"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18" name="Freeform 17"/>
            <p:cNvSpPr>
              <a:spLocks/>
            </p:cNvSpPr>
            <p:nvPr/>
          </p:nvSpPr>
          <p:spPr bwMode="auto">
            <a:xfrm>
              <a:off x="2076" y="1827"/>
              <a:ext cx="85" cy="189"/>
            </a:xfrm>
            <a:custGeom>
              <a:avLst/>
              <a:gdLst>
                <a:gd name="T0" fmla="*/ 0 w 85"/>
                <a:gd name="T1" fmla="*/ 1 h 189"/>
                <a:gd name="T2" fmla="*/ 3 w 85"/>
                <a:gd name="T3" fmla="*/ 1 h 189"/>
                <a:gd name="T4" fmla="*/ 6 w 85"/>
                <a:gd name="T5" fmla="*/ 5 h 189"/>
                <a:gd name="T6" fmla="*/ 7 w 85"/>
                <a:gd name="T7" fmla="*/ 8 h 189"/>
                <a:gd name="T8" fmla="*/ 8 w 85"/>
                <a:gd name="T9" fmla="*/ 15 h 189"/>
                <a:gd name="T10" fmla="*/ 26 w 85"/>
                <a:gd name="T11" fmla="*/ 173 h 189"/>
                <a:gd name="T12" fmla="*/ 29 w 85"/>
                <a:gd name="T13" fmla="*/ 182 h 189"/>
                <a:gd name="T14" fmla="*/ 30 w 85"/>
                <a:gd name="T15" fmla="*/ 184 h 189"/>
                <a:gd name="T16" fmla="*/ 33 w 85"/>
                <a:gd name="T17" fmla="*/ 187 h 189"/>
                <a:gd name="T18" fmla="*/ 37 w 85"/>
                <a:gd name="T19" fmla="*/ 188 h 189"/>
                <a:gd name="T20" fmla="*/ 40 w 85"/>
                <a:gd name="T21" fmla="*/ 186 h 189"/>
                <a:gd name="T22" fmla="*/ 44 w 85"/>
                <a:gd name="T23" fmla="*/ 182 h 189"/>
                <a:gd name="T24" fmla="*/ 76 w 85"/>
                <a:gd name="T25" fmla="*/ 14 h 189"/>
                <a:gd name="T26" fmla="*/ 76 w 85"/>
                <a:gd name="T27" fmla="*/ 10 h 189"/>
                <a:gd name="T28" fmla="*/ 77 w 85"/>
                <a:gd name="T29" fmla="*/ 6 h 189"/>
                <a:gd name="T30" fmla="*/ 78 w 85"/>
                <a:gd name="T31" fmla="*/ 3 h 189"/>
                <a:gd name="T32" fmla="*/ 81 w 85"/>
                <a:gd name="T33" fmla="*/ 1 h 189"/>
                <a:gd name="T34" fmla="*/ 84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0" y="1"/>
                  </a:moveTo>
                  <a:lnTo>
                    <a:pt x="3" y="1"/>
                  </a:lnTo>
                  <a:lnTo>
                    <a:pt x="6" y="5"/>
                  </a:lnTo>
                  <a:lnTo>
                    <a:pt x="7" y="8"/>
                  </a:lnTo>
                  <a:lnTo>
                    <a:pt x="8" y="15"/>
                  </a:lnTo>
                  <a:lnTo>
                    <a:pt x="26" y="173"/>
                  </a:lnTo>
                  <a:lnTo>
                    <a:pt x="29" y="182"/>
                  </a:lnTo>
                  <a:lnTo>
                    <a:pt x="30" y="184"/>
                  </a:lnTo>
                  <a:lnTo>
                    <a:pt x="33" y="187"/>
                  </a:lnTo>
                  <a:lnTo>
                    <a:pt x="37" y="188"/>
                  </a:lnTo>
                  <a:lnTo>
                    <a:pt x="40" y="186"/>
                  </a:lnTo>
                  <a:lnTo>
                    <a:pt x="44" y="182"/>
                  </a:lnTo>
                  <a:lnTo>
                    <a:pt x="76" y="14"/>
                  </a:lnTo>
                  <a:lnTo>
                    <a:pt x="76" y="10"/>
                  </a:lnTo>
                  <a:lnTo>
                    <a:pt x="77" y="6"/>
                  </a:lnTo>
                  <a:lnTo>
                    <a:pt x="78" y="3"/>
                  </a:lnTo>
                  <a:lnTo>
                    <a:pt x="81" y="1"/>
                  </a:lnTo>
                  <a:lnTo>
                    <a:pt x="84"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19" name="Freeform 18"/>
            <p:cNvSpPr>
              <a:spLocks/>
            </p:cNvSpPr>
            <p:nvPr/>
          </p:nvSpPr>
          <p:spPr bwMode="auto">
            <a:xfrm>
              <a:off x="2160" y="1826"/>
              <a:ext cx="88" cy="190"/>
            </a:xfrm>
            <a:custGeom>
              <a:avLst/>
              <a:gdLst>
                <a:gd name="T0" fmla="*/ 0 w 88"/>
                <a:gd name="T1" fmla="*/ 0 h 190"/>
                <a:gd name="T2" fmla="*/ 5 w 88"/>
                <a:gd name="T3" fmla="*/ 1 h 190"/>
                <a:gd name="T4" fmla="*/ 8 w 88"/>
                <a:gd name="T5" fmla="*/ 4 h 190"/>
                <a:gd name="T6" fmla="*/ 9 w 88"/>
                <a:gd name="T7" fmla="*/ 9 h 190"/>
                <a:gd name="T8" fmla="*/ 10 w 88"/>
                <a:gd name="T9" fmla="*/ 16 h 190"/>
                <a:gd name="T10" fmla="*/ 29 w 88"/>
                <a:gd name="T11" fmla="*/ 174 h 190"/>
                <a:gd name="T12" fmla="*/ 30 w 88"/>
                <a:gd name="T13" fmla="*/ 183 h 190"/>
                <a:gd name="T14" fmla="*/ 33 w 88"/>
                <a:gd name="T15" fmla="*/ 185 h 190"/>
                <a:gd name="T16" fmla="*/ 35 w 88"/>
                <a:gd name="T17" fmla="*/ 187 h 190"/>
                <a:gd name="T18" fmla="*/ 40 w 88"/>
                <a:gd name="T19" fmla="*/ 189 h 190"/>
                <a:gd name="T20" fmla="*/ 43 w 88"/>
                <a:gd name="T21" fmla="*/ 187 h 190"/>
                <a:gd name="T22" fmla="*/ 46 w 88"/>
                <a:gd name="T23" fmla="*/ 183 h 190"/>
                <a:gd name="T24" fmla="*/ 79 w 88"/>
                <a:gd name="T25" fmla="*/ 15 h 190"/>
                <a:gd name="T26" fmla="*/ 79 w 88"/>
                <a:gd name="T27" fmla="*/ 10 h 190"/>
                <a:gd name="T28" fmla="*/ 80 w 88"/>
                <a:gd name="T29" fmla="*/ 7 h 190"/>
                <a:gd name="T30" fmla="*/ 81 w 88"/>
                <a:gd name="T31" fmla="*/ 4 h 190"/>
                <a:gd name="T32" fmla="*/ 83 w 88"/>
                <a:gd name="T33" fmla="*/ 1 h 190"/>
                <a:gd name="T34" fmla="*/ 87 w 88"/>
                <a:gd name="T35" fmla="*/ 1 h 1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90"/>
                <a:gd name="T56" fmla="*/ 88 w 88"/>
                <a:gd name="T57" fmla="*/ 190 h 1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90">
                  <a:moveTo>
                    <a:pt x="0" y="0"/>
                  </a:moveTo>
                  <a:lnTo>
                    <a:pt x="5" y="1"/>
                  </a:lnTo>
                  <a:lnTo>
                    <a:pt x="8" y="4"/>
                  </a:lnTo>
                  <a:lnTo>
                    <a:pt x="9" y="9"/>
                  </a:lnTo>
                  <a:lnTo>
                    <a:pt x="10" y="16"/>
                  </a:lnTo>
                  <a:lnTo>
                    <a:pt x="29" y="174"/>
                  </a:lnTo>
                  <a:lnTo>
                    <a:pt x="30" y="183"/>
                  </a:lnTo>
                  <a:lnTo>
                    <a:pt x="33" y="185"/>
                  </a:lnTo>
                  <a:lnTo>
                    <a:pt x="35" y="187"/>
                  </a:lnTo>
                  <a:lnTo>
                    <a:pt x="40" y="189"/>
                  </a:lnTo>
                  <a:lnTo>
                    <a:pt x="43" y="187"/>
                  </a:lnTo>
                  <a:lnTo>
                    <a:pt x="46" y="183"/>
                  </a:lnTo>
                  <a:lnTo>
                    <a:pt x="79" y="15"/>
                  </a:lnTo>
                  <a:lnTo>
                    <a:pt x="79" y="10"/>
                  </a:lnTo>
                  <a:lnTo>
                    <a:pt x="80" y="7"/>
                  </a:lnTo>
                  <a:lnTo>
                    <a:pt x="81" y="4"/>
                  </a:lnTo>
                  <a:lnTo>
                    <a:pt x="83" y="1"/>
                  </a:lnTo>
                  <a:lnTo>
                    <a:pt x="87"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0" name="Freeform 19"/>
            <p:cNvSpPr>
              <a:spLocks/>
            </p:cNvSpPr>
            <p:nvPr/>
          </p:nvSpPr>
          <p:spPr bwMode="auto">
            <a:xfrm>
              <a:off x="2248" y="1827"/>
              <a:ext cx="86" cy="189"/>
            </a:xfrm>
            <a:custGeom>
              <a:avLst/>
              <a:gdLst>
                <a:gd name="T0" fmla="*/ 0 w 86"/>
                <a:gd name="T1" fmla="*/ 1 h 189"/>
                <a:gd name="T2" fmla="*/ 2 w 86"/>
                <a:gd name="T3" fmla="*/ 1 h 189"/>
                <a:gd name="T4" fmla="*/ 5 w 86"/>
                <a:gd name="T5" fmla="*/ 5 h 189"/>
                <a:gd name="T6" fmla="*/ 6 w 86"/>
                <a:gd name="T7" fmla="*/ 8 h 189"/>
                <a:gd name="T8" fmla="*/ 7 w 86"/>
                <a:gd name="T9" fmla="*/ 15 h 189"/>
                <a:gd name="T10" fmla="*/ 25 w 86"/>
                <a:gd name="T11" fmla="*/ 173 h 189"/>
                <a:gd name="T12" fmla="*/ 27 w 86"/>
                <a:gd name="T13" fmla="*/ 182 h 189"/>
                <a:gd name="T14" fmla="*/ 30 w 86"/>
                <a:gd name="T15" fmla="*/ 184 h 189"/>
                <a:gd name="T16" fmla="*/ 33 w 86"/>
                <a:gd name="T17" fmla="*/ 187 h 189"/>
                <a:gd name="T18" fmla="*/ 36 w 86"/>
                <a:gd name="T19" fmla="*/ 188 h 189"/>
                <a:gd name="T20" fmla="*/ 40 w 86"/>
                <a:gd name="T21" fmla="*/ 186 h 189"/>
                <a:gd name="T22" fmla="*/ 43 w 86"/>
                <a:gd name="T23" fmla="*/ 182 h 189"/>
                <a:gd name="T24" fmla="*/ 75 w 86"/>
                <a:gd name="T25" fmla="*/ 14 h 189"/>
                <a:gd name="T26" fmla="*/ 76 w 86"/>
                <a:gd name="T27" fmla="*/ 10 h 189"/>
                <a:gd name="T28" fmla="*/ 77 w 86"/>
                <a:gd name="T29" fmla="*/ 6 h 189"/>
                <a:gd name="T30" fmla="*/ 78 w 86"/>
                <a:gd name="T31" fmla="*/ 3 h 189"/>
                <a:gd name="T32" fmla="*/ 80 w 86"/>
                <a:gd name="T33" fmla="*/ 1 h 189"/>
                <a:gd name="T34" fmla="*/ 85 w 86"/>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89"/>
                <a:gd name="T56" fmla="*/ 86 w 86"/>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89">
                  <a:moveTo>
                    <a:pt x="0" y="1"/>
                  </a:moveTo>
                  <a:lnTo>
                    <a:pt x="2" y="1"/>
                  </a:lnTo>
                  <a:lnTo>
                    <a:pt x="5" y="5"/>
                  </a:lnTo>
                  <a:lnTo>
                    <a:pt x="6" y="8"/>
                  </a:lnTo>
                  <a:lnTo>
                    <a:pt x="7" y="15"/>
                  </a:lnTo>
                  <a:lnTo>
                    <a:pt x="25" y="173"/>
                  </a:lnTo>
                  <a:lnTo>
                    <a:pt x="27" y="182"/>
                  </a:lnTo>
                  <a:lnTo>
                    <a:pt x="30" y="184"/>
                  </a:lnTo>
                  <a:lnTo>
                    <a:pt x="33" y="187"/>
                  </a:lnTo>
                  <a:lnTo>
                    <a:pt x="36" y="188"/>
                  </a:lnTo>
                  <a:lnTo>
                    <a:pt x="40" y="186"/>
                  </a:lnTo>
                  <a:lnTo>
                    <a:pt x="43" y="182"/>
                  </a:lnTo>
                  <a:lnTo>
                    <a:pt x="75" y="14"/>
                  </a:lnTo>
                  <a:lnTo>
                    <a:pt x="76" y="10"/>
                  </a:lnTo>
                  <a:lnTo>
                    <a:pt x="77" y="6"/>
                  </a:lnTo>
                  <a:lnTo>
                    <a:pt x="78" y="3"/>
                  </a:lnTo>
                  <a:lnTo>
                    <a:pt x="80" y="1"/>
                  </a:lnTo>
                  <a:lnTo>
                    <a:pt x="85"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1" name="Freeform 20"/>
            <p:cNvSpPr>
              <a:spLocks/>
            </p:cNvSpPr>
            <p:nvPr/>
          </p:nvSpPr>
          <p:spPr bwMode="auto">
            <a:xfrm>
              <a:off x="2333" y="1826"/>
              <a:ext cx="60" cy="190"/>
            </a:xfrm>
            <a:custGeom>
              <a:avLst/>
              <a:gdLst>
                <a:gd name="T0" fmla="*/ 0 w 60"/>
                <a:gd name="T1" fmla="*/ 0 h 190"/>
                <a:gd name="T2" fmla="*/ 4 w 60"/>
                <a:gd name="T3" fmla="*/ 1 h 190"/>
                <a:gd name="T4" fmla="*/ 8 w 60"/>
                <a:gd name="T5" fmla="*/ 4 h 190"/>
                <a:gd name="T6" fmla="*/ 9 w 60"/>
                <a:gd name="T7" fmla="*/ 9 h 190"/>
                <a:gd name="T8" fmla="*/ 10 w 60"/>
                <a:gd name="T9" fmla="*/ 16 h 190"/>
                <a:gd name="T10" fmla="*/ 29 w 60"/>
                <a:gd name="T11" fmla="*/ 174 h 190"/>
                <a:gd name="T12" fmla="*/ 31 w 60"/>
                <a:gd name="T13" fmla="*/ 183 h 190"/>
                <a:gd name="T14" fmla="*/ 32 w 60"/>
                <a:gd name="T15" fmla="*/ 185 h 190"/>
                <a:gd name="T16" fmla="*/ 37 w 60"/>
                <a:gd name="T17" fmla="*/ 187 h 190"/>
                <a:gd name="T18" fmla="*/ 40 w 60"/>
                <a:gd name="T19" fmla="*/ 189 h 190"/>
                <a:gd name="T20" fmla="*/ 44 w 60"/>
                <a:gd name="T21" fmla="*/ 187 h 190"/>
                <a:gd name="T22" fmla="*/ 46 w 60"/>
                <a:gd name="T23" fmla="*/ 183 h 190"/>
                <a:gd name="T24" fmla="*/ 59 w 60"/>
                <a:gd name="T25" fmla="*/ 102 h 1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90"/>
                <a:gd name="T41" fmla="*/ 60 w 60"/>
                <a:gd name="T42" fmla="*/ 190 h 19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90">
                  <a:moveTo>
                    <a:pt x="0" y="0"/>
                  </a:moveTo>
                  <a:lnTo>
                    <a:pt x="4" y="1"/>
                  </a:lnTo>
                  <a:lnTo>
                    <a:pt x="8" y="4"/>
                  </a:lnTo>
                  <a:lnTo>
                    <a:pt x="9" y="9"/>
                  </a:lnTo>
                  <a:lnTo>
                    <a:pt x="10" y="16"/>
                  </a:lnTo>
                  <a:lnTo>
                    <a:pt x="29" y="174"/>
                  </a:lnTo>
                  <a:lnTo>
                    <a:pt x="31" y="183"/>
                  </a:lnTo>
                  <a:lnTo>
                    <a:pt x="32" y="185"/>
                  </a:lnTo>
                  <a:lnTo>
                    <a:pt x="37" y="187"/>
                  </a:lnTo>
                  <a:lnTo>
                    <a:pt x="40" y="189"/>
                  </a:lnTo>
                  <a:lnTo>
                    <a:pt x="44" y="187"/>
                  </a:lnTo>
                  <a:lnTo>
                    <a:pt x="46" y="183"/>
                  </a:lnTo>
                  <a:lnTo>
                    <a:pt x="59" y="102"/>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grpSp>
      <p:sp>
        <p:nvSpPr>
          <p:cNvPr id="22" name="Rectangle 22"/>
          <p:cNvSpPr>
            <a:spLocks noChangeArrowheads="1"/>
          </p:cNvSpPr>
          <p:nvPr/>
        </p:nvSpPr>
        <p:spPr bwMode="auto">
          <a:xfrm>
            <a:off x="3030319" y="4521280"/>
            <a:ext cx="1308747" cy="277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1" hangingPunct="1">
              <a:spcBef>
                <a:spcPct val="0"/>
              </a:spcBef>
            </a:pPr>
            <a:r>
              <a:rPr lang="en-US" sz="1200" dirty="0">
                <a:cs typeface="Arial" charset="0"/>
              </a:rPr>
              <a:t>Request</a:t>
            </a:r>
            <a:endParaRPr lang="en-US" sz="1400" dirty="0">
              <a:cs typeface="Arial" charset="0"/>
            </a:endParaRPr>
          </a:p>
        </p:txBody>
      </p:sp>
      <p:grpSp>
        <p:nvGrpSpPr>
          <p:cNvPr id="5" name="Group 25"/>
          <p:cNvGrpSpPr>
            <a:grpSpLocks/>
          </p:cNvGrpSpPr>
          <p:nvPr/>
        </p:nvGrpSpPr>
        <p:grpSpPr bwMode="auto">
          <a:xfrm rot="21002427">
            <a:off x="2135392" y="5465473"/>
            <a:ext cx="2956523" cy="160590"/>
            <a:chOff x="1560" y="2498"/>
            <a:chExt cx="952" cy="190"/>
          </a:xfrm>
        </p:grpSpPr>
        <p:sp>
          <p:nvSpPr>
            <p:cNvPr id="24" name="Freeform 23"/>
            <p:cNvSpPr>
              <a:spLocks/>
            </p:cNvSpPr>
            <p:nvPr/>
          </p:nvSpPr>
          <p:spPr bwMode="auto">
            <a:xfrm>
              <a:off x="2488" y="2501"/>
              <a:ext cx="24" cy="97"/>
            </a:xfrm>
            <a:custGeom>
              <a:avLst/>
              <a:gdLst>
                <a:gd name="T0" fmla="*/ 23 w 24"/>
                <a:gd name="T1" fmla="*/ 96 h 97"/>
                <a:gd name="T2" fmla="*/ 8 w 24"/>
                <a:gd name="T3" fmla="*/ 15 h 97"/>
                <a:gd name="T4" fmla="*/ 7 w 24"/>
                <a:gd name="T5" fmla="*/ 11 h 97"/>
                <a:gd name="T6" fmla="*/ 7 w 24"/>
                <a:gd name="T7" fmla="*/ 7 h 97"/>
                <a:gd name="T8" fmla="*/ 5 w 24"/>
                <a:gd name="T9" fmla="*/ 4 h 97"/>
                <a:gd name="T10" fmla="*/ 3 w 24"/>
                <a:gd name="T11" fmla="*/ 2 h 97"/>
                <a:gd name="T12" fmla="*/ 0 w 24"/>
                <a:gd name="T13" fmla="*/ 0 h 97"/>
                <a:gd name="T14" fmla="*/ 0 60000 65536"/>
                <a:gd name="T15" fmla="*/ 0 60000 65536"/>
                <a:gd name="T16" fmla="*/ 0 60000 65536"/>
                <a:gd name="T17" fmla="*/ 0 60000 65536"/>
                <a:gd name="T18" fmla="*/ 0 60000 65536"/>
                <a:gd name="T19" fmla="*/ 0 60000 65536"/>
                <a:gd name="T20" fmla="*/ 0 60000 65536"/>
                <a:gd name="T21" fmla="*/ 0 w 24"/>
                <a:gd name="T22" fmla="*/ 0 h 97"/>
                <a:gd name="T23" fmla="*/ 24 w 24"/>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97">
                  <a:moveTo>
                    <a:pt x="23" y="96"/>
                  </a:moveTo>
                  <a:lnTo>
                    <a:pt x="8" y="15"/>
                  </a:lnTo>
                  <a:lnTo>
                    <a:pt x="7" y="11"/>
                  </a:lnTo>
                  <a:lnTo>
                    <a:pt x="7" y="7"/>
                  </a:lnTo>
                  <a:lnTo>
                    <a:pt x="5" y="4"/>
                  </a:lnTo>
                  <a:lnTo>
                    <a:pt x="3" y="2"/>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5" name="Freeform 24"/>
            <p:cNvSpPr>
              <a:spLocks/>
            </p:cNvSpPr>
            <p:nvPr/>
          </p:nvSpPr>
          <p:spPr bwMode="auto">
            <a:xfrm>
              <a:off x="2403" y="2500"/>
              <a:ext cx="87" cy="188"/>
            </a:xfrm>
            <a:custGeom>
              <a:avLst/>
              <a:gdLst>
                <a:gd name="T0" fmla="*/ 86 w 87"/>
                <a:gd name="T1" fmla="*/ 0 h 188"/>
                <a:gd name="T2" fmla="*/ 81 w 87"/>
                <a:gd name="T3" fmla="*/ 1 h 188"/>
                <a:gd name="T4" fmla="*/ 77 w 87"/>
                <a:gd name="T5" fmla="*/ 5 h 188"/>
                <a:gd name="T6" fmla="*/ 76 w 87"/>
                <a:gd name="T7" fmla="*/ 9 h 188"/>
                <a:gd name="T8" fmla="*/ 75 w 87"/>
                <a:gd name="T9" fmla="*/ 16 h 188"/>
                <a:gd name="T10" fmla="*/ 56 w 87"/>
                <a:gd name="T11" fmla="*/ 172 h 188"/>
                <a:gd name="T12" fmla="*/ 54 w 87"/>
                <a:gd name="T13" fmla="*/ 181 h 188"/>
                <a:gd name="T14" fmla="*/ 53 w 87"/>
                <a:gd name="T15" fmla="*/ 184 h 188"/>
                <a:gd name="T16" fmla="*/ 50 w 87"/>
                <a:gd name="T17" fmla="*/ 187 h 188"/>
                <a:gd name="T18" fmla="*/ 46 w 87"/>
                <a:gd name="T19" fmla="*/ 187 h 188"/>
                <a:gd name="T20" fmla="*/ 41 w 87"/>
                <a:gd name="T21" fmla="*/ 185 h 188"/>
                <a:gd name="T22" fmla="*/ 39 w 87"/>
                <a:gd name="T23" fmla="*/ 181 h 188"/>
                <a:gd name="T24" fmla="*/ 8 w 87"/>
                <a:gd name="T25" fmla="*/ 15 h 188"/>
                <a:gd name="T26" fmla="*/ 7 w 87"/>
                <a:gd name="T27" fmla="*/ 11 h 188"/>
                <a:gd name="T28" fmla="*/ 6 w 87"/>
                <a:gd name="T29" fmla="*/ 7 h 188"/>
                <a:gd name="T30" fmla="*/ 5 w 87"/>
                <a:gd name="T31" fmla="*/ 5 h 188"/>
                <a:gd name="T32" fmla="*/ 3 w 87"/>
                <a:gd name="T33" fmla="*/ 1 h 188"/>
                <a:gd name="T34" fmla="*/ 0 w 87"/>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8"/>
                <a:gd name="T56" fmla="*/ 87 w 87"/>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8">
                  <a:moveTo>
                    <a:pt x="86" y="0"/>
                  </a:moveTo>
                  <a:lnTo>
                    <a:pt x="81" y="1"/>
                  </a:lnTo>
                  <a:lnTo>
                    <a:pt x="77" y="5"/>
                  </a:lnTo>
                  <a:lnTo>
                    <a:pt x="76" y="9"/>
                  </a:lnTo>
                  <a:lnTo>
                    <a:pt x="75" y="16"/>
                  </a:lnTo>
                  <a:lnTo>
                    <a:pt x="56" y="172"/>
                  </a:lnTo>
                  <a:lnTo>
                    <a:pt x="54" y="181"/>
                  </a:lnTo>
                  <a:lnTo>
                    <a:pt x="53" y="184"/>
                  </a:lnTo>
                  <a:lnTo>
                    <a:pt x="50" y="187"/>
                  </a:lnTo>
                  <a:lnTo>
                    <a:pt x="46" y="187"/>
                  </a:lnTo>
                  <a:lnTo>
                    <a:pt x="41" y="185"/>
                  </a:lnTo>
                  <a:lnTo>
                    <a:pt x="39" y="181"/>
                  </a:lnTo>
                  <a:lnTo>
                    <a:pt x="8" y="15"/>
                  </a:lnTo>
                  <a:lnTo>
                    <a:pt x="7" y="11"/>
                  </a:lnTo>
                  <a:lnTo>
                    <a:pt x="6" y="7"/>
                  </a:lnTo>
                  <a:lnTo>
                    <a:pt x="5" y="5"/>
                  </a:lnTo>
                  <a:lnTo>
                    <a:pt x="3" y="1"/>
                  </a:lnTo>
                  <a:lnTo>
                    <a:pt x="0"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6" name="Freeform 25"/>
            <p:cNvSpPr>
              <a:spLocks/>
            </p:cNvSpPr>
            <p:nvPr/>
          </p:nvSpPr>
          <p:spPr bwMode="auto">
            <a:xfrm>
              <a:off x="2317" y="2500"/>
              <a:ext cx="84" cy="188"/>
            </a:xfrm>
            <a:custGeom>
              <a:avLst/>
              <a:gdLst>
                <a:gd name="T0" fmla="*/ 83 w 84"/>
                <a:gd name="T1" fmla="*/ 1 h 188"/>
                <a:gd name="T2" fmla="*/ 80 w 84"/>
                <a:gd name="T3" fmla="*/ 2 h 188"/>
                <a:gd name="T4" fmla="*/ 77 w 84"/>
                <a:gd name="T5" fmla="*/ 5 h 188"/>
                <a:gd name="T6" fmla="*/ 77 w 84"/>
                <a:gd name="T7" fmla="*/ 9 h 188"/>
                <a:gd name="T8" fmla="*/ 75 w 84"/>
                <a:gd name="T9" fmla="*/ 16 h 188"/>
                <a:gd name="T10" fmla="*/ 56 w 84"/>
                <a:gd name="T11" fmla="*/ 172 h 188"/>
                <a:gd name="T12" fmla="*/ 55 w 84"/>
                <a:gd name="T13" fmla="*/ 181 h 188"/>
                <a:gd name="T14" fmla="*/ 53 w 84"/>
                <a:gd name="T15" fmla="*/ 184 h 188"/>
                <a:gd name="T16" fmla="*/ 50 w 84"/>
                <a:gd name="T17" fmla="*/ 187 h 188"/>
                <a:gd name="T18" fmla="*/ 46 w 84"/>
                <a:gd name="T19" fmla="*/ 187 h 188"/>
                <a:gd name="T20" fmla="*/ 42 w 84"/>
                <a:gd name="T21" fmla="*/ 185 h 188"/>
                <a:gd name="T22" fmla="*/ 40 w 84"/>
                <a:gd name="T23" fmla="*/ 181 h 188"/>
                <a:gd name="T24" fmla="*/ 7 w 84"/>
                <a:gd name="T25" fmla="*/ 15 h 188"/>
                <a:gd name="T26" fmla="*/ 7 w 84"/>
                <a:gd name="T27" fmla="*/ 11 h 188"/>
                <a:gd name="T28" fmla="*/ 6 w 84"/>
                <a:gd name="T29" fmla="*/ 7 h 188"/>
                <a:gd name="T30" fmla="*/ 5 w 84"/>
                <a:gd name="T31" fmla="*/ 5 h 188"/>
                <a:gd name="T32" fmla="*/ 3 w 84"/>
                <a:gd name="T33" fmla="*/ 3 h 188"/>
                <a:gd name="T34" fmla="*/ 0 w 84"/>
                <a:gd name="T35" fmla="*/ 0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88"/>
                <a:gd name="T56" fmla="*/ 84 w 84"/>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88">
                  <a:moveTo>
                    <a:pt x="83" y="1"/>
                  </a:moveTo>
                  <a:lnTo>
                    <a:pt x="80" y="2"/>
                  </a:lnTo>
                  <a:lnTo>
                    <a:pt x="77" y="5"/>
                  </a:lnTo>
                  <a:lnTo>
                    <a:pt x="77" y="9"/>
                  </a:lnTo>
                  <a:lnTo>
                    <a:pt x="75" y="16"/>
                  </a:lnTo>
                  <a:lnTo>
                    <a:pt x="56" y="172"/>
                  </a:lnTo>
                  <a:lnTo>
                    <a:pt x="55" y="181"/>
                  </a:lnTo>
                  <a:lnTo>
                    <a:pt x="53" y="184"/>
                  </a:lnTo>
                  <a:lnTo>
                    <a:pt x="50" y="187"/>
                  </a:lnTo>
                  <a:lnTo>
                    <a:pt x="46" y="187"/>
                  </a:lnTo>
                  <a:lnTo>
                    <a:pt x="42" y="185"/>
                  </a:lnTo>
                  <a:lnTo>
                    <a:pt x="40" y="181"/>
                  </a:lnTo>
                  <a:lnTo>
                    <a:pt x="7" y="15"/>
                  </a:lnTo>
                  <a:lnTo>
                    <a:pt x="7" y="11"/>
                  </a:lnTo>
                  <a:lnTo>
                    <a:pt x="6" y="7"/>
                  </a:lnTo>
                  <a:lnTo>
                    <a:pt x="5" y="5"/>
                  </a:lnTo>
                  <a:lnTo>
                    <a:pt x="3" y="3"/>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7" name="Freeform 26"/>
            <p:cNvSpPr>
              <a:spLocks/>
            </p:cNvSpPr>
            <p:nvPr/>
          </p:nvSpPr>
          <p:spPr bwMode="auto">
            <a:xfrm>
              <a:off x="2228" y="2500"/>
              <a:ext cx="88" cy="188"/>
            </a:xfrm>
            <a:custGeom>
              <a:avLst/>
              <a:gdLst>
                <a:gd name="T0" fmla="*/ 87 w 88"/>
                <a:gd name="T1" fmla="*/ 0 h 188"/>
                <a:gd name="T2" fmla="*/ 82 w 88"/>
                <a:gd name="T3" fmla="*/ 1 h 188"/>
                <a:gd name="T4" fmla="*/ 78 w 88"/>
                <a:gd name="T5" fmla="*/ 5 h 188"/>
                <a:gd name="T6" fmla="*/ 77 w 88"/>
                <a:gd name="T7" fmla="*/ 9 h 188"/>
                <a:gd name="T8" fmla="*/ 76 w 88"/>
                <a:gd name="T9" fmla="*/ 16 h 188"/>
                <a:gd name="T10" fmla="*/ 57 w 88"/>
                <a:gd name="T11" fmla="*/ 172 h 188"/>
                <a:gd name="T12" fmla="*/ 55 w 88"/>
                <a:gd name="T13" fmla="*/ 181 h 188"/>
                <a:gd name="T14" fmla="*/ 54 w 88"/>
                <a:gd name="T15" fmla="*/ 184 h 188"/>
                <a:gd name="T16" fmla="*/ 51 w 88"/>
                <a:gd name="T17" fmla="*/ 187 h 188"/>
                <a:gd name="T18" fmla="*/ 46 w 88"/>
                <a:gd name="T19" fmla="*/ 187 h 188"/>
                <a:gd name="T20" fmla="*/ 42 w 88"/>
                <a:gd name="T21" fmla="*/ 185 h 188"/>
                <a:gd name="T22" fmla="*/ 40 w 88"/>
                <a:gd name="T23" fmla="*/ 181 h 188"/>
                <a:gd name="T24" fmla="*/ 7 w 88"/>
                <a:gd name="T25" fmla="*/ 15 h 188"/>
                <a:gd name="T26" fmla="*/ 6 w 88"/>
                <a:gd name="T27" fmla="*/ 11 h 188"/>
                <a:gd name="T28" fmla="*/ 6 w 88"/>
                <a:gd name="T29" fmla="*/ 7 h 188"/>
                <a:gd name="T30" fmla="*/ 5 w 88"/>
                <a:gd name="T31" fmla="*/ 5 h 188"/>
                <a:gd name="T32" fmla="*/ 2 w 88"/>
                <a:gd name="T33" fmla="*/ 1 h 188"/>
                <a:gd name="T34" fmla="*/ 0 w 88"/>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8"/>
                <a:gd name="T56" fmla="*/ 88 w 88"/>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8">
                  <a:moveTo>
                    <a:pt x="87" y="0"/>
                  </a:moveTo>
                  <a:lnTo>
                    <a:pt x="82" y="1"/>
                  </a:lnTo>
                  <a:lnTo>
                    <a:pt x="78" y="5"/>
                  </a:lnTo>
                  <a:lnTo>
                    <a:pt x="77" y="9"/>
                  </a:lnTo>
                  <a:lnTo>
                    <a:pt x="76" y="16"/>
                  </a:lnTo>
                  <a:lnTo>
                    <a:pt x="57" y="172"/>
                  </a:lnTo>
                  <a:lnTo>
                    <a:pt x="55" y="181"/>
                  </a:lnTo>
                  <a:lnTo>
                    <a:pt x="54" y="184"/>
                  </a:lnTo>
                  <a:lnTo>
                    <a:pt x="51" y="187"/>
                  </a:lnTo>
                  <a:lnTo>
                    <a:pt x="46" y="187"/>
                  </a:lnTo>
                  <a:lnTo>
                    <a:pt x="42" y="185"/>
                  </a:lnTo>
                  <a:lnTo>
                    <a:pt x="40" y="181"/>
                  </a:lnTo>
                  <a:lnTo>
                    <a:pt x="7" y="15"/>
                  </a:lnTo>
                  <a:lnTo>
                    <a:pt x="6" y="11"/>
                  </a:lnTo>
                  <a:lnTo>
                    <a:pt x="6" y="7"/>
                  </a:lnTo>
                  <a:lnTo>
                    <a:pt x="5" y="5"/>
                  </a:lnTo>
                  <a:lnTo>
                    <a:pt x="2" y="1"/>
                  </a:lnTo>
                  <a:lnTo>
                    <a:pt x="0"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8" name="Freeform 27"/>
            <p:cNvSpPr>
              <a:spLocks/>
            </p:cNvSpPr>
            <p:nvPr/>
          </p:nvSpPr>
          <p:spPr bwMode="auto">
            <a:xfrm>
              <a:off x="2140" y="2499"/>
              <a:ext cx="85" cy="189"/>
            </a:xfrm>
            <a:custGeom>
              <a:avLst/>
              <a:gdLst>
                <a:gd name="T0" fmla="*/ 84 w 85"/>
                <a:gd name="T1" fmla="*/ 1 h 189"/>
                <a:gd name="T2" fmla="*/ 81 w 85"/>
                <a:gd name="T3" fmla="*/ 1 h 189"/>
                <a:gd name="T4" fmla="*/ 78 w 85"/>
                <a:gd name="T5" fmla="*/ 5 h 189"/>
                <a:gd name="T6" fmla="*/ 76 w 85"/>
                <a:gd name="T7" fmla="*/ 8 h 189"/>
                <a:gd name="T8" fmla="*/ 76 w 85"/>
                <a:gd name="T9" fmla="*/ 15 h 189"/>
                <a:gd name="T10" fmla="*/ 57 w 85"/>
                <a:gd name="T11" fmla="*/ 173 h 189"/>
                <a:gd name="T12" fmla="*/ 56 w 85"/>
                <a:gd name="T13" fmla="*/ 182 h 189"/>
                <a:gd name="T14" fmla="*/ 53 w 85"/>
                <a:gd name="T15" fmla="*/ 185 h 189"/>
                <a:gd name="T16" fmla="*/ 50 w 85"/>
                <a:gd name="T17" fmla="*/ 187 h 189"/>
                <a:gd name="T18" fmla="*/ 47 w 85"/>
                <a:gd name="T19" fmla="*/ 188 h 189"/>
                <a:gd name="T20" fmla="*/ 43 w 85"/>
                <a:gd name="T21" fmla="*/ 186 h 189"/>
                <a:gd name="T22" fmla="*/ 40 w 85"/>
                <a:gd name="T23" fmla="*/ 182 h 189"/>
                <a:gd name="T24" fmla="*/ 7 w 85"/>
                <a:gd name="T25" fmla="*/ 14 h 189"/>
                <a:gd name="T26" fmla="*/ 7 w 85"/>
                <a:gd name="T27" fmla="*/ 10 h 189"/>
                <a:gd name="T28" fmla="*/ 6 w 85"/>
                <a:gd name="T29" fmla="*/ 6 h 189"/>
                <a:gd name="T30" fmla="*/ 5 w 85"/>
                <a:gd name="T31" fmla="*/ 4 h 189"/>
                <a:gd name="T32" fmla="*/ 2 w 85"/>
                <a:gd name="T33" fmla="*/ 1 h 189"/>
                <a:gd name="T34" fmla="*/ 0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84" y="1"/>
                  </a:moveTo>
                  <a:lnTo>
                    <a:pt x="81" y="1"/>
                  </a:lnTo>
                  <a:lnTo>
                    <a:pt x="78" y="5"/>
                  </a:lnTo>
                  <a:lnTo>
                    <a:pt x="76" y="8"/>
                  </a:lnTo>
                  <a:lnTo>
                    <a:pt x="76" y="15"/>
                  </a:lnTo>
                  <a:lnTo>
                    <a:pt x="57" y="173"/>
                  </a:lnTo>
                  <a:lnTo>
                    <a:pt x="56" y="182"/>
                  </a:lnTo>
                  <a:lnTo>
                    <a:pt x="53" y="185"/>
                  </a:lnTo>
                  <a:lnTo>
                    <a:pt x="50" y="187"/>
                  </a:lnTo>
                  <a:lnTo>
                    <a:pt x="47" y="188"/>
                  </a:lnTo>
                  <a:lnTo>
                    <a:pt x="43" y="186"/>
                  </a:lnTo>
                  <a:lnTo>
                    <a:pt x="40" y="182"/>
                  </a:lnTo>
                  <a:lnTo>
                    <a:pt x="7" y="14"/>
                  </a:lnTo>
                  <a:lnTo>
                    <a:pt x="7" y="10"/>
                  </a:lnTo>
                  <a:lnTo>
                    <a:pt x="6" y="6"/>
                  </a:lnTo>
                  <a:lnTo>
                    <a:pt x="5" y="4"/>
                  </a:lnTo>
                  <a:lnTo>
                    <a:pt x="2" y="1"/>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29" name="Freeform 28"/>
            <p:cNvSpPr>
              <a:spLocks/>
            </p:cNvSpPr>
            <p:nvPr/>
          </p:nvSpPr>
          <p:spPr bwMode="auto">
            <a:xfrm>
              <a:off x="2053" y="2499"/>
              <a:ext cx="88" cy="189"/>
            </a:xfrm>
            <a:custGeom>
              <a:avLst/>
              <a:gdLst>
                <a:gd name="T0" fmla="*/ 87 w 88"/>
                <a:gd name="T1" fmla="*/ 0 h 189"/>
                <a:gd name="T2" fmla="*/ 81 w 88"/>
                <a:gd name="T3" fmla="*/ 1 h 189"/>
                <a:gd name="T4" fmla="*/ 77 w 88"/>
                <a:gd name="T5" fmla="*/ 4 h 189"/>
                <a:gd name="T6" fmla="*/ 77 w 88"/>
                <a:gd name="T7" fmla="*/ 9 h 189"/>
                <a:gd name="T8" fmla="*/ 75 w 88"/>
                <a:gd name="T9" fmla="*/ 15 h 189"/>
                <a:gd name="T10" fmla="*/ 56 w 88"/>
                <a:gd name="T11" fmla="*/ 173 h 189"/>
                <a:gd name="T12" fmla="*/ 55 w 88"/>
                <a:gd name="T13" fmla="*/ 182 h 189"/>
                <a:gd name="T14" fmla="*/ 54 w 88"/>
                <a:gd name="T15" fmla="*/ 185 h 189"/>
                <a:gd name="T16" fmla="*/ 50 w 88"/>
                <a:gd name="T17" fmla="*/ 187 h 189"/>
                <a:gd name="T18" fmla="*/ 46 w 88"/>
                <a:gd name="T19" fmla="*/ 188 h 189"/>
                <a:gd name="T20" fmla="*/ 42 w 88"/>
                <a:gd name="T21" fmla="*/ 186 h 189"/>
                <a:gd name="T22" fmla="*/ 40 w 88"/>
                <a:gd name="T23" fmla="*/ 182 h 189"/>
                <a:gd name="T24" fmla="*/ 7 w 88"/>
                <a:gd name="T25" fmla="*/ 14 h 189"/>
                <a:gd name="T26" fmla="*/ 6 w 88"/>
                <a:gd name="T27" fmla="*/ 10 h 189"/>
                <a:gd name="T28" fmla="*/ 6 w 88"/>
                <a:gd name="T29" fmla="*/ 6 h 189"/>
                <a:gd name="T30" fmla="*/ 5 w 88"/>
                <a:gd name="T31" fmla="*/ 4 h 189"/>
                <a:gd name="T32" fmla="*/ 2 w 88"/>
                <a:gd name="T33" fmla="*/ 1 h 189"/>
                <a:gd name="T34" fmla="*/ 0 w 88"/>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9"/>
                <a:gd name="T56" fmla="*/ 88 w 88"/>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9">
                  <a:moveTo>
                    <a:pt x="87" y="0"/>
                  </a:moveTo>
                  <a:lnTo>
                    <a:pt x="81" y="1"/>
                  </a:lnTo>
                  <a:lnTo>
                    <a:pt x="77" y="4"/>
                  </a:lnTo>
                  <a:lnTo>
                    <a:pt x="77" y="9"/>
                  </a:lnTo>
                  <a:lnTo>
                    <a:pt x="75" y="15"/>
                  </a:lnTo>
                  <a:lnTo>
                    <a:pt x="56" y="173"/>
                  </a:lnTo>
                  <a:lnTo>
                    <a:pt x="55" y="182"/>
                  </a:lnTo>
                  <a:lnTo>
                    <a:pt x="54" y="185"/>
                  </a:lnTo>
                  <a:lnTo>
                    <a:pt x="50" y="187"/>
                  </a:lnTo>
                  <a:lnTo>
                    <a:pt x="46" y="188"/>
                  </a:lnTo>
                  <a:lnTo>
                    <a:pt x="42" y="186"/>
                  </a:lnTo>
                  <a:lnTo>
                    <a:pt x="40" y="182"/>
                  </a:lnTo>
                  <a:lnTo>
                    <a:pt x="7" y="14"/>
                  </a:lnTo>
                  <a:lnTo>
                    <a:pt x="6" y="10"/>
                  </a:lnTo>
                  <a:lnTo>
                    <a:pt x="6" y="6"/>
                  </a:lnTo>
                  <a:lnTo>
                    <a:pt x="5" y="4"/>
                  </a:lnTo>
                  <a:lnTo>
                    <a:pt x="2" y="1"/>
                  </a:lnTo>
                  <a:lnTo>
                    <a:pt x="0"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30" name="Freeform 29"/>
            <p:cNvSpPr>
              <a:spLocks/>
            </p:cNvSpPr>
            <p:nvPr/>
          </p:nvSpPr>
          <p:spPr bwMode="auto">
            <a:xfrm>
              <a:off x="1967" y="2499"/>
              <a:ext cx="86" cy="189"/>
            </a:xfrm>
            <a:custGeom>
              <a:avLst/>
              <a:gdLst>
                <a:gd name="T0" fmla="*/ 85 w 86"/>
                <a:gd name="T1" fmla="*/ 1 h 189"/>
                <a:gd name="T2" fmla="*/ 81 w 86"/>
                <a:gd name="T3" fmla="*/ 1 h 189"/>
                <a:gd name="T4" fmla="*/ 78 w 86"/>
                <a:gd name="T5" fmla="*/ 5 h 189"/>
                <a:gd name="T6" fmla="*/ 77 w 86"/>
                <a:gd name="T7" fmla="*/ 8 h 189"/>
                <a:gd name="T8" fmla="*/ 77 w 86"/>
                <a:gd name="T9" fmla="*/ 15 h 189"/>
                <a:gd name="T10" fmla="*/ 57 w 86"/>
                <a:gd name="T11" fmla="*/ 173 h 189"/>
                <a:gd name="T12" fmla="*/ 55 w 86"/>
                <a:gd name="T13" fmla="*/ 182 h 189"/>
                <a:gd name="T14" fmla="*/ 54 w 86"/>
                <a:gd name="T15" fmla="*/ 185 h 189"/>
                <a:gd name="T16" fmla="*/ 51 w 86"/>
                <a:gd name="T17" fmla="*/ 187 h 189"/>
                <a:gd name="T18" fmla="*/ 46 w 86"/>
                <a:gd name="T19" fmla="*/ 188 h 189"/>
                <a:gd name="T20" fmla="*/ 43 w 86"/>
                <a:gd name="T21" fmla="*/ 186 h 189"/>
                <a:gd name="T22" fmla="*/ 40 w 86"/>
                <a:gd name="T23" fmla="*/ 182 h 189"/>
                <a:gd name="T24" fmla="*/ 7 w 86"/>
                <a:gd name="T25" fmla="*/ 14 h 189"/>
                <a:gd name="T26" fmla="*/ 7 w 86"/>
                <a:gd name="T27" fmla="*/ 10 h 189"/>
                <a:gd name="T28" fmla="*/ 6 w 86"/>
                <a:gd name="T29" fmla="*/ 6 h 189"/>
                <a:gd name="T30" fmla="*/ 5 w 86"/>
                <a:gd name="T31" fmla="*/ 4 h 189"/>
                <a:gd name="T32" fmla="*/ 2 w 86"/>
                <a:gd name="T33" fmla="*/ 1 h 189"/>
                <a:gd name="T34" fmla="*/ 0 w 86"/>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89"/>
                <a:gd name="T56" fmla="*/ 86 w 86"/>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89">
                  <a:moveTo>
                    <a:pt x="85" y="1"/>
                  </a:moveTo>
                  <a:lnTo>
                    <a:pt x="81" y="1"/>
                  </a:lnTo>
                  <a:lnTo>
                    <a:pt x="78" y="5"/>
                  </a:lnTo>
                  <a:lnTo>
                    <a:pt x="77" y="8"/>
                  </a:lnTo>
                  <a:lnTo>
                    <a:pt x="77" y="15"/>
                  </a:lnTo>
                  <a:lnTo>
                    <a:pt x="57" y="173"/>
                  </a:lnTo>
                  <a:lnTo>
                    <a:pt x="55" y="182"/>
                  </a:lnTo>
                  <a:lnTo>
                    <a:pt x="54" y="185"/>
                  </a:lnTo>
                  <a:lnTo>
                    <a:pt x="51" y="187"/>
                  </a:lnTo>
                  <a:lnTo>
                    <a:pt x="46" y="188"/>
                  </a:lnTo>
                  <a:lnTo>
                    <a:pt x="43" y="186"/>
                  </a:lnTo>
                  <a:lnTo>
                    <a:pt x="40" y="182"/>
                  </a:lnTo>
                  <a:lnTo>
                    <a:pt x="7" y="14"/>
                  </a:lnTo>
                  <a:lnTo>
                    <a:pt x="7" y="10"/>
                  </a:lnTo>
                  <a:lnTo>
                    <a:pt x="6" y="6"/>
                  </a:lnTo>
                  <a:lnTo>
                    <a:pt x="5" y="4"/>
                  </a:lnTo>
                  <a:lnTo>
                    <a:pt x="2" y="1"/>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31" name="Freeform 30"/>
            <p:cNvSpPr>
              <a:spLocks/>
            </p:cNvSpPr>
            <p:nvPr/>
          </p:nvSpPr>
          <p:spPr bwMode="auto">
            <a:xfrm>
              <a:off x="1881" y="2499"/>
              <a:ext cx="87" cy="189"/>
            </a:xfrm>
            <a:custGeom>
              <a:avLst/>
              <a:gdLst>
                <a:gd name="T0" fmla="*/ 86 w 87"/>
                <a:gd name="T1" fmla="*/ 0 h 189"/>
                <a:gd name="T2" fmla="*/ 80 w 87"/>
                <a:gd name="T3" fmla="*/ 1 h 189"/>
                <a:gd name="T4" fmla="*/ 76 w 87"/>
                <a:gd name="T5" fmla="*/ 4 h 189"/>
                <a:gd name="T6" fmla="*/ 76 w 87"/>
                <a:gd name="T7" fmla="*/ 9 h 189"/>
                <a:gd name="T8" fmla="*/ 74 w 87"/>
                <a:gd name="T9" fmla="*/ 15 h 189"/>
                <a:gd name="T10" fmla="*/ 55 w 87"/>
                <a:gd name="T11" fmla="*/ 173 h 189"/>
                <a:gd name="T12" fmla="*/ 54 w 87"/>
                <a:gd name="T13" fmla="*/ 182 h 189"/>
                <a:gd name="T14" fmla="*/ 53 w 87"/>
                <a:gd name="T15" fmla="*/ 185 h 189"/>
                <a:gd name="T16" fmla="*/ 49 w 87"/>
                <a:gd name="T17" fmla="*/ 187 h 189"/>
                <a:gd name="T18" fmla="*/ 46 w 87"/>
                <a:gd name="T19" fmla="*/ 188 h 189"/>
                <a:gd name="T20" fmla="*/ 41 w 87"/>
                <a:gd name="T21" fmla="*/ 186 h 189"/>
                <a:gd name="T22" fmla="*/ 39 w 87"/>
                <a:gd name="T23" fmla="*/ 182 h 189"/>
                <a:gd name="T24" fmla="*/ 7 w 87"/>
                <a:gd name="T25" fmla="*/ 14 h 189"/>
                <a:gd name="T26" fmla="*/ 6 w 87"/>
                <a:gd name="T27" fmla="*/ 10 h 189"/>
                <a:gd name="T28" fmla="*/ 6 w 87"/>
                <a:gd name="T29" fmla="*/ 6 h 189"/>
                <a:gd name="T30" fmla="*/ 5 w 87"/>
                <a:gd name="T31" fmla="*/ 4 h 189"/>
                <a:gd name="T32" fmla="*/ 2 w 87"/>
                <a:gd name="T33" fmla="*/ 1 h 189"/>
                <a:gd name="T34" fmla="*/ 0 w 87"/>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9"/>
                <a:gd name="T56" fmla="*/ 87 w 87"/>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9">
                  <a:moveTo>
                    <a:pt x="86" y="0"/>
                  </a:moveTo>
                  <a:lnTo>
                    <a:pt x="80" y="1"/>
                  </a:lnTo>
                  <a:lnTo>
                    <a:pt x="76" y="4"/>
                  </a:lnTo>
                  <a:lnTo>
                    <a:pt x="76" y="9"/>
                  </a:lnTo>
                  <a:lnTo>
                    <a:pt x="74" y="15"/>
                  </a:lnTo>
                  <a:lnTo>
                    <a:pt x="55" y="173"/>
                  </a:lnTo>
                  <a:lnTo>
                    <a:pt x="54" y="182"/>
                  </a:lnTo>
                  <a:lnTo>
                    <a:pt x="53" y="185"/>
                  </a:lnTo>
                  <a:lnTo>
                    <a:pt x="49" y="187"/>
                  </a:lnTo>
                  <a:lnTo>
                    <a:pt x="46" y="188"/>
                  </a:lnTo>
                  <a:lnTo>
                    <a:pt x="41" y="186"/>
                  </a:lnTo>
                  <a:lnTo>
                    <a:pt x="39" y="182"/>
                  </a:lnTo>
                  <a:lnTo>
                    <a:pt x="7" y="14"/>
                  </a:lnTo>
                  <a:lnTo>
                    <a:pt x="6" y="10"/>
                  </a:lnTo>
                  <a:lnTo>
                    <a:pt x="6" y="6"/>
                  </a:lnTo>
                  <a:lnTo>
                    <a:pt x="5" y="4"/>
                  </a:lnTo>
                  <a:lnTo>
                    <a:pt x="2" y="1"/>
                  </a:lnTo>
                  <a:lnTo>
                    <a:pt x="0"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32" name="Freeform 31"/>
            <p:cNvSpPr>
              <a:spLocks/>
            </p:cNvSpPr>
            <p:nvPr/>
          </p:nvSpPr>
          <p:spPr bwMode="auto">
            <a:xfrm>
              <a:off x="1792" y="2499"/>
              <a:ext cx="85" cy="189"/>
            </a:xfrm>
            <a:custGeom>
              <a:avLst/>
              <a:gdLst>
                <a:gd name="T0" fmla="*/ 84 w 85"/>
                <a:gd name="T1" fmla="*/ 1 h 189"/>
                <a:gd name="T2" fmla="*/ 80 w 85"/>
                <a:gd name="T3" fmla="*/ 1 h 189"/>
                <a:gd name="T4" fmla="*/ 77 w 85"/>
                <a:gd name="T5" fmla="*/ 5 h 189"/>
                <a:gd name="T6" fmla="*/ 76 w 85"/>
                <a:gd name="T7" fmla="*/ 8 h 189"/>
                <a:gd name="T8" fmla="*/ 75 w 85"/>
                <a:gd name="T9" fmla="*/ 15 h 189"/>
                <a:gd name="T10" fmla="*/ 57 w 85"/>
                <a:gd name="T11" fmla="*/ 173 h 189"/>
                <a:gd name="T12" fmla="*/ 54 w 85"/>
                <a:gd name="T13" fmla="*/ 182 h 189"/>
                <a:gd name="T14" fmla="*/ 53 w 85"/>
                <a:gd name="T15" fmla="*/ 184 h 189"/>
                <a:gd name="T16" fmla="*/ 50 w 85"/>
                <a:gd name="T17" fmla="*/ 187 h 189"/>
                <a:gd name="T18" fmla="*/ 46 w 85"/>
                <a:gd name="T19" fmla="*/ 188 h 189"/>
                <a:gd name="T20" fmla="*/ 43 w 85"/>
                <a:gd name="T21" fmla="*/ 186 h 189"/>
                <a:gd name="T22" fmla="*/ 39 w 85"/>
                <a:gd name="T23" fmla="*/ 182 h 189"/>
                <a:gd name="T24" fmla="*/ 7 w 85"/>
                <a:gd name="T25" fmla="*/ 14 h 189"/>
                <a:gd name="T26" fmla="*/ 7 w 85"/>
                <a:gd name="T27" fmla="*/ 10 h 189"/>
                <a:gd name="T28" fmla="*/ 6 w 85"/>
                <a:gd name="T29" fmla="*/ 6 h 189"/>
                <a:gd name="T30" fmla="*/ 5 w 85"/>
                <a:gd name="T31" fmla="*/ 3 h 189"/>
                <a:gd name="T32" fmla="*/ 2 w 85"/>
                <a:gd name="T33" fmla="*/ 1 h 189"/>
                <a:gd name="T34" fmla="*/ 0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84" y="1"/>
                  </a:moveTo>
                  <a:lnTo>
                    <a:pt x="80" y="1"/>
                  </a:lnTo>
                  <a:lnTo>
                    <a:pt x="77" y="5"/>
                  </a:lnTo>
                  <a:lnTo>
                    <a:pt x="76" y="8"/>
                  </a:lnTo>
                  <a:lnTo>
                    <a:pt x="75" y="15"/>
                  </a:lnTo>
                  <a:lnTo>
                    <a:pt x="57" y="173"/>
                  </a:lnTo>
                  <a:lnTo>
                    <a:pt x="54" y="182"/>
                  </a:lnTo>
                  <a:lnTo>
                    <a:pt x="53" y="184"/>
                  </a:lnTo>
                  <a:lnTo>
                    <a:pt x="50" y="187"/>
                  </a:lnTo>
                  <a:lnTo>
                    <a:pt x="46" y="188"/>
                  </a:lnTo>
                  <a:lnTo>
                    <a:pt x="43" y="186"/>
                  </a:lnTo>
                  <a:lnTo>
                    <a:pt x="39" y="182"/>
                  </a:lnTo>
                  <a:lnTo>
                    <a:pt x="7" y="14"/>
                  </a:lnTo>
                  <a:lnTo>
                    <a:pt x="7" y="10"/>
                  </a:lnTo>
                  <a:lnTo>
                    <a:pt x="6" y="6"/>
                  </a:lnTo>
                  <a:lnTo>
                    <a:pt x="5" y="3"/>
                  </a:lnTo>
                  <a:lnTo>
                    <a:pt x="2" y="1"/>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33" name="Freeform 32"/>
            <p:cNvSpPr>
              <a:spLocks/>
            </p:cNvSpPr>
            <p:nvPr/>
          </p:nvSpPr>
          <p:spPr bwMode="auto">
            <a:xfrm>
              <a:off x="1705" y="2498"/>
              <a:ext cx="88" cy="190"/>
            </a:xfrm>
            <a:custGeom>
              <a:avLst/>
              <a:gdLst>
                <a:gd name="T0" fmla="*/ 87 w 88"/>
                <a:gd name="T1" fmla="*/ 0 h 190"/>
                <a:gd name="T2" fmla="*/ 81 w 88"/>
                <a:gd name="T3" fmla="*/ 1 h 190"/>
                <a:gd name="T4" fmla="*/ 78 w 88"/>
                <a:gd name="T5" fmla="*/ 4 h 190"/>
                <a:gd name="T6" fmla="*/ 77 w 88"/>
                <a:gd name="T7" fmla="*/ 9 h 190"/>
                <a:gd name="T8" fmla="*/ 76 w 88"/>
                <a:gd name="T9" fmla="*/ 16 h 190"/>
                <a:gd name="T10" fmla="*/ 57 w 88"/>
                <a:gd name="T11" fmla="*/ 174 h 190"/>
                <a:gd name="T12" fmla="*/ 56 w 88"/>
                <a:gd name="T13" fmla="*/ 183 h 190"/>
                <a:gd name="T14" fmla="*/ 53 w 88"/>
                <a:gd name="T15" fmla="*/ 185 h 190"/>
                <a:gd name="T16" fmla="*/ 51 w 88"/>
                <a:gd name="T17" fmla="*/ 187 h 190"/>
                <a:gd name="T18" fmla="*/ 46 w 88"/>
                <a:gd name="T19" fmla="*/ 189 h 190"/>
                <a:gd name="T20" fmla="*/ 43 w 88"/>
                <a:gd name="T21" fmla="*/ 187 h 190"/>
                <a:gd name="T22" fmla="*/ 40 w 88"/>
                <a:gd name="T23" fmla="*/ 183 h 190"/>
                <a:gd name="T24" fmla="*/ 7 w 88"/>
                <a:gd name="T25" fmla="*/ 15 h 190"/>
                <a:gd name="T26" fmla="*/ 7 w 88"/>
                <a:gd name="T27" fmla="*/ 10 h 190"/>
                <a:gd name="T28" fmla="*/ 6 w 88"/>
                <a:gd name="T29" fmla="*/ 7 h 190"/>
                <a:gd name="T30" fmla="*/ 5 w 88"/>
                <a:gd name="T31" fmla="*/ 4 h 190"/>
                <a:gd name="T32" fmla="*/ 3 w 88"/>
                <a:gd name="T33" fmla="*/ 1 h 190"/>
                <a:gd name="T34" fmla="*/ 0 w 88"/>
                <a:gd name="T35" fmla="*/ 1 h 1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90"/>
                <a:gd name="T56" fmla="*/ 88 w 88"/>
                <a:gd name="T57" fmla="*/ 190 h 1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90">
                  <a:moveTo>
                    <a:pt x="87" y="0"/>
                  </a:moveTo>
                  <a:lnTo>
                    <a:pt x="81" y="1"/>
                  </a:lnTo>
                  <a:lnTo>
                    <a:pt x="78" y="4"/>
                  </a:lnTo>
                  <a:lnTo>
                    <a:pt x="77" y="9"/>
                  </a:lnTo>
                  <a:lnTo>
                    <a:pt x="76" y="16"/>
                  </a:lnTo>
                  <a:lnTo>
                    <a:pt x="57" y="174"/>
                  </a:lnTo>
                  <a:lnTo>
                    <a:pt x="56" y="183"/>
                  </a:lnTo>
                  <a:lnTo>
                    <a:pt x="53" y="185"/>
                  </a:lnTo>
                  <a:lnTo>
                    <a:pt x="51" y="187"/>
                  </a:lnTo>
                  <a:lnTo>
                    <a:pt x="46" y="189"/>
                  </a:lnTo>
                  <a:lnTo>
                    <a:pt x="43" y="187"/>
                  </a:lnTo>
                  <a:lnTo>
                    <a:pt x="40" y="183"/>
                  </a:lnTo>
                  <a:lnTo>
                    <a:pt x="7" y="15"/>
                  </a:lnTo>
                  <a:lnTo>
                    <a:pt x="7" y="10"/>
                  </a:lnTo>
                  <a:lnTo>
                    <a:pt x="6" y="7"/>
                  </a:lnTo>
                  <a:lnTo>
                    <a:pt x="5" y="4"/>
                  </a:lnTo>
                  <a:lnTo>
                    <a:pt x="3" y="1"/>
                  </a:lnTo>
                  <a:lnTo>
                    <a:pt x="0" y="1"/>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34" name="Freeform 33"/>
            <p:cNvSpPr>
              <a:spLocks/>
            </p:cNvSpPr>
            <p:nvPr/>
          </p:nvSpPr>
          <p:spPr bwMode="auto">
            <a:xfrm>
              <a:off x="1618" y="2499"/>
              <a:ext cx="87" cy="189"/>
            </a:xfrm>
            <a:custGeom>
              <a:avLst/>
              <a:gdLst>
                <a:gd name="T0" fmla="*/ 86 w 87"/>
                <a:gd name="T1" fmla="*/ 1 h 189"/>
                <a:gd name="T2" fmla="*/ 83 w 87"/>
                <a:gd name="T3" fmla="*/ 1 h 189"/>
                <a:gd name="T4" fmla="*/ 80 w 87"/>
                <a:gd name="T5" fmla="*/ 5 h 189"/>
                <a:gd name="T6" fmla="*/ 79 w 87"/>
                <a:gd name="T7" fmla="*/ 8 h 189"/>
                <a:gd name="T8" fmla="*/ 78 w 87"/>
                <a:gd name="T9" fmla="*/ 15 h 189"/>
                <a:gd name="T10" fmla="*/ 59 w 87"/>
                <a:gd name="T11" fmla="*/ 173 h 189"/>
                <a:gd name="T12" fmla="*/ 57 w 87"/>
                <a:gd name="T13" fmla="*/ 182 h 189"/>
                <a:gd name="T14" fmla="*/ 55 w 87"/>
                <a:gd name="T15" fmla="*/ 184 h 189"/>
                <a:gd name="T16" fmla="*/ 52 w 87"/>
                <a:gd name="T17" fmla="*/ 187 h 189"/>
                <a:gd name="T18" fmla="*/ 48 w 87"/>
                <a:gd name="T19" fmla="*/ 188 h 189"/>
                <a:gd name="T20" fmla="*/ 44 w 87"/>
                <a:gd name="T21" fmla="*/ 186 h 189"/>
                <a:gd name="T22" fmla="*/ 42 w 87"/>
                <a:gd name="T23" fmla="*/ 182 h 189"/>
                <a:gd name="T24" fmla="*/ 9 w 87"/>
                <a:gd name="T25" fmla="*/ 14 h 189"/>
                <a:gd name="T26" fmla="*/ 8 w 87"/>
                <a:gd name="T27" fmla="*/ 10 h 189"/>
                <a:gd name="T28" fmla="*/ 7 w 87"/>
                <a:gd name="T29" fmla="*/ 6 h 189"/>
                <a:gd name="T30" fmla="*/ 6 w 87"/>
                <a:gd name="T31" fmla="*/ 3 h 189"/>
                <a:gd name="T32" fmla="*/ 4 w 87"/>
                <a:gd name="T33" fmla="*/ 1 h 189"/>
                <a:gd name="T34" fmla="*/ 0 w 87"/>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9"/>
                <a:gd name="T56" fmla="*/ 87 w 87"/>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9">
                  <a:moveTo>
                    <a:pt x="86" y="1"/>
                  </a:moveTo>
                  <a:lnTo>
                    <a:pt x="83" y="1"/>
                  </a:lnTo>
                  <a:lnTo>
                    <a:pt x="80" y="5"/>
                  </a:lnTo>
                  <a:lnTo>
                    <a:pt x="79" y="8"/>
                  </a:lnTo>
                  <a:lnTo>
                    <a:pt x="78" y="15"/>
                  </a:lnTo>
                  <a:lnTo>
                    <a:pt x="59" y="173"/>
                  </a:lnTo>
                  <a:lnTo>
                    <a:pt x="57" y="182"/>
                  </a:lnTo>
                  <a:lnTo>
                    <a:pt x="55" y="184"/>
                  </a:lnTo>
                  <a:lnTo>
                    <a:pt x="52" y="187"/>
                  </a:lnTo>
                  <a:lnTo>
                    <a:pt x="48" y="188"/>
                  </a:lnTo>
                  <a:lnTo>
                    <a:pt x="44" y="186"/>
                  </a:lnTo>
                  <a:lnTo>
                    <a:pt x="42" y="182"/>
                  </a:lnTo>
                  <a:lnTo>
                    <a:pt x="9" y="14"/>
                  </a:lnTo>
                  <a:lnTo>
                    <a:pt x="8" y="10"/>
                  </a:lnTo>
                  <a:lnTo>
                    <a:pt x="7" y="6"/>
                  </a:lnTo>
                  <a:lnTo>
                    <a:pt x="6" y="3"/>
                  </a:lnTo>
                  <a:lnTo>
                    <a:pt x="4" y="1"/>
                  </a:lnTo>
                  <a:lnTo>
                    <a:pt x="0" y="0"/>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sp>
          <p:nvSpPr>
            <p:cNvPr id="35" name="Freeform 34"/>
            <p:cNvSpPr>
              <a:spLocks/>
            </p:cNvSpPr>
            <p:nvPr/>
          </p:nvSpPr>
          <p:spPr bwMode="auto">
            <a:xfrm>
              <a:off x="1560" y="2498"/>
              <a:ext cx="59" cy="190"/>
            </a:xfrm>
            <a:custGeom>
              <a:avLst/>
              <a:gdLst>
                <a:gd name="T0" fmla="*/ 58 w 59"/>
                <a:gd name="T1" fmla="*/ 0 h 190"/>
                <a:gd name="T2" fmla="*/ 53 w 59"/>
                <a:gd name="T3" fmla="*/ 1 h 190"/>
                <a:gd name="T4" fmla="*/ 49 w 59"/>
                <a:gd name="T5" fmla="*/ 4 h 190"/>
                <a:gd name="T6" fmla="*/ 48 w 59"/>
                <a:gd name="T7" fmla="*/ 9 h 190"/>
                <a:gd name="T8" fmla="*/ 47 w 59"/>
                <a:gd name="T9" fmla="*/ 16 h 190"/>
                <a:gd name="T10" fmla="*/ 29 w 59"/>
                <a:gd name="T11" fmla="*/ 174 h 190"/>
                <a:gd name="T12" fmla="*/ 26 w 59"/>
                <a:gd name="T13" fmla="*/ 183 h 190"/>
                <a:gd name="T14" fmla="*/ 25 w 59"/>
                <a:gd name="T15" fmla="*/ 185 h 190"/>
                <a:gd name="T16" fmla="*/ 21 w 59"/>
                <a:gd name="T17" fmla="*/ 187 h 190"/>
                <a:gd name="T18" fmla="*/ 18 w 59"/>
                <a:gd name="T19" fmla="*/ 189 h 190"/>
                <a:gd name="T20" fmla="*/ 13 w 59"/>
                <a:gd name="T21" fmla="*/ 187 h 190"/>
                <a:gd name="T22" fmla="*/ 11 w 59"/>
                <a:gd name="T23" fmla="*/ 183 h 190"/>
                <a:gd name="T24" fmla="*/ 0 w 59"/>
                <a:gd name="T25" fmla="*/ 102 h 1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190"/>
                <a:gd name="T41" fmla="*/ 59 w 59"/>
                <a:gd name="T42" fmla="*/ 190 h 19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190">
                  <a:moveTo>
                    <a:pt x="58" y="0"/>
                  </a:moveTo>
                  <a:lnTo>
                    <a:pt x="53" y="1"/>
                  </a:lnTo>
                  <a:lnTo>
                    <a:pt x="49" y="4"/>
                  </a:lnTo>
                  <a:lnTo>
                    <a:pt x="48" y="9"/>
                  </a:lnTo>
                  <a:lnTo>
                    <a:pt x="47" y="16"/>
                  </a:lnTo>
                  <a:lnTo>
                    <a:pt x="29" y="174"/>
                  </a:lnTo>
                  <a:lnTo>
                    <a:pt x="26" y="183"/>
                  </a:lnTo>
                  <a:lnTo>
                    <a:pt x="25" y="185"/>
                  </a:lnTo>
                  <a:lnTo>
                    <a:pt x="21" y="187"/>
                  </a:lnTo>
                  <a:lnTo>
                    <a:pt x="18" y="189"/>
                  </a:lnTo>
                  <a:lnTo>
                    <a:pt x="13" y="187"/>
                  </a:lnTo>
                  <a:lnTo>
                    <a:pt x="11" y="183"/>
                  </a:lnTo>
                  <a:lnTo>
                    <a:pt x="0" y="102"/>
                  </a:lnTo>
                </a:path>
              </a:pathLst>
            </a:custGeom>
            <a:noFill/>
            <a:ln w="12700" cap="rnd">
              <a:solidFill>
                <a:srgbClr val="40FF4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cs typeface="Arial" charset="0"/>
              </a:endParaRPr>
            </a:p>
          </p:txBody>
        </p:sp>
      </p:grpSp>
      <p:sp>
        <p:nvSpPr>
          <p:cNvPr id="36" name="Rectangle 39"/>
          <p:cNvSpPr>
            <a:spLocks noChangeArrowheads="1"/>
          </p:cNvSpPr>
          <p:nvPr/>
        </p:nvSpPr>
        <p:spPr bwMode="auto">
          <a:xfrm rot="21034824">
            <a:off x="2192619" y="5672488"/>
            <a:ext cx="3835480" cy="277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1" hangingPunct="1">
              <a:spcBef>
                <a:spcPct val="0"/>
              </a:spcBef>
            </a:pPr>
            <a:r>
              <a:rPr lang="en-US" sz="1200" dirty="0">
                <a:cs typeface="Arial" charset="0"/>
              </a:rPr>
              <a:t>Response: html, xml, JSON, ..  </a:t>
            </a:r>
            <a:endParaRPr lang="en-US" sz="1400" dirty="0">
              <a:cs typeface="Arial" charset="0"/>
            </a:endParaRPr>
          </a:p>
        </p:txBody>
      </p:sp>
      <p:pic>
        <p:nvPicPr>
          <p:cNvPr id="37" name="Picture 181" descr="I:\QA-IQ\CourseDevelopment\QAASPNET-35\DevelopmentFiles\Graphics\Slides\Chapter08-ComponentsAndArchitecture\Comput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2497" y="4797482"/>
            <a:ext cx="1645129" cy="872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8" name="Straight Arrow Connector 37"/>
          <p:cNvCxnSpPr/>
          <p:nvPr/>
        </p:nvCxnSpPr>
        <p:spPr>
          <a:xfrm>
            <a:off x="1933890" y="4943377"/>
            <a:ext cx="3320356" cy="0"/>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760853" y="5167087"/>
            <a:ext cx="3522347" cy="390367"/>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7872165" y="5325885"/>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View</a:t>
            </a:r>
          </a:p>
        </p:txBody>
      </p:sp>
      <p:sp>
        <p:nvSpPr>
          <p:cNvPr id="41" name="Can 40"/>
          <p:cNvSpPr/>
          <p:nvPr/>
        </p:nvSpPr>
        <p:spPr bwMode="auto">
          <a:xfrm>
            <a:off x="10891622" y="4289456"/>
            <a:ext cx="1019764" cy="349957"/>
          </a:xfrm>
          <a:prstGeom prst="can">
            <a:avLst/>
          </a:prstGeom>
          <a:solidFill>
            <a:schemeClr val="bg2">
              <a:lumMod val="75000"/>
            </a:schemeClr>
          </a:solid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1100" dirty="0">
                <a:gradFill>
                  <a:gsLst>
                    <a:gs pos="0">
                      <a:srgbClr val="FFFFFF"/>
                    </a:gs>
                    <a:gs pos="100000">
                      <a:srgbClr val="FFFFFF"/>
                    </a:gs>
                  </a:gsLst>
                  <a:lin ang="5400000" scaled="0"/>
                </a:gradFill>
              </a:rPr>
              <a:t>Orders</a:t>
            </a:r>
          </a:p>
        </p:txBody>
      </p:sp>
      <p:cxnSp>
        <p:nvCxnSpPr>
          <p:cNvPr id="42" name="Straight Arrow Connector 41"/>
          <p:cNvCxnSpPr/>
          <p:nvPr/>
        </p:nvCxnSpPr>
        <p:spPr>
          <a:xfrm>
            <a:off x="9711879" y="4265739"/>
            <a:ext cx="1105487" cy="98397"/>
          </a:xfrm>
          <a:prstGeom prst="straightConnector1">
            <a:avLst/>
          </a:prstGeom>
          <a:ln w="349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7181036" y="4541130"/>
            <a:ext cx="691128" cy="334743"/>
          </a:xfrm>
          <a:prstGeom prst="straightConnector1">
            <a:avLst/>
          </a:prstGeom>
          <a:ln w="349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155194" y="4964012"/>
            <a:ext cx="777089" cy="230005"/>
          </a:xfrm>
          <a:prstGeom prst="straightConnector1">
            <a:avLst/>
          </a:prstGeom>
          <a:ln w="349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Can 44"/>
          <p:cNvSpPr/>
          <p:nvPr/>
        </p:nvSpPr>
        <p:spPr bwMode="auto">
          <a:xfrm>
            <a:off x="10557243" y="4541130"/>
            <a:ext cx="1019764" cy="349957"/>
          </a:xfrm>
          <a:prstGeom prst="can">
            <a:avLst/>
          </a:prstGeom>
          <a:solidFill>
            <a:schemeClr val="bg2">
              <a:lumMod val="75000"/>
            </a:schemeClr>
          </a:solid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1100" dirty="0">
                <a:gradFill>
                  <a:gsLst>
                    <a:gs pos="0">
                      <a:srgbClr val="FFFFFF"/>
                    </a:gs>
                    <a:gs pos="100000">
                      <a:srgbClr val="FFFFFF"/>
                    </a:gs>
                  </a:gsLst>
                  <a:lin ang="5400000" scaled="0"/>
                </a:gradFill>
              </a:rPr>
              <a:t>Products</a:t>
            </a:r>
          </a:p>
        </p:txBody>
      </p:sp>
    </p:spTree>
    <p:extLst>
      <p:ext uri="{BB962C8B-B14F-4D97-AF65-F5344CB8AC3E}">
        <p14:creationId xmlns:p14="http://schemas.microsoft.com/office/powerpoint/2010/main" xmlns="" val="3743110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To mark a class as a Controller, it is sufficient to simply suffix its name with “Controller”</a:t>
            </a:r>
          </a:p>
          <a:p>
            <a:pPr lvl="1"/>
            <a:r>
              <a:rPr lang="en-GB" dirty="0"/>
              <a:t>E.g. </a:t>
            </a:r>
            <a:r>
              <a:rPr lang="en-GB" dirty="0" err="1"/>
              <a:t>HomeController</a:t>
            </a:r>
            <a:r>
              <a:rPr lang="en-GB" dirty="0"/>
              <a:t>, </a:t>
            </a:r>
            <a:r>
              <a:rPr lang="en-GB" dirty="0" err="1"/>
              <a:t>ForumController</a:t>
            </a:r>
            <a:endParaRPr lang="en-GB" dirty="0"/>
          </a:p>
          <a:p>
            <a:r>
              <a:rPr lang="en-GB" dirty="0"/>
              <a:t>It’s normal to inherit from the Controller class – gives access to a range of helper methods/properties</a:t>
            </a:r>
          </a:p>
          <a:p>
            <a:pPr lvl="2"/>
            <a:r>
              <a:rPr lang="en-GB" dirty="0"/>
              <a:t>Some we’ve used:</a:t>
            </a:r>
          </a:p>
          <a:p>
            <a:pPr lvl="2"/>
            <a:r>
              <a:rPr lang="en-GB" dirty="0"/>
              <a:t>View() and </a:t>
            </a:r>
            <a:r>
              <a:rPr lang="en-GB" dirty="0" err="1"/>
              <a:t>ViewBag</a:t>
            </a:r>
            <a:endParaRPr lang="en-GB" dirty="0"/>
          </a:p>
        </p:txBody>
      </p:sp>
      <p:sp>
        <p:nvSpPr>
          <p:cNvPr id="2" name="Title 1"/>
          <p:cNvSpPr>
            <a:spLocks noGrp="1"/>
          </p:cNvSpPr>
          <p:nvPr>
            <p:ph type="title"/>
          </p:nvPr>
        </p:nvSpPr>
        <p:spPr/>
        <p:txBody>
          <a:bodyPr>
            <a:normAutofit fontScale="90000"/>
          </a:bodyPr>
          <a:lstStyle/>
          <a:p>
            <a:r>
              <a:rPr lang="en-GB" dirty="0"/>
              <a:t>Implementing a Controller</a:t>
            </a:r>
          </a:p>
        </p:txBody>
      </p:sp>
      <p:pic>
        <p:nvPicPr>
          <p:cNvPr id="4" name="Picture 3">
            <a:extLst>
              <a:ext uri="{FF2B5EF4-FFF2-40B4-BE49-F238E27FC236}">
                <a16:creationId xmlns:a16="http://schemas.microsoft.com/office/drawing/2014/main" xmlns="" id="{B7AAF3A2-1A35-1D42-A195-41DCB7C21BED}"/>
              </a:ext>
            </a:extLst>
          </p:cNvPr>
          <p:cNvPicPr>
            <a:picLocks noChangeAspect="1"/>
          </p:cNvPicPr>
          <p:nvPr/>
        </p:nvPicPr>
        <p:blipFill>
          <a:blip r:embed="rId3"/>
          <a:stretch>
            <a:fillRect/>
          </a:stretch>
        </p:blipFill>
        <p:spPr>
          <a:xfrm>
            <a:off x="5778569" y="2791866"/>
            <a:ext cx="5646931" cy="3877294"/>
          </a:xfrm>
          <a:prstGeom prst="rect">
            <a:avLst/>
          </a:prstGeom>
          <a:ln>
            <a:solidFill>
              <a:schemeClr val="tx1"/>
            </a:solidFill>
          </a:ln>
        </p:spPr>
      </p:pic>
      <p:pic>
        <p:nvPicPr>
          <p:cNvPr id="6" name="Picture 5">
            <a:extLst>
              <a:ext uri="{FF2B5EF4-FFF2-40B4-BE49-F238E27FC236}">
                <a16:creationId xmlns:a16="http://schemas.microsoft.com/office/drawing/2014/main" xmlns="" id="{296C31F9-0856-EB4F-BB65-F812ACF7F1DE}"/>
              </a:ext>
            </a:extLst>
          </p:cNvPr>
          <p:cNvPicPr>
            <a:picLocks noChangeAspect="1"/>
          </p:cNvPicPr>
          <p:nvPr/>
        </p:nvPicPr>
        <p:blipFill>
          <a:blip r:embed="rId4"/>
          <a:stretch>
            <a:fillRect/>
          </a:stretch>
        </p:blipFill>
        <p:spPr>
          <a:xfrm>
            <a:off x="373200" y="3629025"/>
            <a:ext cx="4702043" cy="2346093"/>
          </a:xfrm>
          <a:prstGeom prst="rect">
            <a:avLst/>
          </a:prstGeom>
          <a:ln>
            <a:solidFill>
              <a:schemeClr val="tx1">
                <a:lumMod val="60000"/>
                <a:lumOff val="40000"/>
              </a:schemeClr>
            </a:solidFill>
          </a:ln>
        </p:spPr>
      </p:pic>
    </p:spTree>
    <p:extLst>
      <p:ext uri="{BB962C8B-B14F-4D97-AF65-F5344CB8AC3E}">
        <p14:creationId xmlns:p14="http://schemas.microsoft.com/office/powerpoint/2010/main" xmlns="" val="128768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Each inbound request is routed to a Controllers Action method </a:t>
            </a:r>
          </a:p>
          <a:p>
            <a:r>
              <a:rPr lang="en-GB" dirty="0"/>
              <a:t>The Controllers Action methods contains the code which process the request</a:t>
            </a:r>
          </a:p>
          <a:p>
            <a:endParaRPr lang="en-GB" dirty="0"/>
          </a:p>
          <a:p>
            <a:endParaRPr lang="en-GB" dirty="0"/>
          </a:p>
        </p:txBody>
      </p:sp>
      <p:sp>
        <p:nvSpPr>
          <p:cNvPr id="2" name="Title 1"/>
          <p:cNvSpPr>
            <a:spLocks noGrp="1"/>
          </p:cNvSpPr>
          <p:nvPr>
            <p:ph type="title"/>
          </p:nvPr>
        </p:nvSpPr>
        <p:spPr/>
        <p:txBody>
          <a:bodyPr>
            <a:normAutofit fontScale="90000"/>
          </a:bodyPr>
          <a:lstStyle/>
          <a:p>
            <a:r>
              <a:rPr lang="en-GB" dirty="0"/>
              <a:t>Controllers Contain Actions</a:t>
            </a:r>
          </a:p>
        </p:txBody>
      </p:sp>
      <p:sp>
        <p:nvSpPr>
          <p:cNvPr id="6" name="Rounded Rectangle 5"/>
          <p:cNvSpPr/>
          <p:nvPr/>
        </p:nvSpPr>
        <p:spPr>
          <a:xfrm>
            <a:off x="5325945" y="2765635"/>
            <a:ext cx="1757548" cy="20568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U" sz="1600" dirty="0">
                <a:solidFill>
                  <a:schemeClr val="tx1"/>
                </a:solidFill>
                <a:latin typeface="Arial" pitchFamily="34" charset="0"/>
                <a:cs typeface="Arial" pitchFamily="34" charset="0"/>
              </a:rPr>
              <a:t>Controller</a:t>
            </a:r>
          </a:p>
        </p:txBody>
      </p:sp>
      <p:sp>
        <p:nvSpPr>
          <p:cNvPr id="7" name="Rounded Rectangle 6"/>
          <p:cNvSpPr/>
          <p:nvPr/>
        </p:nvSpPr>
        <p:spPr>
          <a:xfrm>
            <a:off x="4235297" y="5014498"/>
            <a:ext cx="1757548" cy="463137"/>
          </a:xfrm>
          <a:prstGeom prst="roundRect">
            <a:avLst/>
          </a:prstGeom>
          <a:solidFill>
            <a:schemeClr val="accent1">
              <a:lumMod val="20000"/>
              <a:lumOff val="80000"/>
              <a:alpha val="42000"/>
            </a:schemeClr>
          </a:solidFill>
          <a:ln>
            <a:solidFill>
              <a:schemeClr val="accent1">
                <a:shade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View</a:t>
            </a:r>
          </a:p>
        </p:txBody>
      </p:sp>
      <p:sp>
        <p:nvSpPr>
          <p:cNvPr id="8" name="Rounded Rectangle 7"/>
          <p:cNvSpPr/>
          <p:nvPr/>
        </p:nvSpPr>
        <p:spPr>
          <a:xfrm>
            <a:off x="7927153" y="3746520"/>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Model</a:t>
            </a:r>
          </a:p>
        </p:txBody>
      </p:sp>
      <p:sp>
        <p:nvSpPr>
          <p:cNvPr id="22" name="Rectangle 22"/>
          <p:cNvSpPr>
            <a:spLocks noChangeArrowheads="1"/>
          </p:cNvSpPr>
          <p:nvPr/>
        </p:nvSpPr>
        <p:spPr bwMode="auto">
          <a:xfrm>
            <a:off x="596832" y="3202084"/>
            <a:ext cx="1308747" cy="277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1" hangingPunct="1">
              <a:spcBef>
                <a:spcPct val="0"/>
              </a:spcBef>
            </a:pPr>
            <a:r>
              <a:rPr lang="en-US" sz="1200" dirty="0">
                <a:cs typeface="Arial" charset="0"/>
              </a:rPr>
              <a:t>Request</a:t>
            </a:r>
            <a:endParaRPr lang="en-US" sz="1400" dirty="0">
              <a:cs typeface="Arial" charset="0"/>
            </a:endParaRPr>
          </a:p>
        </p:txBody>
      </p:sp>
      <p:sp>
        <p:nvSpPr>
          <p:cNvPr id="36" name="Rectangle 39"/>
          <p:cNvSpPr>
            <a:spLocks noChangeArrowheads="1"/>
          </p:cNvSpPr>
          <p:nvPr/>
        </p:nvSpPr>
        <p:spPr bwMode="auto">
          <a:xfrm>
            <a:off x="5450125" y="5540043"/>
            <a:ext cx="3835480" cy="277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1" hangingPunct="1">
              <a:spcBef>
                <a:spcPct val="0"/>
              </a:spcBef>
            </a:pPr>
            <a:r>
              <a:rPr lang="en-US" sz="1200" dirty="0">
                <a:cs typeface="Arial" charset="0"/>
              </a:rPr>
              <a:t>Response: html, xml, JSON, ..  </a:t>
            </a:r>
            <a:endParaRPr lang="en-US" sz="1400" dirty="0">
              <a:cs typeface="Arial" charset="0"/>
            </a:endParaRPr>
          </a:p>
        </p:txBody>
      </p:sp>
      <p:pic>
        <p:nvPicPr>
          <p:cNvPr id="37" name="Picture 181" descr="I:\QA-IQ\CourseDevelopment\QAASPNET-35\DevelopmentFiles\Graphics\Slides\Chapter08-ComponentsAndArchitecture\Computer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5000" y="3923469"/>
            <a:ext cx="1645129" cy="872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8" name="Straight Arrow Connector 37"/>
          <p:cNvCxnSpPr/>
          <p:nvPr/>
        </p:nvCxnSpPr>
        <p:spPr>
          <a:xfrm flipV="1">
            <a:off x="1162702" y="3236686"/>
            <a:ext cx="966060" cy="672234"/>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683277" y="4470401"/>
            <a:ext cx="580571" cy="508001"/>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7867034" y="5015810"/>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View</a:t>
            </a:r>
          </a:p>
        </p:txBody>
      </p:sp>
      <p:sp>
        <p:nvSpPr>
          <p:cNvPr id="41" name="Can 40"/>
          <p:cNvSpPr/>
          <p:nvPr/>
        </p:nvSpPr>
        <p:spPr bwMode="auto">
          <a:xfrm>
            <a:off x="10886491" y="3979381"/>
            <a:ext cx="1019764" cy="349957"/>
          </a:xfrm>
          <a:prstGeom prst="can">
            <a:avLst/>
          </a:prstGeom>
          <a:solidFill>
            <a:schemeClr val="bg2">
              <a:lumMod val="75000"/>
            </a:schemeClr>
          </a:solid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1100" dirty="0">
                <a:gradFill>
                  <a:gsLst>
                    <a:gs pos="0">
                      <a:srgbClr val="FFFFFF"/>
                    </a:gs>
                    <a:gs pos="100000">
                      <a:srgbClr val="FFFFFF"/>
                    </a:gs>
                  </a:gsLst>
                  <a:lin ang="5400000" scaled="0"/>
                </a:gradFill>
              </a:rPr>
              <a:t>Orders</a:t>
            </a:r>
          </a:p>
        </p:txBody>
      </p:sp>
      <p:cxnSp>
        <p:nvCxnSpPr>
          <p:cNvPr id="42" name="Straight Arrow Connector 41"/>
          <p:cNvCxnSpPr/>
          <p:nvPr/>
        </p:nvCxnSpPr>
        <p:spPr>
          <a:xfrm>
            <a:off x="9706749" y="3955664"/>
            <a:ext cx="1105487" cy="98397"/>
          </a:xfrm>
          <a:prstGeom prst="straightConnector1">
            <a:avLst/>
          </a:prstGeom>
          <a:ln w="349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7175905" y="4231055"/>
            <a:ext cx="691128" cy="334743"/>
          </a:xfrm>
          <a:prstGeom prst="straightConnector1">
            <a:avLst/>
          </a:prstGeom>
          <a:ln w="349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150064" y="4653937"/>
            <a:ext cx="777089" cy="230005"/>
          </a:xfrm>
          <a:prstGeom prst="straightConnector1">
            <a:avLst/>
          </a:prstGeom>
          <a:ln w="349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Can 44"/>
          <p:cNvSpPr/>
          <p:nvPr/>
        </p:nvSpPr>
        <p:spPr bwMode="auto">
          <a:xfrm>
            <a:off x="10552113" y="4231055"/>
            <a:ext cx="1019764" cy="349957"/>
          </a:xfrm>
          <a:prstGeom prst="can">
            <a:avLst/>
          </a:prstGeom>
          <a:solidFill>
            <a:schemeClr val="bg2">
              <a:lumMod val="75000"/>
            </a:schemeClr>
          </a:solid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1100" dirty="0">
                <a:gradFill>
                  <a:gsLst>
                    <a:gs pos="0">
                      <a:srgbClr val="FFFFFF"/>
                    </a:gs>
                    <a:gs pos="100000">
                      <a:srgbClr val="FFFFFF"/>
                    </a:gs>
                  </a:gsLst>
                  <a:lin ang="5400000" scaled="0"/>
                </a:gradFill>
              </a:rPr>
              <a:t>Products</a:t>
            </a:r>
          </a:p>
        </p:txBody>
      </p:sp>
      <p:sp>
        <p:nvSpPr>
          <p:cNvPr id="48" name="Rounded Rectangle 47"/>
          <p:cNvSpPr/>
          <p:nvPr/>
        </p:nvSpPr>
        <p:spPr>
          <a:xfrm>
            <a:off x="4737538" y="3326633"/>
            <a:ext cx="2036825" cy="1871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tx1"/>
                </a:solidFill>
                <a:latin typeface="Arial" pitchFamily="34" charset="0"/>
                <a:cs typeface="Arial" pitchFamily="34" charset="0"/>
              </a:rPr>
              <a:t>Action()</a:t>
            </a:r>
          </a:p>
        </p:txBody>
      </p:sp>
      <p:sp>
        <p:nvSpPr>
          <p:cNvPr id="52" name="Rounded Rectangle 51"/>
          <p:cNvSpPr/>
          <p:nvPr/>
        </p:nvSpPr>
        <p:spPr>
          <a:xfrm>
            <a:off x="4737538" y="3679529"/>
            <a:ext cx="2036825" cy="1871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tx1"/>
                </a:solidFill>
                <a:latin typeface="Arial" pitchFamily="34" charset="0"/>
                <a:cs typeface="Arial" pitchFamily="34" charset="0"/>
              </a:rPr>
              <a:t>Action(arg1)</a:t>
            </a:r>
          </a:p>
        </p:txBody>
      </p:sp>
      <p:sp>
        <p:nvSpPr>
          <p:cNvPr id="53" name="Rounded Rectangle 52"/>
          <p:cNvSpPr/>
          <p:nvPr/>
        </p:nvSpPr>
        <p:spPr>
          <a:xfrm>
            <a:off x="4737538" y="4032425"/>
            <a:ext cx="2036825" cy="1871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tx1"/>
                </a:solidFill>
                <a:latin typeface="Arial" pitchFamily="34" charset="0"/>
                <a:cs typeface="Arial" pitchFamily="34" charset="0"/>
              </a:rPr>
              <a:t>Action(arg1, arg2)</a:t>
            </a:r>
          </a:p>
        </p:txBody>
      </p:sp>
      <p:sp>
        <p:nvSpPr>
          <p:cNvPr id="21" name="Rounded Rectangle 20"/>
          <p:cNvSpPr/>
          <p:nvPr/>
        </p:nvSpPr>
        <p:spPr>
          <a:xfrm>
            <a:off x="2005325" y="2701492"/>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Routing</a:t>
            </a:r>
          </a:p>
        </p:txBody>
      </p:sp>
      <p:sp>
        <p:nvSpPr>
          <p:cNvPr id="23" name="Rounded Rectangle 22"/>
          <p:cNvSpPr/>
          <p:nvPr/>
        </p:nvSpPr>
        <p:spPr>
          <a:xfrm>
            <a:off x="2392373" y="3253035"/>
            <a:ext cx="1757548" cy="4631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latin typeface="Arial" pitchFamily="34" charset="0"/>
                <a:cs typeface="Arial" pitchFamily="34" charset="0"/>
              </a:rPr>
              <a:t>Controller</a:t>
            </a:r>
            <a:br>
              <a:rPr lang="en-AU" sz="1600" dirty="0">
                <a:solidFill>
                  <a:schemeClr val="tx1"/>
                </a:solidFill>
                <a:latin typeface="Arial" pitchFamily="34" charset="0"/>
                <a:cs typeface="Arial" pitchFamily="34" charset="0"/>
              </a:rPr>
            </a:br>
            <a:r>
              <a:rPr lang="en-AU" sz="1600" dirty="0">
                <a:solidFill>
                  <a:schemeClr val="tx1"/>
                </a:solidFill>
                <a:latin typeface="Arial" pitchFamily="34" charset="0"/>
                <a:cs typeface="Arial" pitchFamily="34" charset="0"/>
              </a:rPr>
              <a:t>Factory</a:t>
            </a:r>
          </a:p>
        </p:txBody>
      </p:sp>
      <p:cxnSp>
        <p:nvCxnSpPr>
          <p:cNvPr id="25" name="Straight Arrow Connector 24"/>
          <p:cNvCxnSpPr>
            <a:endCxn id="48" idx="1"/>
          </p:cNvCxnSpPr>
          <p:nvPr/>
        </p:nvCxnSpPr>
        <p:spPr>
          <a:xfrm>
            <a:off x="4220377" y="3386406"/>
            <a:ext cx="517160" cy="33802"/>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37" idx="3"/>
          </p:cNvCxnSpPr>
          <p:nvPr/>
        </p:nvCxnSpPr>
        <p:spPr>
          <a:xfrm flipH="1" flipV="1">
            <a:off x="1870128" y="4359935"/>
            <a:ext cx="3296959" cy="124981"/>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220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50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500"/>
                            </p:stCondLst>
                            <p:childTnLst>
                              <p:par>
                                <p:cTn id="8" presetID="26" presetClass="emph" presetSubtype="0" fill="hold" grpId="0" nodeType="afterEffect">
                                  <p:stCondLst>
                                    <p:cond delay="0"/>
                                  </p:stCondLst>
                                  <p:childTnLst>
                                    <p:animEffect transition="out" filter="fade">
                                      <p:cBhvr>
                                        <p:cTn id="9" dur="500" tmFilter="0, 0; .2, .5; .8, .5; 1, 0"/>
                                        <p:tgtEl>
                                          <p:spTgt spid="22"/>
                                        </p:tgtEl>
                                      </p:cBhvr>
                                    </p:animEffect>
                                    <p:animScale>
                                      <p:cBhvr>
                                        <p:cTn id="10" dur="250" autoRev="1" fill="hold"/>
                                        <p:tgtEl>
                                          <p:spTgt spid="22"/>
                                        </p:tgtEl>
                                      </p:cBhvr>
                                      <p:by x="105000" y="105000"/>
                                    </p:animScale>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36"/>
                                        </p:tgtEl>
                                      </p:cBhvr>
                                    </p:animEffect>
                                    <p:animScale>
                                      <p:cBhvr>
                                        <p:cTn id="17"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36" grpId="0"/>
      <p:bldP spid="3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5"/>
          </p:nvPr>
        </p:nvSpPr>
        <p:spPr/>
        <p:txBody>
          <a:bodyPr/>
          <a:lstStyle/>
          <a:p>
            <a:pPr lvl="0"/>
            <a:r>
              <a:rPr lang="en-AU" dirty="0"/>
              <a:t>Action method can receive parameters</a:t>
            </a:r>
          </a:p>
          <a:p>
            <a:pPr lvl="0"/>
            <a:r>
              <a:rPr lang="en-AU" dirty="0"/>
              <a:t>Action methods can be overloaded</a:t>
            </a:r>
          </a:p>
          <a:p>
            <a:endParaRPr lang="en-AU" dirty="0"/>
          </a:p>
          <a:p>
            <a:endParaRPr lang="en-AU" dirty="0"/>
          </a:p>
          <a:p>
            <a:endParaRPr lang="en-AU" dirty="0"/>
          </a:p>
          <a:p>
            <a:endParaRPr lang="en-AU" dirty="0"/>
          </a:p>
          <a:p>
            <a:endParaRPr lang="en-AU" dirty="0"/>
          </a:p>
          <a:p>
            <a:endParaRPr lang="en-AU" dirty="0"/>
          </a:p>
          <a:p>
            <a:endParaRPr lang="en-AU" dirty="0"/>
          </a:p>
          <a:p>
            <a:pPr marL="0" indent="0">
              <a:buNone/>
            </a:pPr>
            <a:endParaRPr lang="en-AU" dirty="0"/>
          </a:p>
        </p:txBody>
      </p:sp>
      <p:sp>
        <p:nvSpPr>
          <p:cNvPr id="2" name="Title 1"/>
          <p:cNvSpPr>
            <a:spLocks noGrp="1"/>
          </p:cNvSpPr>
          <p:nvPr>
            <p:ph type="title"/>
          </p:nvPr>
        </p:nvSpPr>
        <p:spPr/>
        <p:txBody>
          <a:bodyPr>
            <a:normAutofit fontScale="90000"/>
          </a:bodyPr>
          <a:lstStyle/>
          <a:p>
            <a:r>
              <a:rPr lang="en-GB"/>
              <a:t>Action Methods</a:t>
            </a:r>
            <a:endParaRPr lang="en-GB" dirty="0"/>
          </a:p>
        </p:txBody>
      </p:sp>
      <p:pic>
        <p:nvPicPr>
          <p:cNvPr id="3076" name="Picture 4"/>
          <p:cNvPicPr>
            <a:picLocks noChangeAspect="1" noChangeArrowheads="1"/>
          </p:cNvPicPr>
          <p:nvPr/>
        </p:nvPicPr>
        <p:blipFill>
          <a:blip r:embed="rId3" cstate="print"/>
          <a:srcRect/>
          <a:stretch>
            <a:fillRect/>
          </a:stretch>
        </p:blipFill>
        <p:spPr bwMode="auto">
          <a:xfrm>
            <a:off x="3361554" y="2264099"/>
            <a:ext cx="5006592" cy="2982868"/>
          </a:xfrm>
          <a:prstGeom prst="rect">
            <a:avLst/>
          </a:prstGeom>
          <a:noFill/>
          <a:ln w="9525">
            <a:solidFill>
              <a:schemeClr val="tx1">
                <a:lumMod val="60000"/>
                <a:lumOff val="40000"/>
              </a:schemeClr>
            </a:solidFill>
            <a:miter lim="800000"/>
            <a:headEnd/>
            <a:tailEnd/>
          </a:ln>
        </p:spPr>
      </p:pic>
    </p:spTree>
    <p:extLst>
      <p:ext uri="{BB962C8B-B14F-4D97-AF65-F5344CB8AC3E}">
        <p14:creationId xmlns:p14="http://schemas.microsoft.com/office/powerpoint/2010/main" xmlns="" val="99664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89FCAE7-4AF3-4043-A608-5986CF64EAD9}"/>
              </a:ext>
            </a:extLst>
          </p:cNvPr>
          <p:cNvSpPr>
            <a:spLocks noGrp="1"/>
          </p:cNvSpPr>
          <p:nvPr>
            <p:ph type="body" sz="quarter" idx="15"/>
          </p:nvPr>
        </p:nvSpPr>
        <p:spPr/>
        <p:txBody>
          <a:bodyPr/>
          <a:lstStyle/>
          <a:p>
            <a:r>
              <a:rPr lang="en-GB" dirty="0"/>
              <a:t>Arguments for action methods’ parameters are called Route Values</a:t>
            </a:r>
          </a:p>
          <a:p>
            <a:pPr lvl="1"/>
            <a:r>
              <a:rPr lang="en-GB" dirty="0"/>
              <a:t>Can be passed as part of the URL</a:t>
            </a:r>
          </a:p>
          <a:p>
            <a:pPr marL="800100" lvl="2" indent="0">
              <a:buNone/>
            </a:pPr>
            <a:r>
              <a:rPr lang="en-GB" dirty="0"/>
              <a:t> </a:t>
            </a:r>
            <a:r>
              <a:rPr lang="en-GB" dirty="0">
                <a:solidFill>
                  <a:srgbClr val="0000FF"/>
                </a:solidFill>
                <a:highlight>
                  <a:srgbClr val="FFFFFF"/>
                </a:highlight>
                <a:latin typeface="Consolas"/>
              </a:rPr>
              <a:t>public class </a:t>
            </a:r>
            <a:r>
              <a:rPr lang="en-GB" dirty="0" err="1">
                <a:solidFill>
                  <a:srgbClr val="2B91AF"/>
                </a:solidFill>
                <a:highlight>
                  <a:srgbClr val="FFFFFF"/>
                </a:highlight>
                <a:latin typeface="Consolas"/>
              </a:rPr>
              <a:t>PersonController</a:t>
            </a:r>
            <a:r>
              <a:rPr lang="en-GB" dirty="0">
                <a:solidFill>
                  <a:srgbClr val="0000FF"/>
                </a:solidFill>
                <a:highlight>
                  <a:srgbClr val="FFFFFF"/>
                </a:highlight>
                <a:latin typeface="Consolas"/>
              </a:rPr>
              <a:t/>
            </a:r>
            <a:br>
              <a:rPr lang="en-GB" dirty="0">
                <a:solidFill>
                  <a:srgbClr val="0000FF"/>
                </a:solidFill>
                <a:highlight>
                  <a:srgbClr val="FFFFFF"/>
                </a:highlight>
                <a:latin typeface="Consolas"/>
              </a:rPr>
            </a:br>
            <a:r>
              <a:rPr lang="en-GB" dirty="0">
                <a:solidFill>
                  <a:srgbClr val="000000"/>
                </a:solidFill>
                <a:highlight>
                  <a:srgbClr val="FFFFFF"/>
                </a:highlight>
                <a:latin typeface="Consolas"/>
              </a:rPr>
              <a:t>{</a:t>
            </a:r>
            <a:br>
              <a:rPr lang="en-GB" dirty="0">
                <a:solidFill>
                  <a:srgbClr val="000000"/>
                </a:solidFill>
                <a:highlight>
                  <a:srgbClr val="FFFFFF"/>
                </a:highlight>
                <a:latin typeface="Consolas"/>
              </a:rPr>
            </a:br>
            <a:r>
              <a:rPr lang="en-GB" dirty="0">
                <a:solidFill>
                  <a:srgbClr val="0000FF"/>
                </a:solidFill>
                <a:highlight>
                  <a:srgbClr val="FFFFFF"/>
                </a:highlight>
                <a:latin typeface="Consolas"/>
              </a:rPr>
              <a:t>    public</a:t>
            </a:r>
            <a:r>
              <a:rPr lang="en-GB" dirty="0">
                <a:solidFill>
                  <a:srgbClr val="000000"/>
                </a:solidFill>
                <a:highlight>
                  <a:srgbClr val="FFFFFF"/>
                </a:highlight>
                <a:latin typeface="Consolas"/>
              </a:rPr>
              <a:t> </a:t>
            </a:r>
            <a:r>
              <a:rPr lang="en-GB" dirty="0" err="1" smtClean="0">
                <a:solidFill>
                  <a:srgbClr val="000000"/>
                </a:solidFill>
                <a:highlight>
                  <a:srgbClr val="FFFFFF"/>
                </a:highlight>
                <a:latin typeface="Consolas"/>
              </a:rPr>
              <a:t>IA</a:t>
            </a:r>
            <a:r>
              <a:rPr lang="en-GB" dirty="0" err="1" smtClean="0">
                <a:solidFill>
                  <a:srgbClr val="2B91AF"/>
                </a:solidFill>
                <a:highlight>
                  <a:srgbClr val="FFFFFF"/>
                </a:highlight>
                <a:latin typeface="Consolas"/>
              </a:rPr>
              <a:t>ctionResult</a:t>
            </a:r>
            <a:r>
              <a:rPr lang="en-GB" dirty="0" smtClean="0">
                <a:solidFill>
                  <a:srgbClr val="000000"/>
                </a:solidFill>
                <a:highlight>
                  <a:srgbClr val="FFFFFF"/>
                </a:highlight>
                <a:latin typeface="Consolas"/>
              </a:rPr>
              <a:t> </a:t>
            </a:r>
            <a:r>
              <a:rPr lang="en-GB" dirty="0">
                <a:solidFill>
                  <a:srgbClr val="000000"/>
                </a:solidFill>
                <a:highlight>
                  <a:srgbClr val="FFFFFF"/>
                </a:highlight>
                <a:latin typeface="Consolas"/>
              </a:rPr>
              <a:t>Create(string name) {...}</a:t>
            </a:r>
            <a:br>
              <a:rPr lang="en-GB" dirty="0">
                <a:solidFill>
                  <a:srgbClr val="000000"/>
                </a:solidFill>
                <a:highlight>
                  <a:srgbClr val="FFFFFF"/>
                </a:highlight>
                <a:latin typeface="Consolas"/>
              </a:rPr>
            </a:br>
            <a:r>
              <a:rPr lang="en-GB" dirty="0">
                <a:solidFill>
                  <a:srgbClr val="000000"/>
                </a:solidFill>
                <a:highlight>
                  <a:srgbClr val="FFFFFF"/>
                </a:highlight>
                <a:latin typeface="Consolas"/>
              </a:rPr>
              <a:t>        </a:t>
            </a:r>
            <a:r>
              <a:rPr lang="en-GB" dirty="0">
                <a:solidFill>
                  <a:srgbClr val="00B050"/>
                </a:solidFill>
                <a:highlight>
                  <a:srgbClr val="FFFFFF"/>
                </a:highlight>
                <a:latin typeface="Consolas"/>
              </a:rPr>
              <a:t>// http://.../Person/</a:t>
            </a:r>
            <a:r>
              <a:rPr lang="en-GB" dirty="0" err="1">
                <a:solidFill>
                  <a:srgbClr val="00B050"/>
                </a:solidFill>
                <a:highlight>
                  <a:srgbClr val="FFFFFF"/>
                </a:highlight>
                <a:latin typeface="Consolas"/>
              </a:rPr>
              <a:t>Create?name</a:t>
            </a:r>
            <a:r>
              <a:rPr lang="en-GB" dirty="0">
                <a:solidFill>
                  <a:srgbClr val="00B050"/>
                </a:solidFill>
                <a:highlight>
                  <a:srgbClr val="FFFFFF"/>
                </a:highlight>
                <a:latin typeface="Consolas"/>
              </a:rPr>
              <a:t>=Mary</a:t>
            </a:r>
            <a:br>
              <a:rPr lang="en-GB" dirty="0">
                <a:solidFill>
                  <a:srgbClr val="00B050"/>
                </a:solidFill>
                <a:highlight>
                  <a:srgbClr val="FFFFFF"/>
                </a:highlight>
                <a:latin typeface="Consolas"/>
              </a:rPr>
            </a:br>
            <a:r>
              <a:rPr lang="en-GB" dirty="0">
                <a:solidFill>
                  <a:srgbClr val="00B050"/>
                </a:solidFill>
                <a:highlight>
                  <a:srgbClr val="FFFFFF"/>
                </a:highlight>
                <a:latin typeface="Consolas"/>
              </a:rPr>
              <a:t/>
            </a:r>
            <a:br>
              <a:rPr lang="en-GB" dirty="0">
                <a:solidFill>
                  <a:srgbClr val="00B050"/>
                </a:solidFill>
                <a:highlight>
                  <a:srgbClr val="FFFFFF"/>
                </a:highlight>
                <a:latin typeface="Consolas"/>
              </a:rPr>
            </a:br>
            <a:r>
              <a:rPr lang="en-GB" dirty="0">
                <a:solidFill>
                  <a:srgbClr val="0000FF"/>
                </a:solidFill>
                <a:highlight>
                  <a:srgbClr val="FFFFFF"/>
                </a:highlight>
                <a:latin typeface="Consolas"/>
              </a:rPr>
              <a:t>    public</a:t>
            </a:r>
            <a:r>
              <a:rPr lang="en-GB" dirty="0">
                <a:solidFill>
                  <a:srgbClr val="000000"/>
                </a:solidFill>
                <a:highlight>
                  <a:srgbClr val="FFFFFF"/>
                </a:highlight>
                <a:latin typeface="Consolas"/>
              </a:rPr>
              <a:t> </a:t>
            </a:r>
            <a:r>
              <a:rPr lang="en-GB" dirty="0" err="1" smtClean="0">
                <a:solidFill>
                  <a:srgbClr val="000000"/>
                </a:solidFill>
                <a:highlight>
                  <a:srgbClr val="FFFFFF"/>
                </a:highlight>
                <a:latin typeface="Consolas"/>
              </a:rPr>
              <a:t>I</a:t>
            </a:r>
            <a:r>
              <a:rPr lang="en-GB" dirty="0" err="1" smtClean="0">
                <a:solidFill>
                  <a:srgbClr val="2B91AF"/>
                </a:solidFill>
                <a:highlight>
                  <a:srgbClr val="FFFFFF"/>
                </a:highlight>
                <a:latin typeface="Consolas"/>
              </a:rPr>
              <a:t>ActionResult</a:t>
            </a:r>
            <a:r>
              <a:rPr lang="en-GB" dirty="0" smtClean="0">
                <a:solidFill>
                  <a:srgbClr val="000000"/>
                </a:solidFill>
                <a:highlight>
                  <a:srgbClr val="FFFFFF"/>
                </a:highlight>
                <a:latin typeface="Consolas"/>
              </a:rPr>
              <a:t> </a:t>
            </a:r>
            <a:r>
              <a:rPr lang="en-GB" dirty="0">
                <a:solidFill>
                  <a:srgbClr val="000000"/>
                </a:solidFill>
                <a:highlight>
                  <a:srgbClr val="FFFFFF"/>
                </a:highlight>
                <a:latin typeface="Consolas"/>
              </a:rPr>
              <a:t>Create(string name, int age) {...}</a:t>
            </a:r>
            <a:br>
              <a:rPr lang="en-GB" dirty="0">
                <a:solidFill>
                  <a:srgbClr val="000000"/>
                </a:solidFill>
                <a:highlight>
                  <a:srgbClr val="FFFFFF"/>
                </a:highlight>
                <a:latin typeface="Consolas"/>
              </a:rPr>
            </a:br>
            <a:r>
              <a:rPr lang="en-GB" dirty="0">
                <a:solidFill>
                  <a:srgbClr val="000000"/>
                </a:solidFill>
                <a:highlight>
                  <a:srgbClr val="FFFFFF"/>
                </a:highlight>
                <a:latin typeface="Consolas"/>
              </a:rPr>
              <a:t>        </a:t>
            </a:r>
            <a:r>
              <a:rPr lang="en-GB" dirty="0">
                <a:solidFill>
                  <a:srgbClr val="00B050"/>
                </a:solidFill>
                <a:highlight>
                  <a:srgbClr val="FFFFFF"/>
                </a:highlight>
                <a:latin typeface="Consolas"/>
              </a:rPr>
              <a:t>// http://.../Person/</a:t>
            </a:r>
            <a:r>
              <a:rPr lang="en-GB" dirty="0" err="1">
                <a:solidFill>
                  <a:srgbClr val="00B050"/>
                </a:solidFill>
                <a:highlight>
                  <a:srgbClr val="FFFFFF"/>
                </a:highlight>
                <a:latin typeface="Consolas"/>
              </a:rPr>
              <a:t>Create?name</a:t>
            </a:r>
            <a:r>
              <a:rPr lang="en-GB" dirty="0">
                <a:solidFill>
                  <a:srgbClr val="00B050"/>
                </a:solidFill>
                <a:highlight>
                  <a:srgbClr val="FFFFFF"/>
                </a:highlight>
                <a:latin typeface="Consolas"/>
              </a:rPr>
              <a:t>=</a:t>
            </a:r>
            <a:r>
              <a:rPr lang="en-GB" dirty="0" err="1">
                <a:solidFill>
                  <a:srgbClr val="00B050"/>
                </a:solidFill>
                <a:highlight>
                  <a:srgbClr val="FFFFFF"/>
                </a:highlight>
                <a:latin typeface="Consolas"/>
              </a:rPr>
              <a:t>Mary&amp;age</a:t>
            </a:r>
            <a:r>
              <a:rPr lang="en-GB" dirty="0">
                <a:solidFill>
                  <a:srgbClr val="00B050"/>
                </a:solidFill>
                <a:highlight>
                  <a:srgbClr val="FFFFFF"/>
                </a:highlight>
                <a:latin typeface="Consolas"/>
              </a:rPr>
              <a:t>=51</a:t>
            </a:r>
            <a:br>
              <a:rPr lang="en-GB" dirty="0">
                <a:solidFill>
                  <a:srgbClr val="00B050"/>
                </a:solidFill>
                <a:highlight>
                  <a:srgbClr val="FFFFFF"/>
                </a:highlight>
                <a:latin typeface="Consolas"/>
              </a:rPr>
            </a:br>
            <a:endParaRPr lang="en-GB" dirty="0">
              <a:solidFill>
                <a:srgbClr val="00B050"/>
              </a:solidFill>
              <a:highlight>
                <a:srgbClr val="FFFFFF"/>
              </a:highlight>
              <a:latin typeface="Consolas"/>
            </a:endParaRPr>
          </a:p>
          <a:p>
            <a:r>
              <a:rPr lang="en-GB" dirty="0"/>
              <a:t>Note how the arguments are passed using the standard HTTP query string format</a:t>
            </a:r>
          </a:p>
          <a:p>
            <a:r>
              <a:rPr lang="en-GB" dirty="0"/>
              <a:t>Any parameters not listed on the query string will be set to their default</a:t>
            </a:r>
          </a:p>
          <a:p>
            <a:pPr lvl="1"/>
            <a:r>
              <a:rPr lang="en-GB" dirty="0"/>
              <a:t>Null, 0, false, or similar</a:t>
            </a:r>
          </a:p>
          <a:p>
            <a:pPr lvl="2"/>
            <a:r>
              <a:rPr lang="en-GB" dirty="0"/>
              <a:t>(This is a change from MVC Framework, which gives an error if no value is supplied for a non-nullable type)</a:t>
            </a:r>
          </a:p>
          <a:p>
            <a:pPr marL="0" indent="0">
              <a:buNone/>
            </a:pPr>
            <a:endParaRPr lang="en-GB" dirty="0">
              <a:solidFill>
                <a:srgbClr val="00B050"/>
              </a:solidFill>
              <a:highlight>
                <a:srgbClr val="FFFFFF"/>
              </a:highlight>
              <a:latin typeface="Consolas"/>
            </a:endParaRPr>
          </a:p>
        </p:txBody>
      </p:sp>
      <p:sp>
        <p:nvSpPr>
          <p:cNvPr id="3" name="Title 2">
            <a:extLst>
              <a:ext uri="{FF2B5EF4-FFF2-40B4-BE49-F238E27FC236}">
                <a16:creationId xmlns:a16="http://schemas.microsoft.com/office/drawing/2014/main" xmlns="" id="{07C77FA8-717A-0347-9EC0-B3F28CEDAB53}"/>
              </a:ext>
            </a:extLst>
          </p:cNvPr>
          <p:cNvSpPr>
            <a:spLocks noGrp="1"/>
          </p:cNvSpPr>
          <p:nvPr>
            <p:ph type="title"/>
          </p:nvPr>
        </p:nvSpPr>
        <p:spPr/>
        <p:txBody>
          <a:bodyPr>
            <a:normAutofit fontScale="90000"/>
          </a:bodyPr>
          <a:lstStyle/>
          <a:p>
            <a:r>
              <a:rPr lang="en-GB" dirty="0"/>
              <a:t>Action Methods and Route Values</a:t>
            </a:r>
          </a:p>
        </p:txBody>
      </p:sp>
    </p:spTree>
    <p:extLst>
      <p:ext uri="{BB962C8B-B14F-4D97-AF65-F5344CB8AC3E}">
        <p14:creationId xmlns:p14="http://schemas.microsoft.com/office/powerpoint/2010/main" xmlns="" val="71401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Directly supported in the language</a:t>
            </a:r>
          </a:p>
          <a:p>
            <a:endParaRPr lang="en-GB" dirty="0"/>
          </a:p>
          <a:p>
            <a:pPr marL="800100" lvl="2" indent="0">
              <a:buNone/>
            </a:pPr>
            <a:r>
              <a:rPr lang="en-GB" dirty="0">
                <a:solidFill>
                  <a:srgbClr val="0000FF"/>
                </a:solidFill>
                <a:highlight>
                  <a:srgbClr val="FFFFFF"/>
                </a:highlight>
                <a:latin typeface="Consolas"/>
              </a:rPr>
              <a:t>public class </a:t>
            </a:r>
            <a:r>
              <a:rPr lang="en-GB" dirty="0" err="1">
                <a:solidFill>
                  <a:srgbClr val="2B91AF"/>
                </a:solidFill>
                <a:highlight>
                  <a:srgbClr val="FFFFFF"/>
                </a:highlight>
                <a:latin typeface="Consolas"/>
              </a:rPr>
              <a:t>ProductController</a:t>
            </a:r>
            <a:r>
              <a:rPr lang="en-GB" dirty="0">
                <a:solidFill>
                  <a:srgbClr val="0000FF"/>
                </a:solidFill>
                <a:highlight>
                  <a:srgbClr val="FFFFFF"/>
                </a:highlight>
                <a:latin typeface="Consolas"/>
              </a:rPr>
              <a:t/>
            </a:r>
            <a:br>
              <a:rPr lang="en-GB" dirty="0">
                <a:solidFill>
                  <a:srgbClr val="0000FF"/>
                </a:solidFill>
                <a:highlight>
                  <a:srgbClr val="FFFFFF"/>
                </a:highlight>
                <a:latin typeface="Consolas"/>
              </a:rPr>
            </a:br>
            <a:r>
              <a:rPr lang="en-GB" dirty="0">
                <a:solidFill>
                  <a:srgbClr val="000000"/>
                </a:solidFill>
                <a:highlight>
                  <a:srgbClr val="FFFFFF"/>
                </a:highlight>
                <a:latin typeface="Consolas"/>
              </a:rPr>
              <a:t>{</a:t>
            </a:r>
            <a:br>
              <a:rPr lang="en-GB" dirty="0">
                <a:solidFill>
                  <a:srgbClr val="000000"/>
                </a:solidFill>
                <a:highlight>
                  <a:srgbClr val="FFFFFF"/>
                </a:highlight>
                <a:latin typeface="Consolas"/>
              </a:rPr>
            </a:br>
            <a:r>
              <a:rPr lang="en-GB" dirty="0">
                <a:solidFill>
                  <a:srgbClr val="0000FF"/>
                </a:solidFill>
                <a:highlight>
                  <a:srgbClr val="FFFFFF"/>
                </a:highlight>
                <a:latin typeface="Consolas"/>
              </a:rPr>
              <a:t>    public</a:t>
            </a:r>
            <a:r>
              <a:rPr lang="en-GB" dirty="0">
                <a:solidFill>
                  <a:srgbClr val="000000"/>
                </a:solidFill>
                <a:highlight>
                  <a:srgbClr val="FFFFFF"/>
                </a:highlight>
                <a:latin typeface="Consolas"/>
              </a:rPr>
              <a:t> </a:t>
            </a:r>
            <a:r>
              <a:rPr lang="en-GB" dirty="0" err="1">
                <a:solidFill>
                  <a:srgbClr val="2B91AF"/>
                </a:solidFill>
                <a:highlight>
                  <a:srgbClr val="FFFFFF"/>
                </a:highlight>
                <a:latin typeface="Consolas"/>
              </a:rPr>
              <a:t>ActionResult</a:t>
            </a:r>
            <a:r>
              <a:rPr lang="en-GB" dirty="0">
                <a:solidFill>
                  <a:srgbClr val="000000"/>
                </a:solidFill>
                <a:highlight>
                  <a:srgbClr val="FFFFFF"/>
                </a:highlight>
                <a:latin typeface="Consolas"/>
              </a:rPr>
              <a:t> List(int </a:t>
            </a:r>
            <a:r>
              <a:rPr lang="en-GB" dirty="0" err="1">
                <a:solidFill>
                  <a:srgbClr val="000000"/>
                </a:solidFill>
                <a:highlight>
                  <a:srgbClr val="FFFFFF"/>
                </a:highlight>
                <a:latin typeface="Consolas"/>
              </a:rPr>
              <a:t>modelId</a:t>
            </a:r>
            <a:r>
              <a:rPr lang="en-GB" dirty="0">
                <a:solidFill>
                  <a:srgbClr val="000000"/>
                </a:solidFill>
                <a:highlight>
                  <a:srgbClr val="FFFFFF"/>
                </a:highlight>
                <a:latin typeface="Consolas"/>
              </a:rPr>
              <a:t>, int </a:t>
            </a:r>
            <a:r>
              <a:rPr lang="en-GB" dirty="0" err="1">
                <a:solidFill>
                  <a:srgbClr val="000000"/>
                </a:solidFill>
                <a:highlight>
                  <a:srgbClr val="FFFFFF"/>
                </a:highlight>
                <a:latin typeface="Consolas"/>
              </a:rPr>
              <a:t>categoryId</a:t>
            </a:r>
            <a:r>
              <a:rPr lang="en-GB" dirty="0">
                <a:solidFill>
                  <a:srgbClr val="000000"/>
                </a:solidFill>
                <a:highlight>
                  <a:srgbClr val="FFFFFF"/>
                </a:highlight>
                <a:latin typeface="Consolas"/>
              </a:rPr>
              <a:t> = 1) {...}</a:t>
            </a:r>
            <a:br>
              <a:rPr lang="en-GB" dirty="0">
                <a:solidFill>
                  <a:srgbClr val="000000"/>
                </a:solidFill>
                <a:highlight>
                  <a:srgbClr val="FFFFFF"/>
                </a:highlight>
                <a:latin typeface="Consolas"/>
              </a:rPr>
            </a:br>
            <a:r>
              <a:rPr lang="en-GB" dirty="0">
                <a:solidFill>
                  <a:srgbClr val="000000"/>
                </a:solidFill>
                <a:highlight>
                  <a:srgbClr val="FFFFFF"/>
                </a:highlight>
                <a:latin typeface="Consolas"/>
              </a:rPr>
              <a:t>        </a:t>
            </a:r>
            <a:r>
              <a:rPr lang="en-GB" dirty="0">
                <a:solidFill>
                  <a:srgbClr val="00B050"/>
                </a:solidFill>
                <a:highlight>
                  <a:srgbClr val="FFFFFF"/>
                </a:highlight>
                <a:latin typeface="Consolas"/>
              </a:rPr>
              <a:t>// http://.../Product/List/</a:t>
            </a:r>
            <a:r>
              <a:rPr lang="en-GB" dirty="0" err="1">
                <a:solidFill>
                  <a:srgbClr val="00B050"/>
                </a:solidFill>
                <a:highlight>
                  <a:srgbClr val="FFFFFF"/>
                </a:highlight>
                <a:latin typeface="Consolas"/>
              </a:rPr>
              <a:t>modelId</a:t>
            </a:r>
            <a:r>
              <a:rPr lang="en-GB" dirty="0">
                <a:solidFill>
                  <a:srgbClr val="00B050"/>
                </a:solidFill>
                <a:highlight>
                  <a:srgbClr val="FFFFFF"/>
                </a:highlight>
                <a:latin typeface="Consolas"/>
              </a:rPr>
              <a:t>=123</a:t>
            </a:r>
            <a:br>
              <a:rPr lang="en-GB" dirty="0">
                <a:solidFill>
                  <a:srgbClr val="00B050"/>
                </a:solidFill>
                <a:highlight>
                  <a:srgbClr val="FFFFFF"/>
                </a:highlight>
                <a:latin typeface="Consolas"/>
              </a:rPr>
            </a:br>
            <a:r>
              <a:rPr lang="en-GB" dirty="0">
                <a:solidFill>
                  <a:srgbClr val="00B050"/>
                </a:solidFill>
                <a:highlight>
                  <a:srgbClr val="FFFFFF"/>
                </a:highlight>
                <a:latin typeface="Consolas"/>
              </a:rPr>
              <a:t>        // Returns products in category 1</a:t>
            </a:r>
            <a:endParaRPr lang="en-GB" dirty="0"/>
          </a:p>
          <a:p>
            <a:pPr lvl="1"/>
            <a:endParaRPr lang="en-GB" dirty="0"/>
          </a:p>
          <a:p>
            <a:endParaRPr lang="en-GB" dirty="0"/>
          </a:p>
        </p:txBody>
      </p:sp>
      <p:sp>
        <p:nvSpPr>
          <p:cNvPr id="2" name="Title 1"/>
          <p:cNvSpPr>
            <a:spLocks noGrp="1"/>
          </p:cNvSpPr>
          <p:nvPr>
            <p:ph type="title"/>
          </p:nvPr>
        </p:nvSpPr>
        <p:spPr/>
        <p:txBody>
          <a:bodyPr>
            <a:normAutofit fontScale="90000"/>
          </a:bodyPr>
          <a:lstStyle/>
          <a:p>
            <a:r>
              <a:rPr lang="en-GB"/>
              <a:t>Default parameters</a:t>
            </a:r>
            <a:endParaRPr lang="en-GB" dirty="0"/>
          </a:p>
        </p:txBody>
      </p:sp>
    </p:spTree>
    <p:extLst>
      <p:ext uri="{BB962C8B-B14F-4D97-AF65-F5344CB8AC3E}">
        <p14:creationId xmlns:p14="http://schemas.microsoft.com/office/powerpoint/2010/main" xmlns="" val="680874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6CE990-C65F-2E44-B08E-6788459A94B9}"/>
              </a:ext>
            </a:extLst>
          </p:cNvPr>
          <p:cNvSpPr>
            <a:spLocks noGrp="1"/>
          </p:cNvSpPr>
          <p:nvPr>
            <p:ph type="body" sz="quarter" idx="15"/>
          </p:nvPr>
        </p:nvSpPr>
        <p:spPr/>
        <p:txBody>
          <a:bodyPr/>
          <a:lstStyle/>
          <a:p>
            <a:r>
              <a:rPr lang="en-GB" dirty="0"/>
              <a:t>If an action method accepts a parameter called “id”, a different URL format is allowed:</a:t>
            </a:r>
          </a:p>
          <a:p>
            <a:pPr marL="800100" lvl="2" indent="0">
              <a:buNone/>
            </a:pPr>
            <a:r>
              <a:rPr lang="en-GB" dirty="0"/>
              <a:t> </a:t>
            </a:r>
            <a:r>
              <a:rPr lang="en-GB" dirty="0">
                <a:solidFill>
                  <a:srgbClr val="0000FF"/>
                </a:solidFill>
                <a:highlight>
                  <a:srgbClr val="FFFFFF"/>
                </a:highlight>
                <a:latin typeface="Consolas"/>
              </a:rPr>
              <a:t>public class </a:t>
            </a:r>
            <a:r>
              <a:rPr lang="en-GB" dirty="0" err="1">
                <a:solidFill>
                  <a:srgbClr val="2B91AF"/>
                </a:solidFill>
                <a:highlight>
                  <a:srgbClr val="FFFFFF"/>
                </a:highlight>
                <a:latin typeface="Consolas"/>
              </a:rPr>
              <a:t>PersonController</a:t>
            </a:r>
            <a:r>
              <a:rPr lang="en-GB" dirty="0">
                <a:solidFill>
                  <a:srgbClr val="0000FF"/>
                </a:solidFill>
                <a:highlight>
                  <a:srgbClr val="FFFFFF"/>
                </a:highlight>
                <a:latin typeface="Consolas"/>
              </a:rPr>
              <a:t/>
            </a:r>
            <a:br>
              <a:rPr lang="en-GB" dirty="0">
                <a:solidFill>
                  <a:srgbClr val="0000FF"/>
                </a:solidFill>
                <a:highlight>
                  <a:srgbClr val="FFFFFF"/>
                </a:highlight>
                <a:latin typeface="Consolas"/>
              </a:rPr>
            </a:br>
            <a:r>
              <a:rPr lang="en-GB" dirty="0">
                <a:solidFill>
                  <a:srgbClr val="000000"/>
                </a:solidFill>
                <a:highlight>
                  <a:srgbClr val="FFFFFF"/>
                </a:highlight>
                <a:latin typeface="Consolas"/>
              </a:rPr>
              <a:t>{</a:t>
            </a:r>
            <a:br>
              <a:rPr lang="en-GB" dirty="0">
                <a:solidFill>
                  <a:srgbClr val="000000"/>
                </a:solidFill>
                <a:highlight>
                  <a:srgbClr val="FFFFFF"/>
                </a:highlight>
                <a:latin typeface="Consolas"/>
              </a:rPr>
            </a:br>
            <a:r>
              <a:rPr lang="en-GB" dirty="0">
                <a:solidFill>
                  <a:srgbClr val="0000FF"/>
                </a:solidFill>
                <a:highlight>
                  <a:srgbClr val="FFFFFF"/>
                </a:highlight>
                <a:latin typeface="Consolas"/>
              </a:rPr>
              <a:t>    public</a:t>
            </a:r>
            <a:r>
              <a:rPr lang="en-GB" dirty="0">
                <a:solidFill>
                  <a:srgbClr val="000000"/>
                </a:solidFill>
                <a:highlight>
                  <a:srgbClr val="FFFFFF"/>
                </a:highlight>
                <a:latin typeface="Consolas"/>
              </a:rPr>
              <a:t> </a:t>
            </a:r>
            <a:r>
              <a:rPr lang="en-GB" dirty="0" err="1">
                <a:solidFill>
                  <a:srgbClr val="2B91AF"/>
                </a:solidFill>
                <a:highlight>
                  <a:srgbClr val="FFFFFF"/>
                </a:highlight>
                <a:latin typeface="Consolas"/>
              </a:rPr>
              <a:t>ActionResult</a:t>
            </a:r>
            <a:r>
              <a:rPr lang="en-GB" dirty="0">
                <a:solidFill>
                  <a:srgbClr val="000000"/>
                </a:solidFill>
                <a:highlight>
                  <a:srgbClr val="FFFFFF"/>
                </a:highlight>
                <a:latin typeface="Consolas"/>
              </a:rPr>
              <a:t> Get (int id) {...}</a:t>
            </a:r>
            <a:br>
              <a:rPr lang="en-GB" dirty="0">
                <a:solidFill>
                  <a:srgbClr val="000000"/>
                </a:solidFill>
                <a:highlight>
                  <a:srgbClr val="FFFFFF"/>
                </a:highlight>
                <a:latin typeface="Consolas"/>
              </a:rPr>
            </a:br>
            <a:r>
              <a:rPr lang="en-GB" dirty="0">
                <a:solidFill>
                  <a:srgbClr val="000000"/>
                </a:solidFill>
                <a:highlight>
                  <a:srgbClr val="FFFFFF"/>
                </a:highlight>
                <a:latin typeface="Consolas"/>
              </a:rPr>
              <a:t>        </a:t>
            </a:r>
            <a:r>
              <a:rPr lang="en-GB" dirty="0">
                <a:solidFill>
                  <a:srgbClr val="00B050"/>
                </a:solidFill>
                <a:highlight>
                  <a:srgbClr val="FFFFFF"/>
                </a:highlight>
                <a:latin typeface="Consolas"/>
              </a:rPr>
              <a:t>// http://.../Person/</a:t>
            </a:r>
            <a:r>
              <a:rPr lang="en-GB" dirty="0" err="1">
                <a:solidFill>
                  <a:srgbClr val="00B050"/>
                </a:solidFill>
                <a:highlight>
                  <a:srgbClr val="FFFFFF"/>
                </a:highlight>
                <a:latin typeface="Consolas"/>
              </a:rPr>
              <a:t>Get?id</a:t>
            </a:r>
            <a:r>
              <a:rPr lang="en-GB" dirty="0">
                <a:solidFill>
                  <a:srgbClr val="00B050"/>
                </a:solidFill>
                <a:highlight>
                  <a:srgbClr val="FFFFFF"/>
                </a:highlight>
                <a:latin typeface="Consolas"/>
              </a:rPr>
              <a:t>=123 OR</a:t>
            </a:r>
            <a:br>
              <a:rPr lang="en-GB" dirty="0">
                <a:solidFill>
                  <a:srgbClr val="00B050"/>
                </a:solidFill>
                <a:highlight>
                  <a:srgbClr val="FFFFFF"/>
                </a:highlight>
                <a:latin typeface="Consolas"/>
              </a:rPr>
            </a:br>
            <a:r>
              <a:rPr lang="en-GB" dirty="0">
                <a:solidFill>
                  <a:srgbClr val="00B050"/>
                </a:solidFill>
                <a:highlight>
                  <a:srgbClr val="FFFFFF"/>
                </a:highlight>
                <a:latin typeface="Consolas"/>
              </a:rPr>
              <a:t>        // http://.../Person/Get/123</a:t>
            </a:r>
            <a:endParaRPr lang="en-GB" dirty="0"/>
          </a:p>
          <a:p>
            <a:endParaRPr lang="en-GB" dirty="0"/>
          </a:p>
          <a:p>
            <a:r>
              <a:rPr lang="en-GB" dirty="0"/>
              <a:t>This special URL format is allowed because of configuration set in </a:t>
            </a:r>
            <a:r>
              <a:rPr lang="en-GB" dirty="0" err="1"/>
              <a:t>Startup.cs</a:t>
            </a:r>
            <a:r>
              <a:rPr lang="en-GB" dirty="0"/>
              <a:t>:</a:t>
            </a:r>
          </a:p>
          <a:p>
            <a:endParaRPr lang="en-GB" dirty="0"/>
          </a:p>
          <a:p>
            <a:endParaRPr lang="en-GB" dirty="0"/>
          </a:p>
          <a:p>
            <a:endParaRPr lang="en-GB" dirty="0"/>
          </a:p>
          <a:p>
            <a:endParaRPr lang="en-GB" dirty="0"/>
          </a:p>
          <a:p>
            <a:pPr lvl="1"/>
            <a:r>
              <a:rPr lang="en-GB" dirty="0"/>
              <a:t>This behaviour can be changed – we will investigate this in a later chapter</a:t>
            </a:r>
          </a:p>
          <a:p>
            <a:endParaRPr lang="en-GB" dirty="0"/>
          </a:p>
        </p:txBody>
      </p:sp>
      <p:sp>
        <p:nvSpPr>
          <p:cNvPr id="3" name="Title 2">
            <a:extLst>
              <a:ext uri="{FF2B5EF4-FFF2-40B4-BE49-F238E27FC236}">
                <a16:creationId xmlns:a16="http://schemas.microsoft.com/office/drawing/2014/main" xmlns="" id="{4EB3703E-E22F-6544-960C-879C4309D876}"/>
              </a:ext>
            </a:extLst>
          </p:cNvPr>
          <p:cNvSpPr>
            <a:spLocks noGrp="1"/>
          </p:cNvSpPr>
          <p:nvPr>
            <p:ph type="title"/>
          </p:nvPr>
        </p:nvSpPr>
        <p:spPr/>
        <p:txBody>
          <a:bodyPr>
            <a:normAutofit fontScale="90000"/>
          </a:bodyPr>
          <a:lstStyle/>
          <a:p>
            <a:r>
              <a:rPr lang="en-GB" dirty="0"/>
              <a:t>Action Methods and ID parameters</a:t>
            </a:r>
          </a:p>
        </p:txBody>
      </p:sp>
      <p:pic>
        <p:nvPicPr>
          <p:cNvPr id="4" name="Picture 3">
            <a:extLst>
              <a:ext uri="{FF2B5EF4-FFF2-40B4-BE49-F238E27FC236}">
                <a16:creationId xmlns:a16="http://schemas.microsoft.com/office/drawing/2014/main" xmlns="" id="{1BA521A4-2BF9-1042-A63A-2A5C9CB367BE}"/>
              </a:ext>
            </a:extLst>
          </p:cNvPr>
          <p:cNvPicPr>
            <a:picLocks noChangeAspect="1"/>
          </p:cNvPicPr>
          <p:nvPr/>
        </p:nvPicPr>
        <p:blipFill>
          <a:blip r:embed="rId2"/>
          <a:stretch>
            <a:fillRect/>
          </a:stretch>
        </p:blipFill>
        <p:spPr>
          <a:xfrm>
            <a:off x="1809751" y="4194957"/>
            <a:ext cx="6777037" cy="1686729"/>
          </a:xfrm>
          <a:prstGeom prst="rect">
            <a:avLst/>
          </a:prstGeom>
          <a:ln>
            <a:solidFill>
              <a:schemeClr val="tx1">
                <a:lumMod val="60000"/>
                <a:lumOff val="40000"/>
              </a:schemeClr>
            </a:solidFill>
          </a:ln>
        </p:spPr>
      </p:pic>
      <p:sp>
        <p:nvSpPr>
          <p:cNvPr id="5" name="Oval 4">
            <a:extLst>
              <a:ext uri="{FF2B5EF4-FFF2-40B4-BE49-F238E27FC236}">
                <a16:creationId xmlns:a16="http://schemas.microsoft.com/office/drawing/2014/main" xmlns="" id="{34A018B1-360B-5A45-BB23-0EC158E9A0E6}"/>
              </a:ext>
            </a:extLst>
          </p:cNvPr>
          <p:cNvSpPr/>
          <p:nvPr/>
        </p:nvSpPr>
        <p:spPr>
          <a:xfrm>
            <a:off x="7243763" y="5066893"/>
            <a:ext cx="800100" cy="619529"/>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Tree>
    <p:extLst>
      <p:ext uri="{BB962C8B-B14F-4D97-AF65-F5344CB8AC3E}">
        <p14:creationId xmlns:p14="http://schemas.microsoft.com/office/powerpoint/2010/main" xmlns="" val="2772534178"/>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xmlns="" name="IK_Slides_2017.potx" id="{5D5C0837-108E-43E7-8981-CE5A0724CB51}" vid="{294C52EF-7CB5-4F85-B807-6BB6448A4DF1}"/>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CB73D098-FD77-4330-B182-3CBA0FC38218"/>
    <BookTypeField0 xmlns="CB73D098-FD77-4330-B182-3CBA0FC38218">
      <Terms xmlns="http://schemas.microsoft.com/office/infopath/2007/PartnerControls"/>
    </BookTypeField0>
    <SequenceNumber xmlns="CB73D098-FD77-4330-B182-3CBA0FC38218"/>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51F98977535D9D4CB6A6F963434DFB77" ma:contentTypeVersion="0" ma:contentTypeDescription="Base content type which represents courseware documents" ma:contentTypeScope="" ma:versionID="ca1c0f060a2bacc33dd05609269ffe5f">
  <xsd:schema xmlns:xsd="http://www.w3.org/2001/XMLSchema" xmlns:xs="http://www.w3.org/2001/XMLSchema" xmlns:p="http://schemas.microsoft.com/office/2006/metadata/properties" xmlns:ns2="CB73D098-FD77-4330-B182-3CBA0FC38218" targetNamespace="http://schemas.microsoft.com/office/2006/metadata/properties" ma:root="true" ma:fieldsID="6054b521f021be581f4f8d825276acec" ns2:_="">
    <xsd:import namespace="CB73D098-FD77-4330-B182-3CBA0FC38218"/>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73D098-FD77-4330-B182-3CBA0FC38218"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hidden="true"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188D1A-E1CA-447D-9B92-132F8BDDEC93}">
  <ds:schemaRefs>
    <ds:schemaRef ds:uri="http://schemas.microsoft.com/office/2006/metadata/properties"/>
    <ds:schemaRef ds:uri="http://schemas.microsoft.com/office/infopath/2007/PartnerControls"/>
    <ds:schemaRef ds:uri="CB73D098-FD77-4330-B182-3CBA0FC38218"/>
  </ds:schemaRefs>
</ds:datastoreItem>
</file>

<file path=customXml/itemProps2.xml><?xml version="1.0" encoding="utf-8"?>
<ds:datastoreItem xmlns:ds="http://schemas.openxmlformats.org/officeDocument/2006/customXml" ds:itemID="{9C674D95-53B9-499F-BDB0-9BEA82B54B78}">
  <ds:schemaRefs>
    <ds:schemaRef ds:uri="http://schemas.microsoft.com/sharepoint/v3/contenttype/forms"/>
  </ds:schemaRefs>
</ds:datastoreItem>
</file>

<file path=customXml/itemProps3.xml><?xml version="1.0" encoding="utf-8"?>
<ds:datastoreItem xmlns:ds="http://schemas.openxmlformats.org/officeDocument/2006/customXml" ds:itemID="{B973F49E-7897-460B-9197-77C03BBA11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73D098-FD77-4330-B182-3CBA0FC382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IK_Slides_2017</Template>
  <TotalTime>187</TotalTime>
  <Words>2071</Words>
  <Application>Microsoft Macintosh PowerPoint</Application>
  <PresentationFormat>Custom</PresentationFormat>
  <Paragraphs>331</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PPM Courseware Slides</vt:lpstr>
      <vt:lpstr>Controllers and Actions</vt:lpstr>
      <vt:lpstr>Chapter Overview</vt:lpstr>
      <vt:lpstr>What is a controller?</vt:lpstr>
      <vt:lpstr>Implementing a Controller</vt:lpstr>
      <vt:lpstr>Controllers Contain Actions</vt:lpstr>
      <vt:lpstr>Action Methods</vt:lpstr>
      <vt:lpstr>Action Methods and Route Values</vt:lpstr>
      <vt:lpstr>Default parameters</vt:lpstr>
      <vt:lpstr>Action Methods and ID parameters</vt:lpstr>
      <vt:lpstr>Action Methods with Complex Parameter Types</vt:lpstr>
      <vt:lpstr>Specifying the Route Values</vt:lpstr>
      <vt:lpstr>The ActionResult</vt:lpstr>
      <vt:lpstr>Action Methods Return Types</vt:lpstr>
      <vt:lpstr>Passing Data to Views</vt:lpstr>
      <vt:lpstr>Implicit Action Results</vt:lpstr>
      <vt:lpstr>ActionName Attribute</vt:lpstr>
      <vt:lpstr>Get and Post Variants of an Action</vt:lpstr>
      <vt:lpstr>Processing HTTP Forms</vt:lpstr>
      <vt:lpstr>Async and Await Action methods</vt:lpstr>
      <vt:lpstr>Asynchronous Controller Actions</vt:lpstr>
      <vt:lpstr>Chapter Review</vt:lpstr>
    </vt:vector>
  </TitlesOfParts>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Controllers And Actions</dc:title>
  <dc:creator>Phil Howarth</dc:creator>
  <cp:lastModifiedBy>Philip Howarth</cp:lastModifiedBy>
  <cp:revision>33</cp:revision>
  <dcterms:created xsi:type="dcterms:W3CDTF">2017-09-03T07:33:23Z</dcterms:created>
  <dcterms:modified xsi:type="dcterms:W3CDTF">2023-09-05T08:19:32Z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0x010100F0967B7CEE8D417F966757887D9466FB0051F98977535D9D4CB6A6F963434DFB77</vt:lpwstr>
  </property>
  <property fmtid="{D5CDD505-2E9C-101B-9397-08002B2CF9AE}" pid="3" name="BrandingStandard">
    <vt:lpwstr/>
  </property>
  <property fmtid="{D5CDD505-2E9C-101B-9397-08002B2CF9AE}" pid="4" name="Difficulty">
    <vt:lpwstr/>
  </property>
  <property fmtid="{D5CDD505-2E9C-101B-9397-08002B2CF9AE}" pid="5" name="Duration">
    <vt:lpwstr>45</vt:lpwstr>
  </property>
  <property fmtid="{D5CDD505-2E9C-101B-9397-08002B2CF9AE}" pid="6" name="ChapterType">
    <vt:lpwstr>Chapter</vt:lpwstr>
  </property>
  <property fmtid="{D5CDD505-2E9C-101B-9397-08002B2CF9AE}" pid="7" name="ChapterNumber">
    <vt:lpwstr>5</vt:lpwstr>
  </property>
  <property fmtid="{D5CDD505-2E9C-101B-9397-08002B2CF9AE}" pid="8" name="PageNumbering">
    <vt:lpwstr>Sequential</vt:lpwstr>
  </property>
  <property fmtid="{D5CDD505-2E9C-101B-9397-08002B2CF9AE}" pid="9" name="PrintingStyle">
    <vt:lpwstr>Portrait_Print_Notes</vt:lpwstr>
  </property>
</Properties>
</file>