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36"/>
  </p:notesMasterIdLst>
  <p:handoutMasterIdLst>
    <p:handoutMasterId r:id="rId37"/>
  </p:handoutMasterIdLst>
  <p:sldIdLst>
    <p:sldId id="283" r:id="rId5"/>
    <p:sldId id="257" r:id="rId6"/>
    <p:sldId id="284" r:id="rId7"/>
    <p:sldId id="285" r:id="rId8"/>
    <p:sldId id="262" r:id="rId9"/>
    <p:sldId id="263" r:id="rId10"/>
    <p:sldId id="264" r:id="rId11"/>
    <p:sldId id="265" r:id="rId12"/>
    <p:sldId id="266" r:id="rId13"/>
    <p:sldId id="267" r:id="rId14"/>
    <p:sldId id="268" r:id="rId15"/>
    <p:sldId id="286" r:id="rId16"/>
    <p:sldId id="287" r:id="rId17"/>
    <p:sldId id="288" r:id="rId18"/>
    <p:sldId id="289" r:id="rId19"/>
    <p:sldId id="290" r:id="rId20"/>
    <p:sldId id="291" r:id="rId21"/>
    <p:sldId id="292" r:id="rId22"/>
    <p:sldId id="295" r:id="rId23"/>
    <p:sldId id="293" r:id="rId24"/>
    <p:sldId id="294" r:id="rId25"/>
    <p:sldId id="297" r:id="rId26"/>
    <p:sldId id="298" r:id="rId27"/>
    <p:sldId id="299" r:id="rId28"/>
    <p:sldId id="300" r:id="rId29"/>
    <p:sldId id="301" r:id="rId30"/>
    <p:sldId id="302" r:id="rId31"/>
    <p:sldId id="303" r:id="rId32"/>
    <p:sldId id="304" r:id="rId33"/>
    <p:sldId id="282" r:id="rId34"/>
    <p:sldId id="296" r:id="rId3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55" autoAdjust="0"/>
    <p:restoredTop sz="90695" autoAdjust="0"/>
  </p:normalViewPr>
  <p:slideViewPr>
    <p:cSldViewPr snapToGrid="0">
      <p:cViewPr>
        <p:scale>
          <a:sx n="79" d="100"/>
          <a:sy n="79" d="100"/>
        </p:scale>
        <p:origin x="-960" y="-67"/>
      </p:cViewPr>
      <p:guideLst>
        <p:guide orient="horz" pos="2160"/>
        <p:guide pos="3840"/>
      </p:guideLst>
    </p:cSldViewPr>
  </p:slideViewPr>
  <p:outlineViewPr>
    <p:cViewPr>
      <p:scale>
        <a:sx n="33" d="100"/>
        <a:sy n="33" d="100"/>
      </p:scale>
      <p:origin x="0" y="-2837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38" d="100"/>
          <a:sy n="38" d="100"/>
        </p:scale>
        <p:origin x="-2407" y="-72"/>
      </p:cViewPr>
      <p:guideLst>
        <p:guide orient="horz" pos="3125"/>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xmlns=""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xmlns="" val="760504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Unlike previous versions of Web API, the name of the action method is no longer used to create routing conventions. Instead, verb attributes must be added to the methods.</a:t>
            </a:r>
          </a:p>
          <a:p>
            <a:endParaRPr lang="en-GB" dirty="0"/>
          </a:p>
          <a:p>
            <a:r>
              <a:rPr lang="en-GB" dirty="0"/>
              <a:t>The verb attributes specify anything to be added onto the controller’s route prefix, for example an ID which is bound to the action’s parameter.</a:t>
            </a:r>
          </a:p>
        </p:txBody>
      </p:sp>
    </p:spTree>
    <p:extLst>
      <p:ext uri="{BB962C8B-B14F-4D97-AF65-F5344CB8AC3E}">
        <p14:creationId xmlns:p14="http://schemas.microsoft.com/office/powerpoint/2010/main" xmlns="" val="345051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xmlns="" val="327217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t>
            </a:r>
            <a:r>
              <a:rPr lang="en-GB" dirty="0" err="1"/>
              <a:t>ApiController</a:t>
            </a:r>
            <a:r>
              <a:rPr lang="en-GB" dirty="0"/>
              <a:t>] attribute is needed to get the behaviour described on this slide. This is desirable, because it ensures that the place the model binder looks for its data corresponds with the most common parts of the request for clients to put that data.</a:t>
            </a:r>
          </a:p>
          <a:p>
            <a:endParaRPr lang="en-GB" dirty="0"/>
          </a:p>
          <a:p>
            <a:r>
              <a:rPr lang="en-GB" dirty="0"/>
              <a:t>If the [</a:t>
            </a:r>
            <a:r>
              <a:rPr lang="en-GB" dirty="0" err="1"/>
              <a:t>ApiController</a:t>
            </a:r>
            <a:r>
              <a:rPr lang="en-GB" dirty="0"/>
              <a:t>] attribute has not been used, the default place where the model binder searches for data is different, and it may be necessary to manually set the data source, using the attributes shown on the next slide.</a:t>
            </a:r>
          </a:p>
        </p:txBody>
      </p:sp>
    </p:spTree>
    <p:extLst>
      <p:ext uri="{BB962C8B-B14F-4D97-AF65-F5344CB8AC3E}">
        <p14:creationId xmlns:p14="http://schemas.microsoft.com/office/powerpoint/2010/main" xmlns="" val="2616559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30</a:t>
            </a:fld>
            <a:endParaRPr lang="en-AU" dirty="0"/>
          </a:p>
        </p:txBody>
      </p:sp>
    </p:spTree>
    <p:extLst>
      <p:ext uri="{BB962C8B-B14F-4D97-AF65-F5344CB8AC3E}">
        <p14:creationId xmlns:p14="http://schemas.microsoft.com/office/powerpoint/2010/main" xmlns="" val="318927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xmlns="" val="324181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2</a:t>
            </a:fld>
            <a:endParaRPr lang="en-AU" dirty="0"/>
          </a:p>
        </p:txBody>
      </p:sp>
    </p:spTree>
    <p:extLst>
      <p:ext uri="{BB962C8B-B14F-4D97-AF65-F5344CB8AC3E}">
        <p14:creationId xmlns:p14="http://schemas.microsoft.com/office/powerpoint/2010/main" xmlns="" val="212664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format of the request and response messages are similar, and English-oriented. </a:t>
            </a:r>
          </a:p>
          <a:p>
            <a:endParaRPr lang="en-AU" dirty="0"/>
          </a:p>
          <a:p>
            <a:r>
              <a:rPr lang="en-AU" dirty="0"/>
              <a:t>Both kinds of messages consist of: </a:t>
            </a:r>
          </a:p>
          <a:p>
            <a:pPr marL="171450" indent="-171450">
              <a:buFont typeface="Arial" panose="020B0604020202020204" pitchFamily="34" charset="0"/>
              <a:buChar char="•"/>
            </a:pPr>
            <a:r>
              <a:rPr lang="en-AU" dirty="0"/>
              <a:t>An initial line, </a:t>
            </a:r>
          </a:p>
          <a:p>
            <a:pPr marL="171450" indent="-171450">
              <a:buFont typeface="Arial" panose="020B0604020202020204" pitchFamily="34" charset="0"/>
              <a:buChar char="•"/>
            </a:pPr>
            <a:r>
              <a:rPr lang="en-AU" dirty="0"/>
              <a:t>Zero or more header lines, </a:t>
            </a:r>
          </a:p>
          <a:p>
            <a:pPr marL="171450" indent="-171450">
              <a:buFont typeface="Arial" panose="020B0604020202020204" pitchFamily="34" charset="0"/>
              <a:buChar char="•"/>
            </a:pPr>
            <a:r>
              <a:rPr lang="en-AU" dirty="0"/>
              <a:t>A blank line (i.e. a CRLF by itself), and </a:t>
            </a:r>
          </a:p>
          <a:p>
            <a:pPr marL="171450" indent="-171450">
              <a:buFont typeface="Arial" panose="020B0604020202020204" pitchFamily="34" charset="0"/>
              <a:buChar char="•"/>
            </a:pPr>
            <a:r>
              <a:rPr lang="en-AU" dirty="0"/>
              <a:t>An optional message body (e.g. a file, or query data, or query output). </a:t>
            </a:r>
          </a:p>
          <a:p>
            <a:pPr marL="171450" indent="-171450">
              <a:buFont typeface="Arial" panose="020B0604020202020204" pitchFamily="34" charset="0"/>
              <a:buChar char="•"/>
            </a:pPr>
            <a:endParaRPr lang="en-AU" dirty="0"/>
          </a:p>
          <a:p>
            <a:r>
              <a:rPr lang="en-AU" dirty="0"/>
              <a:t>&lt;initial line&gt;</a:t>
            </a:r>
          </a:p>
          <a:p>
            <a:r>
              <a:rPr lang="en-AU" dirty="0"/>
              <a:t>Header1: value1</a:t>
            </a:r>
          </a:p>
          <a:p>
            <a:r>
              <a:rPr lang="en-AU" dirty="0"/>
              <a:t>Header2: value2</a:t>
            </a:r>
          </a:p>
          <a:p>
            <a:r>
              <a:rPr lang="en-AU" dirty="0"/>
              <a:t>Header3: value3</a:t>
            </a:r>
          </a:p>
          <a:p>
            <a:endParaRPr lang="en-AU" dirty="0"/>
          </a:p>
          <a:p>
            <a:r>
              <a:rPr lang="en-AU" dirty="0"/>
              <a:t>&lt;optional message body goes here, like file contents or query data&gt;</a:t>
            </a:r>
          </a:p>
          <a:p>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5</a:t>
            </a:fld>
            <a:endParaRPr lang="en-AU" dirty="0"/>
          </a:p>
        </p:txBody>
      </p:sp>
    </p:spTree>
    <p:extLst>
      <p:ext uri="{BB962C8B-B14F-4D97-AF65-F5344CB8AC3E}">
        <p14:creationId xmlns:p14="http://schemas.microsoft.com/office/powerpoint/2010/main" xmlns="" val="282388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xmlns="" val="2488984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While GET and POST are by far the most common methods that are used to access information provided by a web server, the Hypertext Transfer Protocol (HTTP) allows several other (and somewhat less known) methods. RFC 2616 (which describes HTTP version 1.1 which is the today standard) defines the following eight methods: </a:t>
            </a:r>
          </a:p>
          <a:p>
            <a:pPr marL="171450" indent="-171450">
              <a:buFont typeface="Arial" panose="020B0604020202020204" pitchFamily="34" charset="0"/>
              <a:buChar char="•"/>
            </a:pPr>
            <a:r>
              <a:rPr lang="en-AU" dirty="0"/>
              <a:t> HEAD </a:t>
            </a:r>
          </a:p>
          <a:p>
            <a:pPr marL="171450" indent="-171450">
              <a:buFont typeface="Arial" panose="020B0604020202020204" pitchFamily="34" charset="0"/>
              <a:buChar char="•"/>
            </a:pPr>
            <a:r>
              <a:rPr lang="en-AU" dirty="0"/>
              <a:t> GET </a:t>
            </a:r>
          </a:p>
          <a:p>
            <a:pPr marL="171450" indent="-171450">
              <a:buFont typeface="Arial" panose="020B0604020202020204" pitchFamily="34" charset="0"/>
              <a:buChar char="•"/>
            </a:pPr>
            <a:r>
              <a:rPr lang="en-AU" dirty="0"/>
              <a:t> POST </a:t>
            </a:r>
          </a:p>
          <a:p>
            <a:pPr marL="171450" indent="-171450">
              <a:buFont typeface="Arial" panose="020B0604020202020204" pitchFamily="34" charset="0"/>
              <a:buChar char="•"/>
            </a:pPr>
            <a:r>
              <a:rPr lang="en-AU" dirty="0"/>
              <a:t> PUT </a:t>
            </a:r>
          </a:p>
          <a:p>
            <a:pPr marL="171450" indent="-171450">
              <a:buFont typeface="Arial" panose="020B0604020202020204" pitchFamily="34" charset="0"/>
              <a:buChar char="•"/>
            </a:pPr>
            <a:r>
              <a:rPr lang="en-AU" dirty="0"/>
              <a:t> DELETE </a:t>
            </a:r>
          </a:p>
          <a:p>
            <a:pPr marL="171450" indent="-171450">
              <a:buFont typeface="Arial" panose="020B0604020202020204" pitchFamily="34" charset="0"/>
              <a:buChar char="•"/>
            </a:pPr>
            <a:r>
              <a:rPr lang="en-AU" dirty="0"/>
              <a:t> TRACE </a:t>
            </a:r>
          </a:p>
          <a:p>
            <a:pPr marL="171450" indent="-171450">
              <a:buFont typeface="Arial" panose="020B0604020202020204" pitchFamily="34" charset="0"/>
              <a:buChar char="•"/>
            </a:pPr>
            <a:r>
              <a:rPr lang="en-AU" dirty="0"/>
              <a:t> OPTIONS </a:t>
            </a:r>
          </a:p>
          <a:p>
            <a:pPr marL="171450" indent="-171450">
              <a:buFont typeface="Arial" panose="020B0604020202020204" pitchFamily="34" charset="0"/>
              <a:buChar char="•"/>
            </a:pPr>
            <a:r>
              <a:rPr lang="en-AU" dirty="0"/>
              <a:t> CONNECT </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7</a:t>
            </a:fld>
            <a:endParaRPr lang="en-AU" dirty="0"/>
          </a:p>
        </p:txBody>
      </p:sp>
    </p:spTree>
    <p:extLst>
      <p:ext uri="{BB962C8B-B14F-4D97-AF65-F5344CB8AC3E}">
        <p14:creationId xmlns:p14="http://schemas.microsoft.com/office/powerpoint/2010/main" xmlns="" val="20169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Status codes describe the result of the server’s attempt to process the request</a:t>
            </a:r>
            <a:r>
              <a:rPr lang="en-AU" baseline="0" dirty="0"/>
              <a:t>. They are </a:t>
            </a:r>
            <a:r>
              <a:rPr lang="en-AU" dirty="0"/>
              <a:t>constructed from a three-digit integer and a description called a reason phrase.</a:t>
            </a:r>
            <a:r>
              <a:rPr lang="en-AU" baseline="0" dirty="0"/>
              <a:t> </a:t>
            </a:r>
            <a:r>
              <a:rPr lang="en-AU" dirty="0"/>
              <a:t>HTTP has five different categories of status codes:</a:t>
            </a:r>
          </a:p>
          <a:p>
            <a:endParaRPr lang="en-AU" dirty="0"/>
          </a:p>
          <a:p>
            <a:pPr marL="171450" indent="-171450">
              <a:buFont typeface="Arial" panose="020B0604020202020204" pitchFamily="34" charset="0"/>
              <a:buChar char="•"/>
            </a:pPr>
            <a:r>
              <a:rPr lang="en-AU" dirty="0"/>
              <a:t>1xx – Informational  </a:t>
            </a:r>
          </a:p>
          <a:p>
            <a:pPr marL="171450" indent="-171450">
              <a:buFont typeface="Arial" panose="020B0604020202020204" pitchFamily="34" charset="0"/>
              <a:buChar char="•"/>
            </a:pPr>
            <a:r>
              <a:rPr lang="en-AU" dirty="0"/>
              <a:t>2xx – Success</a:t>
            </a:r>
          </a:p>
          <a:p>
            <a:pPr marL="171450" indent="-171450">
              <a:buFont typeface="Arial" panose="020B0604020202020204" pitchFamily="34" charset="0"/>
              <a:buChar char="•"/>
            </a:pPr>
            <a:r>
              <a:rPr lang="en-AU" dirty="0"/>
              <a:t>3xx – Redirection </a:t>
            </a:r>
          </a:p>
          <a:p>
            <a:pPr marL="171450" indent="-171450">
              <a:buFont typeface="Arial" panose="020B0604020202020204" pitchFamily="34" charset="0"/>
              <a:buChar char="•"/>
            </a:pPr>
            <a:r>
              <a:rPr lang="en-AU" dirty="0"/>
              <a:t>4xx – Client Error</a:t>
            </a:r>
          </a:p>
          <a:p>
            <a:pPr marL="171450" indent="-171450">
              <a:buFont typeface="Arial" panose="020B0604020202020204" pitchFamily="34" charset="0"/>
              <a:buChar char="•"/>
            </a:pPr>
            <a:r>
              <a:rPr lang="en-AU" dirty="0"/>
              <a:t>5xx – Server Error</a:t>
            </a:r>
          </a:p>
          <a:p>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8</a:t>
            </a:fld>
            <a:endParaRPr lang="en-AU" dirty="0"/>
          </a:p>
        </p:txBody>
      </p:sp>
    </p:spTree>
    <p:extLst>
      <p:ext uri="{BB962C8B-B14F-4D97-AF65-F5344CB8AC3E}">
        <p14:creationId xmlns:p14="http://schemas.microsoft.com/office/powerpoint/2010/main" xmlns="" val="243810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Content negotiation is a mechanism defined in the HTTP specification that makes it possible to serve different formats</a:t>
            </a:r>
            <a:r>
              <a:rPr lang="en-AU" baseline="0" dirty="0"/>
              <a:t> of the content</a:t>
            </a:r>
            <a:r>
              <a:rPr lang="en-AU" dirty="0"/>
              <a:t> at the same location, so that client applications can specify the type they need. One use of this mechanism is to serve data</a:t>
            </a:r>
            <a:r>
              <a:rPr lang="en-AU" baseline="0" dirty="0"/>
              <a:t> </a:t>
            </a:r>
            <a:r>
              <a:rPr lang="en-AU" dirty="0"/>
              <a:t>in </a:t>
            </a:r>
            <a:r>
              <a:rPr lang="en-AU" dirty="0" err="1"/>
              <a:t>Json</a:t>
            </a:r>
            <a:r>
              <a:rPr lang="en-AU" dirty="0"/>
              <a:t> or XML format.</a:t>
            </a:r>
            <a:r>
              <a:rPr lang="en-AU" baseline="0" dirty="0"/>
              <a:t> </a:t>
            </a:r>
            <a:r>
              <a:rPr lang="en-AU" dirty="0"/>
              <a:t>To summarize how this works, when a client application submits a request to a server, the request informs the server what formats it supports. More precisely, the client provides an Accept HTTP header that lists acceptable media types and associated quality factors. The server is then able to supply the resource in the format that best fits the user agent's needs.</a:t>
            </a:r>
          </a:p>
          <a:p>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9</a:t>
            </a:fld>
            <a:endParaRPr lang="en-AU" dirty="0"/>
          </a:p>
        </p:txBody>
      </p:sp>
    </p:spTree>
    <p:extLst>
      <p:ext uri="{BB962C8B-B14F-4D97-AF65-F5344CB8AC3E}">
        <p14:creationId xmlns:p14="http://schemas.microsoft.com/office/powerpoint/2010/main" xmlns="" val="276794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Media types (sometimes called MIME types or content types) are a classification system used to identify files commonly found on Web sites. Media types are crucial to the functioning of the Web, because when a client computer makes a requests from a server, the client computer uses media types to inform the server what type of files the client computer can accept. Conversely, when the server sends data back to the client computer, the server uses media types to identify what type of data it is sending back. This information can</a:t>
            </a:r>
            <a:r>
              <a:rPr lang="en-AU" baseline="0" dirty="0"/>
              <a:t> be used by </a:t>
            </a:r>
            <a:r>
              <a:rPr lang="en-AU" dirty="0"/>
              <a:t>client to render or process the data it receives.</a:t>
            </a:r>
          </a:p>
          <a:p>
            <a:endParaRPr lang="en-AU" dirty="0"/>
          </a:p>
          <a:p>
            <a:r>
              <a:rPr lang="en-AU" dirty="0"/>
              <a:t>With Web API content negotiation, we can return data based on the client requests. What I mean is, if the client is requesting the data to be returned as JSON or XML, the Web API framework deals with the request type and returns the data appropriately based on the media type. By default Web API provides JSON and XML based responses.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10</a:t>
            </a:fld>
            <a:endParaRPr lang="en-AU" dirty="0"/>
          </a:p>
        </p:txBody>
      </p:sp>
    </p:spTree>
    <p:extLst>
      <p:ext uri="{BB962C8B-B14F-4D97-AF65-F5344CB8AC3E}">
        <p14:creationId xmlns:p14="http://schemas.microsoft.com/office/powerpoint/2010/main" xmlns="" val="594043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AU" dirty="0"/>
              <a:t>Note that, in order to use the .</a:t>
            </a:r>
            <a:r>
              <a:rPr lang="en-AU" dirty="0" err="1"/>
              <a:t>AddNewtonsoftJson</a:t>
            </a:r>
            <a:r>
              <a:rPr lang="en-AU" dirty="0"/>
              <a:t>() method shown on the slide, you need to add the following </a:t>
            </a:r>
            <a:r>
              <a:rPr lang="en-AU" dirty="0" err="1"/>
              <a:t>Nuget</a:t>
            </a:r>
            <a:r>
              <a:rPr lang="en-AU" dirty="0"/>
              <a:t> package first:</a:t>
            </a:r>
          </a:p>
          <a:p>
            <a:endParaRPr lang="en-AU" dirty="0"/>
          </a:p>
          <a:p>
            <a:pPr marL="171450" indent="-171450">
              <a:buFont typeface="Arial" panose="020B0604020202020204" pitchFamily="34" charset="0"/>
              <a:buChar char="•"/>
            </a:pPr>
            <a:r>
              <a:rPr lang="en-AU" dirty="0" err="1"/>
              <a:t>Microsoft.AspNetCore.Mvc.NewtonsoftJson</a:t>
            </a:r>
            <a:endParaRPr lang="en-AU"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7AE0A83D-8843-47CF-91CB-03D84BEB3F8D}" type="slidenum">
              <a:rPr lang="en-AU" smtClean="0"/>
              <a:pPr/>
              <a:t>11</a:t>
            </a:fld>
            <a:endParaRPr lang="en-AU" dirty="0"/>
          </a:p>
        </p:txBody>
      </p:sp>
    </p:spTree>
    <p:extLst>
      <p:ext uri="{BB962C8B-B14F-4D97-AF65-F5344CB8AC3E}">
        <p14:creationId xmlns:p14="http://schemas.microsoft.com/office/powerpoint/2010/main" xmlns="" val="169745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5542" y="5734420"/>
            <a:ext cx="748759" cy="5271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31271"/>
            <a:ext cx="11404800" cy="5245129"/>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395893" y="412111"/>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xmlns=""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xmlns=""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xmlns=""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3901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140737"/>
            <a:ext cx="11404800" cy="53356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32107" y="38495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4.png"/><Relationship Id="rId2" Type="http://schemas.openxmlformats.org/officeDocument/2006/relationships/image" Target="../media/image2.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5" Type="http://schemas.microsoft.com/office/2007/relationships/hdphoto" Target="../media/hdphoto3.wdp"/><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dirty="0"/>
              <a:t>Web API</a:t>
            </a:r>
            <a:endParaRPr lang="en-US" dirty="0">
              <a:latin typeface="Arial" charset="0"/>
              <a:cs typeface="Arial" charset="0"/>
            </a:endParaRPr>
          </a:p>
        </p:txBody>
      </p:sp>
      <p:sp>
        <p:nvSpPr>
          <p:cNvPr id="4099" name="Subtitle 2"/>
          <p:cNvSpPr>
            <a:spLocks noGrp="1"/>
          </p:cNvSpPr>
          <p:nvPr>
            <p:ph type="subTitle" idx="1"/>
          </p:nvPr>
        </p:nvSpPr>
        <p:spPr/>
        <p:txBody>
          <a:bodyPr/>
          <a:lstStyle/>
          <a:p>
            <a:r>
              <a:rPr lang="en-US" dirty="0" smtClean="0">
                <a:latin typeface="Arial" charset="0"/>
                <a:cs typeface="Arial" charset="0"/>
              </a:rPr>
              <a:t>Chapter 17</a:t>
            </a:r>
            <a:endParaRPr lang="en-US" dirty="0">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endParaRPr lang="en-AU" dirty="0"/>
          </a:p>
          <a:p>
            <a:r>
              <a:rPr lang="en-AU" dirty="0"/>
              <a:t>HTTP Requests containing a body must specify the format </a:t>
            </a:r>
          </a:p>
          <a:p>
            <a:pPr lvl="1"/>
            <a:r>
              <a:rPr lang="en-AU" dirty="0"/>
              <a:t>Content-Type: application/</a:t>
            </a:r>
            <a:r>
              <a:rPr lang="en-AU" dirty="0" err="1"/>
              <a:t>json</a:t>
            </a:r>
            <a:r>
              <a:rPr lang="en-AU" dirty="0"/>
              <a:t>; charset=utf-8</a:t>
            </a:r>
          </a:p>
          <a:p>
            <a:endParaRPr lang="en-AU" dirty="0"/>
          </a:p>
          <a:p>
            <a:r>
              <a:rPr lang="en-AU" dirty="0"/>
              <a:t>HTTP Requests use an Accept header to specify the return format</a:t>
            </a:r>
          </a:p>
          <a:p>
            <a:pPr lvl="1"/>
            <a:r>
              <a:rPr lang="en-AU" dirty="0"/>
              <a:t>Accept: application/</a:t>
            </a:r>
            <a:r>
              <a:rPr lang="en-AU" dirty="0" err="1"/>
              <a:t>json</a:t>
            </a:r>
            <a:r>
              <a:rPr lang="en-AU" dirty="0"/>
              <a:t>, application/xml</a:t>
            </a:r>
          </a:p>
          <a:p>
            <a:endParaRPr lang="en-AU" dirty="0"/>
          </a:p>
          <a:p>
            <a:r>
              <a:rPr lang="en-AU" dirty="0"/>
              <a:t>Internet media types (MIME) are used to specify formats:</a:t>
            </a:r>
          </a:p>
          <a:p>
            <a:pPr lvl="1"/>
            <a:r>
              <a:rPr lang="en-AU" dirty="0"/>
              <a:t>application/</a:t>
            </a:r>
            <a:r>
              <a:rPr lang="en-AU" dirty="0" err="1"/>
              <a:t>json</a:t>
            </a:r>
            <a:endParaRPr lang="en-AU" dirty="0"/>
          </a:p>
          <a:p>
            <a:pPr lvl="1"/>
            <a:r>
              <a:rPr lang="en-AU" dirty="0"/>
              <a:t>application/</a:t>
            </a:r>
            <a:r>
              <a:rPr lang="en-AU" dirty="0" err="1"/>
              <a:t>xhtml+xml</a:t>
            </a:r>
            <a:endParaRPr lang="en-AU" dirty="0"/>
          </a:p>
          <a:p>
            <a:pPr lvl="1"/>
            <a:r>
              <a:rPr lang="en-AU" dirty="0"/>
              <a:t>text/html</a:t>
            </a:r>
          </a:p>
          <a:p>
            <a:pPr lvl="1"/>
            <a:endParaRPr lang="en-AU" dirty="0"/>
          </a:p>
          <a:p>
            <a:pPr lvl="1"/>
            <a:endParaRPr lang="en-AU" dirty="0"/>
          </a:p>
          <a:p>
            <a:endParaRPr lang="en-AU" dirty="0"/>
          </a:p>
        </p:txBody>
      </p:sp>
      <p:sp>
        <p:nvSpPr>
          <p:cNvPr id="2" name="Title 1"/>
          <p:cNvSpPr>
            <a:spLocks noGrp="1"/>
          </p:cNvSpPr>
          <p:nvPr>
            <p:ph type="title"/>
          </p:nvPr>
        </p:nvSpPr>
        <p:spPr/>
        <p:txBody>
          <a:bodyPr>
            <a:normAutofit fontScale="90000"/>
          </a:bodyPr>
          <a:lstStyle/>
          <a:p>
            <a:r>
              <a:rPr lang="en-IN"/>
              <a:t>Content Negotiation</a:t>
            </a:r>
            <a:endParaRPr lang="en-AU" dirty="0"/>
          </a:p>
        </p:txBody>
      </p:sp>
    </p:spTree>
    <p:extLst>
      <p:ext uri="{BB962C8B-B14F-4D97-AF65-F5344CB8AC3E}">
        <p14:creationId xmlns:p14="http://schemas.microsoft.com/office/powerpoint/2010/main" xmlns="" val="100795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US" dirty="0"/>
              <a:t>By default, Web API:</a:t>
            </a:r>
          </a:p>
          <a:p>
            <a:pPr lvl="1"/>
            <a:r>
              <a:rPr lang="en-US" dirty="0"/>
              <a:t>Ignores the Accept header, and only returns plain text or JSON</a:t>
            </a:r>
          </a:p>
          <a:p>
            <a:pPr lvl="1"/>
            <a:r>
              <a:rPr lang="en-US" dirty="0"/>
              <a:t>Uses the </a:t>
            </a:r>
            <a:r>
              <a:rPr lang="en-US" dirty="0" err="1">
                <a:latin typeface="Lucida Console" panose="020B0609040504020204" pitchFamily="49" charset="0"/>
              </a:rPr>
              <a:t>System.Text.Json</a:t>
            </a:r>
            <a:r>
              <a:rPr lang="en-US" dirty="0"/>
              <a:t> namespace for </a:t>
            </a:r>
            <a:r>
              <a:rPr lang="en-US" dirty="0" err="1"/>
              <a:t>serialisation</a:t>
            </a:r>
            <a:endParaRPr lang="en-US" dirty="0"/>
          </a:p>
          <a:p>
            <a:r>
              <a:rPr lang="en-US" dirty="0"/>
              <a:t>Can be configured </a:t>
            </a:r>
            <a:r>
              <a:rPr lang="en-US" dirty="0" smtClean="0"/>
              <a:t>. </a:t>
            </a:r>
            <a:r>
              <a:rPr lang="en-US" dirty="0"/>
              <a:t>For example you can:</a:t>
            </a:r>
          </a:p>
          <a:p>
            <a:pPr lvl="1"/>
            <a:r>
              <a:rPr lang="en-US" dirty="0"/>
              <a:t>Add new media types such as XML, by adding a suitable media type formatter</a:t>
            </a:r>
          </a:p>
          <a:p>
            <a:pPr lvl="1"/>
            <a:r>
              <a:rPr lang="en-US" dirty="0"/>
              <a:t>Use alternative formatters, e.g. </a:t>
            </a:r>
            <a:r>
              <a:rPr lang="en-US" dirty="0" err="1">
                <a:latin typeface="Lucida Console" panose="020B0609040504020204" pitchFamily="49" charset="0"/>
              </a:rPr>
              <a:t>Newtonsoft.Json</a:t>
            </a:r>
            <a:r>
              <a:rPr lang="en-US" dirty="0"/>
              <a:t> for JSON, which supports a wider range of features</a:t>
            </a:r>
          </a:p>
          <a:p>
            <a:endParaRPr lang="en-US" dirty="0"/>
          </a:p>
          <a:p>
            <a:endParaRPr lang="en-US" dirty="0"/>
          </a:p>
          <a:p>
            <a:pPr lvl="2"/>
            <a:r>
              <a:rPr lang="en-US" dirty="0"/>
              <a:t>In a project that combines MVC and Web API controllers:</a:t>
            </a:r>
          </a:p>
          <a:p>
            <a:pPr lvl="3"/>
            <a:r>
              <a:rPr lang="en-US" dirty="0"/>
              <a:t>use </a:t>
            </a:r>
            <a:r>
              <a:rPr lang="en-US" dirty="0" err="1"/>
              <a:t>services.AddControllersWithViews</a:t>
            </a:r>
            <a:r>
              <a:rPr lang="en-US" dirty="0"/>
              <a:t>() to customize media type formatting</a:t>
            </a:r>
          </a:p>
          <a:p>
            <a:pPr lvl="2"/>
            <a:r>
              <a:rPr lang="en-US" dirty="0"/>
              <a:t>In a project that only contains Web API controllers:</a:t>
            </a:r>
          </a:p>
          <a:p>
            <a:pPr lvl="3"/>
            <a:r>
              <a:rPr lang="en-US" dirty="0"/>
              <a:t>use </a:t>
            </a:r>
            <a:r>
              <a:rPr lang="en-US" dirty="0" err="1"/>
              <a:t>services.AddControllers</a:t>
            </a:r>
            <a:r>
              <a:rPr lang="en-US" dirty="0"/>
              <a:t>() to customize media type formatting</a:t>
            </a:r>
          </a:p>
          <a:p>
            <a:pPr lvl="2"/>
            <a:endParaRPr lang="en-US" dirty="0"/>
          </a:p>
          <a:p>
            <a:endParaRPr lang="en-US" dirty="0"/>
          </a:p>
          <a:p>
            <a:pPr lvl="1"/>
            <a:endParaRPr lang="en-US" dirty="0"/>
          </a:p>
          <a:p>
            <a:pPr lvl="1"/>
            <a:endParaRPr lang="en-AU" dirty="0"/>
          </a:p>
        </p:txBody>
      </p:sp>
      <p:sp>
        <p:nvSpPr>
          <p:cNvPr id="2" name="Title 1"/>
          <p:cNvSpPr>
            <a:spLocks noGrp="1"/>
          </p:cNvSpPr>
          <p:nvPr>
            <p:ph type="title"/>
          </p:nvPr>
        </p:nvSpPr>
        <p:spPr/>
        <p:txBody>
          <a:bodyPr>
            <a:normAutofit fontScale="90000"/>
          </a:bodyPr>
          <a:lstStyle/>
          <a:p>
            <a:r>
              <a:rPr lang="en-AU"/>
              <a:t>Media Type Formatters</a:t>
            </a:r>
            <a:endParaRPr lang="en-AU" dirty="0"/>
          </a:p>
        </p:txBody>
      </p:sp>
      <p:pic>
        <p:nvPicPr>
          <p:cNvPr id="5" name="Picture 4">
            <a:extLst>
              <a:ext uri="{FF2B5EF4-FFF2-40B4-BE49-F238E27FC236}">
                <a16:creationId xmlns:a16="http://schemas.microsoft.com/office/drawing/2014/main" xmlns="" id="{4B045A08-CC5A-9C4B-840F-306F9D23337E}"/>
              </a:ext>
            </a:extLst>
          </p:cNvPr>
          <p:cNvPicPr>
            <a:picLocks noChangeAspect="1"/>
          </p:cNvPicPr>
          <p:nvPr/>
        </p:nvPicPr>
        <p:blipFill>
          <a:blip r:embed="rId3"/>
          <a:stretch>
            <a:fillRect/>
          </a:stretch>
        </p:blipFill>
        <p:spPr>
          <a:xfrm>
            <a:off x="1959219" y="3853835"/>
            <a:ext cx="7886700" cy="825500"/>
          </a:xfrm>
          <a:prstGeom prst="rect">
            <a:avLst/>
          </a:prstGeom>
          <a:ln>
            <a:solidFill>
              <a:schemeClr val="accent1"/>
            </a:solidFill>
          </a:ln>
        </p:spPr>
      </p:pic>
    </p:spTree>
    <p:extLst>
      <p:ext uri="{BB962C8B-B14F-4D97-AF65-F5344CB8AC3E}">
        <p14:creationId xmlns:p14="http://schemas.microsoft.com/office/powerpoint/2010/main" xmlns="" val="74794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80E6DD4-126C-6042-8573-F3114EA02465}"/>
              </a:ext>
            </a:extLst>
          </p:cNvPr>
          <p:cNvSpPr>
            <a:spLocks noGrp="1"/>
          </p:cNvSpPr>
          <p:nvPr>
            <p:ph type="body" sz="quarter" idx="15"/>
          </p:nvPr>
        </p:nvSpPr>
        <p:spPr>
          <a:xfrm>
            <a:off x="414000" y="1231271"/>
            <a:ext cx="7134900" cy="5245129"/>
          </a:xfrm>
        </p:spPr>
        <p:txBody>
          <a:bodyPr/>
          <a:lstStyle/>
          <a:p>
            <a:r>
              <a:rPr lang="en-GB" dirty="0"/>
              <a:t>Controllers:</a:t>
            </a:r>
          </a:p>
          <a:p>
            <a:pPr lvl="1"/>
            <a:r>
              <a:rPr lang="en-GB" dirty="0"/>
              <a:t>Must inherit from </a:t>
            </a:r>
            <a:r>
              <a:rPr lang="en-GB" dirty="0" err="1"/>
              <a:t>ControllerBase</a:t>
            </a:r>
            <a:endParaRPr lang="en-GB" dirty="0"/>
          </a:p>
          <a:p>
            <a:pPr lvl="2"/>
            <a:r>
              <a:rPr lang="en-GB" dirty="0"/>
              <a:t>The Controller class, which inherits from </a:t>
            </a:r>
            <a:r>
              <a:rPr lang="en-GB" dirty="0" err="1"/>
              <a:t>ControllerBase</a:t>
            </a:r>
            <a:r>
              <a:rPr lang="en-GB" dirty="0"/>
              <a:t>, contains features specific to MVC controllers</a:t>
            </a:r>
          </a:p>
          <a:p>
            <a:pPr lvl="2"/>
            <a:r>
              <a:rPr lang="en-GB" dirty="0"/>
              <a:t>For controllers that only contain Web API actions, it is recommended to inherit directly from </a:t>
            </a:r>
            <a:r>
              <a:rPr lang="en-GB" dirty="0" err="1"/>
              <a:t>ControlerBase</a:t>
            </a:r>
            <a:endParaRPr lang="en-GB" dirty="0"/>
          </a:p>
          <a:p>
            <a:pPr lvl="2"/>
            <a:endParaRPr lang="en-GB" dirty="0"/>
          </a:p>
          <a:p>
            <a:pPr lvl="1"/>
            <a:r>
              <a:rPr lang="en-GB" dirty="0"/>
              <a:t>Normally use attribute routing</a:t>
            </a:r>
          </a:p>
          <a:p>
            <a:pPr lvl="2"/>
            <a:r>
              <a:rPr lang="en-GB" dirty="0"/>
              <a:t>Controller attribute indicates the URL prefix  for the resource</a:t>
            </a:r>
          </a:p>
          <a:p>
            <a:pPr lvl="2"/>
            <a:r>
              <a:rPr lang="en-GB" dirty="0"/>
              <a:t>Action attributes indicate the verb  the action responds to, and anything that follows the prefix in the URL</a:t>
            </a:r>
          </a:p>
          <a:p>
            <a:pPr lvl="1"/>
            <a:r>
              <a:rPr lang="en-GB" dirty="0"/>
              <a:t>By convention the route begins with “</a:t>
            </a:r>
            <a:r>
              <a:rPr lang="en-GB" dirty="0" err="1"/>
              <a:t>api</a:t>
            </a:r>
            <a:r>
              <a:rPr lang="en-GB" dirty="0"/>
              <a:t>/”</a:t>
            </a:r>
          </a:p>
          <a:p>
            <a:pPr lvl="1"/>
            <a:r>
              <a:rPr lang="en-GB" dirty="0"/>
              <a:t>Note: [controller] within the route. [ ] is an alternative to { }</a:t>
            </a:r>
          </a:p>
        </p:txBody>
      </p:sp>
      <p:sp>
        <p:nvSpPr>
          <p:cNvPr id="3" name="Title 2">
            <a:extLst>
              <a:ext uri="{FF2B5EF4-FFF2-40B4-BE49-F238E27FC236}">
                <a16:creationId xmlns:a16="http://schemas.microsoft.com/office/drawing/2014/main" xmlns="" id="{50ECE36E-59A2-FF49-94E0-87FB824EAB70}"/>
              </a:ext>
            </a:extLst>
          </p:cNvPr>
          <p:cNvSpPr>
            <a:spLocks noGrp="1"/>
          </p:cNvSpPr>
          <p:nvPr>
            <p:ph type="title"/>
          </p:nvPr>
        </p:nvSpPr>
        <p:spPr/>
        <p:txBody>
          <a:bodyPr>
            <a:normAutofit fontScale="90000"/>
          </a:bodyPr>
          <a:lstStyle/>
          <a:p>
            <a:r>
              <a:rPr lang="en-GB" dirty="0"/>
              <a:t>Web API Controllers</a:t>
            </a:r>
          </a:p>
        </p:txBody>
      </p:sp>
      <p:pic>
        <p:nvPicPr>
          <p:cNvPr id="4" name="Picture 3">
            <a:extLst>
              <a:ext uri="{FF2B5EF4-FFF2-40B4-BE49-F238E27FC236}">
                <a16:creationId xmlns:a16="http://schemas.microsoft.com/office/drawing/2014/main" xmlns="" id="{FEA29C64-F647-6547-B0F8-24A70380A9D0}"/>
              </a:ext>
            </a:extLst>
          </p:cNvPr>
          <p:cNvPicPr>
            <a:picLocks noChangeAspect="1"/>
          </p:cNvPicPr>
          <p:nvPr/>
        </p:nvPicPr>
        <p:blipFill>
          <a:blip r:embed="rId3"/>
          <a:stretch>
            <a:fillRect/>
          </a:stretch>
        </p:blipFill>
        <p:spPr>
          <a:xfrm>
            <a:off x="7548900" y="1231271"/>
            <a:ext cx="4229100" cy="4127500"/>
          </a:xfrm>
          <a:prstGeom prst="rect">
            <a:avLst/>
          </a:prstGeom>
          <a:ln>
            <a:solidFill>
              <a:schemeClr val="accent1"/>
            </a:solidFill>
          </a:ln>
        </p:spPr>
      </p:pic>
    </p:spTree>
    <p:extLst>
      <p:ext uri="{BB962C8B-B14F-4D97-AF65-F5344CB8AC3E}">
        <p14:creationId xmlns:p14="http://schemas.microsoft.com/office/powerpoint/2010/main" xmlns="" val="341883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C05353A-9E89-D24B-9C5E-D4FB019335D4}"/>
              </a:ext>
            </a:extLst>
          </p:cNvPr>
          <p:cNvSpPr>
            <a:spLocks noGrp="1"/>
          </p:cNvSpPr>
          <p:nvPr>
            <p:ph type="body" sz="quarter" idx="15"/>
          </p:nvPr>
        </p:nvSpPr>
        <p:spPr/>
        <p:txBody>
          <a:bodyPr/>
          <a:lstStyle/>
          <a:p>
            <a:r>
              <a:rPr lang="en-GB" dirty="0"/>
              <a:t>The [</a:t>
            </a:r>
            <a:r>
              <a:rPr lang="en-GB" dirty="0" err="1"/>
              <a:t>ApiController</a:t>
            </a:r>
            <a:r>
              <a:rPr lang="en-GB" dirty="0"/>
              <a:t>] is </a:t>
            </a:r>
            <a:r>
              <a:rPr lang="en-GB" i="1" dirty="0"/>
              <a:t>not</a:t>
            </a:r>
            <a:r>
              <a:rPr lang="en-GB" dirty="0"/>
              <a:t> required</a:t>
            </a:r>
          </a:p>
          <a:p>
            <a:pPr lvl="1"/>
            <a:r>
              <a:rPr lang="en-GB" dirty="0"/>
              <a:t>But it is recommended, because it changes the behaviour of the controller in ways that are normally desired in Web API</a:t>
            </a:r>
          </a:p>
          <a:p>
            <a:pPr lvl="1"/>
            <a:endParaRPr lang="en-GB" dirty="0"/>
          </a:p>
          <a:p>
            <a:pPr lvl="1"/>
            <a:r>
              <a:rPr lang="en-GB" dirty="0"/>
              <a:t>It prevents conventional routing from being used to reach the controller</a:t>
            </a:r>
          </a:p>
          <a:p>
            <a:pPr lvl="2"/>
            <a:r>
              <a:rPr lang="en-GB" dirty="0"/>
              <a:t>It is normal that attribute routing is used for Web API controllers</a:t>
            </a:r>
          </a:p>
          <a:p>
            <a:pPr lvl="1"/>
            <a:endParaRPr lang="en-GB" dirty="0"/>
          </a:p>
          <a:p>
            <a:pPr lvl="1"/>
            <a:r>
              <a:rPr lang="en-GB" dirty="0"/>
              <a:t>It automatically checks the model state, and returns an error if the model is invalid</a:t>
            </a:r>
          </a:p>
          <a:p>
            <a:pPr lvl="2"/>
            <a:r>
              <a:rPr lang="en-GB" dirty="0"/>
              <a:t>Equivalent of adding this into every action:</a:t>
            </a:r>
          </a:p>
          <a:p>
            <a:endParaRPr lang="en-GB" dirty="0"/>
          </a:p>
        </p:txBody>
      </p:sp>
      <p:sp>
        <p:nvSpPr>
          <p:cNvPr id="3" name="Title 2">
            <a:extLst>
              <a:ext uri="{FF2B5EF4-FFF2-40B4-BE49-F238E27FC236}">
                <a16:creationId xmlns:a16="http://schemas.microsoft.com/office/drawing/2014/main" xmlns="" id="{1EBD66A1-4BEA-1946-8721-B6408451D2A6}"/>
              </a:ext>
            </a:extLst>
          </p:cNvPr>
          <p:cNvSpPr>
            <a:spLocks noGrp="1"/>
          </p:cNvSpPr>
          <p:nvPr>
            <p:ph type="title"/>
          </p:nvPr>
        </p:nvSpPr>
        <p:spPr/>
        <p:txBody>
          <a:bodyPr>
            <a:normAutofit fontScale="90000"/>
          </a:bodyPr>
          <a:lstStyle/>
          <a:p>
            <a:r>
              <a:rPr lang="en-GB" dirty="0"/>
              <a:t>The [</a:t>
            </a:r>
            <a:r>
              <a:rPr lang="en-GB" dirty="0" err="1"/>
              <a:t>ApiController</a:t>
            </a:r>
            <a:r>
              <a:rPr lang="en-GB" dirty="0"/>
              <a:t>] </a:t>
            </a:r>
            <a:r>
              <a:rPr lang="en-GB" dirty="0" err="1"/>
              <a:t>attibute</a:t>
            </a:r>
            <a:endParaRPr lang="en-GB" dirty="0"/>
          </a:p>
        </p:txBody>
      </p:sp>
      <p:pic>
        <p:nvPicPr>
          <p:cNvPr id="4" name="Picture 3">
            <a:extLst>
              <a:ext uri="{FF2B5EF4-FFF2-40B4-BE49-F238E27FC236}">
                <a16:creationId xmlns:a16="http://schemas.microsoft.com/office/drawing/2014/main" xmlns="" id="{CE324D7D-9F52-C547-BF86-F3C2716BA508}"/>
              </a:ext>
            </a:extLst>
          </p:cNvPr>
          <p:cNvPicPr>
            <a:picLocks noChangeAspect="1"/>
          </p:cNvPicPr>
          <p:nvPr/>
        </p:nvPicPr>
        <p:blipFill>
          <a:blip r:embed="rId2"/>
          <a:stretch>
            <a:fillRect/>
          </a:stretch>
        </p:blipFill>
        <p:spPr>
          <a:xfrm>
            <a:off x="2255258" y="4925290"/>
            <a:ext cx="3047604" cy="1551110"/>
          </a:xfrm>
          <a:prstGeom prst="rect">
            <a:avLst/>
          </a:prstGeom>
          <a:ln>
            <a:solidFill>
              <a:schemeClr val="accent1"/>
            </a:solidFill>
          </a:ln>
        </p:spPr>
      </p:pic>
    </p:spTree>
    <p:extLst>
      <p:ext uri="{BB962C8B-B14F-4D97-AF65-F5344CB8AC3E}">
        <p14:creationId xmlns:p14="http://schemas.microsoft.com/office/powerpoint/2010/main" xmlns="" val="219203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D8D5B42-FC4A-ED48-B260-A5DCEB0EBDF7}"/>
              </a:ext>
            </a:extLst>
          </p:cNvPr>
          <p:cNvSpPr>
            <a:spLocks noGrp="1"/>
          </p:cNvSpPr>
          <p:nvPr>
            <p:ph type="body" sz="quarter" idx="15"/>
          </p:nvPr>
        </p:nvSpPr>
        <p:spPr/>
        <p:txBody>
          <a:bodyPr/>
          <a:lstStyle/>
          <a:p>
            <a:r>
              <a:rPr lang="en-GB" dirty="0"/>
              <a:t>With the default media type formatters configured, based on the return type of your action:</a:t>
            </a:r>
          </a:p>
          <a:p>
            <a:pPr lvl="1"/>
            <a:r>
              <a:rPr lang="en-GB" dirty="0"/>
              <a:t>Fundamental types, and some other types such as </a:t>
            </a:r>
            <a:r>
              <a:rPr lang="en-GB" dirty="0" err="1"/>
              <a:t>DateTime</a:t>
            </a:r>
            <a:r>
              <a:rPr lang="en-GB" dirty="0"/>
              <a:t>, are returned to browser as plain text</a:t>
            </a:r>
          </a:p>
          <a:p>
            <a:pPr lvl="1"/>
            <a:r>
              <a:rPr lang="en-GB" dirty="0"/>
              <a:t>Most other types, e.g. application classes, are serialised as JSON</a:t>
            </a:r>
          </a:p>
          <a:p>
            <a:pPr lvl="1"/>
            <a:endParaRPr lang="en-GB" dirty="0"/>
          </a:p>
          <a:p>
            <a:r>
              <a:rPr lang="en-GB" dirty="0"/>
              <a:t>You can get more control over the response by returning an </a:t>
            </a:r>
            <a:r>
              <a:rPr lang="en-GB" dirty="0" err="1"/>
              <a:t>ActionResult</a:t>
            </a:r>
            <a:r>
              <a:rPr lang="en-GB" dirty="0"/>
              <a:t>&lt;TValue&gt;</a:t>
            </a:r>
          </a:p>
          <a:p>
            <a:pPr lvl="1"/>
            <a:r>
              <a:rPr lang="en-GB" dirty="0"/>
              <a:t>Enables you to specify the status code to be sent to the browser</a:t>
            </a:r>
          </a:p>
        </p:txBody>
      </p:sp>
      <p:sp>
        <p:nvSpPr>
          <p:cNvPr id="3" name="Title 2">
            <a:extLst>
              <a:ext uri="{FF2B5EF4-FFF2-40B4-BE49-F238E27FC236}">
                <a16:creationId xmlns:a16="http://schemas.microsoft.com/office/drawing/2014/main" xmlns="" id="{96EAFDD3-8E5D-8C4C-A919-C98C518752A1}"/>
              </a:ext>
            </a:extLst>
          </p:cNvPr>
          <p:cNvSpPr>
            <a:spLocks noGrp="1"/>
          </p:cNvSpPr>
          <p:nvPr>
            <p:ph type="title"/>
          </p:nvPr>
        </p:nvSpPr>
        <p:spPr/>
        <p:txBody>
          <a:bodyPr>
            <a:normAutofit fontScale="90000"/>
          </a:bodyPr>
          <a:lstStyle/>
          <a:p>
            <a:r>
              <a:rPr lang="en-GB" dirty="0"/>
              <a:t>Action Return Types</a:t>
            </a:r>
          </a:p>
        </p:txBody>
      </p:sp>
      <p:pic>
        <p:nvPicPr>
          <p:cNvPr id="4" name="Picture 3">
            <a:extLst>
              <a:ext uri="{FF2B5EF4-FFF2-40B4-BE49-F238E27FC236}">
                <a16:creationId xmlns:a16="http://schemas.microsoft.com/office/drawing/2014/main" xmlns="" id="{817F43DD-7AD8-084D-A692-7E245F4BACD6}"/>
              </a:ext>
            </a:extLst>
          </p:cNvPr>
          <p:cNvPicPr>
            <a:picLocks noChangeAspect="1"/>
          </p:cNvPicPr>
          <p:nvPr/>
        </p:nvPicPr>
        <p:blipFill>
          <a:blip r:embed="rId2"/>
          <a:stretch>
            <a:fillRect/>
          </a:stretch>
        </p:blipFill>
        <p:spPr>
          <a:xfrm>
            <a:off x="1553342" y="3924175"/>
            <a:ext cx="3581400" cy="2197100"/>
          </a:xfrm>
          <a:prstGeom prst="rect">
            <a:avLst/>
          </a:prstGeom>
          <a:ln>
            <a:solidFill>
              <a:schemeClr val="accent1"/>
            </a:solidFill>
          </a:ln>
        </p:spPr>
      </p:pic>
    </p:spTree>
    <p:extLst>
      <p:ext uri="{BB962C8B-B14F-4D97-AF65-F5344CB8AC3E}">
        <p14:creationId xmlns:p14="http://schemas.microsoft.com/office/powerpoint/2010/main" xmlns="" val="3000381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60EAC58-6978-A741-AE7E-8E34A8486F42}"/>
              </a:ext>
            </a:extLst>
          </p:cNvPr>
          <p:cNvSpPr>
            <a:spLocks noGrp="1"/>
          </p:cNvSpPr>
          <p:nvPr>
            <p:ph type="body" sz="quarter" idx="15"/>
          </p:nvPr>
        </p:nvSpPr>
        <p:spPr/>
        <p:txBody>
          <a:bodyPr/>
          <a:lstStyle/>
          <a:p>
            <a:r>
              <a:rPr lang="en-GB" dirty="0"/>
              <a:t>When your method’s return type is </a:t>
            </a:r>
            <a:r>
              <a:rPr lang="en-GB" dirty="0" err="1"/>
              <a:t>ActionResult</a:t>
            </a:r>
            <a:r>
              <a:rPr lang="en-GB" dirty="0"/>
              <a:t>, you can return:</a:t>
            </a:r>
          </a:p>
          <a:p>
            <a:pPr lvl="1"/>
            <a:r>
              <a:rPr lang="en-GB" dirty="0"/>
              <a:t>Any class that inherits from </a:t>
            </a:r>
            <a:r>
              <a:rPr lang="en-GB" dirty="0" err="1"/>
              <a:t>ActionResult</a:t>
            </a:r>
            <a:r>
              <a:rPr lang="en-GB" dirty="0"/>
              <a:t>. Common examples are:</a:t>
            </a:r>
          </a:p>
          <a:p>
            <a:pPr lvl="2"/>
            <a:r>
              <a:rPr lang="en-GB" dirty="0" err="1"/>
              <a:t>NotFoundResult</a:t>
            </a:r>
            <a:r>
              <a:rPr lang="en-GB" dirty="0"/>
              <a:t> (status code 404)</a:t>
            </a:r>
          </a:p>
          <a:p>
            <a:pPr lvl="2"/>
            <a:r>
              <a:rPr lang="en-GB" dirty="0" err="1"/>
              <a:t>BadRequestResult</a:t>
            </a:r>
            <a:r>
              <a:rPr lang="en-GB" dirty="0"/>
              <a:t> (status code 400)</a:t>
            </a:r>
          </a:p>
          <a:p>
            <a:pPr lvl="2"/>
            <a:r>
              <a:rPr lang="en-GB" dirty="0" err="1"/>
              <a:t>OkResult</a:t>
            </a:r>
            <a:r>
              <a:rPr lang="en-GB" dirty="0"/>
              <a:t> (status code 200)</a:t>
            </a:r>
          </a:p>
          <a:p>
            <a:pPr lvl="2"/>
            <a:r>
              <a:rPr lang="en-GB" dirty="0" err="1"/>
              <a:t>OkObjectResult</a:t>
            </a:r>
            <a:r>
              <a:rPr lang="en-GB" dirty="0"/>
              <a:t> (status code 200, and also returns a serialised object)</a:t>
            </a:r>
          </a:p>
          <a:p>
            <a:pPr lvl="1"/>
            <a:r>
              <a:rPr lang="en-GB" dirty="0"/>
              <a:t>You can create these objects yourself, but it’s usually more convenient to use helper methods to create them:</a:t>
            </a:r>
          </a:p>
          <a:p>
            <a:pPr lvl="2"/>
            <a:r>
              <a:rPr lang="en-GB" dirty="0" err="1"/>
              <a:t>NotFound</a:t>
            </a:r>
            <a:r>
              <a:rPr lang="en-GB" dirty="0"/>
              <a:t>() returns a </a:t>
            </a:r>
            <a:r>
              <a:rPr lang="en-GB" dirty="0" err="1"/>
              <a:t>NotFoundResult</a:t>
            </a:r>
            <a:endParaRPr lang="en-GB" dirty="0"/>
          </a:p>
          <a:p>
            <a:pPr lvl="2"/>
            <a:r>
              <a:rPr lang="en-GB" dirty="0" err="1"/>
              <a:t>BadRequest</a:t>
            </a:r>
            <a:r>
              <a:rPr lang="en-GB" dirty="0"/>
              <a:t>() returns a </a:t>
            </a:r>
            <a:r>
              <a:rPr lang="en-GB" dirty="0" err="1"/>
              <a:t>BadRequestResult</a:t>
            </a:r>
            <a:endParaRPr lang="en-GB" dirty="0"/>
          </a:p>
          <a:p>
            <a:pPr lvl="2"/>
            <a:endParaRPr lang="en-GB" dirty="0"/>
          </a:p>
          <a:p>
            <a:r>
              <a:rPr lang="en-GB" sz="1800" dirty="0">
                <a:solidFill>
                  <a:schemeClr val="accent2"/>
                </a:solidFill>
                <a:latin typeface="Lucida Console" panose="020B0609040504020204" pitchFamily="49" charset="0"/>
              </a:rPr>
              <a:t>return result;</a:t>
            </a:r>
            <a:r>
              <a:rPr lang="en-GB" sz="1800" dirty="0"/>
              <a:t> </a:t>
            </a:r>
            <a:r>
              <a:rPr lang="en-GB" dirty="0"/>
              <a:t>is a shortcut for  </a:t>
            </a:r>
            <a:r>
              <a:rPr lang="en-GB" sz="1800" dirty="0">
                <a:solidFill>
                  <a:schemeClr val="accent2"/>
                </a:solidFill>
                <a:latin typeface="Lucida Console" panose="020B0609040504020204" pitchFamily="49" charset="0"/>
              </a:rPr>
              <a:t>return Ok(result);</a:t>
            </a:r>
            <a:endParaRPr lang="en-GB" dirty="0">
              <a:solidFill>
                <a:schemeClr val="accent2"/>
              </a:solidFill>
              <a:latin typeface="Lucida Console" panose="020B0609040504020204" pitchFamily="49" charset="0"/>
            </a:endParaRPr>
          </a:p>
          <a:p>
            <a:pPr lvl="1"/>
            <a:r>
              <a:rPr lang="en-GB" dirty="0"/>
              <a:t>This shortcut is not available when the data type of the variable being returned is an interface</a:t>
            </a:r>
            <a:endParaRPr lang="en-GB" dirty="0">
              <a:solidFill>
                <a:schemeClr val="accent2"/>
              </a:solidFill>
              <a:latin typeface="Lucida Console" panose="020B0609040504020204" pitchFamily="49" charset="0"/>
            </a:endParaRPr>
          </a:p>
        </p:txBody>
      </p:sp>
      <p:sp>
        <p:nvSpPr>
          <p:cNvPr id="3" name="Title 2">
            <a:extLst>
              <a:ext uri="{FF2B5EF4-FFF2-40B4-BE49-F238E27FC236}">
                <a16:creationId xmlns:a16="http://schemas.microsoft.com/office/drawing/2014/main" xmlns="" id="{33B42E26-76AC-0847-913F-DF9123242B45}"/>
              </a:ext>
            </a:extLst>
          </p:cNvPr>
          <p:cNvSpPr>
            <a:spLocks noGrp="1"/>
          </p:cNvSpPr>
          <p:nvPr>
            <p:ph type="title"/>
          </p:nvPr>
        </p:nvSpPr>
        <p:spPr/>
        <p:txBody>
          <a:bodyPr>
            <a:normAutofit fontScale="90000"/>
          </a:bodyPr>
          <a:lstStyle/>
          <a:p>
            <a:r>
              <a:rPr lang="en-GB" dirty="0"/>
              <a:t>More About </a:t>
            </a:r>
            <a:r>
              <a:rPr lang="en-GB" dirty="0" err="1"/>
              <a:t>ActionResult</a:t>
            </a:r>
            <a:endParaRPr lang="en-GB" dirty="0"/>
          </a:p>
        </p:txBody>
      </p:sp>
      <p:pic>
        <p:nvPicPr>
          <p:cNvPr id="4" name="Picture 3">
            <a:extLst>
              <a:ext uri="{FF2B5EF4-FFF2-40B4-BE49-F238E27FC236}">
                <a16:creationId xmlns:a16="http://schemas.microsoft.com/office/drawing/2014/main" xmlns="" id="{4E8D9971-34B6-A449-9EC9-FA2DD69424DF}"/>
              </a:ext>
            </a:extLst>
          </p:cNvPr>
          <p:cNvPicPr>
            <a:picLocks noChangeAspect="1"/>
          </p:cNvPicPr>
          <p:nvPr/>
        </p:nvPicPr>
        <p:blipFill>
          <a:blip r:embed="rId3"/>
          <a:stretch>
            <a:fillRect/>
          </a:stretch>
        </p:blipFill>
        <p:spPr>
          <a:xfrm>
            <a:off x="8237400" y="1250503"/>
            <a:ext cx="3581400" cy="2197100"/>
          </a:xfrm>
          <a:prstGeom prst="rect">
            <a:avLst/>
          </a:prstGeom>
          <a:ln>
            <a:solidFill>
              <a:schemeClr val="accent1"/>
            </a:solidFill>
          </a:ln>
        </p:spPr>
      </p:pic>
    </p:spTree>
    <p:extLst>
      <p:ext uri="{BB962C8B-B14F-4D97-AF65-F5344CB8AC3E}">
        <p14:creationId xmlns:p14="http://schemas.microsoft.com/office/powerpoint/2010/main" xmlns="" val="65575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97CE2FA-39AD-064B-AB4B-6104B1D55058}"/>
              </a:ext>
            </a:extLst>
          </p:cNvPr>
          <p:cNvSpPr>
            <a:spLocks noGrp="1"/>
          </p:cNvSpPr>
          <p:nvPr>
            <p:ph type="body" sz="quarter" idx="15"/>
          </p:nvPr>
        </p:nvSpPr>
        <p:spPr/>
        <p:txBody>
          <a:bodyPr/>
          <a:lstStyle/>
          <a:p>
            <a:r>
              <a:rPr lang="en-GB" dirty="0"/>
              <a:t>It is possible to use Web API to serialise data directly from Entity Framework</a:t>
            </a:r>
          </a:p>
          <a:p>
            <a:r>
              <a:rPr lang="en-GB" dirty="0"/>
              <a:t>However, it’s more common to create a Data Transfer Object specifically to be used with Web API</a:t>
            </a:r>
          </a:p>
          <a:p>
            <a:pPr lvl="1"/>
            <a:r>
              <a:rPr lang="en-GB" dirty="0"/>
              <a:t>So that the return type of your actions might be </a:t>
            </a:r>
            <a:r>
              <a:rPr lang="en-GB" sz="1600" dirty="0" err="1">
                <a:solidFill>
                  <a:schemeClr val="accent2"/>
                </a:solidFill>
                <a:latin typeface="Lucida Console" panose="020B0609040504020204" pitchFamily="49" charset="0"/>
              </a:rPr>
              <a:t>ActionResult</a:t>
            </a:r>
            <a:r>
              <a:rPr lang="en-GB" sz="1600" dirty="0">
                <a:solidFill>
                  <a:schemeClr val="accent2"/>
                </a:solidFill>
                <a:latin typeface="Lucida Console" panose="020B0609040504020204" pitchFamily="49" charset="0"/>
              </a:rPr>
              <a:t>&lt;</a:t>
            </a:r>
            <a:r>
              <a:rPr lang="en-GB" sz="1600" dirty="0" err="1">
                <a:solidFill>
                  <a:schemeClr val="accent2"/>
                </a:solidFill>
                <a:latin typeface="Lucida Console" panose="020B0609040504020204" pitchFamily="49" charset="0"/>
              </a:rPr>
              <a:t>MyModelDTO</a:t>
            </a:r>
            <a:r>
              <a:rPr lang="en-GB" sz="1600" dirty="0">
                <a:solidFill>
                  <a:schemeClr val="accent2"/>
                </a:solidFill>
                <a:latin typeface="Lucida Console" panose="020B0609040504020204" pitchFamily="49" charset="0"/>
              </a:rPr>
              <a:t>&gt;</a:t>
            </a:r>
          </a:p>
          <a:p>
            <a:endParaRPr lang="en-GB" dirty="0"/>
          </a:p>
          <a:p>
            <a:r>
              <a:rPr lang="en-GB" dirty="0"/>
              <a:t>This has the same benefits as we’ve already seen with view-models:</a:t>
            </a:r>
          </a:p>
          <a:p>
            <a:pPr lvl="1"/>
            <a:r>
              <a:rPr lang="en-GB" dirty="0"/>
              <a:t>We can choose exactly which properties to include</a:t>
            </a:r>
          </a:p>
          <a:p>
            <a:pPr lvl="2"/>
            <a:r>
              <a:rPr lang="en-GB" dirty="0"/>
              <a:t>Can prevent sharing too much data </a:t>
            </a:r>
          </a:p>
          <a:p>
            <a:pPr lvl="1"/>
            <a:r>
              <a:rPr lang="en-GB" dirty="0"/>
              <a:t>We can change the shape of the data</a:t>
            </a:r>
          </a:p>
          <a:p>
            <a:pPr lvl="1"/>
            <a:r>
              <a:rPr lang="en-GB" dirty="0"/>
              <a:t>We can add extra attributes specifically for this API</a:t>
            </a:r>
          </a:p>
          <a:p>
            <a:pPr lvl="1"/>
            <a:r>
              <a:rPr lang="en-GB" dirty="0"/>
              <a:t>We can remove circular references, which can prevent objects from being serialised correctly</a:t>
            </a:r>
          </a:p>
          <a:p>
            <a:pPr lvl="2"/>
            <a:r>
              <a:rPr lang="en-GB" dirty="0"/>
              <a:t>(e.g. the Forum class contains a collection of Threads, and each Thread links back to the Forum)</a:t>
            </a:r>
          </a:p>
        </p:txBody>
      </p:sp>
      <p:sp>
        <p:nvSpPr>
          <p:cNvPr id="3" name="Title 2">
            <a:extLst>
              <a:ext uri="{FF2B5EF4-FFF2-40B4-BE49-F238E27FC236}">
                <a16:creationId xmlns:a16="http://schemas.microsoft.com/office/drawing/2014/main" xmlns="" id="{B2F0582B-3EF2-164F-8CDA-73E3C218B7ED}"/>
              </a:ext>
            </a:extLst>
          </p:cNvPr>
          <p:cNvSpPr>
            <a:spLocks noGrp="1"/>
          </p:cNvSpPr>
          <p:nvPr>
            <p:ph type="title"/>
          </p:nvPr>
        </p:nvSpPr>
        <p:spPr/>
        <p:txBody>
          <a:bodyPr>
            <a:normAutofit fontScale="90000"/>
          </a:bodyPr>
          <a:lstStyle/>
          <a:p>
            <a:r>
              <a:rPr lang="en-GB" dirty="0"/>
              <a:t>Data Transfer Objects</a:t>
            </a:r>
          </a:p>
        </p:txBody>
      </p:sp>
    </p:spTree>
    <p:extLst>
      <p:ext uri="{BB962C8B-B14F-4D97-AF65-F5344CB8AC3E}">
        <p14:creationId xmlns:p14="http://schemas.microsoft.com/office/powerpoint/2010/main" xmlns="" val="90745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70A841A-E412-4C40-94FD-FAB49BA63B90}"/>
              </a:ext>
            </a:extLst>
          </p:cNvPr>
          <p:cNvSpPr>
            <a:spLocks noGrp="1"/>
          </p:cNvSpPr>
          <p:nvPr>
            <p:ph type="body" sz="quarter" idx="15"/>
          </p:nvPr>
        </p:nvSpPr>
        <p:spPr/>
        <p:txBody>
          <a:bodyPr/>
          <a:lstStyle/>
          <a:p>
            <a:r>
              <a:rPr lang="en-GB" dirty="0"/>
              <a:t>There are three different places in the Request where a client can put data:</a:t>
            </a:r>
          </a:p>
          <a:p>
            <a:endParaRPr lang="en-GB" dirty="0"/>
          </a:p>
          <a:p>
            <a:endParaRPr lang="en-GB" dirty="0"/>
          </a:p>
          <a:p>
            <a:endParaRPr lang="en-GB" dirty="0"/>
          </a:p>
          <a:p>
            <a:endParaRPr lang="en-GB" dirty="0"/>
          </a:p>
          <a:p>
            <a:endParaRPr lang="en-GB" dirty="0"/>
          </a:p>
          <a:p>
            <a:r>
              <a:rPr lang="en-GB" dirty="0"/>
              <a:t>So long as the [</a:t>
            </a:r>
            <a:r>
              <a:rPr lang="en-GB" dirty="0" err="1"/>
              <a:t>ApiController</a:t>
            </a:r>
            <a:r>
              <a:rPr lang="en-GB" dirty="0"/>
              <a:t>] attribute has been used:</a:t>
            </a:r>
          </a:p>
          <a:p>
            <a:pPr lvl="1"/>
            <a:r>
              <a:rPr lang="en-GB" dirty="0"/>
              <a:t>Data before the ? in the URL is part of the route</a:t>
            </a:r>
          </a:p>
          <a:p>
            <a:pPr lvl="2"/>
            <a:r>
              <a:rPr lang="en-GB" dirty="0"/>
              <a:t>Included in the route template parameter to [</a:t>
            </a:r>
            <a:r>
              <a:rPr lang="en-GB" dirty="0" err="1"/>
              <a:t>HttpPost</a:t>
            </a:r>
            <a:r>
              <a:rPr lang="en-GB" dirty="0"/>
              <a:t>]</a:t>
            </a:r>
          </a:p>
          <a:p>
            <a:pPr lvl="1"/>
            <a:r>
              <a:rPr lang="en-GB" dirty="0"/>
              <a:t>Primitive data types come from the query string by default</a:t>
            </a:r>
          </a:p>
          <a:p>
            <a:pPr lvl="2"/>
            <a:r>
              <a:rPr lang="en-GB" dirty="0"/>
              <a:t>The query string is the part that comes after the ? in the URL</a:t>
            </a:r>
          </a:p>
          <a:p>
            <a:pPr lvl="1"/>
            <a:r>
              <a:rPr lang="en-GB" dirty="0"/>
              <a:t>Complex data types, e.g. classes, come from the body of the request</a:t>
            </a:r>
          </a:p>
        </p:txBody>
      </p:sp>
      <p:sp>
        <p:nvSpPr>
          <p:cNvPr id="3" name="Title 2">
            <a:extLst>
              <a:ext uri="{FF2B5EF4-FFF2-40B4-BE49-F238E27FC236}">
                <a16:creationId xmlns:a16="http://schemas.microsoft.com/office/drawing/2014/main" xmlns="" id="{EA0D00FC-A542-3D47-8140-D4F97A08780F}"/>
              </a:ext>
            </a:extLst>
          </p:cNvPr>
          <p:cNvSpPr>
            <a:spLocks noGrp="1"/>
          </p:cNvSpPr>
          <p:nvPr>
            <p:ph type="title"/>
          </p:nvPr>
        </p:nvSpPr>
        <p:spPr/>
        <p:txBody>
          <a:bodyPr>
            <a:normAutofit fontScale="90000"/>
          </a:bodyPr>
          <a:lstStyle/>
          <a:p>
            <a:r>
              <a:rPr lang="en-GB" dirty="0"/>
              <a:t>Model Binding</a:t>
            </a:r>
          </a:p>
        </p:txBody>
      </p:sp>
      <p:sp>
        <p:nvSpPr>
          <p:cNvPr id="4" name="Rectangle 3">
            <a:extLst>
              <a:ext uri="{FF2B5EF4-FFF2-40B4-BE49-F238E27FC236}">
                <a16:creationId xmlns:a16="http://schemas.microsoft.com/office/drawing/2014/main" xmlns="" id="{E70F5B3E-5442-A240-8149-1CE5781E18AB}"/>
              </a:ext>
            </a:extLst>
          </p:cNvPr>
          <p:cNvSpPr/>
          <p:nvPr/>
        </p:nvSpPr>
        <p:spPr>
          <a:xfrm>
            <a:off x="1358412" y="2025260"/>
            <a:ext cx="9982167" cy="1560427"/>
          </a:xfrm>
          <a:prstGeom prst="rect">
            <a:avLst/>
          </a:prstGeom>
          <a:ln>
            <a:solidFill>
              <a:schemeClr val="tx1"/>
            </a:solidFill>
          </a:ln>
        </p:spPr>
        <p:txBody>
          <a:bodyPr wrap="square">
            <a:spAutoFit/>
          </a:bodyPr>
          <a:lstStyle/>
          <a:p>
            <a:pPr lvl="0">
              <a:lnSpc>
                <a:spcPct val="90000"/>
              </a:lnSpc>
              <a:spcBef>
                <a:spcPct val="20000"/>
              </a:spcBef>
              <a:defRPr/>
            </a:pPr>
            <a:r>
              <a:rPr lang="en-US" sz="1800" dirty="0">
                <a:latin typeface="Consolas" pitchFamily="49" charset="0"/>
                <a:cs typeface="Consolas" pitchFamily="49" charset="0"/>
              </a:rPr>
              <a:t>POST http://localhost:8602/</a:t>
            </a:r>
            <a:r>
              <a:rPr lang="en-US" sz="1800" dirty="0" err="1">
                <a:latin typeface="Consolas" pitchFamily="49" charset="0"/>
                <a:cs typeface="Consolas" pitchFamily="49" charset="0"/>
              </a:rPr>
              <a:t>api</a:t>
            </a:r>
            <a:r>
              <a:rPr lang="en-US" sz="1800" dirty="0">
                <a:latin typeface="Consolas" pitchFamily="49" charset="0"/>
                <a:cs typeface="Consolas" pitchFamily="49" charset="0"/>
              </a:rPr>
              <a:t>/person/12345?city=London HTTP/1.1</a:t>
            </a:r>
          </a:p>
          <a:p>
            <a:pPr lvl="0">
              <a:lnSpc>
                <a:spcPct val="90000"/>
              </a:lnSpc>
              <a:spcBef>
                <a:spcPct val="20000"/>
              </a:spcBef>
              <a:defRPr/>
            </a:pPr>
            <a:r>
              <a:rPr lang="en-US" sz="1800" dirty="0">
                <a:latin typeface="Consolas" pitchFamily="49" charset="0"/>
                <a:cs typeface="Consolas" pitchFamily="49" charset="0"/>
              </a:rPr>
              <a:t>Content-Type: application/json</a:t>
            </a:r>
          </a:p>
          <a:p>
            <a:pPr lvl="0">
              <a:lnSpc>
                <a:spcPct val="90000"/>
              </a:lnSpc>
              <a:spcBef>
                <a:spcPct val="20000"/>
              </a:spcBef>
              <a:defRPr/>
            </a:pPr>
            <a:r>
              <a:rPr lang="en-US" sz="1800" dirty="0">
                <a:latin typeface="Consolas" pitchFamily="49" charset="0"/>
                <a:cs typeface="Consolas" pitchFamily="49" charset="0"/>
              </a:rPr>
              <a:t>Content-Length: 24</a:t>
            </a:r>
          </a:p>
          <a:p>
            <a:pPr lvl="0">
              <a:lnSpc>
                <a:spcPct val="90000"/>
              </a:lnSpc>
              <a:spcBef>
                <a:spcPct val="20000"/>
              </a:spcBef>
              <a:defRPr/>
            </a:pPr>
            <a:endParaRPr lang="en-US" sz="1800" dirty="0">
              <a:latin typeface="Consolas" pitchFamily="49" charset="0"/>
              <a:cs typeface="Consolas" pitchFamily="49" charset="0"/>
            </a:endParaRPr>
          </a:p>
          <a:p>
            <a:pPr lvl="0">
              <a:lnSpc>
                <a:spcPct val="90000"/>
              </a:lnSpc>
              <a:spcBef>
                <a:spcPct val="20000"/>
              </a:spcBef>
              <a:defRPr/>
            </a:pPr>
            <a:r>
              <a:rPr lang="en-US" sz="1800" dirty="0">
                <a:latin typeface="Consolas" pitchFamily="49" charset="0"/>
                <a:cs typeface="Consolas" pitchFamily="49" charset="0"/>
              </a:rPr>
              <a:t>{"Name":"John","Age":36}</a:t>
            </a:r>
          </a:p>
        </p:txBody>
      </p:sp>
      <p:sp>
        <p:nvSpPr>
          <p:cNvPr id="5" name="Oval 4">
            <a:extLst>
              <a:ext uri="{FF2B5EF4-FFF2-40B4-BE49-F238E27FC236}">
                <a16:creationId xmlns:a16="http://schemas.microsoft.com/office/drawing/2014/main" xmlns="" id="{A7DF9C67-FBB4-AE46-90CF-BA362384BF1E}"/>
              </a:ext>
            </a:extLst>
          </p:cNvPr>
          <p:cNvSpPr/>
          <p:nvPr/>
        </p:nvSpPr>
        <p:spPr>
          <a:xfrm>
            <a:off x="6031525" y="2025261"/>
            <a:ext cx="808892" cy="331078"/>
          </a:xfrm>
          <a:prstGeom prst="ellipse">
            <a:avLst/>
          </a:prstGeom>
          <a:noFill/>
          <a:ln w="25400">
            <a:solidFill>
              <a:srgbClr val="FF0000">
                <a:alpha val="7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Oval 6">
            <a:extLst>
              <a:ext uri="{FF2B5EF4-FFF2-40B4-BE49-F238E27FC236}">
                <a16:creationId xmlns:a16="http://schemas.microsoft.com/office/drawing/2014/main" xmlns="" id="{8597294D-572A-0A4C-B920-62ED6C19EF09}"/>
              </a:ext>
            </a:extLst>
          </p:cNvPr>
          <p:cNvSpPr/>
          <p:nvPr/>
        </p:nvSpPr>
        <p:spPr>
          <a:xfrm>
            <a:off x="6981095" y="2022420"/>
            <a:ext cx="1441936" cy="331078"/>
          </a:xfrm>
          <a:prstGeom prst="ellipse">
            <a:avLst/>
          </a:prstGeom>
          <a:noFill/>
          <a:ln w="25400">
            <a:solidFill>
              <a:srgbClr val="FF0000">
                <a:alpha val="7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8" name="Oval 7">
            <a:extLst>
              <a:ext uri="{FF2B5EF4-FFF2-40B4-BE49-F238E27FC236}">
                <a16:creationId xmlns:a16="http://schemas.microsoft.com/office/drawing/2014/main" xmlns="" id="{661227C5-5313-B444-85C1-BFF0D5837439}"/>
              </a:ext>
            </a:extLst>
          </p:cNvPr>
          <p:cNvSpPr/>
          <p:nvPr/>
        </p:nvSpPr>
        <p:spPr>
          <a:xfrm>
            <a:off x="1189891" y="3089071"/>
            <a:ext cx="3470031" cy="689376"/>
          </a:xfrm>
          <a:prstGeom prst="ellipse">
            <a:avLst/>
          </a:prstGeom>
          <a:noFill/>
          <a:ln w="25400">
            <a:solidFill>
              <a:srgbClr val="FF0000">
                <a:alpha val="75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pic>
        <p:nvPicPr>
          <p:cNvPr id="9" name="Picture 8">
            <a:extLst>
              <a:ext uri="{FF2B5EF4-FFF2-40B4-BE49-F238E27FC236}">
                <a16:creationId xmlns:a16="http://schemas.microsoft.com/office/drawing/2014/main" xmlns="" id="{ECE0188E-13A6-3C45-8391-D4C6D60879AC}"/>
              </a:ext>
            </a:extLst>
          </p:cNvPr>
          <p:cNvPicPr>
            <a:picLocks noChangeAspect="1"/>
          </p:cNvPicPr>
          <p:nvPr/>
        </p:nvPicPr>
        <p:blipFill>
          <a:blip r:embed="rId3"/>
          <a:stretch>
            <a:fillRect/>
          </a:stretch>
        </p:blipFill>
        <p:spPr>
          <a:xfrm>
            <a:off x="7258832" y="2516716"/>
            <a:ext cx="4800600" cy="2565400"/>
          </a:xfrm>
          <a:prstGeom prst="rect">
            <a:avLst/>
          </a:prstGeom>
          <a:ln>
            <a:solidFill>
              <a:schemeClr val="tx1"/>
            </a:solidFill>
          </a:ln>
        </p:spPr>
      </p:pic>
    </p:spTree>
    <p:extLst>
      <p:ext uri="{BB962C8B-B14F-4D97-AF65-F5344CB8AC3E}">
        <p14:creationId xmlns:p14="http://schemas.microsoft.com/office/powerpoint/2010/main" xmlns="" val="12245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0802B77-8C82-214F-8BA0-9C302B069535}"/>
              </a:ext>
            </a:extLst>
          </p:cNvPr>
          <p:cNvSpPr>
            <a:spLocks noGrp="1"/>
          </p:cNvSpPr>
          <p:nvPr>
            <p:ph type="body" sz="quarter" idx="15"/>
          </p:nvPr>
        </p:nvSpPr>
        <p:spPr/>
        <p:txBody>
          <a:bodyPr/>
          <a:lstStyle/>
          <a:p>
            <a:r>
              <a:rPr lang="en-GB" dirty="0"/>
              <a:t>Attributes can be applied to individual parameters to change their source from the defaults:</a:t>
            </a:r>
          </a:p>
          <a:p>
            <a:pPr lvl="1"/>
            <a:r>
              <a:rPr lang="en-GB" dirty="0"/>
              <a:t>[</a:t>
            </a:r>
            <a:r>
              <a:rPr lang="en-GB" dirty="0" err="1"/>
              <a:t>FromBody</a:t>
            </a:r>
            <a:r>
              <a:rPr lang="en-GB" dirty="0"/>
              <a:t>]</a:t>
            </a:r>
          </a:p>
          <a:p>
            <a:pPr lvl="1"/>
            <a:r>
              <a:rPr lang="en-GB" dirty="0"/>
              <a:t>[</a:t>
            </a:r>
            <a:r>
              <a:rPr lang="en-GB" dirty="0" err="1"/>
              <a:t>FromQuery</a:t>
            </a:r>
            <a:r>
              <a:rPr lang="en-GB" dirty="0"/>
              <a:t>]</a:t>
            </a:r>
          </a:p>
          <a:p>
            <a:pPr lvl="1"/>
            <a:r>
              <a:rPr lang="en-GB" dirty="0"/>
              <a:t>[</a:t>
            </a:r>
            <a:r>
              <a:rPr lang="en-GB" dirty="0" err="1"/>
              <a:t>FromRoute</a:t>
            </a:r>
            <a:r>
              <a:rPr lang="en-GB" dirty="0"/>
              <a:t>]</a:t>
            </a:r>
          </a:p>
          <a:p>
            <a:pPr lvl="1"/>
            <a:endParaRPr lang="en-GB" dirty="0"/>
          </a:p>
          <a:p>
            <a:pPr lvl="1"/>
            <a:endParaRPr lang="en-GB" dirty="0"/>
          </a:p>
          <a:p>
            <a:pPr lvl="1"/>
            <a:endParaRPr lang="en-GB" dirty="0"/>
          </a:p>
          <a:p>
            <a:pPr lvl="1"/>
            <a:endParaRPr lang="en-GB" dirty="0"/>
          </a:p>
          <a:p>
            <a:pPr marL="457200" lvl="1" indent="0">
              <a:buNone/>
            </a:pPr>
            <a:endParaRPr lang="en-GB" dirty="0"/>
          </a:p>
          <a:p>
            <a:pPr lvl="1"/>
            <a:r>
              <a:rPr lang="en-GB" dirty="0"/>
              <a:t>Note that only a single parameter is allowed to come from the request body</a:t>
            </a:r>
          </a:p>
          <a:p>
            <a:pPr lvl="2"/>
            <a:r>
              <a:rPr lang="en-GB" dirty="0"/>
              <a:t>Either one single parameter which comes from the body by default</a:t>
            </a:r>
          </a:p>
          <a:p>
            <a:pPr lvl="2"/>
            <a:r>
              <a:rPr lang="en-GB" dirty="0"/>
              <a:t>Or one single parameter with the [</a:t>
            </a:r>
            <a:r>
              <a:rPr lang="en-GB" dirty="0" err="1"/>
              <a:t>FromBody</a:t>
            </a:r>
            <a:r>
              <a:rPr lang="en-GB" dirty="0"/>
              <a:t>] attribute</a:t>
            </a:r>
          </a:p>
        </p:txBody>
      </p:sp>
      <p:sp>
        <p:nvSpPr>
          <p:cNvPr id="3" name="Title 2">
            <a:extLst>
              <a:ext uri="{FF2B5EF4-FFF2-40B4-BE49-F238E27FC236}">
                <a16:creationId xmlns:a16="http://schemas.microsoft.com/office/drawing/2014/main" xmlns="" id="{0CF4801E-DF0A-2C49-9D0F-545695FA7343}"/>
              </a:ext>
            </a:extLst>
          </p:cNvPr>
          <p:cNvSpPr>
            <a:spLocks noGrp="1"/>
          </p:cNvSpPr>
          <p:nvPr>
            <p:ph type="title"/>
          </p:nvPr>
        </p:nvSpPr>
        <p:spPr/>
        <p:txBody>
          <a:bodyPr>
            <a:normAutofit fontScale="90000"/>
          </a:bodyPr>
          <a:lstStyle/>
          <a:p>
            <a:r>
              <a:rPr lang="en-GB" dirty="0"/>
              <a:t>Overriding the Model Source</a:t>
            </a:r>
          </a:p>
        </p:txBody>
      </p:sp>
      <p:sp>
        <p:nvSpPr>
          <p:cNvPr id="4" name="Rectangle 3">
            <a:extLst>
              <a:ext uri="{FF2B5EF4-FFF2-40B4-BE49-F238E27FC236}">
                <a16:creationId xmlns:a16="http://schemas.microsoft.com/office/drawing/2014/main" xmlns="" id="{0D2AEF6D-C2C8-B642-85CA-DDB31924FA74}"/>
              </a:ext>
            </a:extLst>
          </p:cNvPr>
          <p:cNvSpPr/>
          <p:nvPr/>
        </p:nvSpPr>
        <p:spPr>
          <a:xfrm>
            <a:off x="725366" y="3258184"/>
            <a:ext cx="10440865" cy="341632"/>
          </a:xfrm>
          <a:prstGeom prst="rect">
            <a:avLst/>
          </a:prstGeom>
          <a:ln>
            <a:solidFill>
              <a:schemeClr val="tx1"/>
            </a:solidFill>
          </a:ln>
        </p:spPr>
        <p:txBody>
          <a:bodyPr wrap="square">
            <a:spAutoFit/>
          </a:bodyPr>
          <a:lstStyle/>
          <a:p>
            <a:pPr lvl="0">
              <a:lnSpc>
                <a:spcPct val="90000"/>
              </a:lnSpc>
              <a:spcBef>
                <a:spcPct val="20000"/>
              </a:spcBef>
              <a:defRPr/>
            </a:pPr>
            <a:r>
              <a:rPr lang="en-US" sz="1800" dirty="0">
                <a:latin typeface="Consolas" pitchFamily="49" charset="0"/>
                <a:cs typeface="Consolas" pitchFamily="49" charset="0"/>
              </a:rPr>
              <a:t>POST http://localhost:8602/</a:t>
            </a:r>
            <a:r>
              <a:rPr lang="en-US" sz="1800" dirty="0" err="1">
                <a:latin typeface="Consolas" pitchFamily="49" charset="0"/>
                <a:cs typeface="Consolas" pitchFamily="49" charset="0"/>
              </a:rPr>
              <a:t>api</a:t>
            </a:r>
            <a:r>
              <a:rPr lang="en-US" sz="1800" dirty="0">
                <a:latin typeface="Consolas" pitchFamily="49" charset="0"/>
                <a:cs typeface="Consolas" pitchFamily="49" charset="0"/>
              </a:rPr>
              <a:t>/person/12345?city=</a:t>
            </a:r>
            <a:r>
              <a:rPr lang="en-US" sz="1800" dirty="0" err="1">
                <a:latin typeface="Consolas" pitchFamily="49" charset="0"/>
                <a:cs typeface="Consolas" pitchFamily="49" charset="0"/>
              </a:rPr>
              <a:t>London&amp;name</a:t>
            </a:r>
            <a:r>
              <a:rPr lang="en-US" sz="1800" dirty="0">
                <a:latin typeface="Consolas" pitchFamily="49" charset="0"/>
                <a:cs typeface="Consolas" pitchFamily="49" charset="0"/>
              </a:rPr>
              <a:t>=</a:t>
            </a:r>
            <a:r>
              <a:rPr lang="en-US" sz="1800" dirty="0" err="1">
                <a:latin typeface="Consolas" pitchFamily="49" charset="0"/>
                <a:cs typeface="Consolas" pitchFamily="49" charset="0"/>
              </a:rPr>
              <a:t>John&amp;age</a:t>
            </a:r>
            <a:r>
              <a:rPr lang="en-US" sz="1800" dirty="0">
                <a:latin typeface="Consolas" pitchFamily="49" charset="0"/>
                <a:cs typeface="Consolas" pitchFamily="49" charset="0"/>
              </a:rPr>
              <a:t>=36 HTTP/1.1</a:t>
            </a:r>
          </a:p>
        </p:txBody>
      </p:sp>
      <p:pic>
        <p:nvPicPr>
          <p:cNvPr id="5" name="Picture 4">
            <a:extLst>
              <a:ext uri="{FF2B5EF4-FFF2-40B4-BE49-F238E27FC236}">
                <a16:creationId xmlns:a16="http://schemas.microsoft.com/office/drawing/2014/main" xmlns="" id="{C88CF3EF-73E0-C542-B76C-4735502086C5}"/>
              </a:ext>
            </a:extLst>
          </p:cNvPr>
          <p:cNvPicPr>
            <a:picLocks noChangeAspect="1"/>
          </p:cNvPicPr>
          <p:nvPr/>
        </p:nvPicPr>
        <p:blipFill>
          <a:blip r:embed="rId2"/>
          <a:stretch>
            <a:fillRect/>
          </a:stretch>
        </p:blipFill>
        <p:spPr>
          <a:xfrm>
            <a:off x="3037498" y="3962147"/>
            <a:ext cx="5816600" cy="952500"/>
          </a:xfrm>
          <a:prstGeom prst="rect">
            <a:avLst/>
          </a:prstGeom>
          <a:ln>
            <a:solidFill>
              <a:schemeClr val="tx1"/>
            </a:solidFill>
          </a:ln>
        </p:spPr>
      </p:pic>
    </p:spTree>
    <p:extLst>
      <p:ext uri="{BB962C8B-B14F-4D97-AF65-F5344CB8AC3E}">
        <p14:creationId xmlns:p14="http://schemas.microsoft.com/office/powerpoint/2010/main" xmlns="" val="205369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649A043-D6DB-804D-9C83-56CB2360B4E6}"/>
              </a:ext>
            </a:extLst>
          </p:cNvPr>
          <p:cNvSpPr>
            <a:spLocks noGrp="1"/>
          </p:cNvSpPr>
          <p:nvPr>
            <p:ph type="body" sz="quarter" idx="15"/>
          </p:nvPr>
        </p:nvSpPr>
        <p:spPr/>
        <p:txBody>
          <a:bodyPr/>
          <a:lstStyle/>
          <a:p>
            <a:r>
              <a:rPr lang="en-GB" dirty="0"/>
              <a:t>We have already seen how DTOs can be used as the return type from Actions</a:t>
            </a:r>
          </a:p>
          <a:p>
            <a:pPr lvl="1"/>
            <a:r>
              <a:rPr lang="en-GB" dirty="0"/>
              <a:t>This means that the body of the Response will be a DTO</a:t>
            </a:r>
          </a:p>
          <a:p>
            <a:pPr lvl="1"/>
            <a:endParaRPr lang="en-GB" dirty="0"/>
          </a:p>
          <a:p>
            <a:r>
              <a:rPr lang="en-GB" dirty="0"/>
              <a:t>But you can also use a Data Transfer Object as the parameter types</a:t>
            </a:r>
          </a:p>
          <a:p>
            <a:pPr lvl="1"/>
            <a:r>
              <a:rPr lang="en-GB" dirty="0"/>
              <a:t>This means that the body of the Request will be a DTO</a:t>
            </a:r>
          </a:p>
          <a:p>
            <a:pPr lvl="1"/>
            <a:endParaRPr lang="en-GB" dirty="0"/>
          </a:p>
          <a:p>
            <a:r>
              <a:rPr lang="en-GB" dirty="0"/>
              <a:t>Allows you to specify exactly which properties should be included in the Request</a:t>
            </a:r>
          </a:p>
          <a:p>
            <a:pPr lvl="1"/>
            <a:r>
              <a:rPr lang="en-GB" dirty="0"/>
              <a:t>As well as ensuring that data you aren’t expecting won’t get bound to the model</a:t>
            </a:r>
          </a:p>
          <a:p>
            <a:pPr lvl="1"/>
            <a:r>
              <a:rPr lang="en-GB" dirty="0"/>
              <a:t>Can prevent an “over posting attack”</a:t>
            </a:r>
          </a:p>
        </p:txBody>
      </p:sp>
      <p:sp>
        <p:nvSpPr>
          <p:cNvPr id="3" name="Title 2">
            <a:extLst>
              <a:ext uri="{FF2B5EF4-FFF2-40B4-BE49-F238E27FC236}">
                <a16:creationId xmlns:a16="http://schemas.microsoft.com/office/drawing/2014/main" xmlns="" id="{1D546FE7-D692-9A4E-921C-DA2726D23886}"/>
              </a:ext>
            </a:extLst>
          </p:cNvPr>
          <p:cNvSpPr>
            <a:spLocks noGrp="1"/>
          </p:cNvSpPr>
          <p:nvPr>
            <p:ph type="title"/>
          </p:nvPr>
        </p:nvSpPr>
        <p:spPr/>
        <p:txBody>
          <a:bodyPr>
            <a:normAutofit fontScale="90000"/>
          </a:bodyPr>
          <a:lstStyle/>
          <a:p>
            <a:r>
              <a:rPr lang="en-GB" dirty="0"/>
              <a:t>More on Data Transfer Objects</a:t>
            </a:r>
          </a:p>
        </p:txBody>
      </p:sp>
    </p:spTree>
    <p:extLst>
      <p:ext uri="{BB962C8B-B14F-4D97-AF65-F5344CB8AC3E}">
        <p14:creationId xmlns:p14="http://schemas.microsoft.com/office/powerpoint/2010/main" xmlns="" val="112418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fontScale="70000" lnSpcReduction="20000"/>
          </a:bodyPr>
          <a:lstStyle/>
          <a:p>
            <a:r>
              <a:rPr lang="en-AU" dirty="0"/>
              <a:t>Objectives</a:t>
            </a:r>
          </a:p>
          <a:p>
            <a:pPr lvl="1"/>
            <a:r>
              <a:rPr lang="en-AU" dirty="0"/>
              <a:t>Understand the Web API framework</a:t>
            </a:r>
          </a:p>
          <a:p>
            <a:pPr lvl="1"/>
            <a:r>
              <a:rPr lang="en-AU" dirty="0"/>
              <a:t>Learn how to </a:t>
            </a:r>
            <a:r>
              <a:rPr lang="en-AU" dirty="0" smtClean="0"/>
              <a:t>create, test and document </a:t>
            </a:r>
            <a:r>
              <a:rPr lang="en-AU" dirty="0"/>
              <a:t>a Web API</a:t>
            </a:r>
          </a:p>
          <a:p>
            <a:pPr lvl="1"/>
            <a:endParaRPr lang="en-AU" dirty="0"/>
          </a:p>
          <a:p>
            <a:r>
              <a:rPr lang="en-AU" dirty="0"/>
              <a:t>Chapter Content</a:t>
            </a:r>
          </a:p>
          <a:p>
            <a:pPr lvl="1"/>
            <a:r>
              <a:rPr lang="en-AU" dirty="0"/>
              <a:t>What is Web API</a:t>
            </a:r>
          </a:p>
          <a:p>
            <a:pPr lvl="1"/>
            <a:r>
              <a:rPr lang="en-AU" dirty="0"/>
              <a:t>The HTTP Request, Response and Methods</a:t>
            </a:r>
          </a:p>
          <a:p>
            <a:pPr lvl="1"/>
            <a:r>
              <a:rPr lang="en-AU" dirty="0"/>
              <a:t>Content Negotiation</a:t>
            </a:r>
          </a:p>
          <a:p>
            <a:pPr lvl="1"/>
            <a:r>
              <a:rPr lang="en-AU" dirty="0"/>
              <a:t>Controllers</a:t>
            </a:r>
          </a:p>
          <a:p>
            <a:pPr lvl="1"/>
            <a:r>
              <a:rPr lang="en-AU" dirty="0"/>
              <a:t>Data Transfer Objects</a:t>
            </a:r>
          </a:p>
          <a:p>
            <a:pPr lvl="1"/>
            <a:r>
              <a:rPr lang="en-AU" dirty="0"/>
              <a:t>Using </a:t>
            </a:r>
            <a:r>
              <a:rPr lang="en-AU" dirty="0" smtClean="0"/>
              <a:t>Postman</a:t>
            </a:r>
          </a:p>
          <a:p>
            <a:pPr lvl="1"/>
            <a:r>
              <a:rPr lang="en-AU" dirty="0" smtClean="0"/>
              <a:t>Open </a:t>
            </a:r>
            <a:r>
              <a:rPr lang="en-AU" dirty="0" smtClean="0"/>
              <a:t>API/Swagger</a:t>
            </a:r>
          </a:p>
          <a:p>
            <a:pPr lvl="1"/>
            <a:r>
              <a:rPr lang="en-AU" dirty="0" smtClean="0"/>
              <a:t>Consuming the API</a:t>
            </a:r>
            <a:endParaRPr lang="en-AU" dirty="0"/>
          </a:p>
          <a:p>
            <a:endParaRPr lang="en-AU" dirty="0"/>
          </a:p>
          <a:p>
            <a:r>
              <a:rPr lang="en-AU" dirty="0"/>
              <a:t>Exercise</a:t>
            </a:r>
          </a:p>
          <a:p>
            <a:pPr lvl="1"/>
            <a:r>
              <a:rPr lang="en-AU" dirty="0"/>
              <a:t>Creating and calling Web API Services</a:t>
            </a:r>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p:txBody>
      </p:sp>
      <p:sp>
        <p:nvSpPr>
          <p:cNvPr id="2" name="Title 1"/>
          <p:cNvSpPr>
            <a:spLocks noGrp="1"/>
          </p:cNvSpPr>
          <p:nvPr>
            <p:ph type="title"/>
          </p:nvPr>
        </p:nvSpPr>
        <p:spPr/>
        <p:txBody>
          <a:bodyPr>
            <a:normAutofit fontScale="90000"/>
          </a:bodyPr>
          <a:lstStyle/>
          <a:p>
            <a:r>
              <a:rPr lang="en-AU" dirty="0"/>
              <a:t>Chapter Overview</a:t>
            </a:r>
          </a:p>
        </p:txBody>
      </p:sp>
    </p:spTree>
    <p:extLst>
      <p:ext uri="{BB962C8B-B14F-4D97-AF65-F5344CB8AC3E}">
        <p14:creationId xmlns:p14="http://schemas.microsoft.com/office/powerpoint/2010/main" xmlns="" val="330986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E1FFF0F-FD43-4B4D-9584-D9E7AE982FE8}"/>
              </a:ext>
            </a:extLst>
          </p:cNvPr>
          <p:cNvSpPr>
            <a:spLocks noGrp="1"/>
          </p:cNvSpPr>
          <p:nvPr>
            <p:ph type="body" sz="quarter" idx="15"/>
          </p:nvPr>
        </p:nvSpPr>
        <p:spPr/>
        <p:txBody>
          <a:bodyPr/>
          <a:lstStyle/>
          <a:p>
            <a:r>
              <a:rPr lang="en-GB" dirty="0"/>
              <a:t>When performing integration testing on </a:t>
            </a:r>
            <a:r>
              <a:rPr lang="en-GB" dirty="0" err="1"/>
              <a:t>WebAPI</a:t>
            </a:r>
            <a:r>
              <a:rPr lang="en-GB" dirty="0"/>
              <a:t> controllers, using a browser is of limited use</a:t>
            </a:r>
          </a:p>
          <a:p>
            <a:pPr lvl="1"/>
            <a:r>
              <a:rPr lang="en-GB" dirty="0"/>
              <a:t>You can type a URL into the address bar</a:t>
            </a:r>
          </a:p>
          <a:p>
            <a:pPr lvl="1"/>
            <a:r>
              <a:rPr lang="en-GB" dirty="0"/>
              <a:t>A GET request is sent, no option to use any other verbs</a:t>
            </a:r>
          </a:p>
          <a:p>
            <a:pPr lvl="1"/>
            <a:r>
              <a:rPr lang="en-GB" dirty="0"/>
              <a:t>No control over request body</a:t>
            </a:r>
          </a:p>
          <a:p>
            <a:pPr lvl="1"/>
            <a:endParaRPr lang="en-GB" dirty="0"/>
          </a:p>
          <a:p>
            <a:pPr lvl="1"/>
            <a:r>
              <a:rPr lang="en-GB" dirty="0"/>
              <a:t>The body of the response is shown in the browser</a:t>
            </a:r>
          </a:p>
          <a:p>
            <a:pPr lvl="2"/>
            <a:r>
              <a:rPr lang="en-GB" dirty="0"/>
              <a:t>You can access response headers in developer tools in most web browsers</a:t>
            </a:r>
          </a:p>
          <a:p>
            <a:pPr lvl="2"/>
            <a:endParaRPr lang="en-GB" dirty="0"/>
          </a:p>
          <a:p>
            <a:r>
              <a:rPr lang="en-GB" dirty="0"/>
              <a:t>A dedicated tool for testing RESTful APIs is much more useful</a:t>
            </a:r>
          </a:p>
          <a:p>
            <a:pPr lvl="1"/>
            <a:r>
              <a:rPr lang="en-GB" dirty="0"/>
              <a:t>One common tool is Postman</a:t>
            </a:r>
          </a:p>
        </p:txBody>
      </p:sp>
      <p:sp>
        <p:nvSpPr>
          <p:cNvPr id="3" name="Title 2">
            <a:extLst>
              <a:ext uri="{FF2B5EF4-FFF2-40B4-BE49-F238E27FC236}">
                <a16:creationId xmlns:a16="http://schemas.microsoft.com/office/drawing/2014/main" xmlns="" id="{E2F845CE-63E3-0E4E-B1FE-4271D49C6FA8}"/>
              </a:ext>
            </a:extLst>
          </p:cNvPr>
          <p:cNvSpPr>
            <a:spLocks noGrp="1"/>
          </p:cNvSpPr>
          <p:nvPr>
            <p:ph type="title"/>
          </p:nvPr>
        </p:nvSpPr>
        <p:spPr/>
        <p:txBody>
          <a:bodyPr>
            <a:normAutofit fontScale="90000"/>
          </a:bodyPr>
          <a:lstStyle/>
          <a:p>
            <a:r>
              <a:rPr lang="en-GB" dirty="0"/>
              <a:t>Testing </a:t>
            </a:r>
            <a:r>
              <a:rPr lang="en-GB" dirty="0" err="1"/>
              <a:t>WebAPI</a:t>
            </a:r>
            <a:r>
              <a:rPr lang="en-GB" dirty="0"/>
              <a:t> Controllers</a:t>
            </a:r>
          </a:p>
        </p:txBody>
      </p:sp>
    </p:spTree>
    <p:extLst>
      <p:ext uri="{BB962C8B-B14F-4D97-AF65-F5344CB8AC3E}">
        <p14:creationId xmlns:p14="http://schemas.microsoft.com/office/powerpoint/2010/main" xmlns="" val="379254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007A124-B532-1D4B-909B-7F1ACF6AF57E}"/>
              </a:ext>
            </a:extLst>
          </p:cNvPr>
          <p:cNvSpPr>
            <a:spLocks noGrp="1"/>
          </p:cNvSpPr>
          <p:nvPr>
            <p:ph type="body" sz="quarter" idx="15"/>
          </p:nvPr>
        </p:nvSpPr>
        <p:spPr>
          <a:xfrm>
            <a:off x="414000" y="1231271"/>
            <a:ext cx="4122830" cy="5245129"/>
          </a:xfrm>
        </p:spPr>
        <p:txBody>
          <a:bodyPr/>
          <a:lstStyle/>
          <a:p>
            <a:r>
              <a:rPr lang="en-GB" dirty="0"/>
              <a:t>Example Postman screen:</a:t>
            </a:r>
          </a:p>
          <a:p>
            <a:endParaRPr lang="en-GB" dirty="0"/>
          </a:p>
          <a:p>
            <a:r>
              <a:rPr lang="en-GB" sz="1800" dirty="0"/>
              <a:t>At the top is the verb (POST) and URL</a:t>
            </a:r>
          </a:p>
          <a:p>
            <a:r>
              <a:rPr lang="en-GB" sz="1800" dirty="0"/>
              <a:t>Below that is the Request</a:t>
            </a:r>
          </a:p>
          <a:p>
            <a:pPr lvl="1"/>
            <a:r>
              <a:rPr lang="en-GB" sz="1600" dirty="0"/>
              <a:t>Currently showing the request body, which you can change</a:t>
            </a:r>
          </a:p>
          <a:p>
            <a:pPr lvl="1"/>
            <a:r>
              <a:rPr lang="en-GB" sz="1600" dirty="0"/>
              <a:t>Can change to see other data e.g. headers, which you can also change</a:t>
            </a:r>
          </a:p>
          <a:p>
            <a:r>
              <a:rPr lang="en-GB" sz="1800" dirty="0"/>
              <a:t>At the bottom is the Response</a:t>
            </a:r>
          </a:p>
          <a:p>
            <a:pPr lvl="1"/>
            <a:r>
              <a:rPr lang="en-GB" sz="1600" dirty="0"/>
              <a:t>Currently showing the response body</a:t>
            </a:r>
          </a:p>
          <a:p>
            <a:pPr lvl="1"/>
            <a:r>
              <a:rPr lang="en-GB" sz="1600" dirty="0"/>
              <a:t>Can change to see other response data e.g. headers</a:t>
            </a:r>
          </a:p>
        </p:txBody>
      </p:sp>
      <p:sp>
        <p:nvSpPr>
          <p:cNvPr id="3" name="Title 2">
            <a:extLst>
              <a:ext uri="{FF2B5EF4-FFF2-40B4-BE49-F238E27FC236}">
                <a16:creationId xmlns:a16="http://schemas.microsoft.com/office/drawing/2014/main" xmlns="" id="{3C7003DC-30BF-8348-92E1-D2A1C467DA15}"/>
              </a:ext>
            </a:extLst>
          </p:cNvPr>
          <p:cNvSpPr>
            <a:spLocks noGrp="1"/>
          </p:cNvSpPr>
          <p:nvPr>
            <p:ph type="title"/>
          </p:nvPr>
        </p:nvSpPr>
        <p:spPr/>
        <p:txBody>
          <a:bodyPr>
            <a:normAutofit fontScale="90000"/>
          </a:bodyPr>
          <a:lstStyle/>
          <a:p>
            <a:r>
              <a:rPr lang="en-GB" dirty="0"/>
              <a:t>Using Postman to Test </a:t>
            </a:r>
            <a:r>
              <a:rPr lang="en-GB" dirty="0" err="1"/>
              <a:t>WebAPI</a:t>
            </a:r>
            <a:r>
              <a:rPr lang="en-GB" dirty="0"/>
              <a:t> Controllers</a:t>
            </a:r>
          </a:p>
        </p:txBody>
      </p:sp>
      <p:pic>
        <p:nvPicPr>
          <p:cNvPr id="5" name="Picture 4">
            <a:extLst>
              <a:ext uri="{FF2B5EF4-FFF2-40B4-BE49-F238E27FC236}">
                <a16:creationId xmlns:a16="http://schemas.microsoft.com/office/drawing/2014/main" xmlns="" id="{EB5D9269-2F87-A94C-A75C-2F9AEE2D9215}"/>
              </a:ext>
            </a:extLst>
          </p:cNvPr>
          <p:cNvPicPr>
            <a:picLocks noChangeAspect="1"/>
          </p:cNvPicPr>
          <p:nvPr/>
        </p:nvPicPr>
        <p:blipFill>
          <a:blip r:embed="rId2"/>
          <a:stretch>
            <a:fillRect/>
          </a:stretch>
        </p:blipFill>
        <p:spPr>
          <a:xfrm>
            <a:off x="4580568" y="1231271"/>
            <a:ext cx="7197432" cy="5245129"/>
          </a:xfrm>
          <a:prstGeom prst="rect">
            <a:avLst/>
          </a:prstGeom>
          <a:ln>
            <a:solidFill>
              <a:schemeClr val="tx1"/>
            </a:solidFill>
          </a:ln>
        </p:spPr>
      </p:pic>
    </p:spTree>
    <p:extLst>
      <p:ext uri="{BB962C8B-B14F-4D97-AF65-F5344CB8AC3E}">
        <p14:creationId xmlns:p14="http://schemas.microsoft.com/office/powerpoint/2010/main" xmlns="" val="351519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smtClean="0"/>
              <a:t>Open API specification</a:t>
            </a:r>
            <a:endParaRPr lang="en-AU" dirty="0"/>
          </a:p>
          <a:p>
            <a:pPr lvl="1"/>
            <a:r>
              <a:rPr lang="en-AU" dirty="0" smtClean="0"/>
              <a:t>Set of rules to describe a REST API</a:t>
            </a:r>
            <a:endParaRPr lang="en-AU" dirty="0"/>
          </a:p>
          <a:p>
            <a:r>
              <a:rPr lang="en-AU" dirty="0" smtClean="0"/>
              <a:t>Swagger</a:t>
            </a:r>
          </a:p>
          <a:p>
            <a:pPr lvl="1"/>
            <a:r>
              <a:rPr lang="en-AU" dirty="0" smtClean="0"/>
              <a:t>Set of open-source tools built around the Open API specification</a:t>
            </a:r>
            <a:endParaRPr lang="en-AU" dirty="0"/>
          </a:p>
          <a:p>
            <a:r>
              <a:rPr lang="en-AU" dirty="0" err="1" smtClean="0"/>
              <a:t>Swashbuckle</a:t>
            </a:r>
            <a:endParaRPr lang="en-AU" dirty="0"/>
          </a:p>
          <a:p>
            <a:pPr lvl="1"/>
            <a:r>
              <a:rPr lang="en-AU" dirty="0" err="1" smtClean="0"/>
              <a:t>Nuget</a:t>
            </a:r>
            <a:r>
              <a:rPr lang="en-AU" dirty="0" smtClean="0"/>
              <a:t> package – Swagger tools for documentation of .NET APIs</a:t>
            </a:r>
            <a:endParaRPr lang="en-AU" dirty="0"/>
          </a:p>
          <a:p>
            <a:endParaRPr lang="en-GB" dirty="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Documentation and a better testing option?</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err="1" smtClean="0"/>
              <a:t>Nuget</a:t>
            </a:r>
            <a:r>
              <a:rPr lang="en-AU" dirty="0" smtClean="0"/>
              <a:t> package – </a:t>
            </a:r>
            <a:r>
              <a:rPr lang="en-AU" dirty="0" err="1" smtClean="0"/>
              <a:t>Swashbuckle.AspNetCore</a:t>
            </a:r>
            <a:r>
              <a:rPr lang="en-AU" dirty="0" smtClean="0"/>
              <a:t> – has dependencies:-</a:t>
            </a:r>
            <a:endParaRPr lang="en-AU" dirty="0"/>
          </a:p>
          <a:p>
            <a:pPr lvl="1"/>
            <a:r>
              <a:rPr lang="en-AU" dirty="0" err="1" smtClean="0"/>
              <a:t>Swashbuckle.AspNetCore.SwaggerGen</a:t>
            </a:r>
            <a:endParaRPr lang="en-AU" dirty="0" smtClean="0"/>
          </a:p>
          <a:p>
            <a:pPr lvl="2"/>
            <a:r>
              <a:rPr lang="en-AU" dirty="0" smtClean="0"/>
              <a:t>Inspects API code and builds Swagger Document objects automatically</a:t>
            </a:r>
          </a:p>
          <a:p>
            <a:pPr lvl="1"/>
            <a:r>
              <a:rPr lang="en-AU" dirty="0" err="1" smtClean="0"/>
              <a:t>Swashbuckle.AspNetCore.Swagger</a:t>
            </a:r>
            <a:endParaRPr lang="en-AU" dirty="0" smtClean="0"/>
          </a:p>
          <a:p>
            <a:pPr lvl="2"/>
            <a:r>
              <a:rPr lang="en-AU" dirty="0" smtClean="0"/>
              <a:t>Exposes Swagger Document objects as JSON endpoints</a:t>
            </a:r>
          </a:p>
          <a:p>
            <a:pPr lvl="1"/>
            <a:r>
              <a:rPr lang="en-AU" dirty="0" err="1" smtClean="0"/>
              <a:t>Swashbuckle.AspNetCore.SwaggerUI</a:t>
            </a:r>
            <a:endParaRPr lang="en-AU" dirty="0" smtClean="0"/>
          </a:p>
          <a:p>
            <a:pPr lvl="2"/>
            <a:r>
              <a:rPr lang="en-AU" dirty="0" smtClean="0"/>
              <a:t>Generates API documentation and allows testing API calls</a:t>
            </a:r>
          </a:p>
          <a:p>
            <a:pPr lvl="2"/>
            <a:r>
              <a:rPr lang="en-AU" dirty="0" smtClean="0"/>
              <a:t>Is customisable</a:t>
            </a:r>
            <a:endParaRPr lang="en-AU" dirty="0"/>
          </a:p>
          <a:p>
            <a:pPr>
              <a:buNone/>
            </a:pPr>
            <a:endParaRPr lang="en-GB" dirty="0" smtClean="0"/>
          </a:p>
          <a:p>
            <a:pPr>
              <a:buNone/>
            </a:pPr>
            <a:r>
              <a:rPr lang="en-GB" dirty="0" smtClean="0"/>
              <a:t>	Turned on by default when choosing Web API project template in VS</a:t>
            </a:r>
            <a:endParaRPr lang="en-GB" dirty="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What's needed to use Swagger?</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smtClean="0"/>
              <a:t>In </a:t>
            </a:r>
            <a:r>
              <a:rPr lang="en-AU" dirty="0" err="1" smtClean="0"/>
              <a:t>Program.cs</a:t>
            </a:r>
            <a:endParaRPr lang="en-AU" dirty="0" smtClean="0"/>
          </a:p>
          <a:p>
            <a:pPr lvl="1"/>
            <a:r>
              <a:rPr lang="en-AU" dirty="0" smtClean="0"/>
              <a:t>Add </a:t>
            </a:r>
            <a:r>
              <a:rPr lang="en-AU" dirty="0" err="1" smtClean="0"/>
              <a:t>SwaggerGen</a:t>
            </a:r>
            <a:r>
              <a:rPr lang="en-AU" dirty="0" smtClean="0"/>
              <a:t> to services collection</a:t>
            </a:r>
          </a:p>
          <a:p>
            <a:pPr lvl="2"/>
            <a:r>
              <a:rPr lang="en-GB" dirty="0" err="1" smtClean="0"/>
              <a:t>builder.Services.AddSwaggerGen</a:t>
            </a:r>
            <a:r>
              <a:rPr lang="en-GB" dirty="0" smtClean="0"/>
              <a:t>();</a:t>
            </a:r>
          </a:p>
          <a:p>
            <a:pPr lvl="1"/>
            <a:r>
              <a:rPr lang="en-AU" dirty="0" smtClean="0"/>
              <a:t>Plug in the required middleware</a:t>
            </a:r>
          </a:p>
          <a:p>
            <a:pPr lvl="2"/>
            <a:r>
              <a:rPr lang="en-GB" dirty="0" err="1" smtClean="0"/>
              <a:t>app.UseSwagger</a:t>
            </a:r>
            <a:r>
              <a:rPr lang="en-GB" dirty="0" smtClean="0"/>
              <a:t>();</a:t>
            </a:r>
            <a:endParaRPr lang="en-AU" dirty="0" smtClean="0"/>
          </a:p>
          <a:p>
            <a:pPr lvl="2"/>
            <a:r>
              <a:rPr lang="en-GB" dirty="0" err="1" smtClean="0"/>
              <a:t>app.UseSwaggerUI</a:t>
            </a:r>
            <a:r>
              <a:rPr lang="en-GB" dirty="0" smtClean="0"/>
              <a:t>();</a:t>
            </a:r>
            <a:endParaRPr lang="en-AU" dirty="0" smtClean="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What's needed to use Swagger?</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smtClean="0"/>
              <a:t>Use /swagger/v1/</a:t>
            </a:r>
            <a:r>
              <a:rPr lang="en-AU" dirty="0" err="1" smtClean="0"/>
              <a:t>swagger.json</a:t>
            </a:r>
            <a:r>
              <a:rPr lang="en-AU" dirty="0" smtClean="0"/>
              <a:t> to see API description</a:t>
            </a:r>
          </a:p>
          <a:p>
            <a:r>
              <a:rPr lang="en-AU" dirty="0" smtClean="0"/>
              <a:t>Use /Swagger to see generated documentation and to test each endpoint</a:t>
            </a:r>
          </a:p>
          <a:p>
            <a:endParaRPr lang="en-AU" dirty="0" smtClean="0"/>
          </a:p>
          <a:p>
            <a:r>
              <a:rPr lang="en-AU" dirty="0" smtClean="0"/>
              <a:t>Learn more at </a:t>
            </a:r>
            <a:r>
              <a:rPr lang="en-GB" dirty="0" smtClean="0"/>
              <a:t>https://aka.ms/aspnetcore/swashbuckle</a:t>
            </a:r>
            <a:endParaRPr lang="en-AU" dirty="0" smtClean="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What's needed to use Swagger?</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smtClean="0"/>
              <a:t>Web APIs are designed to be consumed using simple HTTP requests</a:t>
            </a:r>
            <a:endParaRPr lang="en-AU" dirty="0" smtClean="0"/>
          </a:p>
          <a:p>
            <a:r>
              <a:rPr lang="en-AU" dirty="0" smtClean="0"/>
              <a:t>Therefore the client app just needs to be able to send HTTP requests and deal with HTTP responses</a:t>
            </a:r>
            <a:endParaRPr lang="en-AU" dirty="0" smtClean="0"/>
          </a:p>
          <a:p>
            <a:r>
              <a:rPr lang="en-AU" dirty="0" smtClean="0"/>
              <a:t>All modern application development frameworks provide this capability out of the box or via a third-party add-in . (See some examples on following slides)</a:t>
            </a:r>
            <a:endParaRPr lang="en-AU" dirty="0" smtClean="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Consuming the API from a client app</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Example from a c# app</a:t>
            </a:r>
            <a:endParaRPr lang="en-GB" dirty="0"/>
          </a:p>
        </p:txBody>
      </p:sp>
      <p:sp>
        <p:nvSpPr>
          <p:cNvPr id="6" name="Text Placeholder 5"/>
          <p:cNvSpPr>
            <a:spLocks noGrp="1"/>
          </p:cNvSpPr>
          <p:nvPr>
            <p:ph type="body" sz="quarter" idx="15"/>
          </p:nvPr>
        </p:nvSpPr>
        <p:spPr/>
        <p:txBody>
          <a:bodyPr/>
          <a:lstStyle/>
          <a:p>
            <a:pPr>
              <a:buNone/>
            </a:pPr>
            <a:r>
              <a:rPr lang="en-GB" sz="1600" dirty="0" smtClean="0"/>
              <a:t> </a:t>
            </a:r>
            <a:r>
              <a:rPr lang="en-GB" sz="1600" dirty="0" err="1" smtClean="0"/>
              <a:t>HttpClient</a:t>
            </a:r>
            <a:r>
              <a:rPr lang="en-GB" sz="1600" dirty="0" smtClean="0"/>
              <a:t> </a:t>
            </a:r>
            <a:r>
              <a:rPr lang="en-GB" sz="1600" dirty="0" err="1" smtClean="0"/>
              <a:t>httpClient</a:t>
            </a:r>
            <a:r>
              <a:rPr lang="en-GB" sz="1600" dirty="0" smtClean="0"/>
              <a:t> = _</a:t>
            </a:r>
            <a:r>
              <a:rPr lang="en-GB" sz="1600" dirty="0" err="1" smtClean="0"/>
              <a:t>httpClientFactory.CreateClient</a:t>
            </a:r>
            <a:r>
              <a:rPr lang="en-GB" sz="1600" dirty="0" smtClean="0"/>
              <a:t>();</a:t>
            </a:r>
          </a:p>
          <a:p>
            <a:pPr>
              <a:buNone/>
            </a:pPr>
            <a:r>
              <a:rPr lang="en-GB" sz="1600" dirty="0" smtClean="0"/>
              <a:t>            </a:t>
            </a:r>
            <a:r>
              <a:rPr lang="en-GB" sz="1600" dirty="0" err="1" smtClean="0"/>
              <a:t>httpClient.BaseAddress</a:t>
            </a:r>
            <a:r>
              <a:rPr lang="en-GB" sz="1600" dirty="0" smtClean="0"/>
              <a:t> = new Uri("http://localhost:61086");</a:t>
            </a:r>
          </a:p>
          <a:p>
            <a:pPr>
              <a:buNone/>
            </a:pPr>
            <a:r>
              <a:rPr lang="en-GB" sz="1600" dirty="0" smtClean="0"/>
              <a:t>            </a:t>
            </a:r>
            <a:r>
              <a:rPr lang="en-GB" sz="1600" dirty="0" err="1" smtClean="0"/>
              <a:t>HttpResponseMessage</a:t>
            </a:r>
            <a:r>
              <a:rPr lang="en-GB" sz="1600" dirty="0" smtClean="0"/>
              <a:t> response = </a:t>
            </a:r>
            <a:r>
              <a:rPr lang="en-GB" sz="1600" dirty="0" err="1" smtClean="0"/>
              <a:t>httpClient.GetAsync</a:t>
            </a:r>
            <a:r>
              <a:rPr lang="en-GB" sz="1600" dirty="0" smtClean="0"/>
              <a:t>("http://localhost:61106/api/store/1").Result;</a:t>
            </a:r>
          </a:p>
          <a:p>
            <a:pPr>
              <a:buNone/>
            </a:pPr>
            <a:r>
              <a:rPr lang="en-GB" sz="1600" dirty="0" smtClean="0"/>
              <a:t>            if (</a:t>
            </a:r>
            <a:r>
              <a:rPr lang="en-GB" sz="1600" dirty="0" err="1" smtClean="0"/>
              <a:t>response.IsSuccessStatusCode</a:t>
            </a:r>
            <a:r>
              <a:rPr lang="en-GB" sz="1600" dirty="0" smtClean="0"/>
              <a:t>)</a:t>
            </a:r>
          </a:p>
          <a:p>
            <a:pPr>
              <a:buNone/>
            </a:pPr>
            <a:r>
              <a:rPr lang="en-GB" sz="1600" dirty="0" smtClean="0"/>
              <a:t>            {</a:t>
            </a:r>
          </a:p>
          <a:p>
            <a:pPr>
              <a:buNone/>
            </a:pPr>
            <a:r>
              <a:rPr lang="en-GB" sz="1600" dirty="0" smtClean="0"/>
              <a:t>               </a:t>
            </a:r>
            <a:r>
              <a:rPr lang="en-GB" sz="1600" dirty="0" err="1" smtClean="0"/>
              <a:t>GroceryStore</a:t>
            </a:r>
            <a:r>
              <a:rPr lang="en-GB" sz="1600" dirty="0" smtClean="0"/>
              <a:t> grocery = await </a:t>
            </a:r>
            <a:r>
              <a:rPr lang="en-GB" sz="1600" dirty="0" err="1" smtClean="0"/>
              <a:t>response.Content.ReadAsAsync</a:t>
            </a:r>
            <a:r>
              <a:rPr lang="en-GB" sz="1600" dirty="0" smtClean="0"/>
              <a:t>&lt;</a:t>
            </a:r>
            <a:r>
              <a:rPr lang="en-GB" sz="1600" dirty="0" err="1" smtClean="0"/>
              <a:t>GroceryStore</a:t>
            </a:r>
            <a:r>
              <a:rPr lang="en-GB" sz="1600" dirty="0" smtClean="0"/>
              <a:t>&gt;();</a:t>
            </a:r>
          </a:p>
          <a:p>
            <a:pPr>
              <a:buNone/>
            </a:pPr>
            <a:r>
              <a:rPr lang="en-GB" sz="1600" dirty="0" smtClean="0"/>
              <a:t>                return new </a:t>
            </a:r>
            <a:r>
              <a:rPr lang="en-GB" sz="1600" dirty="0" err="1" smtClean="0"/>
              <a:t>ObjectResult</a:t>
            </a:r>
            <a:r>
              <a:rPr lang="en-GB" sz="1600" dirty="0" smtClean="0"/>
              <a:t>(grocery);</a:t>
            </a:r>
          </a:p>
          <a:p>
            <a:pPr>
              <a:buNone/>
            </a:pPr>
            <a:r>
              <a:rPr lang="en-GB" sz="1600" dirty="0" smtClean="0"/>
              <a:t>            }</a:t>
            </a:r>
          </a:p>
          <a:p>
            <a:pPr>
              <a:buNone/>
            </a:pPr>
            <a:r>
              <a:rPr lang="en-GB" sz="1600" dirty="0" smtClean="0"/>
              <a:t>            else</a:t>
            </a:r>
          </a:p>
          <a:p>
            <a:pPr>
              <a:buNone/>
            </a:pPr>
            <a:r>
              <a:rPr lang="en-GB" sz="1600" dirty="0" smtClean="0"/>
              <a:t>            {</a:t>
            </a:r>
          </a:p>
          <a:p>
            <a:pPr>
              <a:buNone/>
            </a:pPr>
            <a:r>
              <a:rPr lang="en-GB" sz="1600" dirty="0" smtClean="0"/>
              <a:t>                return Content("An error has occurred");</a:t>
            </a:r>
          </a:p>
          <a:p>
            <a:pPr>
              <a:buNone/>
            </a:pPr>
            <a:r>
              <a:rPr lang="en-GB" sz="1600" dirty="0" smtClean="0"/>
              <a:t>            }</a:t>
            </a:r>
            <a:endParaRPr lang="en-GB" sz="1600" dirty="0"/>
          </a:p>
        </p:txBody>
      </p:sp>
    </p:spTree>
    <p:extLst>
      <p:ext uri="{BB962C8B-B14F-4D97-AF65-F5344CB8AC3E}">
        <p14:creationId xmlns:p14="http://schemas.microsoft.com/office/powerpoint/2010/main" xmlns="" val="12856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Example from an Angular app</a:t>
            </a:r>
            <a:endParaRPr lang="en-GB" dirty="0"/>
          </a:p>
        </p:txBody>
      </p:sp>
      <p:sp>
        <p:nvSpPr>
          <p:cNvPr id="4" name="Text Placeholder 3"/>
          <p:cNvSpPr>
            <a:spLocks noGrp="1"/>
          </p:cNvSpPr>
          <p:nvPr>
            <p:ph type="body" sz="quarter" idx="15"/>
          </p:nvPr>
        </p:nvSpPr>
        <p:spPr/>
        <p:txBody>
          <a:bodyPr/>
          <a:lstStyle/>
          <a:p>
            <a:pPr>
              <a:buNone/>
            </a:pPr>
            <a:endParaRPr lang="en-GB" dirty="0" smtClean="0"/>
          </a:p>
          <a:p>
            <a:pPr>
              <a:buNone/>
            </a:pPr>
            <a:r>
              <a:rPr lang="en-GB" dirty="0" smtClean="0"/>
              <a:t>export class </a:t>
            </a:r>
            <a:r>
              <a:rPr lang="en-GB" dirty="0" err="1" smtClean="0"/>
              <a:t>AppComponent</a:t>
            </a:r>
            <a:r>
              <a:rPr lang="en-GB" dirty="0" smtClean="0"/>
              <a:t> { </a:t>
            </a:r>
            <a:endParaRPr lang="en-GB" dirty="0" smtClean="0"/>
          </a:p>
          <a:p>
            <a:pPr>
              <a:buNone/>
            </a:pPr>
            <a:r>
              <a:rPr lang="en-GB" dirty="0" smtClean="0"/>
              <a:t>	</a:t>
            </a:r>
            <a:r>
              <a:rPr lang="en-GB" dirty="0" smtClean="0"/>
              <a:t>constructor(private </a:t>
            </a:r>
            <a:r>
              <a:rPr lang="en-GB" dirty="0" smtClean="0"/>
              <a:t>http: </a:t>
            </a:r>
            <a:r>
              <a:rPr lang="en-GB" dirty="0" err="1" smtClean="0"/>
              <a:t>HttpClient</a:t>
            </a:r>
            <a:r>
              <a:rPr lang="en-GB" dirty="0" smtClean="0"/>
              <a:t>) { </a:t>
            </a:r>
            <a:r>
              <a:rPr lang="en-GB" dirty="0" smtClean="0"/>
              <a:t>}</a:t>
            </a:r>
          </a:p>
          <a:p>
            <a:pPr>
              <a:buNone/>
            </a:pPr>
            <a:r>
              <a:rPr lang="en-GB" dirty="0" smtClean="0"/>
              <a:t>	</a:t>
            </a:r>
            <a:r>
              <a:rPr lang="en-GB" dirty="0" smtClean="0"/>
              <a:t> </a:t>
            </a:r>
            <a:r>
              <a:rPr lang="en-GB" dirty="0" err="1" smtClean="0"/>
              <a:t>ngOnInit</a:t>
            </a:r>
            <a:r>
              <a:rPr lang="en-GB" dirty="0" smtClean="0"/>
              <a:t>() </a:t>
            </a:r>
            <a:r>
              <a:rPr lang="en-GB" dirty="0" smtClean="0"/>
              <a:t>{</a:t>
            </a:r>
          </a:p>
          <a:p>
            <a:pPr>
              <a:buNone/>
            </a:pPr>
            <a:r>
              <a:rPr lang="en-GB" dirty="0" smtClean="0"/>
              <a:t>	</a:t>
            </a:r>
            <a:r>
              <a:rPr lang="en-GB" dirty="0" smtClean="0"/>
              <a:t>	 </a:t>
            </a:r>
            <a:r>
              <a:rPr lang="en-GB" dirty="0" err="1" smtClean="0"/>
              <a:t>this.http.get</a:t>
            </a:r>
            <a:r>
              <a:rPr lang="en-GB" dirty="0" smtClean="0"/>
              <a:t>("http://jsonplaceholder.typicode.com/users"). subscribe((data) ⇒ </a:t>
            </a:r>
            <a:r>
              <a:rPr lang="en-GB" dirty="0" smtClean="0"/>
              <a:t>	console.log(data))</a:t>
            </a:r>
          </a:p>
          <a:p>
            <a:pPr>
              <a:buNone/>
            </a:pPr>
            <a:r>
              <a:rPr lang="en-GB" dirty="0" smtClean="0"/>
              <a:t>	</a:t>
            </a:r>
            <a:r>
              <a:rPr lang="en-GB" dirty="0" smtClean="0"/>
              <a:t> </a:t>
            </a:r>
            <a:r>
              <a:rPr lang="en-GB" dirty="0" smtClean="0"/>
              <a:t>} </a:t>
            </a:r>
            <a:endParaRPr lang="en-GB" dirty="0" smtClean="0"/>
          </a:p>
          <a:p>
            <a:pPr>
              <a:buNone/>
            </a:pPr>
            <a:r>
              <a:rPr lang="en-GB" dirty="0" smtClean="0"/>
              <a:t>}</a:t>
            </a:r>
            <a:endParaRPr lang="en-GB" dirty="0"/>
          </a:p>
        </p:txBody>
      </p:sp>
    </p:spTree>
    <p:extLst>
      <p:ext uri="{BB962C8B-B14F-4D97-AF65-F5344CB8AC3E}">
        <p14:creationId xmlns:p14="http://schemas.microsoft.com/office/powerpoint/2010/main" xmlns="" val="128564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smtClean="0"/>
              <a:t>Example from a React app</a:t>
            </a:r>
            <a:endParaRPr lang="en-GB" dirty="0"/>
          </a:p>
        </p:txBody>
      </p:sp>
      <p:sp>
        <p:nvSpPr>
          <p:cNvPr id="4" name="Text Placeholder 3"/>
          <p:cNvSpPr>
            <a:spLocks noGrp="1"/>
          </p:cNvSpPr>
          <p:nvPr>
            <p:ph type="body" sz="quarter" idx="15"/>
          </p:nvPr>
        </p:nvSpPr>
        <p:spPr/>
        <p:txBody>
          <a:bodyPr/>
          <a:lstStyle/>
          <a:p>
            <a:pPr>
              <a:lnSpc>
                <a:spcPts val="1440"/>
              </a:lnSpc>
              <a:buNone/>
            </a:pPr>
            <a:r>
              <a:rPr lang="en-GB" sz="1600" dirty="0" smtClean="0"/>
              <a:t>import </a:t>
            </a:r>
            <a:r>
              <a:rPr lang="en-GB" sz="1600" dirty="0" smtClean="0"/>
              <a:t>{ </a:t>
            </a:r>
            <a:r>
              <a:rPr lang="en-GB" sz="1600" dirty="0" err="1" smtClean="0"/>
              <a:t>useState</a:t>
            </a:r>
            <a:r>
              <a:rPr lang="en-GB" sz="1600" dirty="0" smtClean="0"/>
              <a:t>, </a:t>
            </a:r>
            <a:r>
              <a:rPr lang="en-GB" sz="1600" dirty="0" err="1" smtClean="0"/>
              <a:t>useEffect</a:t>
            </a:r>
            <a:r>
              <a:rPr lang="en-GB" sz="1600" dirty="0" smtClean="0"/>
              <a:t> } from 'react</a:t>
            </a:r>
            <a:r>
              <a:rPr lang="en-GB" sz="1600" dirty="0" smtClean="0"/>
              <a:t>';</a:t>
            </a:r>
          </a:p>
          <a:p>
            <a:pPr>
              <a:lnSpc>
                <a:spcPts val="1440"/>
              </a:lnSpc>
              <a:buNone/>
            </a:pPr>
            <a:r>
              <a:rPr lang="en-GB" sz="1600" dirty="0" smtClean="0"/>
              <a:t> </a:t>
            </a:r>
            <a:r>
              <a:rPr lang="en-GB" sz="1600" dirty="0" smtClean="0"/>
              <a:t>const App = () =&gt; { </a:t>
            </a:r>
            <a:endParaRPr lang="en-GB" sz="1600" dirty="0" smtClean="0"/>
          </a:p>
          <a:p>
            <a:pPr>
              <a:lnSpc>
                <a:spcPts val="1440"/>
              </a:lnSpc>
              <a:buNone/>
            </a:pPr>
            <a:r>
              <a:rPr lang="en-GB" sz="1600" dirty="0" smtClean="0"/>
              <a:t>	</a:t>
            </a:r>
            <a:r>
              <a:rPr lang="en-GB" sz="1600" dirty="0" smtClean="0"/>
              <a:t>const </a:t>
            </a:r>
            <a:r>
              <a:rPr lang="en-GB" sz="1600" dirty="0" smtClean="0"/>
              <a:t>[posts, </a:t>
            </a:r>
            <a:r>
              <a:rPr lang="en-GB" sz="1600" dirty="0" err="1" smtClean="0"/>
              <a:t>setPosts</a:t>
            </a:r>
            <a:r>
              <a:rPr lang="en-GB" sz="1600" dirty="0" smtClean="0"/>
              <a:t>] = </a:t>
            </a:r>
            <a:r>
              <a:rPr lang="en-GB" sz="1600" dirty="0" err="1" smtClean="0"/>
              <a:t>useState</a:t>
            </a:r>
            <a:r>
              <a:rPr lang="en-GB" sz="1600" dirty="0" smtClean="0"/>
              <a:t>([]); </a:t>
            </a:r>
            <a:endParaRPr lang="en-GB" sz="1600" dirty="0" smtClean="0"/>
          </a:p>
          <a:p>
            <a:pPr>
              <a:lnSpc>
                <a:spcPts val="1440"/>
              </a:lnSpc>
              <a:buNone/>
            </a:pPr>
            <a:r>
              <a:rPr lang="en-GB" sz="1600" dirty="0" smtClean="0"/>
              <a:t>	</a:t>
            </a:r>
            <a:r>
              <a:rPr lang="en-GB" sz="1600" dirty="0" err="1" smtClean="0"/>
              <a:t>useEffect</a:t>
            </a:r>
            <a:r>
              <a:rPr lang="en-GB" sz="1600" dirty="0" smtClean="0"/>
              <a:t>(() =&gt; { </a:t>
            </a:r>
            <a:endParaRPr lang="en-GB" sz="1600" dirty="0" smtClean="0"/>
          </a:p>
          <a:p>
            <a:pPr>
              <a:lnSpc>
                <a:spcPts val="1440"/>
              </a:lnSpc>
              <a:buNone/>
            </a:pPr>
            <a:r>
              <a:rPr lang="en-GB" sz="1600" dirty="0" smtClean="0"/>
              <a:t>	</a:t>
            </a:r>
            <a:r>
              <a:rPr lang="en-GB" sz="1600" dirty="0" smtClean="0"/>
              <a:t>	fetch</a:t>
            </a:r>
            <a:r>
              <a:rPr lang="en-GB" sz="1600" dirty="0" smtClean="0"/>
              <a:t>('https://jsonplaceholder.typicode.com/posts</a:t>
            </a:r>
            <a:r>
              <a:rPr lang="en-GB" sz="1600" dirty="0" smtClean="0"/>
              <a:t>')</a:t>
            </a:r>
          </a:p>
          <a:p>
            <a:pPr>
              <a:lnSpc>
                <a:spcPts val="1440"/>
              </a:lnSpc>
              <a:buNone/>
            </a:pPr>
            <a:r>
              <a:rPr lang="en-GB" sz="1600" dirty="0" smtClean="0"/>
              <a:t>	</a:t>
            </a:r>
            <a:r>
              <a:rPr lang="en-GB" sz="1600" dirty="0" smtClean="0"/>
              <a:t>		 </a:t>
            </a:r>
            <a:r>
              <a:rPr lang="en-GB" sz="1600" dirty="0" smtClean="0"/>
              <a:t>.then((res) =&gt; </a:t>
            </a:r>
            <a:r>
              <a:rPr lang="en-GB" sz="1600" dirty="0" err="1" smtClean="0"/>
              <a:t>res.json</a:t>
            </a:r>
            <a:r>
              <a:rPr lang="en-GB" sz="1600" dirty="0" smtClean="0"/>
              <a:t>())</a:t>
            </a:r>
          </a:p>
          <a:p>
            <a:pPr>
              <a:lnSpc>
                <a:spcPts val="1440"/>
              </a:lnSpc>
              <a:buNone/>
            </a:pPr>
            <a:r>
              <a:rPr lang="en-GB" sz="1600" dirty="0" smtClean="0"/>
              <a:t>	</a:t>
            </a:r>
            <a:r>
              <a:rPr lang="en-GB" sz="1600" dirty="0" smtClean="0"/>
              <a:t>		 </a:t>
            </a:r>
            <a:r>
              <a:rPr lang="en-GB" sz="1600" dirty="0" smtClean="0"/>
              <a:t>.then((data) =&gt; { </a:t>
            </a:r>
            <a:endParaRPr lang="en-GB" sz="1600" dirty="0" smtClean="0"/>
          </a:p>
          <a:p>
            <a:pPr>
              <a:lnSpc>
                <a:spcPts val="1440"/>
              </a:lnSpc>
              <a:buNone/>
            </a:pPr>
            <a:r>
              <a:rPr lang="en-GB" sz="1600" dirty="0" smtClean="0"/>
              <a:t>	</a:t>
            </a:r>
            <a:r>
              <a:rPr lang="en-GB" sz="1600" dirty="0" smtClean="0"/>
              <a:t>			console.log(data);</a:t>
            </a:r>
          </a:p>
          <a:p>
            <a:pPr>
              <a:lnSpc>
                <a:spcPts val="1440"/>
              </a:lnSpc>
              <a:buNone/>
            </a:pPr>
            <a:r>
              <a:rPr lang="en-GB" sz="1600" dirty="0" smtClean="0"/>
              <a:t>	</a:t>
            </a:r>
            <a:r>
              <a:rPr lang="en-GB" sz="1600" dirty="0" smtClean="0"/>
              <a:t>		 })</a:t>
            </a:r>
          </a:p>
          <a:p>
            <a:pPr>
              <a:lnSpc>
                <a:spcPts val="1440"/>
              </a:lnSpc>
              <a:buNone/>
            </a:pPr>
            <a:r>
              <a:rPr lang="en-GB" sz="1600" dirty="0" smtClean="0"/>
              <a:t>	</a:t>
            </a:r>
            <a:r>
              <a:rPr lang="en-GB" sz="1600" dirty="0" smtClean="0"/>
              <a:t>		 </a:t>
            </a:r>
            <a:r>
              <a:rPr lang="en-GB" sz="1600" dirty="0" smtClean="0"/>
              <a:t>.catch((err) =&gt; { </a:t>
            </a:r>
            <a:r>
              <a:rPr lang="en-GB" sz="1600" dirty="0" smtClean="0"/>
              <a:t>  console.log(</a:t>
            </a:r>
            <a:r>
              <a:rPr lang="en-GB" sz="1600" dirty="0" err="1" smtClean="0"/>
              <a:t>err.message</a:t>
            </a:r>
            <a:r>
              <a:rPr lang="en-GB" sz="1600" dirty="0" smtClean="0"/>
              <a:t>);	 });</a:t>
            </a:r>
          </a:p>
          <a:p>
            <a:pPr>
              <a:lnSpc>
                <a:spcPts val="1440"/>
              </a:lnSpc>
              <a:buNone/>
            </a:pPr>
            <a:r>
              <a:rPr lang="en-GB" sz="1600" dirty="0" smtClean="0"/>
              <a:t>	 </a:t>
            </a:r>
            <a:r>
              <a:rPr lang="en-GB" sz="1600" dirty="0" smtClean="0"/>
              <a:t>}, []); </a:t>
            </a:r>
            <a:endParaRPr lang="en-GB" sz="1600" dirty="0" smtClean="0"/>
          </a:p>
          <a:p>
            <a:pPr>
              <a:lnSpc>
                <a:spcPts val="1440"/>
              </a:lnSpc>
              <a:buNone/>
            </a:pPr>
            <a:r>
              <a:rPr lang="en-GB" sz="1600" dirty="0" smtClean="0"/>
              <a:t>	</a:t>
            </a:r>
            <a:r>
              <a:rPr lang="en-GB" sz="1600" dirty="0" smtClean="0"/>
              <a:t>return (</a:t>
            </a:r>
          </a:p>
          <a:p>
            <a:pPr>
              <a:lnSpc>
                <a:spcPts val="1440"/>
              </a:lnSpc>
              <a:buNone/>
            </a:pPr>
            <a:r>
              <a:rPr lang="en-GB" sz="1600" dirty="0" smtClean="0"/>
              <a:t>	</a:t>
            </a:r>
            <a:r>
              <a:rPr lang="en-GB" sz="1600" dirty="0" smtClean="0"/>
              <a:t>	 </a:t>
            </a:r>
            <a:r>
              <a:rPr lang="en-GB" sz="1600" i="1" dirty="0" smtClean="0"/>
              <a:t>// ... consume </a:t>
            </a:r>
            <a:r>
              <a:rPr lang="en-GB" sz="1600" i="1" dirty="0" smtClean="0"/>
              <a:t>here</a:t>
            </a:r>
          </a:p>
          <a:p>
            <a:pPr>
              <a:lnSpc>
                <a:spcPts val="1440"/>
              </a:lnSpc>
              <a:buNone/>
            </a:pPr>
            <a:r>
              <a:rPr lang="en-GB" sz="1600" i="1" dirty="0" smtClean="0"/>
              <a:t>...</a:t>
            </a:r>
            <a:endParaRPr lang="en-GB" sz="1600" dirty="0"/>
          </a:p>
        </p:txBody>
      </p:sp>
    </p:spTree>
    <p:extLst>
      <p:ext uri="{BB962C8B-B14F-4D97-AF65-F5344CB8AC3E}">
        <p14:creationId xmlns:p14="http://schemas.microsoft.com/office/powerpoint/2010/main" xmlns="" val="12856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CAD5109-6020-9D42-9AF4-F58A9EF6BF49}"/>
              </a:ext>
            </a:extLst>
          </p:cNvPr>
          <p:cNvSpPr>
            <a:spLocks noGrp="1"/>
          </p:cNvSpPr>
          <p:nvPr>
            <p:ph type="body" sz="quarter" idx="15"/>
          </p:nvPr>
        </p:nvSpPr>
        <p:spPr/>
        <p:txBody>
          <a:bodyPr/>
          <a:lstStyle/>
          <a:p>
            <a:r>
              <a:rPr lang="en-AU" dirty="0"/>
              <a:t>A RESTful Framework for building HTTP based services</a:t>
            </a:r>
          </a:p>
          <a:p>
            <a:pPr lvl="1"/>
            <a:r>
              <a:rPr lang="en-AU" dirty="0"/>
              <a:t>REST – Representational State Transfer</a:t>
            </a:r>
          </a:p>
          <a:p>
            <a:pPr lvl="2"/>
            <a:r>
              <a:rPr lang="en-AU" dirty="0"/>
              <a:t>Stateless – the server does not remember state in between calls</a:t>
            </a:r>
          </a:p>
          <a:p>
            <a:pPr lvl="2"/>
            <a:r>
              <a:rPr lang="en-AU" dirty="0"/>
              <a:t>Each call includes the resource that is being acted on, and details of the action to be carried out</a:t>
            </a:r>
          </a:p>
          <a:p>
            <a:pPr lvl="1"/>
            <a:r>
              <a:rPr lang="en-AU" dirty="0"/>
              <a:t>REST over HTTP</a:t>
            </a:r>
          </a:p>
          <a:p>
            <a:pPr lvl="2"/>
            <a:r>
              <a:rPr lang="en-AU" dirty="0"/>
              <a:t>The URL represents the resource (the same URL is used for fetching, inserting, updating, deleting)</a:t>
            </a:r>
          </a:p>
          <a:p>
            <a:pPr lvl="2"/>
            <a:r>
              <a:rPr lang="en-AU" dirty="0"/>
              <a:t>The HTTP verb indicates the action to take</a:t>
            </a:r>
          </a:p>
          <a:p>
            <a:pPr lvl="2"/>
            <a:r>
              <a:rPr lang="en-AU" dirty="0"/>
              <a:t>Additional data is added in the request body</a:t>
            </a:r>
          </a:p>
          <a:p>
            <a:pPr lvl="1"/>
            <a:r>
              <a:rPr lang="en-AU" dirty="0"/>
              <a:t>Basically APIs callable over HTTP</a:t>
            </a:r>
          </a:p>
          <a:p>
            <a:endParaRPr lang="en-AU" dirty="0"/>
          </a:p>
          <a:p>
            <a:r>
              <a:rPr lang="en-AU" dirty="0"/>
              <a:t>Highly interoperable with non Microsoft platforms</a:t>
            </a:r>
          </a:p>
          <a:p>
            <a:pPr lvl="1"/>
            <a:r>
              <a:rPr lang="en-AU" dirty="0"/>
              <a:t>Efficient backend for all mobile clients</a:t>
            </a:r>
          </a:p>
          <a:p>
            <a:endParaRPr lang="en-GB" dirty="0"/>
          </a:p>
        </p:txBody>
      </p:sp>
      <p:sp>
        <p:nvSpPr>
          <p:cNvPr id="3" name="Title 2">
            <a:extLst>
              <a:ext uri="{FF2B5EF4-FFF2-40B4-BE49-F238E27FC236}">
                <a16:creationId xmlns:a16="http://schemas.microsoft.com/office/drawing/2014/main" xmlns="" id="{DA31E982-1292-644A-A428-CE44158F2B55}"/>
              </a:ext>
            </a:extLst>
          </p:cNvPr>
          <p:cNvSpPr>
            <a:spLocks noGrp="1"/>
          </p:cNvSpPr>
          <p:nvPr>
            <p:ph type="title"/>
          </p:nvPr>
        </p:nvSpPr>
        <p:spPr/>
        <p:txBody>
          <a:bodyPr>
            <a:normAutofit fontScale="90000"/>
          </a:bodyPr>
          <a:lstStyle/>
          <a:p>
            <a:r>
              <a:rPr lang="en-GB"/>
              <a:t>What is Web API?</a:t>
            </a:r>
          </a:p>
        </p:txBody>
      </p:sp>
    </p:spTree>
    <p:extLst>
      <p:ext uri="{BB962C8B-B14F-4D97-AF65-F5344CB8AC3E}">
        <p14:creationId xmlns:p14="http://schemas.microsoft.com/office/powerpoint/2010/main" xmlns="" val="12856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t>Chapter Review</a:t>
            </a:r>
            <a:endParaRPr lang="en-AU" dirty="0"/>
          </a:p>
        </p:txBody>
      </p:sp>
      <p:sp>
        <p:nvSpPr>
          <p:cNvPr id="6" name="Content Placeholder 2">
            <a:extLst>
              <a:ext uri="{FF2B5EF4-FFF2-40B4-BE49-F238E27FC236}">
                <a16:creationId xmlns:a16="http://schemas.microsoft.com/office/drawing/2014/main" xmlns="" id="{E9252840-D497-2448-BFA9-A2D9E7DEC6EE}"/>
              </a:ext>
            </a:extLst>
          </p:cNvPr>
          <p:cNvSpPr>
            <a:spLocks noGrp="1"/>
          </p:cNvSpPr>
          <p:nvPr>
            <p:ph type="body" sz="quarter" idx="15"/>
          </p:nvPr>
        </p:nvSpPr>
        <p:spPr>
          <a:xfrm>
            <a:off x="414000" y="1231271"/>
            <a:ext cx="11404800" cy="5245129"/>
          </a:xfrm>
        </p:spPr>
        <p:txBody>
          <a:bodyPr>
            <a:normAutofit fontScale="70000" lnSpcReduction="20000"/>
          </a:bodyPr>
          <a:lstStyle/>
          <a:p>
            <a:r>
              <a:rPr lang="en-AU" dirty="0"/>
              <a:t>Objectives</a:t>
            </a:r>
          </a:p>
          <a:p>
            <a:pPr lvl="1"/>
            <a:r>
              <a:rPr lang="en-AU" dirty="0"/>
              <a:t>Understand the Web API framework</a:t>
            </a:r>
          </a:p>
          <a:p>
            <a:pPr lvl="1"/>
            <a:r>
              <a:rPr lang="en-AU" dirty="0"/>
              <a:t>Learn how to </a:t>
            </a:r>
            <a:r>
              <a:rPr lang="en-AU" dirty="0" smtClean="0"/>
              <a:t>create and consume </a:t>
            </a:r>
            <a:r>
              <a:rPr lang="en-AU" dirty="0"/>
              <a:t>a Web API</a:t>
            </a:r>
          </a:p>
          <a:p>
            <a:pPr lvl="1"/>
            <a:endParaRPr lang="en-AU" dirty="0"/>
          </a:p>
          <a:p>
            <a:r>
              <a:rPr lang="en-AU" dirty="0"/>
              <a:t>Chapter Content</a:t>
            </a:r>
          </a:p>
          <a:p>
            <a:pPr lvl="1"/>
            <a:r>
              <a:rPr lang="en-AU" dirty="0"/>
              <a:t>What is Web API</a:t>
            </a:r>
          </a:p>
          <a:p>
            <a:pPr lvl="1"/>
            <a:r>
              <a:rPr lang="en-AU" dirty="0"/>
              <a:t>The HTTP Request, Response and Methods</a:t>
            </a:r>
          </a:p>
          <a:p>
            <a:pPr lvl="1"/>
            <a:r>
              <a:rPr lang="en-AU" dirty="0"/>
              <a:t>Content Negotiation</a:t>
            </a:r>
          </a:p>
          <a:p>
            <a:pPr lvl="1"/>
            <a:r>
              <a:rPr lang="en-AU" dirty="0"/>
              <a:t>Controllers</a:t>
            </a:r>
          </a:p>
          <a:p>
            <a:pPr lvl="1"/>
            <a:r>
              <a:rPr lang="en-AU" dirty="0"/>
              <a:t>Data Transfer Objects</a:t>
            </a:r>
          </a:p>
          <a:p>
            <a:pPr lvl="1"/>
            <a:r>
              <a:rPr lang="en-AU" dirty="0"/>
              <a:t>Using </a:t>
            </a:r>
            <a:r>
              <a:rPr lang="en-AU" dirty="0" smtClean="0"/>
              <a:t>Postman</a:t>
            </a:r>
          </a:p>
          <a:p>
            <a:pPr lvl="1"/>
            <a:r>
              <a:rPr lang="en-AU" dirty="0" smtClean="0"/>
              <a:t>Open </a:t>
            </a:r>
            <a:r>
              <a:rPr lang="en-AU" dirty="0" smtClean="0"/>
              <a:t>API/Swagger</a:t>
            </a:r>
          </a:p>
          <a:p>
            <a:pPr lvl="1"/>
            <a:r>
              <a:rPr lang="en-AU" dirty="0" smtClean="0"/>
              <a:t>Consuming the API</a:t>
            </a:r>
            <a:endParaRPr lang="en-AU" dirty="0"/>
          </a:p>
          <a:p>
            <a:endParaRPr lang="en-AU" dirty="0"/>
          </a:p>
          <a:p>
            <a:r>
              <a:rPr lang="en-AU" dirty="0"/>
              <a:t>Exercise</a:t>
            </a:r>
          </a:p>
          <a:p>
            <a:pPr lvl="1"/>
            <a:r>
              <a:rPr lang="en-AU" dirty="0"/>
              <a:t>Creating and calling Web API Services</a:t>
            </a:r>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p:txBody>
      </p:sp>
    </p:spTree>
    <p:extLst>
      <p:ext uri="{BB962C8B-B14F-4D97-AF65-F5344CB8AC3E}">
        <p14:creationId xmlns:p14="http://schemas.microsoft.com/office/powerpoint/2010/main" xmlns="" val="221651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47485" y="2514600"/>
            <a:ext cx="5894916" cy="3970338"/>
            <a:chOff x="1488" y="1152"/>
            <a:chExt cx="2785" cy="2501"/>
          </a:xfrm>
        </p:grpSpPr>
        <p:grpSp>
          <p:nvGrpSpPr>
            <p:cNvPr id="3" name="Group 3"/>
            <p:cNvGrpSpPr>
              <a:grpSpLocks/>
            </p:cNvGrpSpPr>
            <p:nvPr/>
          </p:nvGrpSpPr>
          <p:grpSpPr bwMode="auto">
            <a:xfrm>
              <a:off x="1488" y="1968"/>
              <a:ext cx="1256" cy="1685"/>
              <a:chOff x="3696" y="1819"/>
              <a:chExt cx="680" cy="1148"/>
            </a:xfrm>
          </p:grpSpPr>
          <p:sp>
            <p:nvSpPr>
              <p:cNvPr id="26642" name="Freeform 4"/>
              <p:cNvSpPr>
                <a:spLocks/>
              </p:cNvSpPr>
              <p:nvPr/>
            </p:nvSpPr>
            <p:spPr bwMode="auto">
              <a:xfrm>
                <a:off x="3754" y="1819"/>
                <a:ext cx="277" cy="258"/>
              </a:xfrm>
              <a:custGeom>
                <a:avLst/>
                <a:gdLst>
                  <a:gd name="T0" fmla="*/ 190 w 277"/>
                  <a:gd name="T1" fmla="*/ 127 h 258"/>
                  <a:gd name="T2" fmla="*/ 189 w 277"/>
                  <a:gd name="T3" fmla="*/ 91 h 258"/>
                  <a:gd name="T4" fmla="*/ 182 w 277"/>
                  <a:gd name="T5" fmla="*/ 63 h 258"/>
                  <a:gd name="T6" fmla="*/ 172 w 277"/>
                  <a:gd name="T7" fmla="*/ 38 h 258"/>
                  <a:gd name="T8" fmla="*/ 156 w 277"/>
                  <a:gd name="T9" fmla="*/ 23 h 258"/>
                  <a:gd name="T10" fmla="*/ 146 w 277"/>
                  <a:gd name="T11" fmla="*/ 13 h 258"/>
                  <a:gd name="T12" fmla="*/ 124 w 277"/>
                  <a:gd name="T13" fmla="*/ 5 h 258"/>
                  <a:gd name="T14" fmla="*/ 101 w 277"/>
                  <a:gd name="T15" fmla="*/ 0 h 258"/>
                  <a:gd name="T16" fmla="*/ 76 w 277"/>
                  <a:gd name="T17" fmla="*/ 1 h 258"/>
                  <a:gd name="T18" fmla="*/ 58 w 277"/>
                  <a:gd name="T19" fmla="*/ 10 h 258"/>
                  <a:gd name="T20" fmla="*/ 38 w 277"/>
                  <a:gd name="T21" fmla="*/ 23 h 258"/>
                  <a:gd name="T22" fmla="*/ 22 w 277"/>
                  <a:gd name="T23" fmla="*/ 48 h 258"/>
                  <a:gd name="T24" fmla="*/ 5 w 277"/>
                  <a:gd name="T25" fmla="*/ 79 h 258"/>
                  <a:gd name="T26" fmla="*/ 0 w 277"/>
                  <a:gd name="T27" fmla="*/ 117 h 258"/>
                  <a:gd name="T28" fmla="*/ 2 w 277"/>
                  <a:gd name="T29" fmla="*/ 154 h 258"/>
                  <a:gd name="T30" fmla="*/ 10 w 277"/>
                  <a:gd name="T31" fmla="*/ 181 h 258"/>
                  <a:gd name="T32" fmla="*/ 20 w 277"/>
                  <a:gd name="T33" fmla="*/ 209 h 258"/>
                  <a:gd name="T34" fmla="*/ 38 w 277"/>
                  <a:gd name="T35" fmla="*/ 233 h 258"/>
                  <a:gd name="T36" fmla="*/ 63 w 277"/>
                  <a:gd name="T37" fmla="*/ 251 h 258"/>
                  <a:gd name="T38" fmla="*/ 85 w 277"/>
                  <a:gd name="T39" fmla="*/ 258 h 258"/>
                  <a:gd name="T40" fmla="*/ 108 w 277"/>
                  <a:gd name="T41" fmla="*/ 258 h 258"/>
                  <a:gd name="T42" fmla="*/ 129 w 277"/>
                  <a:gd name="T43" fmla="*/ 253 h 258"/>
                  <a:gd name="T44" fmla="*/ 146 w 277"/>
                  <a:gd name="T45" fmla="*/ 241 h 258"/>
                  <a:gd name="T46" fmla="*/ 161 w 277"/>
                  <a:gd name="T47" fmla="*/ 220 h 258"/>
                  <a:gd name="T48" fmla="*/ 174 w 277"/>
                  <a:gd name="T49" fmla="*/ 199 h 258"/>
                  <a:gd name="T50" fmla="*/ 177 w 277"/>
                  <a:gd name="T51" fmla="*/ 176 h 258"/>
                  <a:gd name="T52" fmla="*/ 180 w 277"/>
                  <a:gd name="T53" fmla="*/ 156 h 258"/>
                  <a:gd name="T54" fmla="*/ 212 w 277"/>
                  <a:gd name="T55" fmla="*/ 172 h 258"/>
                  <a:gd name="T56" fmla="*/ 244 w 277"/>
                  <a:gd name="T57" fmla="*/ 184 h 258"/>
                  <a:gd name="T58" fmla="*/ 271 w 277"/>
                  <a:gd name="T59" fmla="*/ 187 h 258"/>
                  <a:gd name="T60" fmla="*/ 277 w 277"/>
                  <a:gd name="T61" fmla="*/ 181 h 258"/>
                  <a:gd name="T62" fmla="*/ 277 w 277"/>
                  <a:gd name="T63" fmla="*/ 166 h 258"/>
                  <a:gd name="T64" fmla="*/ 269 w 277"/>
                  <a:gd name="T65" fmla="*/ 152 h 258"/>
                  <a:gd name="T66" fmla="*/ 252 w 277"/>
                  <a:gd name="T67" fmla="*/ 146 h 258"/>
                  <a:gd name="T68" fmla="*/ 248 w 277"/>
                  <a:gd name="T69" fmla="*/ 146 h 258"/>
                  <a:gd name="T70" fmla="*/ 227 w 277"/>
                  <a:gd name="T71" fmla="*/ 142 h 258"/>
                  <a:gd name="T72" fmla="*/ 204 w 277"/>
                  <a:gd name="T73" fmla="*/ 137 h 258"/>
                  <a:gd name="T74" fmla="*/ 190 w 277"/>
                  <a:gd name="T75" fmla="*/ 127 h 2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7"/>
                  <a:gd name="T115" fmla="*/ 0 h 258"/>
                  <a:gd name="T116" fmla="*/ 277 w 277"/>
                  <a:gd name="T117" fmla="*/ 258 h 2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7" h="258">
                    <a:moveTo>
                      <a:pt x="190" y="127"/>
                    </a:moveTo>
                    <a:lnTo>
                      <a:pt x="189" y="91"/>
                    </a:lnTo>
                    <a:lnTo>
                      <a:pt x="182" y="63"/>
                    </a:lnTo>
                    <a:lnTo>
                      <a:pt x="172" y="38"/>
                    </a:lnTo>
                    <a:lnTo>
                      <a:pt x="156" y="23"/>
                    </a:lnTo>
                    <a:lnTo>
                      <a:pt x="146" y="13"/>
                    </a:lnTo>
                    <a:lnTo>
                      <a:pt x="124" y="5"/>
                    </a:lnTo>
                    <a:lnTo>
                      <a:pt x="101" y="0"/>
                    </a:lnTo>
                    <a:lnTo>
                      <a:pt x="76" y="1"/>
                    </a:lnTo>
                    <a:lnTo>
                      <a:pt x="58" y="10"/>
                    </a:lnTo>
                    <a:lnTo>
                      <a:pt x="38" y="23"/>
                    </a:lnTo>
                    <a:lnTo>
                      <a:pt x="22" y="48"/>
                    </a:lnTo>
                    <a:lnTo>
                      <a:pt x="5" y="79"/>
                    </a:lnTo>
                    <a:lnTo>
                      <a:pt x="0" y="117"/>
                    </a:lnTo>
                    <a:lnTo>
                      <a:pt x="2" y="154"/>
                    </a:lnTo>
                    <a:lnTo>
                      <a:pt x="10" y="181"/>
                    </a:lnTo>
                    <a:lnTo>
                      <a:pt x="20" y="209"/>
                    </a:lnTo>
                    <a:lnTo>
                      <a:pt x="38" y="233"/>
                    </a:lnTo>
                    <a:lnTo>
                      <a:pt x="63" y="251"/>
                    </a:lnTo>
                    <a:lnTo>
                      <a:pt x="85" y="258"/>
                    </a:lnTo>
                    <a:lnTo>
                      <a:pt x="108" y="258"/>
                    </a:lnTo>
                    <a:lnTo>
                      <a:pt x="129" y="253"/>
                    </a:lnTo>
                    <a:lnTo>
                      <a:pt x="146" y="241"/>
                    </a:lnTo>
                    <a:lnTo>
                      <a:pt x="161" y="220"/>
                    </a:lnTo>
                    <a:lnTo>
                      <a:pt x="174" y="199"/>
                    </a:lnTo>
                    <a:lnTo>
                      <a:pt x="177" y="176"/>
                    </a:lnTo>
                    <a:lnTo>
                      <a:pt x="180" y="156"/>
                    </a:lnTo>
                    <a:lnTo>
                      <a:pt x="212" y="172"/>
                    </a:lnTo>
                    <a:lnTo>
                      <a:pt x="244" y="184"/>
                    </a:lnTo>
                    <a:lnTo>
                      <a:pt x="271" y="187"/>
                    </a:lnTo>
                    <a:lnTo>
                      <a:pt x="277" y="181"/>
                    </a:lnTo>
                    <a:lnTo>
                      <a:pt x="277" y="166"/>
                    </a:lnTo>
                    <a:lnTo>
                      <a:pt x="269" y="152"/>
                    </a:lnTo>
                    <a:lnTo>
                      <a:pt x="252" y="146"/>
                    </a:lnTo>
                    <a:lnTo>
                      <a:pt x="248" y="146"/>
                    </a:lnTo>
                    <a:lnTo>
                      <a:pt x="227" y="142"/>
                    </a:lnTo>
                    <a:lnTo>
                      <a:pt x="204" y="137"/>
                    </a:lnTo>
                    <a:lnTo>
                      <a:pt x="190" y="127"/>
                    </a:lnTo>
                    <a:close/>
                  </a:path>
                </a:pathLst>
              </a:custGeom>
              <a:solidFill>
                <a:srgbClr val="C0C0C0"/>
              </a:solidFill>
              <a:ln w="9525">
                <a:noFill/>
                <a:round/>
                <a:headEnd/>
                <a:tailEnd/>
              </a:ln>
            </p:spPr>
            <p:txBody>
              <a:bodyPr/>
              <a:lstStyle/>
              <a:p>
                <a:endParaRPr lang="en-GB"/>
              </a:p>
            </p:txBody>
          </p:sp>
          <p:sp>
            <p:nvSpPr>
              <p:cNvPr id="26643" name="Freeform 5"/>
              <p:cNvSpPr>
                <a:spLocks/>
              </p:cNvSpPr>
              <p:nvPr/>
            </p:nvSpPr>
            <p:spPr bwMode="auto">
              <a:xfrm>
                <a:off x="3706" y="2127"/>
                <a:ext cx="220" cy="383"/>
              </a:xfrm>
              <a:custGeom>
                <a:avLst/>
                <a:gdLst>
                  <a:gd name="T0" fmla="*/ 27 w 220"/>
                  <a:gd name="T1" fmla="*/ 122 h 383"/>
                  <a:gd name="T2" fmla="*/ 43 w 220"/>
                  <a:gd name="T3" fmla="*/ 84 h 383"/>
                  <a:gd name="T4" fmla="*/ 61 w 220"/>
                  <a:gd name="T5" fmla="*/ 56 h 383"/>
                  <a:gd name="T6" fmla="*/ 78 w 220"/>
                  <a:gd name="T7" fmla="*/ 33 h 383"/>
                  <a:gd name="T8" fmla="*/ 98 w 220"/>
                  <a:gd name="T9" fmla="*/ 15 h 383"/>
                  <a:gd name="T10" fmla="*/ 121 w 220"/>
                  <a:gd name="T11" fmla="*/ 3 h 383"/>
                  <a:gd name="T12" fmla="*/ 151 w 220"/>
                  <a:gd name="T13" fmla="*/ 0 h 383"/>
                  <a:gd name="T14" fmla="*/ 177 w 220"/>
                  <a:gd name="T15" fmla="*/ 3 h 383"/>
                  <a:gd name="T16" fmla="*/ 197 w 220"/>
                  <a:gd name="T17" fmla="*/ 11 h 383"/>
                  <a:gd name="T18" fmla="*/ 210 w 220"/>
                  <a:gd name="T19" fmla="*/ 26 h 383"/>
                  <a:gd name="T20" fmla="*/ 219 w 220"/>
                  <a:gd name="T21" fmla="*/ 50 h 383"/>
                  <a:gd name="T22" fmla="*/ 220 w 220"/>
                  <a:gd name="T23" fmla="*/ 69 h 383"/>
                  <a:gd name="T24" fmla="*/ 214 w 220"/>
                  <a:gd name="T25" fmla="*/ 98 h 383"/>
                  <a:gd name="T26" fmla="*/ 200 w 220"/>
                  <a:gd name="T27" fmla="*/ 129 h 383"/>
                  <a:gd name="T28" fmla="*/ 182 w 220"/>
                  <a:gd name="T29" fmla="*/ 152 h 383"/>
                  <a:gd name="T30" fmla="*/ 171 w 220"/>
                  <a:gd name="T31" fmla="*/ 176 h 383"/>
                  <a:gd name="T32" fmla="*/ 162 w 220"/>
                  <a:gd name="T33" fmla="*/ 204 h 383"/>
                  <a:gd name="T34" fmla="*/ 161 w 220"/>
                  <a:gd name="T35" fmla="*/ 227 h 383"/>
                  <a:gd name="T36" fmla="*/ 167 w 220"/>
                  <a:gd name="T37" fmla="*/ 253 h 383"/>
                  <a:gd name="T38" fmla="*/ 177 w 220"/>
                  <a:gd name="T39" fmla="*/ 278 h 383"/>
                  <a:gd name="T40" fmla="*/ 181 w 220"/>
                  <a:gd name="T41" fmla="*/ 305 h 383"/>
                  <a:gd name="T42" fmla="*/ 176 w 220"/>
                  <a:gd name="T43" fmla="*/ 330 h 383"/>
                  <a:gd name="T44" fmla="*/ 162 w 220"/>
                  <a:gd name="T45" fmla="*/ 355 h 383"/>
                  <a:gd name="T46" fmla="*/ 139 w 220"/>
                  <a:gd name="T47" fmla="*/ 373 h 383"/>
                  <a:gd name="T48" fmla="*/ 111 w 220"/>
                  <a:gd name="T49" fmla="*/ 381 h 383"/>
                  <a:gd name="T50" fmla="*/ 81 w 220"/>
                  <a:gd name="T51" fmla="*/ 383 h 383"/>
                  <a:gd name="T52" fmla="*/ 53 w 220"/>
                  <a:gd name="T53" fmla="*/ 378 h 383"/>
                  <a:gd name="T54" fmla="*/ 32 w 220"/>
                  <a:gd name="T55" fmla="*/ 365 h 383"/>
                  <a:gd name="T56" fmla="*/ 17 w 220"/>
                  <a:gd name="T57" fmla="*/ 345 h 383"/>
                  <a:gd name="T58" fmla="*/ 7 w 220"/>
                  <a:gd name="T59" fmla="*/ 320 h 383"/>
                  <a:gd name="T60" fmla="*/ 2 w 220"/>
                  <a:gd name="T61" fmla="*/ 290 h 383"/>
                  <a:gd name="T62" fmla="*/ 0 w 220"/>
                  <a:gd name="T63" fmla="*/ 257 h 383"/>
                  <a:gd name="T64" fmla="*/ 5 w 220"/>
                  <a:gd name="T65" fmla="*/ 227 h 383"/>
                  <a:gd name="T66" fmla="*/ 12 w 220"/>
                  <a:gd name="T67" fmla="*/ 187 h 383"/>
                  <a:gd name="T68" fmla="*/ 20 w 220"/>
                  <a:gd name="T69" fmla="*/ 154 h 383"/>
                  <a:gd name="T70" fmla="*/ 27 w 220"/>
                  <a:gd name="T71" fmla="*/ 122 h 3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0"/>
                  <a:gd name="T109" fmla="*/ 0 h 383"/>
                  <a:gd name="T110" fmla="*/ 220 w 220"/>
                  <a:gd name="T111" fmla="*/ 383 h 3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0" h="383">
                    <a:moveTo>
                      <a:pt x="27" y="122"/>
                    </a:moveTo>
                    <a:lnTo>
                      <a:pt x="43" y="84"/>
                    </a:lnTo>
                    <a:lnTo>
                      <a:pt x="61" y="56"/>
                    </a:lnTo>
                    <a:lnTo>
                      <a:pt x="78" y="33"/>
                    </a:lnTo>
                    <a:lnTo>
                      <a:pt x="98" y="15"/>
                    </a:lnTo>
                    <a:lnTo>
                      <a:pt x="121" y="3"/>
                    </a:lnTo>
                    <a:lnTo>
                      <a:pt x="151" y="0"/>
                    </a:lnTo>
                    <a:lnTo>
                      <a:pt x="177" y="3"/>
                    </a:lnTo>
                    <a:lnTo>
                      <a:pt x="197" y="11"/>
                    </a:lnTo>
                    <a:lnTo>
                      <a:pt x="210" y="26"/>
                    </a:lnTo>
                    <a:lnTo>
                      <a:pt x="219" y="50"/>
                    </a:lnTo>
                    <a:lnTo>
                      <a:pt x="220" y="69"/>
                    </a:lnTo>
                    <a:lnTo>
                      <a:pt x="214" y="98"/>
                    </a:lnTo>
                    <a:lnTo>
                      <a:pt x="200" y="129"/>
                    </a:lnTo>
                    <a:lnTo>
                      <a:pt x="182" y="152"/>
                    </a:lnTo>
                    <a:lnTo>
                      <a:pt x="171" y="176"/>
                    </a:lnTo>
                    <a:lnTo>
                      <a:pt x="162" y="204"/>
                    </a:lnTo>
                    <a:lnTo>
                      <a:pt x="161" y="227"/>
                    </a:lnTo>
                    <a:lnTo>
                      <a:pt x="167" y="253"/>
                    </a:lnTo>
                    <a:lnTo>
                      <a:pt x="177" y="278"/>
                    </a:lnTo>
                    <a:lnTo>
                      <a:pt x="181" y="305"/>
                    </a:lnTo>
                    <a:lnTo>
                      <a:pt x="176" y="330"/>
                    </a:lnTo>
                    <a:lnTo>
                      <a:pt x="162" y="355"/>
                    </a:lnTo>
                    <a:lnTo>
                      <a:pt x="139" y="373"/>
                    </a:lnTo>
                    <a:lnTo>
                      <a:pt x="111" y="381"/>
                    </a:lnTo>
                    <a:lnTo>
                      <a:pt x="81" y="383"/>
                    </a:lnTo>
                    <a:lnTo>
                      <a:pt x="53" y="378"/>
                    </a:lnTo>
                    <a:lnTo>
                      <a:pt x="32" y="365"/>
                    </a:lnTo>
                    <a:lnTo>
                      <a:pt x="17" y="345"/>
                    </a:lnTo>
                    <a:lnTo>
                      <a:pt x="7" y="320"/>
                    </a:lnTo>
                    <a:lnTo>
                      <a:pt x="2" y="290"/>
                    </a:lnTo>
                    <a:lnTo>
                      <a:pt x="0" y="257"/>
                    </a:lnTo>
                    <a:lnTo>
                      <a:pt x="5" y="227"/>
                    </a:lnTo>
                    <a:lnTo>
                      <a:pt x="12" y="187"/>
                    </a:lnTo>
                    <a:lnTo>
                      <a:pt x="20" y="154"/>
                    </a:lnTo>
                    <a:lnTo>
                      <a:pt x="27" y="122"/>
                    </a:lnTo>
                    <a:close/>
                  </a:path>
                </a:pathLst>
              </a:custGeom>
              <a:solidFill>
                <a:srgbClr val="C0C0C0"/>
              </a:solidFill>
              <a:ln w="9525">
                <a:noFill/>
                <a:round/>
                <a:headEnd/>
                <a:tailEnd/>
              </a:ln>
            </p:spPr>
            <p:txBody>
              <a:bodyPr/>
              <a:lstStyle/>
              <a:p>
                <a:endParaRPr lang="en-GB"/>
              </a:p>
            </p:txBody>
          </p:sp>
          <p:sp>
            <p:nvSpPr>
              <p:cNvPr id="26644" name="Freeform 6"/>
              <p:cNvSpPr>
                <a:spLocks/>
              </p:cNvSpPr>
              <p:nvPr/>
            </p:nvSpPr>
            <p:spPr bwMode="auto">
              <a:xfrm>
                <a:off x="3839" y="2140"/>
                <a:ext cx="527" cy="152"/>
              </a:xfrm>
              <a:custGeom>
                <a:avLst/>
                <a:gdLst>
                  <a:gd name="T0" fmla="*/ 21 w 527"/>
                  <a:gd name="T1" fmla="*/ 0 h 152"/>
                  <a:gd name="T2" fmla="*/ 62 w 527"/>
                  <a:gd name="T3" fmla="*/ 14 h 152"/>
                  <a:gd name="T4" fmla="*/ 101 w 527"/>
                  <a:gd name="T5" fmla="*/ 39 h 152"/>
                  <a:gd name="T6" fmla="*/ 159 w 527"/>
                  <a:gd name="T7" fmla="*/ 68 h 152"/>
                  <a:gd name="T8" fmla="*/ 198 w 527"/>
                  <a:gd name="T9" fmla="*/ 81 h 152"/>
                  <a:gd name="T10" fmla="*/ 249 w 527"/>
                  <a:gd name="T11" fmla="*/ 85 h 152"/>
                  <a:gd name="T12" fmla="*/ 309 w 527"/>
                  <a:gd name="T13" fmla="*/ 82 h 152"/>
                  <a:gd name="T14" fmla="*/ 359 w 527"/>
                  <a:gd name="T15" fmla="*/ 77 h 152"/>
                  <a:gd name="T16" fmla="*/ 396 w 527"/>
                  <a:gd name="T17" fmla="*/ 68 h 152"/>
                  <a:gd name="T18" fmla="*/ 419 w 527"/>
                  <a:gd name="T19" fmla="*/ 59 h 152"/>
                  <a:gd name="T20" fmla="*/ 431 w 527"/>
                  <a:gd name="T21" fmla="*/ 36 h 152"/>
                  <a:gd name="T22" fmla="*/ 458 w 527"/>
                  <a:gd name="T23" fmla="*/ 14 h 152"/>
                  <a:gd name="T24" fmla="*/ 479 w 527"/>
                  <a:gd name="T25" fmla="*/ 4 h 152"/>
                  <a:gd name="T26" fmla="*/ 498 w 527"/>
                  <a:gd name="T27" fmla="*/ 7 h 152"/>
                  <a:gd name="T28" fmla="*/ 506 w 527"/>
                  <a:gd name="T29" fmla="*/ 18 h 152"/>
                  <a:gd name="T30" fmla="*/ 502 w 527"/>
                  <a:gd name="T31" fmla="*/ 40 h 152"/>
                  <a:gd name="T32" fmla="*/ 477 w 527"/>
                  <a:gd name="T33" fmla="*/ 42 h 152"/>
                  <a:gd name="T34" fmla="*/ 453 w 527"/>
                  <a:gd name="T35" fmla="*/ 45 h 152"/>
                  <a:gd name="T36" fmla="*/ 444 w 527"/>
                  <a:gd name="T37" fmla="*/ 58 h 152"/>
                  <a:gd name="T38" fmla="*/ 455 w 527"/>
                  <a:gd name="T39" fmla="*/ 65 h 152"/>
                  <a:gd name="T40" fmla="*/ 481 w 527"/>
                  <a:gd name="T41" fmla="*/ 67 h 152"/>
                  <a:gd name="T42" fmla="*/ 508 w 527"/>
                  <a:gd name="T43" fmla="*/ 67 h 152"/>
                  <a:gd name="T44" fmla="*/ 521 w 527"/>
                  <a:gd name="T45" fmla="*/ 73 h 152"/>
                  <a:gd name="T46" fmla="*/ 527 w 527"/>
                  <a:gd name="T47" fmla="*/ 85 h 152"/>
                  <a:gd name="T48" fmla="*/ 520 w 527"/>
                  <a:gd name="T49" fmla="*/ 98 h 152"/>
                  <a:gd name="T50" fmla="*/ 508 w 527"/>
                  <a:gd name="T51" fmla="*/ 100 h 152"/>
                  <a:gd name="T52" fmla="*/ 486 w 527"/>
                  <a:gd name="T53" fmla="*/ 94 h 152"/>
                  <a:gd name="T54" fmla="*/ 463 w 527"/>
                  <a:gd name="T55" fmla="*/ 86 h 152"/>
                  <a:gd name="T56" fmla="*/ 442 w 527"/>
                  <a:gd name="T57" fmla="*/ 87 h 152"/>
                  <a:gd name="T58" fmla="*/ 442 w 527"/>
                  <a:gd name="T59" fmla="*/ 98 h 152"/>
                  <a:gd name="T60" fmla="*/ 461 w 527"/>
                  <a:gd name="T61" fmla="*/ 108 h 152"/>
                  <a:gd name="T62" fmla="*/ 481 w 527"/>
                  <a:gd name="T63" fmla="*/ 112 h 152"/>
                  <a:gd name="T64" fmla="*/ 495 w 527"/>
                  <a:gd name="T65" fmla="*/ 127 h 152"/>
                  <a:gd name="T66" fmla="*/ 492 w 527"/>
                  <a:gd name="T67" fmla="*/ 142 h 152"/>
                  <a:gd name="T68" fmla="*/ 482 w 527"/>
                  <a:gd name="T69" fmla="*/ 152 h 152"/>
                  <a:gd name="T70" fmla="*/ 461 w 527"/>
                  <a:gd name="T71" fmla="*/ 151 h 152"/>
                  <a:gd name="T72" fmla="*/ 447 w 527"/>
                  <a:gd name="T73" fmla="*/ 136 h 152"/>
                  <a:gd name="T74" fmla="*/ 439 w 527"/>
                  <a:gd name="T75" fmla="*/ 117 h 152"/>
                  <a:gd name="T76" fmla="*/ 423 w 527"/>
                  <a:gd name="T77" fmla="*/ 103 h 152"/>
                  <a:gd name="T78" fmla="*/ 411 w 527"/>
                  <a:gd name="T79" fmla="*/ 100 h 152"/>
                  <a:gd name="T80" fmla="*/ 380 w 527"/>
                  <a:gd name="T81" fmla="*/ 104 h 152"/>
                  <a:gd name="T82" fmla="*/ 338 w 527"/>
                  <a:gd name="T83" fmla="*/ 111 h 152"/>
                  <a:gd name="T84" fmla="*/ 288 w 527"/>
                  <a:gd name="T85" fmla="*/ 119 h 152"/>
                  <a:gd name="T86" fmla="*/ 238 w 527"/>
                  <a:gd name="T87" fmla="*/ 122 h 152"/>
                  <a:gd name="T88" fmla="*/ 199 w 527"/>
                  <a:gd name="T89" fmla="*/ 122 h 152"/>
                  <a:gd name="T90" fmla="*/ 156 w 527"/>
                  <a:gd name="T91" fmla="*/ 116 h 152"/>
                  <a:gd name="T92" fmla="*/ 120 w 527"/>
                  <a:gd name="T93" fmla="*/ 108 h 152"/>
                  <a:gd name="T94" fmla="*/ 83 w 527"/>
                  <a:gd name="T95" fmla="*/ 96 h 152"/>
                  <a:gd name="T96" fmla="*/ 55 w 527"/>
                  <a:gd name="T97" fmla="*/ 85 h 152"/>
                  <a:gd name="T98" fmla="*/ 22 w 527"/>
                  <a:gd name="T99" fmla="*/ 67 h 152"/>
                  <a:gd name="T100" fmla="*/ 3 w 527"/>
                  <a:gd name="T101" fmla="*/ 44 h 152"/>
                  <a:gd name="T102" fmla="*/ 0 w 527"/>
                  <a:gd name="T103" fmla="*/ 25 h 152"/>
                  <a:gd name="T104" fmla="*/ 7 w 527"/>
                  <a:gd name="T105" fmla="*/ 9 h 152"/>
                  <a:gd name="T106" fmla="*/ 21 w 527"/>
                  <a:gd name="T107" fmla="*/ 0 h 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7"/>
                  <a:gd name="T163" fmla="*/ 0 h 152"/>
                  <a:gd name="T164" fmla="*/ 527 w 527"/>
                  <a:gd name="T165" fmla="*/ 152 h 1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7" h="152">
                    <a:moveTo>
                      <a:pt x="21" y="0"/>
                    </a:moveTo>
                    <a:lnTo>
                      <a:pt x="62" y="14"/>
                    </a:lnTo>
                    <a:lnTo>
                      <a:pt x="101" y="39"/>
                    </a:lnTo>
                    <a:lnTo>
                      <a:pt x="159" y="68"/>
                    </a:lnTo>
                    <a:lnTo>
                      <a:pt x="198" y="81"/>
                    </a:lnTo>
                    <a:lnTo>
                      <a:pt x="249" y="85"/>
                    </a:lnTo>
                    <a:lnTo>
                      <a:pt x="309" y="82"/>
                    </a:lnTo>
                    <a:lnTo>
                      <a:pt x="359" y="77"/>
                    </a:lnTo>
                    <a:lnTo>
                      <a:pt x="396" y="68"/>
                    </a:lnTo>
                    <a:lnTo>
                      <a:pt x="419" y="59"/>
                    </a:lnTo>
                    <a:lnTo>
                      <a:pt x="431" y="36"/>
                    </a:lnTo>
                    <a:lnTo>
                      <a:pt x="458" y="14"/>
                    </a:lnTo>
                    <a:lnTo>
                      <a:pt x="479" y="4"/>
                    </a:lnTo>
                    <a:lnTo>
                      <a:pt x="498" y="7"/>
                    </a:lnTo>
                    <a:lnTo>
                      <a:pt x="506" y="18"/>
                    </a:lnTo>
                    <a:lnTo>
                      <a:pt x="502" y="40"/>
                    </a:lnTo>
                    <a:lnTo>
                      <a:pt x="477" y="42"/>
                    </a:lnTo>
                    <a:lnTo>
                      <a:pt x="453" y="45"/>
                    </a:lnTo>
                    <a:lnTo>
                      <a:pt x="444" y="58"/>
                    </a:lnTo>
                    <a:lnTo>
                      <a:pt x="455" y="65"/>
                    </a:lnTo>
                    <a:lnTo>
                      <a:pt x="481" y="67"/>
                    </a:lnTo>
                    <a:lnTo>
                      <a:pt x="508" y="67"/>
                    </a:lnTo>
                    <a:lnTo>
                      <a:pt x="521" y="73"/>
                    </a:lnTo>
                    <a:lnTo>
                      <a:pt x="527" y="85"/>
                    </a:lnTo>
                    <a:lnTo>
                      <a:pt x="520" y="98"/>
                    </a:lnTo>
                    <a:lnTo>
                      <a:pt x="508" y="100"/>
                    </a:lnTo>
                    <a:lnTo>
                      <a:pt x="486" y="94"/>
                    </a:lnTo>
                    <a:lnTo>
                      <a:pt x="463" y="86"/>
                    </a:lnTo>
                    <a:lnTo>
                      <a:pt x="442" y="87"/>
                    </a:lnTo>
                    <a:lnTo>
                      <a:pt x="442" y="98"/>
                    </a:lnTo>
                    <a:lnTo>
                      <a:pt x="461" y="108"/>
                    </a:lnTo>
                    <a:lnTo>
                      <a:pt x="481" y="112"/>
                    </a:lnTo>
                    <a:lnTo>
                      <a:pt x="495" y="127"/>
                    </a:lnTo>
                    <a:lnTo>
                      <a:pt x="492" y="142"/>
                    </a:lnTo>
                    <a:lnTo>
                      <a:pt x="482" y="152"/>
                    </a:lnTo>
                    <a:lnTo>
                      <a:pt x="461" y="151"/>
                    </a:lnTo>
                    <a:lnTo>
                      <a:pt x="447" y="136"/>
                    </a:lnTo>
                    <a:lnTo>
                      <a:pt x="439" y="117"/>
                    </a:lnTo>
                    <a:lnTo>
                      <a:pt x="423" y="103"/>
                    </a:lnTo>
                    <a:lnTo>
                      <a:pt x="411" y="100"/>
                    </a:lnTo>
                    <a:lnTo>
                      <a:pt x="380" y="104"/>
                    </a:lnTo>
                    <a:lnTo>
                      <a:pt x="338" y="111"/>
                    </a:lnTo>
                    <a:lnTo>
                      <a:pt x="288" y="119"/>
                    </a:lnTo>
                    <a:lnTo>
                      <a:pt x="238" y="122"/>
                    </a:lnTo>
                    <a:lnTo>
                      <a:pt x="199" y="122"/>
                    </a:lnTo>
                    <a:lnTo>
                      <a:pt x="156" y="116"/>
                    </a:lnTo>
                    <a:lnTo>
                      <a:pt x="120" y="108"/>
                    </a:lnTo>
                    <a:lnTo>
                      <a:pt x="83" y="96"/>
                    </a:lnTo>
                    <a:lnTo>
                      <a:pt x="55" y="85"/>
                    </a:lnTo>
                    <a:lnTo>
                      <a:pt x="22" y="67"/>
                    </a:lnTo>
                    <a:lnTo>
                      <a:pt x="3" y="44"/>
                    </a:lnTo>
                    <a:lnTo>
                      <a:pt x="0" y="25"/>
                    </a:lnTo>
                    <a:lnTo>
                      <a:pt x="7" y="9"/>
                    </a:lnTo>
                    <a:lnTo>
                      <a:pt x="21" y="0"/>
                    </a:lnTo>
                    <a:close/>
                  </a:path>
                </a:pathLst>
              </a:custGeom>
              <a:solidFill>
                <a:srgbClr val="C0C0C0"/>
              </a:solidFill>
              <a:ln w="9525">
                <a:noFill/>
                <a:round/>
                <a:headEnd/>
                <a:tailEnd/>
              </a:ln>
            </p:spPr>
            <p:txBody>
              <a:bodyPr/>
              <a:lstStyle/>
              <a:p>
                <a:endParaRPr lang="en-GB"/>
              </a:p>
            </p:txBody>
          </p:sp>
          <p:sp>
            <p:nvSpPr>
              <p:cNvPr id="26645" name="Freeform 7"/>
              <p:cNvSpPr>
                <a:spLocks/>
              </p:cNvSpPr>
              <p:nvPr/>
            </p:nvSpPr>
            <p:spPr bwMode="auto">
              <a:xfrm>
                <a:off x="3831" y="2010"/>
                <a:ext cx="545" cy="212"/>
              </a:xfrm>
              <a:custGeom>
                <a:avLst/>
                <a:gdLst>
                  <a:gd name="T0" fmla="*/ 425 w 545"/>
                  <a:gd name="T1" fmla="*/ 74 h 212"/>
                  <a:gd name="T2" fmla="*/ 437 w 545"/>
                  <a:gd name="T3" fmla="*/ 49 h 212"/>
                  <a:gd name="T4" fmla="*/ 439 w 545"/>
                  <a:gd name="T5" fmla="*/ 25 h 212"/>
                  <a:gd name="T6" fmla="*/ 440 w 545"/>
                  <a:gd name="T7" fmla="*/ 13 h 212"/>
                  <a:gd name="T8" fmla="*/ 447 w 545"/>
                  <a:gd name="T9" fmla="*/ 1 h 212"/>
                  <a:gd name="T10" fmla="*/ 463 w 545"/>
                  <a:gd name="T11" fmla="*/ 0 h 212"/>
                  <a:gd name="T12" fmla="*/ 475 w 545"/>
                  <a:gd name="T13" fmla="*/ 8 h 212"/>
                  <a:gd name="T14" fmla="*/ 475 w 545"/>
                  <a:gd name="T15" fmla="*/ 23 h 212"/>
                  <a:gd name="T16" fmla="*/ 467 w 545"/>
                  <a:gd name="T17" fmla="*/ 36 h 212"/>
                  <a:gd name="T18" fmla="*/ 457 w 545"/>
                  <a:gd name="T19" fmla="*/ 49 h 212"/>
                  <a:gd name="T20" fmla="*/ 462 w 545"/>
                  <a:gd name="T21" fmla="*/ 61 h 212"/>
                  <a:gd name="T22" fmla="*/ 480 w 545"/>
                  <a:gd name="T23" fmla="*/ 52 h 212"/>
                  <a:gd name="T24" fmla="*/ 503 w 545"/>
                  <a:gd name="T25" fmla="*/ 42 h 212"/>
                  <a:gd name="T26" fmla="*/ 525 w 545"/>
                  <a:gd name="T27" fmla="*/ 41 h 212"/>
                  <a:gd name="T28" fmla="*/ 543 w 545"/>
                  <a:gd name="T29" fmla="*/ 49 h 212"/>
                  <a:gd name="T30" fmla="*/ 545 w 545"/>
                  <a:gd name="T31" fmla="*/ 69 h 212"/>
                  <a:gd name="T32" fmla="*/ 531 w 545"/>
                  <a:gd name="T33" fmla="*/ 76 h 212"/>
                  <a:gd name="T34" fmla="*/ 515 w 545"/>
                  <a:gd name="T35" fmla="*/ 71 h 212"/>
                  <a:gd name="T36" fmla="*/ 493 w 545"/>
                  <a:gd name="T37" fmla="*/ 71 h 212"/>
                  <a:gd name="T38" fmla="*/ 475 w 545"/>
                  <a:gd name="T39" fmla="*/ 76 h 212"/>
                  <a:gd name="T40" fmla="*/ 475 w 545"/>
                  <a:gd name="T41" fmla="*/ 84 h 212"/>
                  <a:gd name="T42" fmla="*/ 493 w 545"/>
                  <a:gd name="T43" fmla="*/ 86 h 212"/>
                  <a:gd name="T44" fmla="*/ 516 w 545"/>
                  <a:gd name="T45" fmla="*/ 87 h 212"/>
                  <a:gd name="T46" fmla="*/ 535 w 545"/>
                  <a:gd name="T47" fmla="*/ 104 h 212"/>
                  <a:gd name="T48" fmla="*/ 535 w 545"/>
                  <a:gd name="T49" fmla="*/ 117 h 212"/>
                  <a:gd name="T50" fmla="*/ 528 w 545"/>
                  <a:gd name="T51" fmla="*/ 127 h 212"/>
                  <a:gd name="T52" fmla="*/ 523 w 545"/>
                  <a:gd name="T53" fmla="*/ 127 h 212"/>
                  <a:gd name="T54" fmla="*/ 501 w 545"/>
                  <a:gd name="T55" fmla="*/ 124 h 212"/>
                  <a:gd name="T56" fmla="*/ 496 w 545"/>
                  <a:gd name="T57" fmla="*/ 122 h 212"/>
                  <a:gd name="T58" fmla="*/ 485 w 545"/>
                  <a:gd name="T59" fmla="*/ 114 h 212"/>
                  <a:gd name="T60" fmla="*/ 462 w 545"/>
                  <a:gd name="T61" fmla="*/ 104 h 212"/>
                  <a:gd name="T62" fmla="*/ 442 w 545"/>
                  <a:gd name="T63" fmla="*/ 104 h 212"/>
                  <a:gd name="T64" fmla="*/ 422 w 545"/>
                  <a:gd name="T65" fmla="*/ 115 h 212"/>
                  <a:gd name="T66" fmla="*/ 391 w 545"/>
                  <a:gd name="T67" fmla="*/ 145 h 212"/>
                  <a:gd name="T68" fmla="*/ 356 w 545"/>
                  <a:gd name="T69" fmla="*/ 169 h 212"/>
                  <a:gd name="T70" fmla="*/ 314 w 545"/>
                  <a:gd name="T71" fmla="*/ 189 h 212"/>
                  <a:gd name="T72" fmla="*/ 271 w 545"/>
                  <a:gd name="T73" fmla="*/ 200 h 212"/>
                  <a:gd name="T74" fmla="*/ 266 w 545"/>
                  <a:gd name="T75" fmla="*/ 202 h 212"/>
                  <a:gd name="T76" fmla="*/ 205 w 545"/>
                  <a:gd name="T77" fmla="*/ 212 h 212"/>
                  <a:gd name="T78" fmla="*/ 146 w 545"/>
                  <a:gd name="T79" fmla="*/ 210 h 212"/>
                  <a:gd name="T80" fmla="*/ 101 w 545"/>
                  <a:gd name="T81" fmla="*/ 203 h 212"/>
                  <a:gd name="T82" fmla="*/ 53 w 545"/>
                  <a:gd name="T83" fmla="*/ 198 h 212"/>
                  <a:gd name="T84" fmla="*/ 24 w 545"/>
                  <a:gd name="T85" fmla="*/ 190 h 212"/>
                  <a:gd name="T86" fmla="*/ 2 w 545"/>
                  <a:gd name="T87" fmla="*/ 175 h 212"/>
                  <a:gd name="T88" fmla="*/ 0 w 545"/>
                  <a:gd name="T89" fmla="*/ 155 h 212"/>
                  <a:gd name="T90" fmla="*/ 5 w 545"/>
                  <a:gd name="T91" fmla="*/ 134 h 212"/>
                  <a:gd name="T92" fmla="*/ 27 w 545"/>
                  <a:gd name="T93" fmla="*/ 124 h 212"/>
                  <a:gd name="T94" fmla="*/ 52 w 545"/>
                  <a:gd name="T95" fmla="*/ 120 h 212"/>
                  <a:gd name="T96" fmla="*/ 92 w 545"/>
                  <a:gd name="T97" fmla="*/ 125 h 212"/>
                  <a:gd name="T98" fmla="*/ 133 w 545"/>
                  <a:gd name="T99" fmla="*/ 142 h 212"/>
                  <a:gd name="T100" fmla="*/ 170 w 545"/>
                  <a:gd name="T101" fmla="*/ 155 h 212"/>
                  <a:gd name="T102" fmla="*/ 202 w 545"/>
                  <a:gd name="T103" fmla="*/ 160 h 212"/>
                  <a:gd name="T104" fmla="*/ 233 w 545"/>
                  <a:gd name="T105" fmla="*/ 162 h 212"/>
                  <a:gd name="T106" fmla="*/ 266 w 545"/>
                  <a:gd name="T107" fmla="*/ 159 h 212"/>
                  <a:gd name="T108" fmla="*/ 304 w 545"/>
                  <a:gd name="T109" fmla="*/ 150 h 212"/>
                  <a:gd name="T110" fmla="*/ 344 w 545"/>
                  <a:gd name="T111" fmla="*/ 137 h 212"/>
                  <a:gd name="T112" fmla="*/ 374 w 545"/>
                  <a:gd name="T113" fmla="*/ 122 h 212"/>
                  <a:gd name="T114" fmla="*/ 400 w 545"/>
                  <a:gd name="T115" fmla="*/ 100 h 212"/>
                  <a:gd name="T116" fmla="*/ 415 w 545"/>
                  <a:gd name="T117" fmla="*/ 86 h 212"/>
                  <a:gd name="T118" fmla="*/ 425 w 545"/>
                  <a:gd name="T119" fmla="*/ 74 h 2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5"/>
                  <a:gd name="T181" fmla="*/ 0 h 212"/>
                  <a:gd name="T182" fmla="*/ 545 w 545"/>
                  <a:gd name="T183" fmla="*/ 212 h 21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5" h="212">
                    <a:moveTo>
                      <a:pt x="425" y="74"/>
                    </a:moveTo>
                    <a:lnTo>
                      <a:pt x="437" y="49"/>
                    </a:lnTo>
                    <a:lnTo>
                      <a:pt x="439" y="25"/>
                    </a:lnTo>
                    <a:lnTo>
                      <a:pt x="440" y="13"/>
                    </a:lnTo>
                    <a:lnTo>
                      <a:pt x="447" y="1"/>
                    </a:lnTo>
                    <a:lnTo>
                      <a:pt x="463" y="0"/>
                    </a:lnTo>
                    <a:lnTo>
                      <a:pt x="475" y="8"/>
                    </a:lnTo>
                    <a:lnTo>
                      <a:pt x="475" y="23"/>
                    </a:lnTo>
                    <a:lnTo>
                      <a:pt x="467" y="36"/>
                    </a:lnTo>
                    <a:lnTo>
                      <a:pt x="457" y="49"/>
                    </a:lnTo>
                    <a:lnTo>
                      <a:pt x="462" y="61"/>
                    </a:lnTo>
                    <a:lnTo>
                      <a:pt x="480" y="52"/>
                    </a:lnTo>
                    <a:lnTo>
                      <a:pt x="503" y="42"/>
                    </a:lnTo>
                    <a:lnTo>
                      <a:pt x="525" y="41"/>
                    </a:lnTo>
                    <a:lnTo>
                      <a:pt x="543" y="49"/>
                    </a:lnTo>
                    <a:lnTo>
                      <a:pt x="545" y="69"/>
                    </a:lnTo>
                    <a:lnTo>
                      <a:pt x="531" y="76"/>
                    </a:lnTo>
                    <a:lnTo>
                      <a:pt x="515" y="71"/>
                    </a:lnTo>
                    <a:lnTo>
                      <a:pt x="493" y="71"/>
                    </a:lnTo>
                    <a:lnTo>
                      <a:pt x="475" y="76"/>
                    </a:lnTo>
                    <a:lnTo>
                      <a:pt x="475" y="84"/>
                    </a:lnTo>
                    <a:lnTo>
                      <a:pt x="493" y="86"/>
                    </a:lnTo>
                    <a:lnTo>
                      <a:pt x="516" y="87"/>
                    </a:lnTo>
                    <a:lnTo>
                      <a:pt x="535" y="104"/>
                    </a:lnTo>
                    <a:lnTo>
                      <a:pt x="535" y="117"/>
                    </a:lnTo>
                    <a:lnTo>
                      <a:pt x="528" y="127"/>
                    </a:lnTo>
                    <a:lnTo>
                      <a:pt x="523" y="127"/>
                    </a:lnTo>
                    <a:lnTo>
                      <a:pt x="501" y="124"/>
                    </a:lnTo>
                    <a:lnTo>
                      <a:pt x="496" y="122"/>
                    </a:lnTo>
                    <a:lnTo>
                      <a:pt x="485" y="114"/>
                    </a:lnTo>
                    <a:lnTo>
                      <a:pt x="462" y="104"/>
                    </a:lnTo>
                    <a:lnTo>
                      <a:pt x="442" y="104"/>
                    </a:lnTo>
                    <a:lnTo>
                      <a:pt x="422" y="115"/>
                    </a:lnTo>
                    <a:lnTo>
                      <a:pt x="391" y="145"/>
                    </a:lnTo>
                    <a:lnTo>
                      <a:pt x="356" y="169"/>
                    </a:lnTo>
                    <a:lnTo>
                      <a:pt x="314" y="189"/>
                    </a:lnTo>
                    <a:lnTo>
                      <a:pt x="271" y="200"/>
                    </a:lnTo>
                    <a:lnTo>
                      <a:pt x="266" y="202"/>
                    </a:lnTo>
                    <a:lnTo>
                      <a:pt x="205" y="212"/>
                    </a:lnTo>
                    <a:lnTo>
                      <a:pt x="146" y="210"/>
                    </a:lnTo>
                    <a:lnTo>
                      <a:pt x="101" y="203"/>
                    </a:lnTo>
                    <a:lnTo>
                      <a:pt x="53" y="198"/>
                    </a:lnTo>
                    <a:lnTo>
                      <a:pt x="24" y="190"/>
                    </a:lnTo>
                    <a:lnTo>
                      <a:pt x="2" y="175"/>
                    </a:lnTo>
                    <a:lnTo>
                      <a:pt x="0" y="155"/>
                    </a:lnTo>
                    <a:lnTo>
                      <a:pt x="5" y="134"/>
                    </a:lnTo>
                    <a:lnTo>
                      <a:pt x="27" y="124"/>
                    </a:lnTo>
                    <a:lnTo>
                      <a:pt x="52" y="120"/>
                    </a:lnTo>
                    <a:lnTo>
                      <a:pt x="92" y="125"/>
                    </a:lnTo>
                    <a:lnTo>
                      <a:pt x="133" y="142"/>
                    </a:lnTo>
                    <a:lnTo>
                      <a:pt x="170" y="155"/>
                    </a:lnTo>
                    <a:lnTo>
                      <a:pt x="202" y="160"/>
                    </a:lnTo>
                    <a:lnTo>
                      <a:pt x="233" y="162"/>
                    </a:lnTo>
                    <a:lnTo>
                      <a:pt x="266" y="159"/>
                    </a:lnTo>
                    <a:lnTo>
                      <a:pt x="304" y="150"/>
                    </a:lnTo>
                    <a:lnTo>
                      <a:pt x="344" y="137"/>
                    </a:lnTo>
                    <a:lnTo>
                      <a:pt x="374" y="122"/>
                    </a:lnTo>
                    <a:lnTo>
                      <a:pt x="400" y="100"/>
                    </a:lnTo>
                    <a:lnTo>
                      <a:pt x="415" y="86"/>
                    </a:lnTo>
                    <a:lnTo>
                      <a:pt x="425" y="74"/>
                    </a:lnTo>
                    <a:close/>
                  </a:path>
                </a:pathLst>
              </a:custGeom>
              <a:solidFill>
                <a:srgbClr val="C0C0C0"/>
              </a:solidFill>
              <a:ln w="9525">
                <a:noFill/>
                <a:round/>
                <a:headEnd/>
                <a:tailEnd/>
              </a:ln>
            </p:spPr>
            <p:txBody>
              <a:bodyPr/>
              <a:lstStyle/>
              <a:p>
                <a:endParaRPr lang="en-GB"/>
              </a:p>
            </p:txBody>
          </p:sp>
          <p:sp>
            <p:nvSpPr>
              <p:cNvPr id="26646" name="Freeform 8"/>
              <p:cNvSpPr>
                <a:spLocks/>
              </p:cNvSpPr>
              <p:nvPr/>
            </p:nvSpPr>
            <p:spPr bwMode="auto">
              <a:xfrm>
                <a:off x="3696" y="2444"/>
                <a:ext cx="186" cy="523"/>
              </a:xfrm>
              <a:custGeom>
                <a:avLst/>
                <a:gdLst>
                  <a:gd name="T0" fmla="*/ 38 w 186"/>
                  <a:gd name="T1" fmla="*/ 5 h 523"/>
                  <a:gd name="T2" fmla="*/ 37 w 186"/>
                  <a:gd name="T3" fmla="*/ 30 h 523"/>
                  <a:gd name="T4" fmla="*/ 42 w 186"/>
                  <a:gd name="T5" fmla="*/ 55 h 523"/>
                  <a:gd name="T6" fmla="*/ 61 w 186"/>
                  <a:gd name="T7" fmla="*/ 85 h 523"/>
                  <a:gd name="T8" fmla="*/ 85 w 186"/>
                  <a:gd name="T9" fmla="*/ 120 h 523"/>
                  <a:gd name="T10" fmla="*/ 115 w 186"/>
                  <a:gd name="T11" fmla="*/ 148 h 523"/>
                  <a:gd name="T12" fmla="*/ 136 w 186"/>
                  <a:gd name="T13" fmla="*/ 174 h 523"/>
                  <a:gd name="T14" fmla="*/ 146 w 186"/>
                  <a:gd name="T15" fmla="*/ 188 h 523"/>
                  <a:gd name="T16" fmla="*/ 144 w 186"/>
                  <a:gd name="T17" fmla="*/ 196 h 523"/>
                  <a:gd name="T18" fmla="*/ 141 w 186"/>
                  <a:gd name="T19" fmla="*/ 201 h 523"/>
                  <a:gd name="T20" fmla="*/ 131 w 186"/>
                  <a:gd name="T21" fmla="*/ 204 h 523"/>
                  <a:gd name="T22" fmla="*/ 103 w 186"/>
                  <a:gd name="T23" fmla="*/ 223 h 523"/>
                  <a:gd name="T24" fmla="*/ 68 w 186"/>
                  <a:gd name="T25" fmla="*/ 260 h 523"/>
                  <a:gd name="T26" fmla="*/ 43 w 186"/>
                  <a:gd name="T27" fmla="*/ 300 h 523"/>
                  <a:gd name="T28" fmla="*/ 27 w 186"/>
                  <a:gd name="T29" fmla="*/ 338 h 523"/>
                  <a:gd name="T30" fmla="*/ 13 w 186"/>
                  <a:gd name="T31" fmla="*/ 379 h 523"/>
                  <a:gd name="T32" fmla="*/ 7 w 186"/>
                  <a:gd name="T33" fmla="*/ 422 h 523"/>
                  <a:gd name="T34" fmla="*/ 0 w 186"/>
                  <a:gd name="T35" fmla="*/ 457 h 523"/>
                  <a:gd name="T36" fmla="*/ 5 w 186"/>
                  <a:gd name="T37" fmla="*/ 472 h 523"/>
                  <a:gd name="T38" fmla="*/ 22 w 186"/>
                  <a:gd name="T39" fmla="*/ 484 h 523"/>
                  <a:gd name="T40" fmla="*/ 48 w 186"/>
                  <a:gd name="T41" fmla="*/ 493 h 523"/>
                  <a:gd name="T42" fmla="*/ 80 w 186"/>
                  <a:gd name="T43" fmla="*/ 508 h 523"/>
                  <a:gd name="T44" fmla="*/ 100 w 186"/>
                  <a:gd name="T45" fmla="*/ 523 h 523"/>
                  <a:gd name="T46" fmla="*/ 116 w 186"/>
                  <a:gd name="T47" fmla="*/ 520 h 523"/>
                  <a:gd name="T48" fmla="*/ 131 w 186"/>
                  <a:gd name="T49" fmla="*/ 512 h 523"/>
                  <a:gd name="T50" fmla="*/ 139 w 186"/>
                  <a:gd name="T51" fmla="*/ 493 h 523"/>
                  <a:gd name="T52" fmla="*/ 136 w 186"/>
                  <a:gd name="T53" fmla="*/ 484 h 523"/>
                  <a:gd name="T54" fmla="*/ 123 w 186"/>
                  <a:gd name="T55" fmla="*/ 474 h 523"/>
                  <a:gd name="T56" fmla="*/ 81 w 186"/>
                  <a:gd name="T57" fmla="*/ 460 h 523"/>
                  <a:gd name="T58" fmla="*/ 55 w 186"/>
                  <a:gd name="T59" fmla="*/ 452 h 523"/>
                  <a:gd name="T60" fmla="*/ 42 w 186"/>
                  <a:gd name="T61" fmla="*/ 442 h 523"/>
                  <a:gd name="T62" fmla="*/ 37 w 186"/>
                  <a:gd name="T63" fmla="*/ 417 h 523"/>
                  <a:gd name="T64" fmla="*/ 43 w 186"/>
                  <a:gd name="T65" fmla="*/ 387 h 523"/>
                  <a:gd name="T66" fmla="*/ 66 w 186"/>
                  <a:gd name="T67" fmla="*/ 354 h 523"/>
                  <a:gd name="T68" fmla="*/ 93 w 186"/>
                  <a:gd name="T69" fmla="*/ 316 h 523"/>
                  <a:gd name="T70" fmla="*/ 115 w 186"/>
                  <a:gd name="T71" fmla="*/ 290 h 523"/>
                  <a:gd name="T72" fmla="*/ 143 w 186"/>
                  <a:gd name="T73" fmla="*/ 261 h 523"/>
                  <a:gd name="T74" fmla="*/ 166 w 186"/>
                  <a:gd name="T75" fmla="*/ 240 h 523"/>
                  <a:gd name="T76" fmla="*/ 181 w 186"/>
                  <a:gd name="T77" fmla="*/ 221 h 523"/>
                  <a:gd name="T78" fmla="*/ 186 w 186"/>
                  <a:gd name="T79" fmla="*/ 206 h 523"/>
                  <a:gd name="T80" fmla="*/ 183 w 186"/>
                  <a:gd name="T81" fmla="*/ 186 h 523"/>
                  <a:gd name="T82" fmla="*/ 178 w 186"/>
                  <a:gd name="T83" fmla="*/ 164 h 523"/>
                  <a:gd name="T84" fmla="*/ 161 w 186"/>
                  <a:gd name="T85" fmla="*/ 118 h 523"/>
                  <a:gd name="T86" fmla="*/ 138 w 186"/>
                  <a:gd name="T87" fmla="*/ 80 h 523"/>
                  <a:gd name="T88" fmla="*/ 121 w 186"/>
                  <a:gd name="T89" fmla="*/ 50 h 523"/>
                  <a:gd name="T90" fmla="*/ 90 w 186"/>
                  <a:gd name="T91" fmla="*/ 14 h 523"/>
                  <a:gd name="T92" fmla="*/ 66 w 186"/>
                  <a:gd name="T93" fmla="*/ 2 h 523"/>
                  <a:gd name="T94" fmla="*/ 61 w 186"/>
                  <a:gd name="T95" fmla="*/ 2 h 523"/>
                  <a:gd name="T96" fmla="*/ 48 w 186"/>
                  <a:gd name="T97" fmla="*/ 0 h 523"/>
                  <a:gd name="T98" fmla="*/ 38 w 186"/>
                  <a:gd name="T99" fmla="*/ 5 h 5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
                  <a:gd name="T151" fmla="*/ 0 h 523"/>
                  <a:gd name="T152" fmla="*/ 186 w 186"/>
                  <a:gd name="T153" fmla="*/ 523 h 5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 h="523">
                    <a:moveTo>
                      <a:pt x="38" y="5"/>
                    </a:moveTo>
                    <a:lnTo>
                      <a:pt x="37" y="30"/>
                    </a:lnTo>
                    <a:lnTo>
                      <a:pt x="42" y="55"/>
                    </a:lnTo>
                    <a:lnTo>
                      <a:pt x="61" y="85"/>
                    </a:lnTo>
                    <a:lnTo>
                      <a:pt x="85" y="120"/>
                    </a:lnTo>
                    <a:lnTo>
                      <a:pt x="115" y="148"/>
                    </a:lnTo>
                    <a:lnTo>
                      <a:pt x="136" y="174"/>
                    </a:lnTo>
                    <a:lnTo>
                      <a:pt x="146" y="188"/>
                    </a:lnTo>
                    <a:lnTo>
                      <a:pt x="144" y="196"/>
                    </a:lnTo>
                    <a:lnTo>
                      <a:pt x="141" y="201"/>
                    </a:lnTo>
                    <a:lnTo>
                      <a:pt x="131" y="204"/>
                    </a:lnTo>
                    <a:lnTo>
                      <a:pt x="103" y="223"/>
                    </a:lnTo>
                    <a:lnTo>
                      <a:pt x="68" y="260"/>
                    </a:lnTo>
                    <a:lnTo>
                      <a:pt x="43" y="300"/>
                    </a:lnTo>
                    <a:lnTo>
                      <a:pt x="27" y="338"/>
                    </a:lnTo>
                    <a:lnTo>
                      <a:pt x="13" y="379"/>
                    </a:lnTo>
                    <a:lnTo>
                      <a:pt x="7" y="422"/>
                    </a:lnTo>
                    <a:lnTo>
                      <a:pt x="0" y="457"/>
                    </a:lnTo>
                    <a:lnTo>
                      <a:pt x="5" y="472"/>
                    </a:lnTo>
                    <a:lnTo>
                      <a:pt x="22" y="484"/>
                    </a:lnTo>
                    <a:lnTo>
                      <a:pt x="48" y="493"/>
                    </a:lnTo>
                    <a:lnTo>
                      <a:pt x="80" y="508"/>
                    </a:lnTo>
                    <a:lnTo>
                      <a:pt x="100" y="523"/>
                    </a:lnTo>
                    <a:lnTo>
                      <a:pt x="116" y="520"/>
                    </a:lnTo>
                    <a:lnTo>
                      <a:pt x="131" y="512"/>
                    </a:lnTo>
                    <a:lnTo>
                      <a:pt x="139" y="493"/>
                    </a:lnTo>
                    <a:lnTo>
                      <a:pt x="136" y="484"/>
                    </a:lnTo>
                    <a:lnTo>
                      <a:pt x="123" y="474"/>
                    </a:lnTo>
                    <a:lnTo>
                      <a:pt x="81" y="460"/>
                    </a:lnTo>
                    <a:lnTo>
                      <a:pt x="55" y="452"/>
                    </a:lnTo>
                    <a:lnTo>
                      <a:pt x="42" y="442"/>
                    </a:lnTo>
                    <a:lnTo>
                      <a:pt x="37" y="417"/>
                    </a:lnTo>
                    <a:lnTo>
                      <a:pt x="43" y="387"/>
                    </a:lnTo>
                    <a:lnTo>
                      <a:pt x="66" y="354"/>
                    </a:lnTo>
                    <a:lnTo>
                      <a:pt x="93" y="316"/>
                    </a:lnTo>
                    <a:lnTo>
                      <a:pt x="115" y="290"/>
                    </a:lnTo>
                    <a:lnTo>
                      <a:pt x="143" y="261"/>
                    </a:lnTo>
                    <a:lnTo>
                      <a:pt x="166" y="240"/>
                    </a:lnTo>
                    <a:lnTo>
                      <a:pt x="181" y="221"/>
                    </a:lnTo>
                    <a:lnTo>
                      <a:pt x="186" y="206"/>
                    </a:lnTo>
                    <a:lnTo>
                      <a:pt x="183" y="186"/>
                    </a:lnTo>
                    <a:lnTo>
                      <a:pt x="178" y="164"/>
                    </a:lnTo>
                    <a:lnTo>
                      <a:pt x="161" y="118"/>
                    </a:lnTo>
                    <a:lnTo>
                      <a:pt x="138" y="80"/>
                    </a:lnTo>
                    <a:lnTo>
                      <a:pt x="121" y="50"/>
                    </a:lnTo>
                    <a:lnTo>
                      <a:pt x="90" y="14"/>
                    </a:lnTo>
                    <a:lnTo>
                      <a:pt x="66" y="2"/>
                    </a:lnTo>
                    <a:lnTo>
                      <a:pt x="61" y="2"/>
                    </a:lnTo>
                    <a:lnTo>
                      <a:pt x="48" y="0"/>
                    </a:lnTo>
                    <a:lnTo>
                      <a:pt x="38" y="5"/>
                    </a:lnTo>
                    <a:close/>
                  </a:path>
                </a:pathLst>
              </a:custGeom>
              <a:solidFill>
                <a:srgbClr val="C0C0C0"/>
              </a:solidFill>
              <a:ln w="9525">
                <a:noFill/>
                <a:round/>
                <a:headEnd/>
                <a:tailEnd/>
              </a:ln>
            </p:spPr>
            <p:txBody>
              <a:bodyPr/>
              <a:lstStyle/>
              <a:p>
                <a:endParaRPr lang="en-GB"/>
              </a:p>
            </p:txBody>
          </p:sp>
          <p:sp>
            <p:nvSpPr>
              <p:cNvPr id="26647" name="Freeform 9"/>
              <p:cNvSpPr>
                <a:spLocks/>
              </p:cNvSpPr>
              <p:nvPr/>
            </p:nvSpPr>
            <p:spPr bwMode="auto">
              <a:xfrm>
                <a:off x="3771" y="2442"/>
                <a:ext cx="199" cy="470"/>
              </a:xfrm>
              <a:custGeom>
                <a:avLst/>
                <a:gdLst>
                  <a:gd name="T0" fmla="*/ 80 w 199"/>
                  <a:gd name="T1" fmla="*/ 25 h 470"/>
                  <a:gd name="T2" fmla="*/ 57 w 199"/>
                  <a:gd name="T3" fmla="*/ 5 h 470"/>
                  <a:gd name="T4" fmla="*/ 30 w 199"/>
                  <a:gd name="T5" fmla="*/ 0 h 470"/>
                  <a:gd name="T6" fmla="*/ 15 w 199"/>
                  <a:gd name="T7" fmla="*/ 6 h 470"/>
                  <a:gd name="T8" fmla="*/ 0 w 199"/>
                  <a:gd name="T9" fmla="*/ 28 h 470"/>
                  <a:gd name="T10" fmla="*/ 4 w 199"/>
                  <a:gd name="T11" fmla="*/ 48 h 470"/>
                  <a:gd name="T12" fmla="*/ 25 w 199"/>
                  <a:gd name="T13" fmla="*/ 69 h 470"/>
                  <a:gd name="T14" fmla="*/ 52 w 199"/>
                  <a:gd name="T15" fmla="*/ 91 h 470"/>
                  <a:gd name="T16" fmla="*/ 83 w 199"/>
                  <a:gd name="T17" fmla="*/ 111 h 470"/>
                  <a:gd name="T18" fmla="*/ 115 w 199"/>
                  <a:gd name="T19" fmla="*/ 129 h 470"/>
                  <a:gd name="T20" fmla="*/ 145 w 199"/>
                  <a:gd name="T21" fmla="*/ 151 h 470"/>
                  <a:gd name="T22" fmla="*/ 161 w 199"/>
                  <a:gd name="T23" fmla="*/ 164 h 470"/>
                  <a:gd name="T24" fmla="*/ 163 w 199"/>
                  <a:gd name="T25" fmla="*/ 172 h 470"/>
                  <a:gd name="T26" fmla="*/ 163 w 199"/>
                  <a:gd name="T27" fmla="*/ 185 h 470"/>
                  <a:gd name="T28" fmla="*/ 148 w 199"/>
                  <a:gd name="T29" fmla="*/ 202 h 470"/>
                  <a:gd name="T30" fmla="*/ 125 w 199"/>
                  <a:gd name="T31" fmla="*/ 243 h 470"/>
                  <a:gd name="T32" fmla="*/ 108 w 199"/>
                  <a:gd name="T33" fmla="*/ 278 h 470"/>
                  <a:gd name="T34" fmla="*/ 100 w 199"/>
                  <a:gd name="T35" fmla="*/ 307 h 470"/>
                  <a:gd name="T36" fmla="*/ 92 w 199"/>
                  <a:gd name="T37" fmla="*/ 342 h 470"/>
                  <a:gd name="T38" fmla="*/ 85 w 199"/>
                  <a:gd name="T39" fmla="*/ 365 h 470"/>
                  <a:gd name="T40" fmla="*/ 72 w 199"/>
                  <a:gd name="T41" fmla="*/ 389 h 470"/>
                  <a:gd name="T42" fmla="*/ 67 w 199"/>
                  <a:gd name="T43" fmla="*/ 412 h 470"/>
                  <a:gd name="T44" fmla="*/ 72 w 199"/>
                  <a:gd name="T45" fmla="*/ 427 h 470"/>
                  <a:gd name="T46" fmla="*/ 97 w 199"/>
                  <a:gd name="T47" fmla="*/ 433 h 470"/>
                  <a:gd name="T48" fmla="*/ 128 w 199"/>
                  <a:gd name="T49" fmla="*/ 443 h 470"/>
                  <a:gd name="T50" fmla="*/ 165 w 199"/>
                  <a:gd name="T51" fmla="*/ 453 h 470"/>
                  <a:gd name="T52" fmla="*/ 183 w 199"/>
                  <a:gd name="T53" fmla="*/ 468 h 470"/>
                  <a:gd name="T54" fmla="*/ 191 w 199"/>
                  <a:gd name="T55" fmla="*/ 470 h 470"/>
                  <a:gd name="T56" fmla="*/ 199 w 199"/>
                  <a:gd name="T57" fmla="*/ 460 h 470"/>
                  <a:gd name="T58" fmla="*/ 199 w 199"/>
                  <a:gd name="T59" fmla="*/ 427 h 470"/>
                  <a:gd name="T60" fmla="*/ 185 w 199"/>
                  <a:gd name="T61" fmla="*/ 408 h 470"/>
                  <a:gd name="T62" fmla="*/ 161 w 199"/>
                  <a:gd name="T63" fmla="*/ 407 h 470"/>
                  <a:gd name="T64" fmla="*/ 132 w 199"/>
                  <a:gd name="T65" fmla="*/ 403 h 470"/>
                  <a:gd name="T66" fmla="*/ 107 w 199"/>
                  <a:gd name="T67" fmla="*/ 400 h 470"/>
                  <a:gd name="T68" fmla="*/ 107 w 199"/>
                  <a:gd name="T69" fmla="*/ 384 h 470"/>
                  <a:gd name="T70" fmla="*/ 118 w 199"/>
                  <a:gd name="T71" fmla="*/ 360 h 470"/>
                  <a:gd name="T72" fmla="*/ 143 w 199"/>
                  <a:gd name="T73" fmla="*/ 316 h 470"/>
                  <a:gd name="T74" fmla="*/ 163 w 199"/>
                  <a:gd name="T75" fmla="*/ 278 h 470"/>
                  <a:gd name="T76" fmla="*/ 178 w 199"/>
                  <a:gd name="T77" fmla="*/ 244 h 470"/>
                  <a:gd name="T78" fmla="*/ 195 w 199"/>
                  <a:gd name="T79" fmla="*/ 210 h 470"/>
                  <a:gd name="T80" fmla="*/ 198 w 199"/>
                  <a:gd name="T81" fmla="*/ 194 h 470"/>
                  <a:gd name="T82" fmla="*/ 199 w 199"/>
                  <a:gd name="T83" fmla="*/ 174 h 470"/>
                  <a:gd name="T84" fmla="*/ 198 w 199"/>
                  <a:gd name="T85" fmla="*/ 156 h 470"/>
                  <a:gd name="T86" fmla="*/ 191 w 199"/>
                  <a:gd name="T87" fmla="*/ 141 h 470"/>
                  <a:gd name="T88" fmla="*/ 181 w 199"/>
                  <a:gd name="T89" fmla="*/ 124 h 470"/>
                  <a:gd name="T90" fmla="*/ 166 w 199"/>
                  <a:gd name="T91" fmla="*/ 107 h 470"/>
                  <a:gd name="T92" fmla="*/ 138 w 199"/>
                  <a:gd name="T93" fmla="*/ 83 h 470"/>
                  <a:gd name="T94" fmla="*/ 110 w 199"/>
                  <a:gd name="T95" fmla="*/ 56 h 470"/>
                  <a:gd name="T96" fmla="*/ 90 w 199"/>
                  <a:gd name="T97" fmla="*/ 35 h 470"/>
                  <a:gd name="T98" fmla="*/ 80 w 199"/>
                  <a:gd name="T99" fmla="*/ 25 h 4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9"/>
                  <a:gd name="T151" fmla="*/ 0 h 470"/>
                  <a:gd name="T152" fmla="*/ 199 w 199"/>
                  <a:gd name="T153" fmla="*/ 470 h 4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9" h="470">
                    <a:moveTo>
                      <a:pt x="80" y="25"/>
                    </a:moveTo>
                    <a:lnTo>
                      <a:pt x="57" y="5"/>
                    </a:lnTo>
                    <a:lnTo>
                      <a:pt x="30" y="0"/>
                    </a:lnTo>
                    <a:lnTo>
                      <a:pt x="15" y="6"/>
                    </a:lnTo>
                    <a:lnTo>
                      <a:pt x="0" y="28"/>
                    </a:lnTo>
                    <a:lnTo>
                      <a:pt x="4" y="48"/>
                    </a:lnTo>
                    <a:lnTo>
                      <a:pt x="25" y="69"/>
                    </a:lnTo>
                    <a:lnTo>
                      <a:pt x="52" y="91"/>
                    </a:lnTo>
                    <a:lnTo>
                      <a:pt x="83" y="111"/>
                    </a:lnTo>
                    <a:lnTo>
                      <a:pt x="115" y="129"/>
                    </a:lnTo>
                    <a:lnTo>
                      <a:pt x="145" y="151"/>
                    </a:lnTo>
                    <a:lnTo>
                      <a:pt x="161" y="164"/>
                    </a:lnTo>
                    <a:lnTo>
                      <a:pt x="163" y="172"/>
                    </a:lnTo>
                    <a:lnTo>
                      <a:pt x="163" y="185"/>
                    </a:lnTo>
                    <a:lnTo>
                      <a:pt x="148" y="202"/>
                    </a:lnTo>
                    <a:lnTo>
                      <a:pt x="125" y="243"/>
                    </a:lnTo>
                    <a:lnTo>
                      <a:pt x="108" y="278"/>
                    </a:lnTo>
                    <a:lnTo>
                      <a:pt x="100" y="307"/>
                    </a:lnTo>
                    <a:lnTo>
                      <a:pt x="92" y="342"/>
                    </a:lnTo>
                    <a:lnTo>
                      <a:pt x="85" y="365"/>
                    </a:lnTo>
                    <a:lnTo>
                      <a:pt x="72" y="389"/>
                    </a:lnTo>
                    <a:lnTo>
                      <a:pt x="67" y="412"/>
                    </a:lnTo>
                    <a:lnTo>
                      <a:pt x="72" y="427"/>
                    </a:lnTo>
                    <a:lnTo>
                      <a:pt x="97" y="433"/>
                    </a:lnTo>
                    <a:lnTo>
                      <a:pt x="128" y="443"/>
                    </a:lnTo>
                    <a:lnTo>
                      <a:pt x="165" y="453"/>
                    </a:lnTo>
                    <a:lnTo>
                      <a:pt x="183" y="468"/>
                    </a:lnTo>
                    <a:lnTo>
                      <a:pt x="191" y="470"/>
                    </a:lnTo>
                    <a:lnTo>
                      <a:pt x="199" y="460"/>
                    </a:lnTo>
                    <a:lnTo>
                      <a:pt x="199" y="427"/>
                    </a:lnTo>
                    <a:lnTo>
                      <a:pt x="185" y="408"/>
                    </a:lnTo>
                    <a:lnTo>
                      <a:pt x="161" y="407"/>
                    </a:lnTo>
                    <a:lnTo>
                      <a:pt x="132" y="403"/>
                    </a:lnTo>
                    <a:lnTo>
                      <a:pt x="107" y="400"/>
                    </a:lnTo>
                    <a:lnTo>
                      <a:pt x="107" y="384"/>
                    </a:lnTo>
                    <a:lnTo>
                      <a:pt x="118" y="360"/>
                    </a:lnTo>
                    <a:lnTo>
                      <a:pt x="143" y="316"/>
                    </a:lnTo>
                    <a:lnTo>
                      <a:pt x="163" y="278"/>
                    </a:lnTo>
                    <a:lnTo>
                      <a:pt x="178" y="244"/>
                    </a:lnTo>
                    <a:lnTo>
                      <a:pt x="195" y="210"/>
                    </a:lnTo>
                    <a:lnTo>
                      <a:pt x="198" y="194"/>
                    </a:lnTo>
                    <a:lnTo>
                      <a:pt x="199" y="174"/>
                    </a:lnTo>
                    <a:lnTo>
                      <a:pt x="198" y="156"/>
                    </a:lnTo>
                    <a:lnTo>
                      <a:pt x="191" y="141"/>
                    </a:lnTo>
                    <a:lnTo>
                      <a:pt x="181" y="124"/>
                    </a:lnTo>
                    <a:lnTo>
                      <a:pt x="166" y="107"/>
                    </a:lnTo>
                    <a:lnTo>
                      <a:pt x="138" y="83"/>
                    </a:lnTo>
                    <a:lnTo>
                      <a:pt x="110" y="56"/>
                    </a:lnTo>
                    <a:lnTo>
                      <a:pt x="90" y="35"/>
                    </a:lnTo>
                    <a:lnTo>
                      <a:pt x="80" y="25"/>
                    </a:lnTo>
                    <a:close/>
                  </a:path>
                </a:pathLst>
              </a:custGeom>
              <a:solidFill>
                <a:srgbClr val="C0C0C0"/>
              </a:solidFill>
              <a:ln w="9525">
                <a:noFill/>
                <a:round/>
                <a:headEnd/>
                <a:tailEnd/>
              </a:ln>
            </p:spPr>
            <p:txBody>
              <a:bodyPr/>
              <a:lstStyle/>
              <a:p>
                <a:endParaRPr lang="en-GB"/>
              </a:p>
            </p:txBody>
          </p:sp>
        </p:grpSp>
        <p:grpSp>
          <p:nvGrpSpPr>
            <p:cNvPr id="4" name="Group 10"/>
            <p:cNvGrpSpPr>
              <a:grpSpLocks/>
            </p:cNvGrpSpPr>
            <p:nvPr/>
          </p:nvGrpSpPr>
          <p:grpSpPr bwMode="auto">
            <a:xfrm>
              <a:off x="2736" y="1152"/>
              <a:ext cx="1537" cy="1529"/>
              <a:chOff x="1919" y="1952"/>
              <a:chExt cx="896" cy="969"/>
            </a:xfrm>
          </p:grpSpPr>
          <p:sp>
            <p:nvSpPr>
              <p:cNvPr id="26631" name="Freeform 11"/>
              <p:cNvSpPr>
                <a:spLocks/>
              </p:cNvSpPr>
              <p:nvPr/>
            </p:nvSpPr>
            <p:spPr bwMode="auto">
              <a:xfrm>
                <a:off x="1928" y="1964"/>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83"/>
                  <a:gd name="T115" fmla="*/ 0 h 946"/>
                  <a:gd name="T116" fmla="*/ 883 w 883"/>
                  <a:gd name="T117" fmla="*/ 946 h 9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F1F1F1"/>
              </a:solidFill>
              <a:ln w="9525">
                <a:noFill/>
                <a:round/>
                <a:headEnd/>
                <a:tailEnd/>
              </a:ln>
            </p:spPr>
            <p:txBody>
              <a:bodyPr/>
              <a:lstStyle/>
              <a:p>
                <a:endParaRPr lang="en-GB"/>
              </a:p>
            </p:txBody>
          </p:sp>
          <p:sp>
            <p:nvSpPr>
              <p:cNvPr id="26632" name="Freeform 12"/>
              <p:cNvSpPr>
                <a:spLocks/>
              </p:cNvSpPr>
              <p:nvPr/>
            </p:nvSpPr>
            <p:spPr bwMode="auto">
              <a:xfrm>
                <a:off x="2013" y="2135"/>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7"/>
                  <a:gd name="T64" fmla="*/ 0 h 392"/>
                  <a:gd name="T65" fmla="*/ 517 w 517"/>
                  <a:gd name="T66" fmla="*/ 392 h 3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E9E9E9"/>
              </a:solidFill>
              <a:ln w="9525">
                <a:noFill/>
                <a:round/>
                <a:headEnd/>
                <a:tailEnd/>
              </a:ln>
            </p:spPr>
            <p:txBody>
              <a:bodyPr/>
              <a:lstStyle/>
              <a:p>
                <a:endParaRPr lang="en-GB"/>
              </a:p>
            </p:txBody>
          </p:sp>
          <p:sp>
            <p:nvSpPr>
              <p:cNvPr id="26633" name="Freeform 13"/>
              <p:cNvSpPr>
                <a:spLocks/>
              </p:cNvSpPr>
              <p:nvPr/>
            </p:nvSpPr>
            <p:spPr bwMode="auto">
              <a:xfrm>
                <a:off x="1927" y="2441"/>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88"/>
                  <a:gd name="T169" fmla="*/ 0 h 480"/>
                  <a:gd name="T170" fmla="*/ 888 w 888"/>
                  <a:gd name="T171" fmla="*/ 480 h 4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D6D6D6"/>
              </a:solidFill>
              <a:ln w="9525">
                <a:noFill/>
                <a:round/>
                <a:headEnd/>
                <a:tailEnd/>
              </a:ln>
            </p:spPr>
            <p:txBody>
              <a:bodyPr/>
              <a:lstStyle/>
              <a:p>
                <a:endParaRPr lang="en-GB"/>
              </a:p>
            </p:txBody>
          </p:sp>
          <p:sp>
            <p:nvSpPr>
              <p:cNvPr id="26634" name="Freeform 14"/>
              <p:cNvSpPr>
                <a:spLocks/>
              </p:cNvSpPr>
              <p:nvPr/>
            </p:nvSpPr>
            <p:spPr bwMode="auto">
              <a:xfrm>
                <a:off x="2091" y="2604"/>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59"/>
                  <a:gd name="T73" fmla="*/ 0 h 105"/>
                  <a:gd name="T74" fmla="*/ 459 w 459"/>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D6D6D6"/>
              </a:solidFill>
              <a:ln w="9525">
                <a:noFill/>
                <a:round/>
                <a:headEnd/>
                <a:tailEnd/>
              </a:ln>
            </p:spPr>
            <p:txBody>
              <a:bodyPr/>
              <a:lstStyle/>
              <a:p>
                <a:endParaRPr lang="en-GB"/>
              </a:p>
            </p:txBody>
          </p:sp>
          <p:sp>
            <p:nvSpPr>
              <p:cNvPr id="26635" name="Freeform 15"/>
              <p:cNvSpPr>
                <a:spLocks/>
              </p:cNvSpPr>
              <p:nvPr/>
            </p:nvSpPr>
            <p:spPr bwMode="auto">
              <a:xfrm>
                <a:off x="2020" y="2781"/>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D6D6D6"/>
              </a:solidFill>
              <a:ln w="9525">
                <a:noFill/>
                <a:round/>
                <a:headEnd/>
                <a:tailEnd/>
              </a:ln>
            </p:spPr>
            <p:txBody>
              <a:bodyPr/>
              <a:lstStyle/>
              <a:p>
                <a:endParaRPr lang="en-GB"/>
              </a:p>
            </p:txBody>
          </p:sp>
          <p:sp>
            <p:nvSpPr>
              <p:cNvPr id="26636" name="Freeform 16"/>
              <p:cNvSpPr>
                <a:spLocks/>
              </p:cNvSpPr>
              <p:nvPr/>
            </p:nvSpPr>
            <p:spPr bwMode="auto">
              <a:xfrm>
                <a:off x="2109" y="2776"/>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 name="T15" fmla="*/ 0 w 48"/>
                  <a:gd name="T16" fmla="*/ 0 h 42"/>
                  <a:gd name="T17" fmla="*/ 48 w 48"/>
                  <a:gd name="T18" fmla="*/ 42 h 42"/>
                </a:gdLst>
                <a:ahLst/>
                <a:cxnLst>
                  <a:cxn ang="T10">
                    <a:pos x="T0" y="T1"/>
                  </a:cxn>
                  <a:cxn ang="T11">
                    <a:pos x="T2" y="T3"/>
                  </a:cxn>
                  <a:cxn ang="T12">
                    <a:pos x="T4" y="T5"/>
                  </a:cxn>
                  <a:cxn ang="T13">
                    <a:pos x="T6" y="T7"/>
                  </a:cxn>
                  <a:cxn ang="T14">
                    <a:pos x="T8" y="T9"/>
                  </a:cxn>
                </a:cxnLst>
                <a:rect l="T15" t="T16" r="T17" b="T18"/>
                <a:pathLst>
                  <a:path w="48" h="42">
                    <a:moveTo>
                      <a:pt x="2" y="2"/>
                    </a:moveTo>
                    <a:lnTo>
                      <a:pt x="46" y="0"/>
                    </a:lnTo>
                    <a:lnTo>
                      <a:pt x="48" y="42"/>
                    </a:lnTo>
                    <a:lnTo>
                      <a:pt x="0" y="42"/>
                    </a:lnTo>
                    <a:lnTo>
                      <a:pt x="2" y="2"/>
                    </a:lnTo>
                    <a:close/>
                  </a:path>
                </a:pathLst>
              </a:custGeom>
              <a:solidFill>
                <a:srgbClr val="D6D6D6"/>
              </a:solidFill>
              <a:ln w="9525">
                <a:noFill/>
                <a:round/>
                <a:headEnd/>
                <a:tailEnd/>
              </a:ln>
            </p:spPr>
            <p:txBody>
              <a:bodyPr/>
              <a:lstStyle/>
              <a:p>
                <a:endParaRPr lang="en-GB"/>
              </a:p>
            </p:txBody>
          </p:sp>
          <p:sp>
            <p:nvSpPr>
              <p:cNvPr id="26637" name="Freeform 17"/>
              <p:cNvSpPr>
                <a:spLocks/>
              </p:cNvSpPr>
              <p:nvPr/>
            </p:nvSpPr>
            <p:spPr bwMode="auto">
              <a:xfrm>
                <a:off x="2400" y="2763"/>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 name="T15" fmla="*/ 0 w 195"/>
                  <a:gd name="T16" fmla="*/ 0 h 49"/>
                  <a:gd name="T17" fmla="*/ 195 w 195"/>
                  <a:gd name="T18" fmla="*/ 49 h 49"/>
                </a:gdLst>
                <a:ahLst/>
                <a:cxnLst>
                  <a:cxn ang="T10">
                    <a:pos x="T0" y="T1"/>
                  </a:cxn>
                  <a:cxn ang="T11">
                    <a:pos x="T2" y="T3"/>
                  </a:cxn>
                  <a:cxn ang="T12">
                    <a:pos x="T4" y="T5"/>
                  </a:cxn>
                  <a:cxn ang="T13">
                    <a:pos x="T6" y="T7"/>
                  </a:cxn>
                  <a:cxn ang="T14">
                    <a:pos x="T8" y="T9"/>
                  </a:cxn>
                </a:cxnLst>
                <a:rect l="T15" t="T16" r="T17" b="T18"/>
                <a:pathLst>
                  <a:path w="195" h="49">
                    <a:moveTo>
                      <a:pt x="0" y="15"/>
                    </a:moveTo>
                    <a:lnTo>
                      <a:pt x="190" y="0"/>
                    </a:lnTo>
                    <a:lnTo>
                      <a:pt x="195" y="32"/>
                    </a:lnTo>
                    <a:lnTo>
                      <a:pt x="0" y="49"/>
                    </a:lnTo>
                    <a:lnTo>
                      <a:pt x="0" y="15"/>
                    </a:lnTo>
                    <a:close/>
                  </a:path>
                </a:pathLst>
              </a:custGeom>
              <a:solidFill>
                <a:srgbClr val="D6D6D6"/>
              </a:solidFill>
              <a:ln w="9525">
                <a:noFill/>
                <a:round/>
                <a:headEnd/>
                <a:tailEnd/>
              </a:ln>
            </p:spPr>
            <p:txBody>
              <a:bodyPr/>
              <a:lstStyle/>
              <a:p>
                <a:endParaRPr lang="en-GB"/>
              </a:p>
            </p:txBody>
          </p:sp>
          <p:sp>
            <p:nvSpPr>
              <p:cNvPr id="26638" name="Freeform 18"/>
              <p:cNvSpPr>
                <a:spLocks/>
              </p:cNvSpPr>
              <p:nvPr/>
            </p:nvSpPr>
            <p:spPr bwMode="auto">
              <a:xfrm>
                <a:off x="1919" y="1952"/>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21"/>
                  <a:gd name="T166" fmla="*/ 0 h 646"/>
                  <a:gd name="T167" fmla="*/ 821 w 821"/>
                  <a:gd name="T168" fmla="*/ 646 h 6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D6D6D6"/>
              </a:solidFill>
              <a:ln w="9525">
                <a:noFill/>
                <a:round/>
                <a:headEnd/>
                <a:tailEnd/>
              </a:ln>
            </p:spPr>
            <p:txBody>
              <a:bodyPr/>
              <a:lstStyle/>
              <a:p>
                <a:endParaRPr lang="en-GB"/>
              </a:p>
            </p:txBody>
          </p:sp>
          <p:sp>
            <p:nvSpPr>
              <p:cNvPr id="26639" name="Freeform 19"/>
              <p:cNvSpPr>
                <a:spLocks/>
              </p:cNvSpPr>
              <p:nvPr/>
            </p:nvSpPr>
            <p:spPr bwMode="auto">
              <a:xfrm>
                <a:off x="1974" y="1964"/>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644"/>
                  <a:gd name="T125" fmla="*/ 707 w 707"/>
                  <a:gd name="T126" fmla="*/ 644 h 64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D6D6D6"/>
              </a:solidFill>
              <a:ln w="9525">
                <a:noFill/>
                <a:round/>
                <a:headEnd/>
                <a:tailEnd/>
              </a:ln>
            </p:spPr>
            <p:txBody>
              <a:bodyPr/>
              <a:lstStyle/>
              <a:p>
                <a:endParaRPr lang="en-GB"/>
              </a:p>
            </p:txBody>
          </p:sp>
          <p:sp>
            <p:nvSpPr>
              <p:cNvPr id="26640" name="Freeform 20"/>
              <p:cNvSpPr>
                <a:spLocks/>
              </p:cNvSpPr>
              <p:nvPr/>
            </p:nvSpPr>
            <p:spPr bwMode="auto">
              <a:xfrm>
                <a:off x="2053" y="2126"/>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8"/>
                  <a:gd name="T70" fmla="*/ 0 h 412"/>
                  <a:gd name="T71" fmla="*/ 488 w 488"/>
                  <a:gd name="T72" fmla="*/ 412 h 4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D6D6D6"/>
              </a:solidFill>
              <a:ln w="9525">
                <a:noFill/>
                <a:round/>
                <a:headEnd/>
                <a:tailEnd/>
              </a:ln>
            </p:spPr>
            <p:txBody>
              <a:bodyPr/>
              <a:lstStyle/>
              <a:p>
                <a:endParaRPr lang="en-GB"/>
              </a:p>
            </p:txBody>
          </p:sp>
          <p:sp>
            <p:nvSpPr>
              <p:cNvPr id="26641" name="Freeform 21"/>
              <p:cNvSpPr>
                <a:spLocks/>
              </p:cNvSpPr>
              <p:nvPr/>
            </p:nvSpPr>
            <p:spPr bwMode="auto">
              <a:xfrm>
                <a:off x="2003" y="2132"/>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401"/>
                  <a:gd name="T83" fmla="*/ 485 w 485"/>
                  <a:gd name="T84" fmla="*/ 401 h 4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D6D6D6"/>
              </a:solidFill>
              <a:ln w="9525">
                <a:noFill/>
                <a:round/>
                <a:headEnd/>
                <a:tailEnd/>
              </a:ln>
            </p:spPr>
            <p:txBody>
              <a:bodyPr/>
              <a:lstStyle/>
              <a:p>
                <a:endParaRPr lang="en-GB"/>
              </a:p>
            </p:txBody>
          </p:sp>
        </p:grpSp>
      </p:grpSp>
      <p:sp>
        <p:nvSpPr>
          <p:cNvPr id="26627" name="Rectangle 22"/>
          <p:cNvSpPr>
            <a:spLocks noGrp="1" noChangeArrowheads="1"/>
          </p:cNvSpPr>
          <p:nvPr>
            <p:ph type="title" idx="4294967295"/>
          </p:nvPr>
        </p:nvSpPr>
        <p:spPr/>
        <p:txBody>
          <a:bodyPr>
            <a:normAutofit fontScale="90000"/>
          </a:bodyPr>
          <a:lstStyle/>
          <a:p>
            <a:pPr eaLnBrk="1" hangingPunct="1"/>
            <a:r>
              <a:rPr lang="en-GB"/>
              <a:t>Hands On Labs</a:t>
            </a:r>
          </a:p>
        </p:txBody>
      </p:sp>
      <p:sp>
        <p:nvSpPr>
          <p:cNvPr id="26628" name="Rectangle 23"/>
          <p:cNvSpPr>
            <a:spLocks noGrp="1" noChangeArrowheads="1"/>
          </p:cNvSpPr>
          <p:nvPr>
            <p:ph type="body" idx="4294967295"/>
          </p:nvPr>
        </p:nvSpPr>
        <p:spPr/>
        <p:txBody>
          <a:bodyPr/>
          <a:lstStyle/>
          <a:p>
            <a:r>
              <a:rPr lang="en-GB" dirty="0"/>
              <a:t>Creating and Calling </a:t>
            </a:r>
            <a:r>
              <a:rPr lang="en-GB" dirty="0" err="1"/>
              <a:t>WebAPI</a:t>
            </a:r>
            <a:r>
              <a:rPr lang="en-GB"/>
              <a:t> Services</a:t>
            </a:r>
            <a:endParaRPr lang="en-GB" dirty="0"/>
          </a:p>
        </p:txBody>
      </p:sp>
    </p:spTree>
    <p:extLst>
      <p:ext uri="{BB962C8B-B14F-4D97-AF65-F5344CB8AC3E}">
        <p14:creationId xmlns:p14="http://schemas.microsoft.com/office/powerpoint/2010/main" xmlns="" val="21243895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F3E112D-4CCF-184A-9094-CE1F77DC1CD0}"/>
              </a:ext>
            </a:extLst>
          </p:cNvPr>
          <p:cNvSpPr>
            <a:spLocks noGrp="1"/>
          </p:cNvSpPr>
          <p:nvPr>
            <p:ph type="title"/>
          </p:nvPr>
        </p:nvSpPr>
        <p:spPr/>
        <p:txBody>
          <a:bodyPr>
            <a:normAutofit fontScale="90000"/>
          </a:bodyPr>
          <a:lstStyle/>
          <a:p>
            <a:r>
              <a:rPr lang="en-GB" dirty="0"/>
              <a:t>Any HTTP-Aware Client Can Connect</a:t>
            </a:r>
          </a:p>
        </p:txBody>
      </p:sp>
      <p:sp>
        <p:nvSpPr>
          <p:cNvPr id="4" name="Text Placeholder 4">
            <a:extLst>
              <a:ext uri="{FF2B5EF4-FFF2-40B4-BE49-F238E27FC236}">
                <a16:creationId xmlns:a16="http://schemas.microsoft.com/office/drawing/2014/main" xmlns="" id="{325C0BA0-CE79-D149-87CB-C6F15C6666B6}"/>
              </a:ext>
            </a:extLst>
          </p:cNvPr>
          <p:cNvSpPr>
            <a:spLocks noGrp="1"/>
          </p:cNvSpPr>
          <p:nvPr>
            <p:ph type="body" sz="quarter" idx="15"/>
          </p:nvPr>
        </p:nvSpPr>
        <p:spPr>
          <a:xfrm>
            <a:off x="414000" y="1231271"/>
            <a:ext cx="11404800" cy="5245129"/>
          </a:xfrm>
        </p:spPr>
        <p:txBody>
          <a:bodyPr/>
          <a:lstStyle/>
          <a:p>
            <a:r>
              <a:rPr lang="en-AU" dirty="0"/>
              <a:t>Fully interoperable </a:t>
            </a:r>
          </a:p>
        </p:txBody>
      </p:sp>
      <p:sp>
        <p:nvSpPr>
          <p:cNvPr id="5" name="Down Arrow 4">
            <a:extLst>
              <a:ext uri="{FF2B5EF4-FFF2-40B4-BE49-F238E27FC236}">
                <a16:creationId xmlns:a16="http://schemas.microsoft.com/office/drawing/2014/main" xmlns="" id="{25B289BD-122F-F042-8E94-A42BC1DE0579}"/>
              </a:ext>
            </a:extLst>
          </p:cNvPr>
          <p:cNvSpPr/>
          <p:nvPr/>
        </p:nvSpPr>
        <p:spPr bwMode="auto">
          <a:xfrm rot="1961740">
            <a:off x="4988545" y="3217861"/>
            <a:ext cx="540595" cy="724585"/>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t" anchorCtr="0"/>
          <a:lstStyle/>
          <a:p>
            <a:pPr algn="ctr" defTabSz="699305"/>
            <a:endParaRPr lang="en-US" sz="1200" spc="-77"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29">
            <a:extLst>
              <a:ext uri="{FF2B5EF4-FFF2-40B4-BE49-F238E27FC236}">
                <a16:creationId xmlns:a16="http://schemas.microsoft.com/office/drawing/2014/main" xmlns="" id="{FF457C12-ECC9-F840-97F5-8173CFEEF73F}"/>
              </a:ext>
            </a:extLst>
          </p:cNvPr>
          <p:cNvGrpSpPr/>
          <p:nvPr/>
        </p:nvGrpSpPr>
        <p:grpSpPr>
          <a:xfrm>
            <a:off x="2027237" y="4051697"/>
            <a:ext cx="8153400" cy="1485900"/>
            <a:chOff x="2484437" y="3984630"/>
            <a:chExt cx="8153400" cy="1981200"/>
          </a:xfrm>
          <a:solidFill>
            <a:schemeClr val="bg1"/>
          </a:solidFill>
        </p:grpSpPr>
        <p:grpSp>
          <p:nvGrpSpPr>
            <p:cNvPr id="7" name="Group 30">
              <a:extLst>
                <a:ext uri="{FF2B5EF4-FFF2-40B4-BE49-F238E27FC236}">
                  <a16:creationId xmlns:a16="http://schemas.microsoft.com/office/drawing/2014/main" xmlns="" id="{C5C533F0-1F3B-D94B-B6C4-9B37C2AF535F}"/>
                </a:ext>
              </a:extLst>
            </p:cNvPr>
            <p:cNvGrpSpPr/>
            <p:nvPr/>
          </p:nvGrpSpPr>
          <p:grpSpPr>
            <a:xfrm>
              <a:off x="2484437" y="3984630"/>
              <a:ext cx="1981200" cy="1981200"/>
              <a:chOff x="226291" y="3116262"/>
              <a:chExt cx="1981200" cy="1981200"/>
            </a:xfrm>
            <a:grpFill/>
          </p:grpSpPr>
          <p:sp>
            <p:nvSpPr>
              <p:cNvPr id="27" name="Rectangle 26">
                <a:extLst>
                  <a:ext uri="{FF2B5EF4-FFF2-40B4-BE49-F238E27FC236}">
                    <a16:creationId xmlns:a16="http://schemas.microsoft.com/office/drawing/2014/main" xmlns="" id="{CFED2C83-5AF5-B241-82BF-4FD6CE3BBA1E}"/>
                  </a:ext>
                </a:extLst>
              </p:cNvPr>
              <p:cNvSpPr/>
              <p:nvPr/>
            </p:nvSpPr>
            <p:spPr bwMode="auto">
              <a:xfrm>
                <a:off x="226291" y="3116262"/>
                <a:ext cx="1981200" cy="198120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b" anchorCtr="0"/>
              <a:lstStyle/>
              <a:p>
                <a:pPr algn="ctr" defTabSz="699305"/>
                <a:r>
                  <a:rPr lang="en-US" sz="1500" spc="-77" dirty="0">
                    <a:gradFill>
                      <a:gsLst>
                        <a:gs pos="0">
                          <a:srgbClr val="505050"/>
                        </a:gs>
                        <a:gs pos="100000">
                          <a:srgbClr val="505050"/>
                        </a:gs>
                      </a:gsLst>
                      <a:lin ang="5400000" scaled="0"/>
                    </a:gradFill>
                    <a:ea typeface="Segoe UI" pitchFamily="34" charset="0"/>
                    <a:cs typeface="Segoe UI" pitchFamily="34" charset="0"/>
                  </a:rPr>
                  <a:t>Browsers</a:t>
                </a:r>
                <a:endParaRPr lang="en-US" sz="1200" spc="-77" dirty="0">
                  <a:gradFill>
                    <a:gsLst>
                      <a:gs pos="0">
                        <a:srgbClr val="505050"/>
                      </a:gs>
                      <a:gs pos="100000">
                        <a:srgbClr val="505050"/>
                      </a:gs>
                    </a:gsLst>
                    <a:lin ang="5400000" scaled="0"/>
                  </a:gradFill>
                  <a:ea typeface="Segoe UI" pitchFamily="34" charset="0"/>
                  <a:cs typeface="Segoe UI" pitchFamily="34" charset="0"/>
                </a:endParaRPr>
              </a:p>
            </p:txBody>
          </p:sp>
          <p:pic>
            <p:nvPicPr>
              <p:cNvPr id="28" name="Picture 27">
                <a:extLst>
                  <a:ext uri="{FF2B5EF4-FFF2-40B4-BE49-F238E27FC236}">
                    <a16:creationId xmlns:a16="http://schemas.microsoft.com/office/drawing/2014/main" xmlns="" id="{8B549970-7C40-514D-8662-D4AEF7B9E79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0467" y="3243433"/>
                <a:ext cx="977084" cy="939629"/>
              </a:xfrm>
              <a:prstGeom prst="rect">
                <a:avLst/>
              </a:prstGeom>
              <a:grpFill/>
            </p:spPr>
          </p:pic>
          <p:pic>
            <p:nvPicPr>
              <p:cNvPr id="29" name="Picture 28">
                <a:extLst>
                  <a:ext uri="{FF2B5EF4-FFF2-40B4-BE49-F238E27FC236}">
                    <a16:creationId xmlns:a16="http://schemas.microsoft.com/office/drawing/2014/main" xmlns="" id="{67339BFD-B742-904B-B779-5E934C2407AF}"/>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backgroundRemoval t="0" b="100000" l="0" r="100000"/>
                        </a14:imgEffect>
                      </a14:imgLayer>
                    </a14:imgProps>
                  </a:ext>
                  <a:ext uri="{28A0092B-C50C-407E-A947-70E740481C1C}">
                    <a14:useLocalDpi xmlns:a14="http://schemas.microsoft.com/office/drawing/2010/main" xmlns="" val="0"/>
                  </a:ext>
                </a:extLst>
              </a:blip>
              <a:stretch>
                <a:fillRect/>
              </a:stretch>
            </p:blipFill>
            <p:spPr>
              <a:xfrm>
                <a:off x="721591" y="3441150"/>
                <a:ext cx="990600" cy="990600"/>
              </a:xfrm>
              <a:prstGeom prst="rect">
                <a:avLst/>
              </a:prstGeom>
              <a:noFill/>
            </p:spPr>
          </p:pic>
          <p:pic>
            <p:nvPicPr>
              <p:cNvPr id="30" name="Picture 29">
                <a:extLst>
                  <a:ext uri="{FF2B5EF4-FFF2-40B4-BE49-F238E27FC236}">
                    <a16:creationId xmlns:a16="http://schemas.microsoft.com/office/drawing/2014/main" xmlns="" id="{3F76493F-271C-F14C-9F91-15E94C4C383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57874" y="3610342"/>
                <a:ext cx="1145441" cy="1145439"/>
              </a:xfrm>
              <a:prstGeom prst="rect">
                <a:avLst/>
              </a:prstGeom>
              <a:noFill/>
            </p:spPr>
          </p:pic>
        </p:grpSp>
        <p:grpSp>
          <p:nvGrpSpPr>
            <p:cNvPr id="8" name="Group 31">
              <a:extLst>
                <a:ext uri="{FF2B5EF4-FFF2-40B4-BE49-F238E27FC236}">
                  <a16:creationId xmlns:a16="http://schemas.microsoft.com/office/drawing/2014/main" xmlns="" id="{D91CFCC8-4AC7-B348-9314-331D8D749A1D}"/>
                </a:ext>
              </a:extLst>
            </p:cNvPr>
            <p:cNvGrpSpPr/>
            <p:nvPr/>
          </p:nvGrpSpPr>
          <p:grpSpPr>
            <a:xfrm>
              <a:off x="4541837" y="3984630"/>
              <a:ext cx="1981200" cy="1981200"/>
              <a:chOff x="2567831" y="3095471"/>
              <a:chExt cx="1981200" cy="1981200"/>
            </a:xfrm>
            <a:grpFill/>
          </p:grpSpPr>
          <p:sp>
            <p:nvSpPr>
              <p:cNvPr id="23" name="Rectangle 22">
                <a:extLst>
                  <a:ext uri="{FF2B5EF4-FFF2-40B4-BE49-F238E27FC236}">
                    <a16:creationId xmlns:a16="http://schemas.microsoft.com/office/drawing/2014/main" xmlns="" id="{6AF6AF60-18DD-1D44-99D1-E6B062D24880}"/>
                  </a:ext>
                </a:extLst>
              </p:cNvPr>
              <p:cNvSpPr/>
              <p:nvPr/>
            </p:nvSpPr>
            <p:spPr bwMode="auto">
              <a:xfrm>
                <a:off x="2567831" y="3095471"/>
                <a:ext cx="1981200" cy="198120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b" anchorCtr="0"/>
              <a:lstStyle/>
              <a:p>
                <a:pPr algn="ctr" defTabSz="699305"/>
                <a:r>
                  <a:rPr lang="en-US" sz="1500" spc="-77" dirty="0">
                    <a:gradFill>
                      <a:gsLst>
                        <a:gs pos="0">
                          <a:srgbClr val="505050"/>
                        </a:gs>
                        <a:gs pos="100000">
                          <a:srgbClr val="505050"/>
                        </a:gs>
                      </a:gsLst>
                      <a:lin ang="5400000" scaled="0"/>
                    </a:gradFill>
                    <a:ea typeface="Segoe UI" pitchFamily="34" charset="0"/>
                    <a:cs typeface="Segoe UI" pitchFamily="34" charset="0"/>
                  </a:rPr>
                  <a:t>Devices</a:t>
                </a:r>
                <a:endParaRPr lang="en-US" sz="1200" spc="-77" dirty="0">
                  <a:gradFill>
                    <a:gsLst>
                      <a:gs pos="0">
                        <a:srgbClr val="505050"/>
                      </a:gs>
                      <a:gs pos="100000">
                        <a:srgbClr val="505050"/>
                      </a:gs>
                    </a:gsLst>
                    <a:lin ang="5400000" scaled="0"/>
                  </a:gradFill>
                  <a:ea typeface="Segoe UI" pitchFamily="34" charset="0"/>
                  <a:cs typeface="Segoe UI" pitchFamily="34" charset="0"/>
                </a:endParaRPr>
              </a:p>
            </p:txBody>
          </p:sp>
          <p:pic>
            <p:nvPicPr>
              <p:cNvPr id="24" name="Picture 4" descr="\\eventsql\dvd\Online_ART\DVD_Art_Sept-2-2010\Artwork_Imagery\Hardware Photos\Microsoft HW\Xbox 360\Kinect for Xbox 360\Xbox360_Gloss_Sensor_7-8View.png">
                <a:extLst>
                  <a:ext uri="{FF2B5EF4-FFF2-40B4-BE49-F238E27FC236}">
                    <a16:creationId xmlns:a16="http://schemas.microsoft.com/office/drawing/2014/main" xmlns="" id="{52A18C30-5DA9-874C-A1BB-75DDF7B64D93}"/>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tretch>
                <a:fillRect/>
              </a:stretch>
            </p:blipFill>
            <p:spPr bwMode="auto">
              <a:xfrm>
                <a:off x="3514427" y="3628871"/>
                <a:ext cx="958404" cy="1051353"/>
              </a:xfrm>
              <a:prstGeom prst="rect">
                <a:avLst/>
              </a:prstGeom>
              <a:noFill/>
              <a:ln>
                <a:noFill/>
              </a:ln>
            </p:spPr>
          </p:pic>
          <p:pic>
            <p:nvPicPr>
              <p:cNvPr id="25" name="Picture 3" descr="\\eventsql\dvd\Online_ART\DVD_Art_Sept-2-2010\Artwork_Imagery\Hardware Photos\OEM HW\Windows CE Embedded Devices\Abocom HA2500 (STB).png">
                <a:extLst>
                  <a:ext uri="{FF2B5EF4-FFF2-40B4-BE49-F238E27FC236}">
                    <a16:creationId xmlns:a16="http://schemas.microsoft.com/office/drawing/2014/main" xmlns="" id="{F3636F0D-E724-254F-AA4F-52BBC7C630E9}"/>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740490" y="3344862"/>
                <a:ext cx="1046541" cy="410767"/>
              </a:xfrm>
              <a:prstGeom prst="rect">
                <a:avLst/>
              </a:prstGeom>
              <a:noFill/>
            </p:spPr>
          </p:pic>
          <p:pic>
            <p:nvPicPr>
              <p:cNvPr id="26" name="Picture 5" descr="\\eventsql\dvd\Online_ART\DVD_Art_Sept-2-2010\Artwork_Imagery\Hardware Photos\OEM HW\Windows Embedded\DSCF Windows Embedded AutoPC.png">
                <a:extLst>
                  <a:ext uri="{FF2B5EF4-FFF2-40B4-BE49-F238E27FC236}">
                    <a16:creationId xmlns:a16="http://schemas.microsoft.com/office/drawing/2014/main" xmlns="" id="{499456A6-0F85-D94C-A122-B5587B6A373A}"/>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13037" y="3928665"/>
                <a:ext cx="838643" cy="614606"/>
              </a:xfrm>
              <a:prstGeom prst="rect">
                <a:avLst/>
              </a:prstGeom>
              <a:noFill/>
            </p:spPr>
          </p:pic>
        </p:grpSp>
        <p:grpSp>
          <p:nvGrpSpPr>
            <p:cNvPr id="9" name="Group 32">
              <a:extLst>
                <a:ext uri="{FF2B5EF4-FFF2-40B4-BE49-F238E27FC236}">
                  <a16:creationId xmlns:a16="http://schemas.microsoft.com/office/drawing/2014/main" xmlns="" id="{99FF800E-D9D3-E44E-BC0C-9B6D8C0E2370}"/>
                </a:ext>
              </a:extLst>
            </p:cNvPr>
            <p:cNvGrpSpPr/>
            <p:nvPr/>
          </p:nvGrpSpPr>
          <p:grpSpPr>
            <a:xfrm>
              <a:off x="6599237" y="3984630"/>
              <a:ext cx="1981200" cy="1981200"/>
              <a:chOff x="5990818" y="3140482"/>
              <a:chExt cx="1981200" cy="1981200"/>
            </a:xfrm>
            <a:grpFill/>
          </p:grpSpPr>
          <p:sp>
            <p:nvSpPr>
              <p:cNvPr id="13" name="Rectangle 12">
                <a:extLst>
                  <a:ext uri="{FF2B5EF4-FFF2-40B4-BE49-F238E27FC236}">
                    <a16:creationId xmlns:a16="http://schemas.microsoft.com/office/drawing/2014/main" xmlns="" id="{2731A136-BFEF-D246-9D4D-831749D54F0F}"/>
                  </a:ext>
                </a:extLst>
              </p:cNvPr>
              <p:cNvSpPr/>
              <p:nvPr/>
            </p:nvSpPr>
            <p:spPr bwMode="auto">
              <a:xfrm>
                <a:off x="5990818" y="3140482"/>
                <a:ext cx="1981200" cy="198120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b" anchorCtr="0"/>
              <a:lstStyle/>
              <a:p>
                <a:pPr algn="ctr" defTabSz="699305"/>
                <a:r>
                  <a:rPr lang="en-US" sz="1500" spc="-77" dirty="0">
                    <a:gradFill>
                      <a:gsLst>
                        <a:gs pos="0">
                          <a:srgbClr val="505050"/>
                        </a:gs>
                        <a:gs pos="100000">
                          <a:srgbClr val="505050"/>
                        </a:gs>
                      </a:gsLst>
                      <a:lin ang="5400000" scaled="0"/>
                    </a:gradFill>
                    <a:ea typeface="Segoe UI" pitchFamily="34" charset="0"/>
                    <a:cs typeface="Segoe UI" pitchFamily="34" charset="0"/>
                  </a:rPr>
                  <a:t>Phones</a:t>
                </a:r>
                <a:endParaRPr lang="en-US" sz="1200" spc="-77" dirty="0">
                  <a:gradFill>
                    <a:gsLst>
                      <a:gs pos="0">
                        <a:srgbClr val="505050"/>
                      </a:gs>
                      <a:gs pos="100000">
                        <a:srgbClr val="505050"/>
                      </a:gs>
                    </a:gsLst>
                    <a:lin ang="5400000" scaled="0"/>
                  </a:gradFill>
                  <a:ea typeface="Segoe UI" pitchFamily="34" charset="0"/>
                  <a:cs typeface="Segoe UI" pitchFamily="34" charset="0"/>
                </a:endParaRPr>
              </a:p>
            </p:txBody>
          </p:sp>
          <p:grpSp>
            <p:nvGrpSpPr>
              <p:cNvPr id="14" name="Group 37">
                <a:extLst>
                  <a:ext uri="{FF2B5EF4-FFF2-40B4-BE49-F238E27FC236}">
                    <a16:creationId xmlns:a16="http://schemas.microsoft.com/office/drawing/2014/main" xmlns="" id="{1E108F32-B8FD-6647-A649-4C5759D74F3D}"/>
                  </a:ext>
                </a:extLst>
              </p:cNvPr>
              <p:cNvGrpSpPr/>
              <p:nvPr/>
            </p:nvGrpSpPr>
            <p:grpSpPr>
              <a:xfrm>
                <a:off x="6727231" y="3304522"/>
                <a:ext cx="514831" cy="1313781"/>
                <a:chOff x="2907697" y="1347243"/>
                <a:chExt cx="743801" cy="1898080"/>
              </a:xfrm>
              <a:grpFill/>
            </p:grpSpPr>
            <p:pic>
              <p:nvPicPr>
                <p:cNvPr id="21" name="Picture 20">
                  <a:extLst>
                    <a:ext uri="{FF2B5EF4-FFF2-40B4-BE49-F238E27FC236}">
                      <a16:creationId xmlns:a16="http://schemas.microsoft.com/office/drawing/2014/main" xmlns="" id="{01E07A24-A0B7-7344-9BD7-153B32C9FD89}"/>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907697" y="1347243"/>
                  <a:ext cx="743801" cy="1462805"/>
                </a:xfrm>
                <a:prstGeom prst="rect">
                  <a:avLst/>
                </a:prstGeom>
                <a:grpFill/>
              </p:spPr>
            </p:pic>
            <p:pic>
              <p:nvPicPr>
                <p:cNvPr id="22" name="Picture 21">
                  <a:extLst>
                    <a:ext uri="{FF2B5EF4-FFF2-40B4-BE49-F238E27FC236}">
                      <a16:creationId xmlns:a16="http://schemas.microsoft.com/office/drawing/2014/main" xmlns="" id="{A538D62B-F48D-5A46-8076-796F0D288570}"/>
                    </a:ext>
                  </a:extLst>
                </p:cNvPr>
                <p:cNvPicPr>
                  <a:picLocks noChangeAspect="1"/>
                </p:cNvPicPr>
                <p:nvPr/>
              </p:nvPicPr>
              <p:blipFill>
                <a:blip r:embed="rId10" cstate="print">
                  <a:extLst>
                    <a:ext uri="{BEBA8EAE-BF5A-486C-A8C5-ECC9F3942E4B}">
                      <a14:imgProps xmlns:a14="http://schemas.microsoft.com/office/drawing/2010/main" xmlns="">
                        <a14:imgLayer r:embed="rId11">
                          <a14:imgEffect>
                            <a14:backgroundRemoval t="0" b="100000" l="0" r="100000">
                              <a14:foregroundMark x1="54119" y1="18066" x2="66133" y2="5859"/>
                            </a14:backgroundRemoval>
                          </a14:imgEffect>
                        </a14:imgLayer>
                      </a14:imgProps>
                    </a:ext>
                    <a:ext uri="{28A0092B-C50C-407E-A947-70E740481C1C}">
                      <a14:useLocalDpi xmlns:a14="http://schemas.microsoft.com/office/drawing/2010/main" xmlns="" val="0"/>
                    </a:ext>
                  </a:extLst>
                </a:blip>
                <a:stretch>
                  <a:fillRect/>
                </a:stretch>
              </p:blipFill>
              <p:spPr>
                <a:xfrm>
                  <a:off x="3116121" y="2830945"/>
                  <a:ext cx="353208" cy="414378"/>
                </a:xfrm>
                <a:prstGeom prst="rect">
                  <a:avLst/>
                </a:prstGeom>
                <a:grpFill/>
              </p:spPr>
            </p:pic>
          </p:grpSp>
          <p:grpSp>
            <p:nvGrpSpPr>
              <p:cNvPr id="15" name="Group 38">
                <a:extLst>
                  <a:ext uri="{FF2B5EF4-FFF2-40B4-BE49-F238E27FC236}">
                    <a16:creationId xmlns:a16="http://schemas.microsoft.com/office/drawing/2014/main" xmlns="" id="{69BF8096-4732-CF4F-8EAC-1987A6A85406}"/>
                  </a:ext>
                </a:extLst>
              </p:cNvPr>
              <p:cNvGrpSpPr/>
              <p:nvPr/>
            </p:nvGrpSpPr>
            <p:grpSpPr>
              <a:xfrm>
                <a:off x="7349249" y="3304522"/>
                <a:ext cx="502071" cy="1418853"/>
                <a:chOff x="9320493" y="3209772"/>
                <a:chExt cx="1152635" cy="3257346"/>
              </a:xfrm>
              <a:grpFill/>
            </p:grpSpPr>
            <p:pic>
              <p:nvPicPr>
                <p:cNvPr id="19" name="Picture 18">
                  <a:extLst>
                    <a:ext uri="{FF2B5EF4-FFF2-40B4-BE49-F238E27FC236}">
                      <a16:creationId xmlns:a16="http://schemas.microsoft.com/office/drawing/2014/main" xmlns="" id="{47935E66-153E-D54E-906A-44E0F30BDD42}"/>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9320493" y="3209772"/>
                  <a:ext cx="1152635" cy="2277937"/>
                </a:xfrm>
                <a:prstGeom prst="rect">
                  <a:avLst/>
                </a:prstGeom>
                <a:grpFill/>
              </p:spPr>
            </p:pic>
            <p:pic>
              <p:nvPicPr>
                <p:cNvPr id="20" name="Picture 2">
                  <a:extLst>
                    <a:ext uri="{FF2B5EF4-FFF2-40B4-BE49-F238E27FC236}">
                      <a16:creationId xmlns:a16="http://schemas.microsoft.com/office/drawing/2014/main" xmlns="" id="{B4BD8B29-89D7-314E-92DE-D044DA542B6F}"/>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tretch>
                  <a:fillRect/>
                </a:stretch>
              </p:blipFill>
              <p:spPr bwMode="auto">
                <a:xfrm>
                  <a:off x="9399181" y="5472718"/>
                  <a:ext cx="994400" cy="994400"/>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6" name="Group 39">
                <a:extLst>
                  <a:ext uri="{FF2B5EF4-FFF2-40B4-BE49-F238E27FC236}">
                    <a16:creationId xmlns:a16="http://schemas.microsoft.com/office/drawing/2014/main" xmlns="" id="{70EEA667-D239-9D42-91FB-941BF331ED53}"/>
                  </a:ext>
                </a:extLst>
              </p:cNvPr>
              <p:cNvGrpSpPr/>
              <p:nvPr/>
            </p:nvGrpSpPr>
            <p:grpSpPr>
              <a:xfrm>
                <a:off x="6096946" y="3304522"/>
                <a:ext cx="623335" cy="1356483"/>
                <a:chOff x="806081" y="4063063"/>
                <a:chExt cx="1077398" cy="2344596"/>
              </a:xfrm>
              <a:grpFill/>
            </p:grpSpPr>
            <p:pic>
              <p:nvPicPr>
                <p:cNvPr id="17" name="Picture 16">
                  <a:extLst>
                    <a:ext uri="{FF2B5EF4-FFF2-40B4-BE49-F238E27FC236}">
                      <a16:creationId xmlns:a16="http://schemas.microsoft.com/office/drawing/2014/main" xmlns="" id="{D87FFD85-B1F4-5F41-B78C-8A899585494C}"/>
                    </a:ext>
                  </a:extLst>
                </p:cNvPr>
                <p:cNvPicPr>
                  <a:picLocks noChangeAspect="1"/>
                </p:cNvPicPr>
                <p:nvPr/>
              </p:nvPicPr>
              <p:blipFill>
                <a:blip r:embed="rId14" cstate="print">
                  <a:extLst>
                    <a:ext uri="{BEBA8EAE-BF5A-486C-A8C5-ECC9F3942E4B}">
                      <a14:imgProps xmlns:a14="http://schemas.microsoft.com/office/drawing/2010/main" xmlns="">
                        <a14:imgLayer r:embed="rId15">
                          <a14:imgEffect>
                            <a14:backgroundRemoval t="0" b="100000" l="1429" r="100000"/>
                          </a14:imgEffect>
                        </a14:imgLayer>
                      </a14:imgProps>
                    </a:ext>
                    <a:ext uri="{28A0092B-C50C-407E-A947-70E740481C1C}">
                      <a14:useLocalDpi xmlns:a14="http://schemas.microsoft.com/office/drawing/2010/main" xmlns="" val="0"/>
                    </a:ext>
                  </a:extLst>
                </a:blip>
                <a:stretch>
                  <a:fillRect/>
                </a:stretch>
              </p:blipFill>
              <p:spPr>
                <a:xfrm>
                  <a:off x="863559" y="4063063"/>
                  <a:ext cx="962444" cy="1814892"/>
                </a:xfrm>
                <a:prstGeom prst="rect">
                  <a:avLst/>
                </a:prstGeom>
                <a:grpFill/>
              </p:spPr>
            </p:pic>
            <p:pic>
              <p:nvPicPr>
                <p:cNvPr id="18" name="Picture 17">
                  <a:extLst>
                    <a:ext uri="{FF2B5EF4-FFF2-40B4-BE49-F238E27FC236}">
                      <a16:creationId xmlns:a16="http://schemas.microsoft.com/office/drawing/2014/main" xmlns="" id="{3AAE4B7A-92CC-EE42-B086-4F58BDF317AB}"/>
                    </a:ext>
                  </a:extLst>
                </p:cNvPr>
                <p:cNvPicPr>
                  <a:picLocks noChangeAspect="1"/>
                </p:cNvPicPr>
                <p:nvPr/>
              </p:nvPicPr>
              <p:blipFill rotWithShape="1">
                <a:blip r:embed="rId16" cstate="print">
                  <a:extLst>
                    <a:ext uri="{28A0092B-C50C-407E-A947-70E740481C1C}">
                      <a14:useLocalDpi xmlns:a14="http://schemas.microsoft.com/office/drawing/2010/main" xmlns="" val="0"/>
                    </a:ext>
                  </a:extLst>
                </a:blip>
                <a:srcRect t="1" b="24452"/>
                <a:stretch/>
              </p:blipFill>
              <p:spPr>
                <a:xfrm>
                  <a:off x="806081" y="6006964"/>
                  <a:ext cx="1077398" cy="400695"/>
                </a:xfrm>
                <a:prstGeom prst="rect">
                  <a:avLst/>
                </a:prstGeom>
                <a:grpFill/>
              </p:spPr>
            </p:pic>
          </p:grpSp>
        </p:grpSp>
        <p:grpSp>
          <p:nvGrpSpPr>
            <p:cNvPr id="10" name="Group 33">
              <a:extLst>
                <a:ext uri="{FF2B5EF4-FFF2-40B4-BE49-F238E27FC236}">
                  <a16:creationId xmlns:a16="http://schemas.microsoft.com/office/drawing/2014/main" xmlns="" id="{BB79B189-E32C-AF4D-8CD8-529EB79163BE}"/>
                </a:ext>
              </a:extLst>
            </p:cNvPr>
            <p:cNvGrpSpPr/>
            <p:nvPr/>
          </p:nvGrpSpPr>
          <p:grpSpPr>
            <a:xfrm>
              <a:off x="8656637" y="3984630"/>
              <a:ext cx="1981200" cy="1981200"/>
              <a:chOff x="9179465" y="3670770"/>
              <a:chExt cx="1981200" cy="1981200"/>
            </a:xfrm>
            <a:grpFill/>
          </p:grpSpPr>
          <p:sp>
            <p:nvSpPr>
              <p:cNvPr id="11" name="Rectangle 10">
                <a:extLst>
                  <a:ext uri="{FF2B5EF4-FFF2-40B4-BE49-F238E27FC236}">
                    <a16:creationId xmlns:a16="http://schemas.microsoft.com/office/drawing/2014/main" xmlns="" id="{AC5AE7B6-312A-3945-9AE4-5452467F0869}"/>
                  </a:ext>
                </a:extLst>
              </p:cNvPr>
              <p:cNvSpPr/>
              <p:nvPr/>
            </p:nvSpPr>
            <p:spPr bwMode="auto">
              <a:xfrm>
                <a:off x="9179465" y="3670770"/>
                <a:ext cx="1981200" cy="198120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b" anchorCtr="0"/>
              <a:lstStyle/>
              <a:p>
                <a:pPr algn="ctr" defTabSz="699305"/>
                <a:r>
                  <a:rPr lang="en-US" sz="1500" spc="-77" dirty="0">
                    <a:gradFill>
                      <a:gsLst>
                        <a:gs pos="0">
                          <a:srgbClr val="505050"/>
                        </a:gs>
                        <a:gs pos="100000">
                          <a:srgbClr val="505050"/>
                        </a:gs>
                      </a:gsLst>
                      <a:lin ang="5400000" scaled="0"/>
                    </a:gradFill>
                    <a:ea typeface="Segoe UI" pitchFamily="34" charset="0"/>
                    <a:cs typeface="Segoe UI" pitchFamily="34" charset="0"/>
                  </a:rPr>
                  <a:t>Tablets</a:t>
                </a:r>
                <a:endParaRPr lang="en-US" sz="1200" spc="-77" dirty="0">
                  <a:gradFill>
                    <a:gsLst>
                      <a:gs pos="0">
                        <a:srgbClr val="505050"/>
                      </a:gs>
                      <a:gs pos="100000">
                        <a:srgbClr val="505050"/>
                      </a:gs>
                    </a:gsLst>
                    <a:lin ang="5400000" scaled="0"/>
                  </a:gradFill>
                  <a:ea typeface="Segoe UI" pitchFamily="34" charset="0"/>
                  <a:cs typeface="Segoe UI" pitchFamily="34" charset="0"/>
                </a:endParaRPr>
              </a:p>
            </p:txBody>
          </p:sp>
          <p:pic>
            <p:nvPicPr>
              <p:cNvPr id="12" name="Picture 11" descr="16x9 Tablet view 1 left.png">
                <a:extLst>
                  <a:ext uri="{FF2B5EF4-FFF2-40B4-BE49-F238E27FC236}">
                    <a16:creationId xmlns:a16="http://schemas.microsoft.com/office/drawing/2014/main" xmlns="" id="{D8152F35-C90F-2C48-A885-5DA200C2D801}"/>
                  </a:ext>
                </a:extLst>
              </p:cNvPr>
              <p:cNvPicPr>
                <a:picLocks noChangeAspect="1"/>
              </p:cNvPicPr>
              <p:nvPr/>
            </p:nvPicPr>
            <p:blipFill>
              <a:blip r:embed="rId17" cstate="screen">
                <a:extLst>
                  <a:ext uri="{28A0092B-C50C-407E-A947-70E740481C1C}">
                    <a14:useLocalDpi xmlns:a14="http://schemas.microsoft.com/office/drawing/2010/main" xmlns=""/>
                  </a:ext>
                </a:extLst>
              </a:blip>
              <a:stretch>
                <a:fillRect/>
              </a:stretch>
            </p:blipFill>
            <p:spPr>
              <a:xfrm>
                <a:off x="9331865" y="3789748"/>
                <a:ext cx="1722689" cy="1536432"/>
              </a:xfrm>
              <a:prstGeom prst="rect">
                <a:avLst/>
              </a:prstGeom>
              <a:grpFill/>
            </p:spPr>
          </p:pic>
        </p:grpSp>
      </p:grpSp>
      <p:sp>
        <p:nvSpPr>
          <p:cNvPr id="31" name="Down Arrow 30">
            <a:extLst>
              <a:ext uri="{FF2B5EF4-FFF2-40B4-BE49-F238E27FC236}">
                <a16:creationId xmlns:a16="http://schemas.microsoft.com/office/drawing/2014/main" xmlns="" id="{A9DCD66F-99C2-AB45-B9C4-A26B3A568C99}"/>
              </a:ext>
            </a:extLst>
          </p:cNvPr>
          <p:cNvSpPr/>
          <p:nvPr/>
        </p:nvSpPr>
        <p:spPr bwMode="auto">
          <a:xfrm rot="3406202">
            <a:off x="3390416" y="2834129"/>
            <a:ext cx="405446" cy="1411176"/>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t" anchorCtr="0"/>
          <a:lstStyle/>
          <a:p>
            <a:pPr algn="ctr" defTabSz="699305"/>
            <a:endParaRPr lang="en-US" sz="1200" spc="-77" dirty="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a:extLst>
              <a:ext uri="{FF2B5EF4-FFF2-40B4-BE49-F238E27FC236}">
                <a16:creationId xmlns:a16="http://schemas.microsoft.com/office/drawing/2014/main" xmlns="" id="{6955C73A-CFCF-F44A-A986-A2273B1F64C7}"/>
              </a:ext>
            </a:extLst>
          </p:cNvPr>
          <p:cNvSpPr/>
          <p:nvPr/>
        </p:nvSpPr>
        <p:spPr bwMode="auto">
          <a:xfrm rot="18193798" flipH="1">
            <a:off x="8401382" y="2834129"/>
            <a:ext cx="405446" cy="1411176"/>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t" anchorCtr="0"/>
          <a:lstStyle/>
          <a:p>
            <a:pPr algn="ctr" defTabSz="699305"/>
            <a:endParaRPr lang="en-US" sz="1200" spc="-77" dirty="0">
              <a:gradFill>
                <a:gsLst>
                  <a:gs pos="0">
                    <a:srgbClr val="FFFFFF"/>
                  </a:gs>
                  <a:gs pos="100000">
                    <a:srgbClr val="FFFFFF"/>
                  </a:gs>
                </a:gsLst>
                <a:lin ang="5400000" scaled="0"/>
              </a:gradFill>
              <a:ea typeface="Segoe UI" pitchFamily="34" charset="0"/>
              <a:cs typeface="Segoe UI" pitchFamily="34" charset="0"/>
            </a:endParaRPr>
          </a:p>
        </p:txBody>
      </p:sp>
      <p:sp>
        <p:nvSpPr>
          <p:cNvPr id="33" name="Down Arrow 32">
            <a:extLst>
              <a:ext uri="{FF2B5EF4-FFF2-40B4-BE49-F238E27FC236}">
                <a16:creationId xmlns:a16="http://schemas.microsoft.com/office/drawing/2014/main" xmlns="" id="{EF3B0F72-776F-3441-8F94-F2B3CB42B0C6}"/>
              </a:ext>
            </a:extLst>
          </p:cNvPr>
          <p:cNvSpPr/>
          <p:nvPr/>
        </p:nvSpPr>
        <p:spPr bwMode="auto">
          <a:xfrm rot="19638260" flipH="1">
            <a:off x="6664945" y="3217861"/>
            <a:ext cx="540595" cy="724585"/>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25721" rtlCol="0" anchor="t" anchorCtr="0"/>
          <a:lstStyle/>
          <a:p>
            <a:pPr algn="ctr" defTabSz="699305"/>
            <a:endParaRPr lang="en-US" sz="1200" spc="-77"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xmlns="" id="{1FE6BFBE-5A19-4D43-A490-8E7F4C7808BB}"/>
              </a:ext>
            </a:extLst>
          </p:cNvPr>
          <p:cNvSpPr/>
          <p:nvPr/>
        </p:nvSpPr>
        <p:spPr bwMode="auto">
          <a:xfrm>
            <a:off x="3646487" y="2315842"/>
            <a:ext cx="4838700" cy="805300"/>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68580" rIns="25721" bIns="68580" rtlCol="0" anchor="ctr" anchorCtr="0"/>
          <a:lstStyle/>
          <a:p>
            <a:pPr algn="ctr" defTabSz="699305"/>
            <a:r>
              <a:rPr lang="en-US" sz="2100" spc="-77" dirty="0">
                <a:solidFill>
                  <a:schemeClr val="tx1"/>
                </a:solidFill>
                <a:ea typeface="Segoe UI" pitchFamily="34" charset="0"/>
                <a:cs typeface="Segoe UI" pitchFamily="34" charset="0"/>
              </a:rPr>
              <a:t>Web API</a:t>
            </a:r>
          </a:p>
          <a:p>
            <a:pPr algn="ctr" defTabSz="699305"/>
            <a:r>
              <a:rPr lang="en-US" sz="2100" spc="-77" dirty="0">
                <a:solidFill>
                  <a:schemeClr val="tx1"/>
                </a:solidFill>
                <a:ea typeface="Segoe UI" pitchFamily="34" charset="0"/>
                <a:cs typeface="Segoe UI" pitchFamily="34" charset="0"/>
              </a:rPr>
              <a:t>HTTP</a:t>
            </a:r>
          </a:p>
        </p:txBody>
      </p:sp>
    </p:spTree>
    <p:extLst>
      <p:ext uri="{BB962C8B-B14F-4D97-AF65-F5344CB8AC3E}">
        <p14:creationId xmlns:p14="http://schemas.microsoft.com/office/powerpoint/2010/main" xmlns="" val="131012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5"/>
          </p:nvPr>
        </p:nvSpPr>
        <p:spPr/>
        <p:txBody>
          <a:bodyPr/>
          <a:lstStyle/>
          <a:p>
            <a:endParaRPr lang="en-AU" dirty="0"/>
          </a:p>
          <a:p>
            <a:endParaRPr lang="en-AU" dirty="0"/>
          </a:p>
          <a:p>
            <a:endParaRPr lang="en-AU" dirty="0"/>
          </a:p>
          <a:p>
            <a:endParaRPr lang="en-AU" dirty="0"/>
          </a:p>
          <a:p>
            <a:endParaRPr lang="en-AU" dirty="0"/>
          </a:p>
        </p:txBody>
      </p:sp>
      <p:sp>
        <p:nvSpPr>
          <p:cNvPr id="2" name="Title 1"/>
          <p:cNvSpPr>
            <a:spLocks noGrp="1"/>
          </p:cNvSpPr>
          <p:nvPr>
            <p:ph type="title"/>
          </p:nvPr>
        </p:nvSpPr>
        <p:spPr/>
        <p:txBody>
          <a:bodyPr>
            <a:normAutofit fontScale="90000"/>
          </a:bodyPr>
          <a:lstStyle/>
          <a:p>
            <a:r>
              <a:rPr lang="en-AU" dirty="0"/>
              <a:t>The HTTP request</a:t>
            </a:r>
          </a:p>
        </p:txBody>
      </p:sp>
      <p:sp>
        <p:nvSpPr>
          <p:cNvPr id="4" name="Rectangle 3"/>
          <p:cNvSpPr/>
          <p:nvPr/>
        </p:nvSpPr>
        <p:spPr>
          <a:xfrm>
            <a:off x="2114551" y="2218691"/>
            <a:ext cx="9982167" cy="1560427"/>
          </a:xfrm>
          <a:prstGeom prst="rect">
            <a:avLst/>
          </a:prstGeom>
        </p:spPr>
        <p:txBody>
          <a:bodyPr wrap="square">
            <a:spAutoFit/>
          </a:bodyPr>
          <a:lstStyle/>
          <a:p>
            <a:pPr lvl="0">
              <a:lnSpc>
                <a:spcPct val="90000"/>
              </a:lnSpc>
              <a:spcBef>
                <a:spcPct val="20000"/>
              </a:spcBef>
              <a:defRPr/>
            </a:pPr>
            <a:r>
              <a:rPr lang="en-US" sz="1800" dirty="0">
                <a:latin typeface="Consolas" pitchFamily="49" charset="0"/>
                <a:cs typeface="Consolas" pitchFamily="49" charset="0"/>
              </a:rPr>
              <a:t>GET http://localhost:8602/api/values/5 HTTP/1.1</a:t>
            </a:r>
          </a:p>
          <a:p>
            <a:pPr lvl="0">
              <a:lnSpc>
                <a:spcPct val="90000"/>
              </a:lnSpc>
              <a:spcBef>
                <a:spcPct val="20000"/>
              </a:spcBef>
              <a:defRPr/>
            </a:pPr>
            <a:r>
              <a:rPr lang="en-US" sz="1800" b="1" dirty="0">
                <a:latin typeface="Consolas" pitchFamily="49" charset="0"/>
                <a:cs typeface="Consolas" pitchFamily="49" charset="0"/>
              </a:rPr>
              <a:t>Accept: </a:t>
            </a:r>
            <a:r>
              <a:rPr lang="en-US" sz="1800" dirty="0">
                <a:latin typeface="Consolas" pitchFamily="49" charset="0"/>
                <a:cs typeface="Consolas" pitchFamily="49" charset="0"/>
              </a:rPr>
              <a:t>application/</a:t>
            </a:r>
            <a:r>
              <a:rPr lang="en-US" sz="1800" dirty="0" err="1">
                <a:latin typeface="Consolas" pitchFamily="49" charset="0"/>
                <a:cs typeface="Consolas" pitchFamily="49" charset="0"/>
              </a:rPr>
              <a:t>json</a:t>
            </a:r>
            <a:r>
              <a:rPr lang="en-US" sz="1800" dirty="0">
                <a:latin typeface="Consolas" pitchFamily="49" charset="0"/>
                <a:cs typeface="Consolas" pitchFamily="49" charset="0"/>
              </a:rPr>
              <a:t>, text/html, application/</a:t>
            </a:r>
            <a:r>
              <a:rPr lang="en-US" sz="1800" dirty="0" err="1">
                <a:latin typeface="Consolas" pitchFamily="49" charset="0"/>
                <a:cs typeface="Consolas" pitchFamily="49" charset="0"/>
              </a:rPr>
              <a:t>xhtml+xml</a:t>
            </a:r>
            <a:endParaRPr lang="en-US" sz="1800" dirty="0">
              <a:latin typeface="Consolas" pitchFamily="49" charset="0"/>
              <a:cs typeface="Consolas" pitchFamily="49" charset="0"/>
            </a:endParaRPr>
          </a:p>
          <a:p>
            <a:pPr lvl="0">
              <a:lnSpc>
                <a:spcPct val="90000"/>
              </a:lnSpc>
              <a:spcBef>
                <a:spcPct val="20000"/>
              </a:spcBef>
              <a:defRPr/>
            </a:pPr>
            <a:r>
              <a:rPr lang="en-US" sz="1800" dirty="0">
                <a:latin typeface="Consolas" pitchFamily="49" charset="0"/>
                <a:cs typeface="Consolas" pitchFamily="49" charset="0"/>
              </a:rPr>
              <a:t>Accept-Language: </a:t>
            </a:r>
            <a:r>
              <a:rPr lang="en-US" sz="1800" dirty="0" err="1">
                <a:latin typeface="Consolas" pitchFamily="49" charset="0"/>
                <a:cs typeface="Consolas" pitchFamily="49" charset="0"/>
              </a:rPr>
              <a:t>en-US,en;q</a:t>
            </a:r>
            <a:r>
              <a:rPr lang="en-US" sz="1800" dirty="0">
                <a:latin typeface="Consolas" pitchFamily="49" charset="0"/>
                <a:cs typeface="Consolas" pitchFamily="49" charset="0"/>
              </a:rPr>
              <a:t>=0.5</a:t>
            </a:r>
          </a:p>
          <a:p>
            <a:pPr lvl="0">
              <a:lnSpc>
                <a:spcPct val="90000"/>
              </a:lnSpc>
              <a:spcBef>
                <a:spcPct val="20000"/>
              </a:spcBef>
              <a:defRPr/>
            </a:pPr>
            <a:r>
              <a:rPr lang="en-US" sz="1800" dirty="0">
                <a:latin typeface="Consolas" pitchFamily="49" charset="0"/>
                <a:cs typeface="Consolas" pitchFamily="49" charset="0"/>
              </a:rPr>
              <a:t>Accept-Encoding: </a:t>
            </a:r>
            <a:r>
              <a:rPr lang="en-US" sz="1800" dirty="0" err="1">
                <a:latin typeface="Consolas" pitchFamily="49" charset="0"/>
                <a:cs typeface="Consolas" pitchFamily="49" charset="0"/>
              </a:rPr>
              <a:t>gzip</a:t>
            </a:r>
            <a:r>
              <a:rPr lang="en-US" sz="1800" dirty="0">
                <a:latin typeface="Consolas" pitchFamily="49" charset="0"/>
                <a:cs typeface="Consolas" pitchFamily="49" charset="0"/>
              </a:rPr>
              <a:t>, deflate</a:t>
            </a:r>
          </a:p>
          <a:p>
            <a:pPr lvl="0">
              <a:lnSpc>
                <a:spcPct val="90000"/>
              </a:lnSpc>
              <a:spcBef>
                <a:spcPct val="20000"/>
              </a:spcBef>
              <a:defRPr/>
            </a:pPr>
            <a:r>
              <a:rPr lang="en-US" sz="1800" dirty="0">
                <a:latin typeface="Consolas" pitchFamily="49" charset="0"/>
                <a:cs typeface="Consolas" pitchFamily="49" charset="0"/>
              </a:rPr>
              <a:t>Host: localhost:8602</a:t>
            </a:r>
          </a:p>
        </p:txBody>
      </p:sp>
      <p:sp>
        <p:nvSpPr>
          <p:cNvPr id="18" name="Rectangular Callout 17"/>
          <p:cNvSpPr/>
          <p:nvPr/>
        </p:nvSpPr>
        <p:spPr>
          <a:xfrm>
            <a:off x="3981451" y="1243963"/>
            <a:ext cx="2033269" cy="592484"/>
          </a:xfrm>
          <a:prstGeom prst="wedgeRectCallout">
            <a:avLst>
              <a:gd name="adj1" fmla="val -125484"/>
              <a:gd name="adj2" fmla="val 1203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HTTP Method to execute</a:t>
            </a:r>
            <a:endParaRPr lang="en-AU" sz="1500" dirty="0"/>
          </a:p>
        </p:txBody>
      </p:sp>
      <p:sp>
        <p:nvSpPr>
          <p:cNvPr id="21" name="Left Brace 20"/>
          <p:cNvSpPr/>
          <p:nvPr/>
        </p:nvSpPr>
        <p:spPr>
          <a:xfrm>
            <a:off x="1371600" y="2563824"/>
            <a:ext cx="781051" cy="1192211"/>
          </a:xfrm>
          <a:prstGeom prst="leftBrace">
            <a:avLst>
              <a:gd name="adj1" fmla="val 8333"/>
              <a:gd name="adj2" fmla="val 50585"/>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vert="horz" rtlCol="0" anchor="ctr" anchorCtr="0"/>
          <a:lstStyle/>
          <a:p>
            <a:pPr algn="ctr"/>
            <a:endParaRPr lang="en-AU" sz="750" dirty="0"/>
          </a:p>
        </p:txBody>
      </p:sp>
      <p:sp>
        <p:nvSpPr>
          <p:cNvPr id="22" name="TextBox 21"/>
          <p:cNvSpPr txBox="1"/>
          <p:nvPr/>
        </p:nvSpPr>
        <p:spPr>
          <a:xfrm>
            <a:off x="1" y="2847189"/>
            <a:ext cx="1562100" cy="646331"/>
          </a:xfrm>
          <a:prstGeom prst="rect">
            <a:avLst/>
          </a:prstGeom>
          <a:noFill/>
        </p:spPr>
        <p:txBody>
          <a:bodyPr wrap="square" rtlCol="0">
            <a:spAutoFit/>
          </a:bodyPr>
          <a:lstStyle/>
          <a:p>
            <a:pPr algn="ctr"/>
            <a:r>
              <a:rPr lang="en-AU" sz="1800" dirty="0"/>
              <a:t>Request Headers</a:t>
            </a:r>
            <a:endParaRPr lang="en-AU" sz="750" dirty="0"/>
          </a:p>
        </p:txBody>
      </p:sp>
      <p:sp>
        <p:nvSpPr>
          <p:cNvPr id="23" name="Left Brace 22"/>
          <p:cNvSpPr/>
          <p:nvPr/>
        </p:nvSpPr>
        <p:spPr>
          <a:xfrm>
            <a:off x="1504951" y="4138278"/>
            <a:ext cx="609600" cy="748048"/>
          </a:xfrm>
          <a:prstGeom prst="leftBrac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vert="horz" rtlCol="0" anchor="ctr" anchorCtr="0"/>
          <a:lstStyle/>
          <a:p>
            <a:pPr algn="ctr"/>
            <a:endParaRPr lang="en-AU" sz="750" dirty="0"/>
          </a:p>
        </p:txBody>
      </p:sp>
      <p:sp>
        <p:nvSpPr>
          <p:cNvPr id="24" name="TextBox 23"/>
          <p:cNvSpPr txBox="1"/>
          <p:nvPr/>
        </p:nvSpPr>
        <p:spPr>
          <a:xfrm>
            <a:off x="1" y="4250314"/>
            <a:ext cx="1562100" cy="646331"/>
          </a:xfrm>
          <a:prstGeom prst="rect">
            <a:avLst/>
          </a:prstGeom>
          <a:noFill/>
        </p:spPr>
        <p:txBody>
          <a:bodyPr wrap="square" rtlCol="0">
            <a:spAutoFit/>
          </a:bodyPr>
          <a:lstStyle/>
          <a:p>
            <a:pPr algn="ctr"/>
            <a:r>
              <a:rPr lang="en-AU" sz="1800" dirty="0"/>
              <a:t>Request Body</a:t>
            </a:r>
            <a:endParaRPr lang="en-AU" sz="750" dirty="0"/>
          </a:p>
        </p:txBody>
      </p:sp>
      <p:sp>
        <p:nvSpPr>
          <p:cNvPr id="25" name="TextBox 24"/>
          <p:cNvSpPr txBox="1"/>
          <p:nvPr/>
        </p:nvSpPr>
        <p:spPr>
          <a:xfrm>
            <a:off x="2152651" y="4235303"/>
            <a:ext cx="5495291" cy="553998"/>
          </a:xfrm>
          <a:prstGeom prst="rect">
            <a:avLst/>
          </a:prstGeom>
          <a:noFill/>
        </p:spPr>
        <p:txBody>
          <a:bodyPr wrap="square" rtlCol="0">
            <a:spAutoFit/>
          </a:bodyPr>
          <a:lstStyle/>
          <a:p>
            <a:r>
              <a:rPr lang="en-AU" sz="3000" b="1" dirty="0"/>
              <a:t> </a:t>
            </a:r>
            <a:r>
              <a:rPr lang="en-AU" sz="1800" dirty="0">
                <a:latin typeface="Consolas" pitchFamily="49" charset="0"/>
                <a:cs typeface="Consolas" pitchFamily="49" charset="0"/>
              </a:rPr>
              <a:t>Complex types passed here …</a:t>
            </a:r>
            <a:r>
              <a:rPr lang="en-AU" sz="1600" b="1" dirty="0"/>
              <a:t> </a:t>
            </a:r>
          </a:p>
        </p:txBody>
      </p:sp>
      <p:sp>
        <p:nvSpPr>
          <p:cNvPr id="26" name="Rectangular Callout 25"/>
          <p:cNvSpPr/>
          <p:nvPr/>
        </p:nvSpPr>
        <p:spPr>
          <a:xfrm>
            <a:off x="9525005" y="4368896"/>
            <a:ext cx="1638300" cy="592484"/>
          </a:xfrm>
          <a:prstGeom prst="wedgeRectCallout">
            <a:avLst>
              <a:gd name="adj1" fmla="val -258197"/>
              <a:gd name="adj2" fmla="val -3091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Format to return</a:t>
            </a:r>
            <a:endParaRPr lang="en-AU" sz="1500" dirty="0"/>
          </a:p>
        </p:txBody>
      </p:sp>
      <p:sp>
        <p:nvSpPr>
          <p:cNvPr id="27" name="Rectangular Callout 26"/>
          <p:cNvSpPr/>
          <p:nvPr/>
        </p:nvSpPr>
        <p:spPr>
          <a:xfrm>
            <a:off x="7647942" y="5816071"/>
            <a:ext cx="2240276" cy="592484"/>
          </a:xfrm>
          <a:prstGeom prst="wedgeRectCallout">
            <a:avLst>
              <a:gd name="adj1" fmla="val -202383"/>
              <a:gd name="adj2" fmla="val -24230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Serialized types</a:t>
            </a:r>
          </a:p>
          <a:p>
            <a:pPr algn="ctr"/>
            <a:r>
              <a:rPr lang="en-AU" sz="1500" dirty="0">
                <a:solidFill>
                  <a:schemeClr val="tx1"/>
                </a:solidFill>
              </a:rPr>
              <a:t>(Models)</a:t>
            </a:r>
            <a:endParaRPr lang="en-AU" sz="1500" dirty="0"/>
          </a:p>
        </p:txBody>
      </p:sp>
    </p:spTree>
    <p:extLst>
      <p:ext uri="{BB962C8B-B14F-4D97-AF65-F5344CB8AC3E}">
        <p14:creationId xmlns:p14="http://schemas.microsoft.com/office/powerpoint/2010/main" xmlns="" val="415104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ln>
            <a:solidFill>
              <a:schemeClr val="bg1"/>
            </a:solidFill>
          </a:ln>
        </p:spPr>
        <p:txBody>
          <a:bodyPr/>
          <a:lstStyle/>
          <a:p>
            <a:endParaRPr lang="en-AU" dirty="0"/>
          </a:p>
        </p:txBody>
      </p:sp>
      <p:sp>
        <p:nvSpPr>
          <p:cNvPr id="2" name="Title 1"/>
          <p:cNvSpPr>
            <a:spLocks noGrp="1"/>
          </p:cNvSpPr>
          <p:nvPr>
            <p:ph type="title"/>
          </p:nvPr>
        </p:nvSpPr>
        <p:spPr/>
        <p:txBody>
          <a:bodyPr>
            <a:normAutofit fontScale="90000"/>
          </a:bodyPr>
          <a:lstStyle/>
          <a:p>
            <a:r>
              <a:rPr lang="en-AU"/>
              <a:t>The HTTP Response</a:t>
            </a:r>
            <a:endParaRPr lang="en-AU" dirty="0"/>
          </a:p>
        </p:txBody>
      </p:sp>
      <p:sp>
        <p:nvSpPr>
          <p:cNvPr id="7" name="Rectangle 6"/>
          <p:cNvSpPr/>
          <p:nvPr/>
        </p:nvSpPr>
        <p:spPr>
          <a:xfrm>
            <a:off x="3023872" y="1981772"/>
            <a:ext cx="7969249" cy="3693319"/>
          </a:xfrm>
          <a:prstGeom prst="rect">
            <a:avLst/>
          </a:prstGeom>
        </p:spPr>
        <p:txBody>
          <a:bodyPr wrap="square">
            <a:spAutoFit/>
          </a:bodyPr>
          <a:lstStyle/>
          <a:p>
            <a:pPr lvl="0">
              <a:lnSpc>
                <a:spcPct val="90000"/>
              </a:lnSpc>
              <a:spcBef>
                <a:spcPct val="20000"/>
              </a:spcBef>
              <a:defRPr/>
            </a:pPr>
            <a:r>
              <a:rPr lang="en-US" sz="1800" dirty="0">
                <a:latin typeface="Consolas" pitchFamily="49" charset="0"/>
                <a:cs typeface="Consolas" pitchFamily="49" charset="0"/>
              </a:rPr>
              <a:t>HTTP/1.1 200 OK</a:t>
            </a:r>
          </a:p>
          <a:p>
            <a:pPr lvl="0">
              <a:lnSpc>
                <a:spcPct val="90000"/>
              </a:lnSpc>
              <a:spcBef>
                <a:spcPct val="20000"/>
              </a:spcBef>
              <a:defRPr/>
            </a:pPr>
            <a:r>
              <a:rPr lang="en-US" sz="1800" dirty="0">
                <a:latin typeface="Consolas" pitchFamily="49" charset="0"/>
                <a:cs typeface="Consolas" pitchFamily="49" charset="0"/>
              </a:rPr>
              <a:t>Cache-Control: no-cache</a:t>
            </a:r>
          </a:p>
          <a:p>
            <a:pPr lvl="0">
              <a:lnSpc>
                <a:spcPct val="90000"/>
              </a:lnSpc>
              <a:spcBef>
                <a:spcPct val="20000"/>
              </a:spcBef>
              <a:defRPr/>
            </a:pPr>
            <a:r>
              <a:rPr lang="en-US" sz="1800" dirty="0">
                <a:latin typeface="Consolas" pitchFamily="49" charset="0"/>
                <a:cs typeface="Consolas" pitchFamily="49" charset="0"/>
              </a:rPr>
              <a:t>Pragma: no-cache</a:t>
            </a:r>
          </a:p>
          <a:p>
            <a:pPr lvl="0">
              <a:lnSpc>
                <a:spcPct val="90000"/>
              </a:lnSpc>
              <a:spcBef>
                <a:spcPct val="20000"/>
              </a:spcBef>
              <a:defRPr/>
            </a:pPr>
            <a:r>
              <a:rPr lang="en-US" sz="1800" b="1" dirty="0">
                <a:latin typeface="Consolas" pitchFamily="49" charset="0"/>
                <a:cs typeface="Consolas" pitchFamily="49" charset="0"/>
              </a:rPr>
              <a:t>Content-Type: </a:t>
            </a:r>
            <a:r>
              <a:rPr lang="en-US" sz="1800" dirty="0">
                <a:latin typeface="Consolas" pitchFamily="49" charset="0"/>
                <a:cs typeface="Consolas" pitchFamily="49" charset="0"/>
              </a:rPr>
              <a:t>application/</a:t>
            </a:r>
            <a:r>
              <a:rPr lang="en-US" sz="1800" dirty="0" err="1">
                <a:latin typeface="Consolas" pitchFamily="49" charset="0"/>
                <a:cs typeface="Consolas" pitchFamily="49" charset="0"/>
              </a:rPr>
              <a:t>json</a:t>
            </a:r>
            <a:r>
              <a:rPr lang="en-US" sz="1800" dirty="0">
                <a:latin typeface="Consolas" pitchFamily="49" charset="0"/>
                <a:cs typeface="Consolas" pitchFamily="49" charset="0"/>
              </a:rPr>
              <a:t>; charset=utf-8</a:t>
            </a:r>
          </a:p>
          <a:p>
            <a:pPr lvl="0">
              <a:lnSpc>
                <a:spcPct val="90000"/>
              </a:lnSpc>
              <a:spcBef>
                <a:spcPct val="20000"/>
              </a:spcBef>
              <a:defRPr/>
            </a:pPr>
            <a:r>
              <a:rPr lang="en-US" sz="1800" dirty="0">
                <a:latin typeface="Consolas" pitchFamily="49" charset="0"/>
                <a:cs typeface="Consolas" pitchFamily="49" charset="0"/>
              </a:rPr>
              <a:t>Expires: -1</a:t>
            </a:r>
          </a:p>
          <a:p>
            <a:pPr lvl="0">
              <a:lnSpc>
                <a:spcPct val="90000"/>
              </a:lnSpc>
              <a:spcBef>
                <a:spcPct val="20000"/>
              </a:spcBef>
              <a:defRPr/>
            </a:pPr>
            <a:r>
              <a:rPr lang="en-US" sz="1800" dirty="0">
                <a:latin typeface="Consolas" pitchFamily="49" charset="0"/>
                <a:cs typeface="Consolas" pitchFamily="49" charset="0"/>
              </a:rPr>
              <a:t>Server: Microsoft-IIS/8.0</a:t>
            </a:r>
          </a:p>
          <a:p>
            <a:pPr lvl="0">
              <a:lnSpc>
                <a:spcPct val="90000"/>
              </a:lnSpc>
              <a:spcBef>
                <a:spcPct val="20000"/>
              </a:spcBef>
              <a:defRPr/>
            </a:pPr>
            <a:r>
              <a:rPr lang="en-US" sz="1800" dirty="0">
                <a:latin typeface="Consolas" pitchFamily="49" charset="0"/>
                <a:cs typeface="Consolas" pitchFamily="49" charset="0"/>
              </a:rPr>
              <a:t>X-</a:t>
            </a:r>
            <a:r>
              <a:rPr lang="en-US" sz="1800" dirty="0" err="1">
                <a:latin typeface="Consolas" pitchFamily="49" charset="0"/>
                <a:cs typeface="Consolas" pitchFamily="49" charset="0"/>
              </a:rPr>
              <a:t>AspNet</a:t>
            </a:r>
            <a:r>
              <a:rPr lang="en-US" sz="1800" dirty="0">
                <a:latin typeface="Consolas" pitchFamily="49" charset="0"/>
                <a:cs typeface="Consolas" pitchFamily="49" charset="0"/>
              </a:rPr>
              <a:t>-Version: 4.0.30319</a:t>
            </a:r>
          </a:p>
          <a:p>
            <a:pPr lvl="0">
              <a:lnSpc>
                <a:spcPct val="90000"/>
              </a:lnSpc>
              <a:spcBef>
                <a:spcPct val="20000"/>
              </a:spcBef>
              <a:defRPr/>
            </a:pPr>
            <a:r>
              <a:rPr lang="en-US" sz="1800" dirty="0">
                <a:latin typeface="Consolas" pitchFamily="49" charset="0"/>
                <a:cs typeface="Consolas" pitchFamily="49" charset="0"/>
              </a:rPr>
              <a:t>X-Powered-By: ASP.NET</a:t>
            </a:r>
          </a:p>
          <a:p>
            <a:pPr lvl="0">
              <a:lnSpc>
                <a:spcPct val="90000"/>
              </a:lnSpc>
              <a:spcBef>
                <a:spcPct val="20000"/>
              </a:spcBef>
              <a:defRPr/>
            </a:pPr>
            <a:r>
              <a:rPr lang="en-US" sz="1800" dirty="0">
                <a:latin typeface="Consolas" pitchFamily="49" charset="0"/>
                <a:cs typeface="Consolas" pitchFamily="49" charset="0"/>
              </a:rPr>
              <a:t>Date: Wed, 23 Apr </a:t>
            </a:r>
            <a:r>
              <a:rPr lang="en-US" sz="1800" dirty="0" smtClean="0">
                <a:latin typeface="Consolas" pitchFamily="49" charset="0"/>
                <a:cs typeface="Consolas" pitchFamily="49" charset="0"/>
              </a:rPr>
              <a:t>2022 </a:t>
            </a:r>
            <a:r>
              <a:rPr lang="en-US" sz="1800" dirty="0">
                <a:latin typeface="Consolas" pitchFamily="49" charset="0"/>
                <a:cs typeface="Consolas" pitchFamily="49" charset="0"/>
              </a:rPr>
              <a:t>03:49:50 GMT</a:t>
            </a:r>
          </a:p>
          <a:p>
            <a:pPr lvl="0">
              <a:lnSpc>
                <a:spcPct val="90000"/>
              </a:lnSpc>
              <a:spcBef>
                <a:spcPct val="20000"/>
              </a:spcBef>
              <a:defRPr/>
            </a:pPr>
            <a:r>
              <a:rPr lang="en-US" sz="1800" b="1" dirty="0">
                <a:latin typeface="Consolas" pitchFamily="49" charset="0"/>
                <a:cs typeface="Consolas" pitchFamily="49" charset="0"/>
              </a:rPr>
              <a:t>Content-Length: </a:t>
            </a:r>
            <a:r>
              <a:rPr lang="en-US" sz="1800" dirty="0">
                <a:latin typeface="Consolas" pitchFamily="49" charset="0"/>
                <a:cs typeface="Consolas" pitchFamily="49" charset="0"/>
              </a:rPr>
              <a:t>10</a:t>
            </a:r>
          </a:p>
          <a:p>
            <a:pPr lvl="0">
              <a:lnSpc>
                <a:spcPct val="90000"/>
              </a:lnSpc>
              <a:spcBef>
                <a:spcPct val="20000"/>
              </a:spcBef>
              <a:defRPr/>
            </a:pPr>
            <a:endParaRPr lang="en-US" sz="1800" dirty="0">
              <a:latin typeface="Consolas" pitchFamily="49" charset="0"/>
              <a:cs typeface="Consolas" pitchFamily="49" charset="0"/>
            </a:endParaRPr>
          </a:p>
          <a:p>
            <a:pPr lvl="0">
              <a:lnSpc>
                <a:spcPct val="90000"/>
              </a:lnSpc>
              <a:spcBef>
                <a:spcPct val="20000"/>
              </a:spcBef>
              <a:defRPr/>
            </a:pPr>
            <a:r>
              <a:rPr lang="en-US" sz="1800" dirty="0">
                <a:latin typeface="Consolas" pitchFamily="49" charset="0"/>
                <a:cs typeface="Consolas" pitchFamily="49" charset="0"/>
              </a:rPr>
              <a:t>“… complex types being returned …"</a:t>
            </a:r>
          </a:p>
        </p:txBody>
      </p:sp>
      <p:sp>
        <p:nvSpPr>
          <p:cNvPr id="9" name="Left Brace 8"/>
          <p:cNvSpPr/>
          <p:nvPr/>
        </p:nvSpPr>
        <p:spPr>
          <a:xfrm>
            <a:off x="2223771" y="5127914"/>
            <a:ext cx="647700" cy="602967"/>
          </a:xfrm>
          <a:prstGeom prst="leftBrac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vert="horz" rtlCol="0" anchor="ctr" anchorCtr="0"/>
          <a:lstStyle/>
          <a:p>
            <a:pPr algn="ctr"/>
            <a:endParaRPr lang="en-AU" sz="750" dirty="0"/>
          </a:p>
        </p:txBody>
      </p:sp>
      <p:sp>
        <p:nvSpPr>
          <p:cNvPr id="10" name="Left Brace 9"/>
          <p:cNvSpPr/>
          <p:nvPr/>
        </p:nvSpPr>
        <p:spPr>
          <a:xfrm>
            <a:off x="2223771" y="2367282"/>
            <a:ext cx="647700" cy="2443163"/>
          </a:xfrm>
          <a:prstGeom prst="leftBrace">
            <a:avLst>
              <a:gd name="adj1" fmla="val 8333"/>
              <a:gd name="adj2" fmla="val 50585"/>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vert="horz" rtlCol="0" anchor="ctr" anchorCtr="0"/>
          <a:lstStyle/>
          <a:p>
            <a:pPr algn="ctr"/>
            <a:endParaRPr lang="en-AU" sz="750" dirty="0"/>
          </a:p>
        </p:txBody>
      </p:sp>
      <p:sp>
        <p:nvSpPr>
          <p:cNvPr id="11" name="TextBox 10"/>
          <p:cNvSpPr txBox="1"/>
          <p:nvPr/>
        </p:nvSpPr>
        <p:spPr>
          <a:xfrm>
            <a:off x="528321" y="3277240"/>
            <a:ext cx="1771651" cy="646331"/>
          </a:xfrm>
          <a:prstGeom prst="rect">
            <a:avLst/>
          </a:prstGeom>
          <a:noFill/>
        </p:spPr>
        <p:txBody>
          <a:bodyPr wrap="square" rtlCol="0">
            <a:spAutoFit/>
          </a:bodyPr>
          <a:lstStyle/>
          <a:p>
            <a:pPr algn="ctr"/>
            <a:r>
              <a:rPr lang="en-AU" sz="1800" dirty="0"/>
              <a:t>Response Headers</a:t>
            </a:r>
            <a:endParaRPr lang="en-AU" sz="750" dirty="0"/>
          </a:p>
        </p:txBody>
      </p:sp>
      <p:sp>
        <p:nvSpPr>
          <p:cNvPr id="12" name="TextBox 11"/>
          <p:cNvSpPr txBox="1"/>
          <p:nvPr/>
        </p:nvSpPr>
        <p:spPr>
          <a:xfrm>
            <a:off x="528322" y="5113627"/>
            <a:ext cx="1771649" cy="369332"/>
          </a:xfrm>
          <a:prstGeom prst="rect">
            <a:avLst/>
          </a:prstGeom>
          <a:noFill/>
        </p:spPr>
        <p:txBody>
          <a:bodyPr wrap="square" rtlCol="0">
            <a:spAutoFit/>
          </a:bodyPr>
          <a:lstStyle/>
          <a:p>
            <a:pPr algn="ctr"/>
            <a:r>
              <a:rPr lang="en-AU" sz="1800" dirty="0"/>
              <a:t>Response Body</a:t>
            </a:r>
            <a:endParaRPr lang="en-AU" sz="750" dirty="0"/>
          </a:p>
        </p:txBody>
      </p:sp>
      <p:sp>
        <p:nvSpPr>
          <p:cNvPr id="13" name="Rectangular Callout 12"/>
          <p:cNvSpPr/>
          <p:nvPr/>
        </p:nvSpPr>
        <p:spPr>
          <a:xfrm>
            <a:off x="5576571" y="1057493"/>
            <a:ext cx="2226309" cy="592484"/>
          </a:xfrm>
          <a:prstGeom prst="wedgeRectCallout">
            <a:avLst>
              <a:gd name="adj1" fmla="val -70833"/>
              <a:gd name="adj2" fmla="val 12519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Returned Status Code </a:t>
            </a:r>
            <a:endParaRPr lang="en-AU" sz="1500" dirty="0"/>
          </a:p>
        </p:txBody>
      </p:sp>
      <p:sp>
        <p:nvSpPr>
          <p:cNvPr id="14" name="Rectangular Callout 13"/>
          <p:cNvSpPr/>
          <p:nvPr/>
        </p:nvSpPr>
        <p:spPr>
          <a:xfrm>
            <a:off x="9550402" y="4764724"/>
            <a:ext cx="2108837" cy="592484"/>
          </a:xfrm>
          <a:prstGeom prst="wedgeRectCallout">
            <a:avLst>
              <a:gd name="adj1" fmla="val -154943"/>
              <a:gd name="adj2" fmla="val -3169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The format being returned</a:t>
            </a:r>
            <a:endParaRPr lang="en-AU" sz="1500" dirty="0"/>
          </a:p>
        </p:txBody>
      </p:sp>
      <p:sp>
        <p:nvSpPr>
          <p:cNvPr id="15" name="Rectangular Callout 14"/>
          <p:cNvSpPr/>
          <p:nvPr/>
        </p:nvSpPr>
        <p:spPr>
          <a:xfrm>
            <a:off x="8599811" y="5944378"/>
            <a:ext cx="2240276" cy="592484"/>
          </a:xfrm>
          <a:prstGeom prst="wedgeRectCallout">
            <a:avLst>
              <a:gd name="adj1" fmla="val -184242"/>
              <a:gd name="adj2" fmla="val -1085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Serialized types</a:t>
            </a:r>
          </a:p>
          <a:p>
            <a:pPr algn="ctr"/>
            <a:r>
              <a:rPr lang="en-AU" sz="1500" dirty="0">
                <a:solidFill>
                  <a:schemeClr val="tx1"/>
                </a:solidFill>
              </a:rPr>
              <a:t>(Models)</a:t>
            </a:r>
            <a:endParaRPr lang="en-AU" sz="1500" dirty="0"/>
          </a:p>
        </p:txBody>
      </p:sp>
    </p:spTree>
    <p:extLst>
      <p:ext uri="{BB962C8B-B14F-4D97-AF65-F5344CB8AC3E}">
        <p14:creationId xmlns:p14="http://schemas.microsoft.com/office/powerpoint/2010/main" xmlns="" val="60318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fontScale="92500" lnSpcReduction="10000"/>
          </a:bodyPr>
          <a:lstStyle/>
          <a:p>
            <a:r>
              <a:rPr lang="en-US" dirty="0"/>
              <a:t>HTTP methods are mapped to method calls on the server</a:t>
            </a:r>
          </a:p>
          <a:p>
            <a:endParaRPr lang="en-US" dirty="0"/>
          </a:p>
          <a:p>
            <a:r>
              <a:rPr lang="en-US" dirty="0"/>
              <a:t>Key HTTP methods allow CRUD capability</a:t>
            </a:r>
          </a:p>
          <a:p>
            <a:pPr lvl="1"/>
            <a:r>
              <a:rPr lang="en-US" dirty="0"/>
              <a:t>GET</a:t>
            </a:r>
          </a:p>
          <a:p>
            <a:pPr lvl="2"/>
            <a:r>
              <a:rPr lang="en-US" dirty="0"/>
              <a:t>Read: get a list of entities, or a single entity</a:t>
            </a:r>
          </a:p>
          <a:p>
            <a:pPr lvl="1"/>
            <a:r>
              <a:rPr lang="en-US" dirty="0"/>
              <a:t>POST </a:t>
            </a:r>
          </a:p>
          <a:p>
            <a:pPr lvl="2"/>
            <a:r>
              <a:rPr lang="en-US" dirty="0"/>
              <a:t>Insert: creates a new entity</a:t>
            </a:r>
          </a:p>
          <a:p>
            <a:pPr lvl="1"/>
            <a:r>
              <a:rPr lang="en-US" dirty="0"/>
              <a:t>PUT</a:t>
            </a:r>
          </a:p>
          <a:p>
            <a:pPr lvl="2"/>
            <a:r>
              <a:rPr lang="en-US" dirty="0"/>
              <a:t>Update: updates the entity or entities</a:t>
            </a:r>
          </a:p>
          <a:p>
            <a:pPr lvl="1"/>
            <a:r>
              <a:rPr lang="en-US" dirty="0"/>
              <a:t>DELETE</a:t>
            </a:r>
          </a:p>
          <a:p>
            <a:pPr lvl="2"/>
            <a:r>
              <a:rPr lang="en-US" dirty="0"/>
              <a:t>Delete: deletes an entity</a:t>
            </a:r>
          </a:p>
          <a:p>
            <a:pPr lvl="1"/>
            <a:r>
              <a:rPr lang="en-US" dirty="0"/>
              <a:t>PATCH</a:t>
            </a:r>
          </a:p>
          <a:p>
            <a:pPr lvl="2"/>
            <a:r>
              <a:rPr lang="en-US" dirty="0"/>
              <a:t>Partial update: updates entities only when request attributes match</a:t>
            </a:r>
          </a:p>
          <a:p>
            <a:endParaRPr lang="en-AU" dirty="0"/>
          </a:p>
        </p:txBody>
      </p:sp>
      <p:sp>
        <p:nvSpPr>
          <p:cNvPr id="5" name="Title 4"/>
          <p:cNvSpPr>
            <a:spLocks noGrp="1"/>
          </p:cNvSpPr>
          <p:nvPr>
            <p:ph type="title"/>
          </p:nvPr>
        </p:nvSpPr>
        <p:spPr/>
        <p:txBody>
          <a:bodyPr>
            <a:normAutofit fontScale="90000"/>
          </a:bodyPr>
          <a:lstStyle/>
          <a:p>
            <a:r>
              <a:rPr lang="en-US" dirty="0"/>
              <a:t>HTTP Methods</a:t>
            </a:r>
            <a:endParaRPr lang="en-AU" dirty="0"/>
          </a:p>
        </p:txBody>
      </p:sp>
    </p:spTree>
    <p:extLst>
      <p:ext uri="{BB962C8B-B14F-4D97-AF65-F5344CB8AC3E}">
        <p14:creationId xmlns:p14="http://schemas.microsoft.com/office/powerpoint/2010/main" xmlns="" val="116476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AU" dirty="0"/>
              <a:t>Return values indicating success or failure</a:t>
            </a:r>
          </a:p>
          <a:p>
            <a:pPr lvl="1"/>
            <a:r>
              <a:rPr lang="en-AU" dirty="0"/>
              <a:t>Or additional information</a:t>
            </a:r>
          </a:p>
        </p:txBody>
      </p:sp>
      <p:sp>
        <p:nvSpPr>
          <p:cNvPr id="2" name="Title 1"/>
          <p:cNvSpPr>
            <a:spLocks noGrp="1"/>
          </p:cNvSpPr>
          <p:nvPr>
            <p:ph type="title"/>
          </p:nvPr>
        </p:nvSpPr>
        <p:spPr/>
        <p:txBody>
          <a:bodyPr>
            <a:normAutofit fontScale="90000"/>
          </a:bodyPr>
          <a:lstStyle/>
          <a:p>
            <a:r>
              <a:rPr lang="en-AU"/>
              <a:t>Status codes returned</a:t>
            </a:r>
            <a:endParaRPr lang="en-AU" dirty="0"/>
          </a:p>
        </p:txBody>
      </p:sp>
      <p:graphicFrame>
        <p:nvGraphicFramePr>
          <p:cNvPr id="4" name="Content Placeholder 3"/>
          <p:cNvGraphicFramePr>
            <a:graphicFrameLocks noGrp="1"/>
          </p:cNvGraphicFramePr>
          <p:nvPr>
            <p:ph idx="4294967295"/>
          </p:nvPr>
        </p:nvGraphicFramePr>
        <p:xfrm>
          <a:off x="401320" y="2301004"/>
          <a:ext cx="11201400" cy="3541395"/>
        </p:xfrm>
        <a:graphic>
          <a:graphicData uri="http://schemas.openxmlformats.org/drawingml/2006/table">
            <a:tbl>
              <a:tblPr firstRow="1" bandRow="1">
                <a:tableStyleId>{5C22544A-7EE6-4342-B048-85BDC9FD1C3A}</a:tableStyleId>
              </a:tblPr>
              <a:tblGrid>
                <a:gridCol w="1322376">
                  <a:extLst>
                    <a:ext uri="{9D8B030D-6E8A-4147-A177-3AD203B41FA5}">
                      <a16:colId xmlns:a16="http://schemas.microsoft.com/office/drawing/2014/main" xmlns="" val="20000"/>
                    </a:ext>
                  </a:extLst>
                </a:gridCol>
                <a:gridCol w="3005959">
                  <a:extLst>
                    <a:ext uri="{9D8B030D-6E8A-4147-A177-3AD203B41FA5}">
                      <a16:colId xmlns:a16="http://schemas.microsoft.com/office/drawing/2014/main" xmlns="" val="20001"/>
                    </a:ext>
                  </a:extLst>
                </a:gridCol>
                <a:gridCol w="6873065">
                  <a:extLst>
                    <a:ext uri="{9D8B030D-6E8A-4147-A177-3AD203B41FA5}">
                      <a16:colId xmlns:a16="http://schemas.microsoft.com/office/drawing/2014/main" xmlns="" val="20002"/>
                    </a:ext>
                  </a:extLst>
                </a:gridCol>
              </a:tblGrid>
              <a:tr h="485775">
                <a:tc>
                  <a:txBody>
                    <a:bodyPr/>
                    <a:lstStyle/>
                    <a:p>
                      <a:pPr algn="ctr"/>
                      <a:r>
                        <a:rPr lang="en-AU" sz="1500" b="1" dirty="0"/>
                        <a:t>Code</a:t>
                      </a:r>
                      <a:endParaRPr lang="en-AU" sz="1500" dirty="0"/>
                    </a:p>
                  </a:txBody>
                  <a:tcPr marL="19051" marR="19051" marT="14288" marB="14288" anchor="ctr">
                    <a:solidFill>
                      <a:schemeClr val="tx2"/>
                    </a:solidFill>
                  </a:tcPr>
                </a:tc>
                <a:tc>
                  <a:txBody>
                    <a:bodyPr/>
                    <a:lstStyle/>
                    <a:p>
                      <a:pPr lvl="0" algn="l"/>
                      <a:r>
                        <a:rPr lang="en-AU" sz="1500" b="1" dirty="0"/>
                        <a:t>Description</a:t>
                      </a:r>
                      <a:endParaRPr lang="en-AU" sz="1500" dirty="0"/>
                    </a:p>
                  </a:txBody>
                  <a:tcPr marL="19051" marR="19051" marT="14288" marB="14288" anchor="ctr">
                    <a:solidFill>
                      <a:schemeClr val="tx2"/>
                    </a:solidFill>
                  </a:tcPr>
                </a:tc>
                <a:tc>
                  <a:txBody>
                    <a:bodyPr/>
                    <a:lstStyle/>
                    <a:p>
                      <a:r>
                        <a:rPr lang="en-AU" sz="1500" b="1" dirty="0"/>
                        <a:t>What it really means for a client of the Web API</a:t>
                      </a:r>
                      <a:endParaRPr lang="en-AU" sz="1500" dirty="0"/>
                    </a:p>
                  </a:txBody>
                  <a:tcPr marL="19051" marR="19051" marT="14288" marB="14288" anchor="ctr">
                    <a:solidFill>
                      <a:schemeClr val="tx2"/>
                    </a:solidFill>
                  </a:tcPr>
                </a:tc>
                <a:extLst>
                  <a:ext uri="{0D108BD9-81ED-4DB2-BD59-A6C34878D82A}">
                    <a16:rowId xmlns:a16="http://schemas.microsoft.com/office/drawing/2014/main" xmlns="" val="10000"/>
                  </a:ext>
                </a:extLst>
              </a:tr>
              <a:tr h="278130">
                <a:tc>
                  <a:txBody>
                    <a:bodyPr/>
                    <a:lstStyle/>
                    <a:p>
                      <a:pPr algn="ctr"/>
                      <a:r>
                        <a:rPr lang="en-AU" sz="1500" dirty="0">
                          <a:solidFill>
                            <a:schemeClr val="tx1"/>
                          </a:solidFill>
                          <a:effectLst/>
                        </a:rPr>
                        <a:t>200</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a:solidFill>
                            <a:schemeClr val="tx1"/>
                          </a:solidFill>
                          <a:effectLst/>
                        </a:rPr>
                        <a:t>OK</a:t>
                      </a:r>
                      <a:endParaRPr lang="en-AU" sz="1500">
                        <a:solidFill>
                          <a:schemeClr val="tx1"/>
                        </a:solidFill>
                      </a:endParaRPr>
                    </a:p>
                  </a:txBody>
                  <a:tcPr marL="19051" marR="19051" marT="14288" marB="14288" anchor="ctr">
                    <a:solidFill>
                      <a:schemeClr val="accent3">
                        <a:lumMod val="20000"/>
                        <a:lumOff val="80000"/>
                      </a:schemeClr>
                    </a:solidFill>
                  </a:tcPr>
                </a:tc>
                <a:tc>
                  <a:txBody>
                    <a:bodyPr/>
                    <a:lstStyle/>
                    <a:p>
                      <a:r>
                        <a:rPr lang="en-AU" sz="1500">
                          <a:solidFill>
                            <a:schemeClr val="tx1"/>
                          </a:solidFill>
                          <a:effectLst/>
                        </a:rPr>
                        <a:t>It worked!</a:t>
                      </a:r>
                      <a:endParaRPr lang="en-AU" sz="150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1"/>
                  </a:ext>
                </a:extLst>
              </a:tr>
              <a:tr h="278130">
                <a:tc>
                  <a:txBody>
                    <a:bodyPr/>
                    <a:lstStyle/>
                    <a:p>
                      <a:pPr algn="ctr"/>
                      <a:r>
                        <a:rPr lang="en-AU" sz="1500" dirty="0">
                          <a:solidFill>
                            <a:schemeClr val="tx1"/>
                          </a:solidFill>
                          <a:effectLst/>
                        </a:rPr>
                        <a:t>201</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Created</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a:solidFill>
                            <a:schemeClr val="tx1"/>
                          </a:solidFill>
                          <a:effectLst/>
                        </a:rPr>
                        <a:t>The resource was created OK!</a:t>
                      </a:r>
                      <a:endParaRPr lang="en-AU" sz="150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2"/>
                  </a:ext>
                </a:extLst>
              </a:tr>
              <a:tr h="485775">
                <a:tc>
                  <a:txBody>
                    <a:bodyPr/>
                    <a:lstStyle/>
                    <a:p>
                      <a:pPr algn="ctr"/>
                      <a:r>
                        <a:rPr lang="en-AU" sz="1500" dirty="0">
                          <a:solidFill>
                            <a:schemeClr val="tx1"/>
                          </a:solidFill>
                          <a:effectLst/>
                        </a:rPr>
                        <a:t>304</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Not Modified</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dirty="0">
                          <a:solidFill>
                            <a:schemeClr val="tx1"/>
                          </a:solidFill>
                          <a:effectLst/>
                        </a:rPr>
                        <a:t>The client can use the cached version of this resource</a:t>
                      </a:r>
                      <a:endParaRPr lang="en-AU" sz="1500" dirty="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3"/>
                  </a:ext>
                </a:extLst>
              </a:tr>
              <a:tr h="278130">
                <a:tc>
                  <a:txBody>
                    <a:bodyPr/>
                    <a:lstStyle/>
                    <a:p>
                      <a:pPr algn="ctr"/>
                      <a:r>
                        <a:rPr lang="en-AU" sz="1500" dirty="0">
                          <a:solidFill>
                            <a:schemeClr val="tx1"/>
                          </a:solidFill>
                          <a:effectLst/>
                        </a:rPr>
                        <a:t>400</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Bad Request</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dirty="0">
                          <a:solidFill>
                            <a:schemeClr val="tx1"/>
                          </a:solidFill>
                          <a:effectLst/>
                        </a:rPr>
                        <a:t>The client did something wrong. </a:t>
                      </a:r>
                      <a:endParaRPr lang="en-AU" sz="1500" dirty="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4"/>
                  </a:ext>
                </a:extLst>
              </a:tr>
              <a:tr h="485775">
                <a:tc>
                  <a:txBody>
                    <a:bodyPr/>
                    <a:lstStyle/>
                    <a:p>
                      <a:pPr algn="ctr"/>
                      <a:r>
                        <a:rPr lang="en-AU" sz="1500" dirty="0">
                          <a:solidFill>
                            <a:schemeClr val="tx1"/>
                          </a:solidFill>
                          <a:effectLst/>
                        </a:rPr>
                        <a:t>401</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Not Authorized</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a:solidFill>
                            <a:schemeClr val="tx1"/>
                          </a:solidFill>
                          <a:effectLst/>
                        </a:rPr>
                        <a:t>The Web API is requesting the client to authenticate.</a:t>
                      </a:r>
                      <a:endParaRPr lang="en-AU" sz="150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5"/>
                  </a:ext>
                </a:extLst>
              </a:tr>
              <a:tr h="485775">
                <a:tc>
                  <a:txBody>
                    <a:bodyPr/>
                    <a:lstStyle/>
                    <a:p>
                      <a:pPr algn="ctr"/>
                      <a:r>
                        <a:rPr lang="en-AU" sz="1500" dirty="0">
                          <a:solidFill>
                            <a:schemeClr val="tx1"/>
                          </a:solidFill>
                          <a:effectLst/>
                        </a:rPr>
                        <a:t>403</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Forbidden</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dirty="0">
                          <a:solidFill>
                            <a:schemeClr val="tx1"/>
                          </a:solidFill>
                          <a:effectLst/>
                        </a:rPr>
                        <a:t>The server is refusing due to</a:t>
                      </a:r>
                      <a:r>
                        <a:rPr lang="en-AU" sz="1500" baseline="0" dirty="0">
                          <a:solidFill>
                            <a:schemeClr val="tx1"/>
                          </a:solidFill>
                          <a:effectLst/>
                        </a:rPr>
                        <a:t> </a:t>
                      </a:r>
                      <a:r>
                        <a:rPr lang="en-AU" sz="1500" dirty="0">
                          <a:solidFill>
                            <a:schemeClr val="tx1"/>
                          </a:solidFill>
                          <a:effectLst/>
                        </a:rPr>
                        <a:t>client’s authorization. </a:t>
                      </a:r>
                      <a:endParaRPr lang="en-AU" sz="1500" dirty="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6"/>
                  </a:ext>
                </a:extLst>
              </a:tr>
              <a:tr h="278130">
                <a:tc>
                  <a:txBody>
                    <a:bodyPr/>
                    <a:lstStyle/>
                    <a:p>
                      <a:pPr algn="ctr"/>
                      <a:r>
                        <a:rPr lang="en-AU" sz="1500">
                          <a:solidFill>
                            <a:schemeClr val="tx1"/>
                          </a:solidFill>
                          <a:effectLst/>
                        </a:rPr>
                        <a:t>404</a:t>
                      </a:r>
                      <a:endParaRPr lang="en-AU" sz="150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Not Found</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dirty="0">
                          <a:solidFill>
                            <a:schemeClr val="tx1"/>
                          </a:solidFill>
                          <a:effectLst/>
                        </a:rPr>
                        <a:t>The resource was not found. </a:t>
                      </a:r>
                      <a:endParaRPr lang="en-AU" sz="1500" dirty="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7"/>
                  </a:ext>
                </a:extLst>
              </a:tr>
              <a:tr h="485775">
                <a:tc>
                  <a:txBody>
                    <a:bodyPr/>
                    <a:lstStyle/>
                    <a:p>
                      <a:pPr algn="ctr"/>
                      <a:r>
                        <a:rPr lang="en-AU" sz="1500" dirty="0">
                          <a:solidFill>
                            <a:schemeClr val="tx1"/>
                          </a:solidFill>
                          <a:effectLst/>
                        </a:rPr>
                        <a:t>500</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pPr lvl="0" algn="l"/>
                      <a:r>
                        <a:rPr lang="en-AU" sz="1500" dirty="0">
                          <a:solidFill>
                            <a:schemeClr val="tx1"/>
                          </a:solidFill>
                          <a:effectLst/>
                        </a:rPr>
                        <a:t>Internal Server Error</a:t>
                      </a:r>
                      <a:endParaRPr lang="en-AU" sz="1500" dirty="0">
                        <a:solidFill>
                          <a:schemeClr val="tx1"/>
                        </a:solidFill>
                      </a:endParaRPr>
                    </a:p>
                  </a:txBody>
                  <a:tcPr marL="19051" marR="19051" marT="14288" marB="14288" anchor="ctr">
                    <a:solidFill>
                      <a:schemeClr val="accent3">
                        <a:lumMod val="20000"/>
                        <a:lumOff val="80000"/>
                      </a:schemeClr>
                    </a:solidFill>
                  </a:tcPr>
                </a:tc>
                <a:tc>
                  <a:txBody>
                    <a:bodyPr/>
                    <a:lstStyle/>
                    <a:p>
                      <a:r>
                        <a:rPr lang="en-AU" sz="1500" dirty="0">
                          <a:solidFill>
                            <a:schemeClr val="tx1"/>
                          </a:solidFill>
                          <a:effectLst/>
                        </a:rPr>
                        <a:t>Something went bad on the server.</a:t>
                      </a:r>
                      <a:endParaRPr lang="en-AU" sz="1500" dirty="0">
                        <a:solidFill>
                          <a:schemeClr val="tx1"/>
                        </a:solidFill>
                      </a:endParaRPr>
                    </a:p>
                  </a:txBody>
                  <a:tcPr marL="19051" marR="19051" marT="14288" marB="14288" anchor="ctr">
                    <a:solidFill>
                      <a:schemeClr val="accent3">
                        <a:lumMod val="20000"/>
                        <a:lumOff val="80000"/>
                      </a:schemeClr>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84341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5"/>
          </p:nvPr>
        </p:nvSpPr>
        <p:spPr/>
        <p:txBody>
          <a:bodyPr/>
          <a:lstStyle/>
          <a:p>
            <a:r>
              <a:rPr lang="en-AU" dirty="0"/>
              <a:t>The HTTP body can be in many different formats</a:t>
            </a:r>
          </a:p>
          <a:p>
            <a:endParaRPr lang="en-AU" dirty="0"/>
          </a:p>
          <a:p>
            <a:r>
              <a:rPr lang="en-AU" dirty="0"/>
              <a:t>Client and server agree on the format sent and returned</a:t>
            </a:r>
          </a:p>
          <a:p>
            <a:endParaRPr lang="en-AU" dirty="0"/>
          </a:p>
          <a:p>
            <a:endParaRPr lang="en-AU" dirty="0"/>
          </a:p>
          <a:p>
            <a:endParaRPr lang="en-AU" dirty="0"/>
          </a:p>
          <a:p>
            <a:endParaRPr lang="en-AU" dirty="0"/>
          </a:p>
          <a:p>
            <a:pPr>
              <a:buNone/>
            </a:pPr>
            <a:endParaRPr lang="en-AU" dirty="0"/>
          </a:p>
          <a:p>
            <a:r>
              <a:rPr lang="en-AU" dirty="0"/>
              <a:t>Known as the Media type</a:t>
            </a:r>
          </a:p>
          <a:p>
            <a:pPr lvl="1"/>
            <a:r>
              <a:rPr lang="en-AU" dirty="0"/>
              <a:t>Is extensible to custom formats</a:t>
            </a:r>
          </a:p>
          <a:p>
            <a:pPr lvl="1"/>
            <a:r>
              <a:rPr lang="en-AU" dirty="0"/>
              <a:t>Can be binary</a:t>
            </a:r>
          </a:p>
        </p:txBody>
      </p:sp>
      <p:sp>
        <p:nvSpPr>
          <p:cNvPr id="2" name="Title 1"/>
          <p:cNvSpPr>
            <a:spLocks noGrp="1"/>
          </p:cNvSpPr>
          <p:nvPr>
            <p:ph type="title"/>
          </p:nvPr>
        </p:nvSpPr>
        <p:spPr/>
        <p:txBody>
          <a:bodyPr>
            <a:normAutofit fontScale="90000"/>
          </a:bodyPr>
          <a:lstStyle/>
          <a:p>
            <a:r>
              <a:rPr lang="en-AU"/>
              <a:t>Content Negotiation</a:t>
            </a:r>
            <a:endParaRPr lang="en-AU" dirty="0"/>
          </a:p>
        </p:txBody>
      </p:sp>
      <p:sp>
        <p:nvSpPr>
          <p:cNvPr id="10" name="Rectangle 9"/>
          <p:cNvSpPr/>
          <p:nvPr/>
        </p:nvSpPr>
        <p:spPr>
          <a:xfrm>
            <a:off x="237320" y="2656365"/>
            <a:ext cx="3779520" cy="1985159"/>
          </a:xfrm>
          <a:prstGeom prst="rect">
            <a:avLst/>
          </a:prstGeom>
          <a:ln>
            <a:solidFill>
              <a:schemeClr val="tx1"/>
            </a:solidFill>
          </a:ln>
        </p:spPr>
        <p:txBody>
          <a:bodyPr wrap="square">
            <a:spAutoFit/>
          </a:bodyPr>
          <a:lstStyle/>
          <a:p>
            <a:r>
              <a:rPr lang="nl-BE" sz="1800" b="1" dirty="0">
                <a:solidFill>
                  <a:schemeClr val="tx2"/>
                </a:solidFill>
              </a:rPr>
              <a:t>JSON:</a:t>
            </a:r>
            <a:r>
              <a:rPr lang="nl-BE" sz="1500" b="1" dirty="0"/>
              <a:t/>
            </a:r>
            <a:br>
              <a:rPr lang="nl-BE" sz="1500" b="1" dirty="0"/>
            </a:br>
            <a:r>
              <a:rPr lang="nl-BE" sz="1500" b="1" dirty="0"/>
              <a:t/>
            </a:r>
            <a:br>
              <a:rPr lang="nl-BE" sz="1500" b="1" dirty="0"/>
            </a:br>
            <a:r>
              <a:rPr lang="nl-BE" sz="1500" b="1" dirty="0"/>
              <a:t>{</a:t>
            </a:r>
          </a:p>
          <a:p>
            <a:r>
              <a:rPr lang="nl-BE" sz="1500" b="1" dirty="0"/>
              <a:t>    “ID":"123“,</a:t>
            </a:r>
          </a:p>
          <a:p>
            <a:r>
              <a:rPr lang="nl-BE" sz="1500" b="1" dirty="0"/>
              <a:t>    “Name”:”ASP.NET”</a:t>
            </a:r>
          </a:p>
          <a:p>
            <a:r>
              <a:rPr lang="nl-BE" sz="1500" b="1" dirty="0"/>
              <a:t>}</a:t>
            </a:r>
            <a:r>
              <a:rPr lang="nl-BE" sz="1500" dirty="0"/>
              <a:t/>
            </a:r>
            <a:br>
              <a:rPr lang="nl-BE" sz="1500" dirty="0"/>
            </a:br>
            <a:r>
              <a:rPr lang="nl-BE" sz="1500" dirty="0"/>
              <a:t/>
            </a:r>
            <a:br>
              <a:rPr lang="nl-BE" sz="1500" dirty="0"/>
            </a:br>
            <a:endParaRPr lang="en-US" sz="1500" dirty="0"/>
          </a:p>
        </p:txBody>
      </p:sp>
      <p:sp>
        <p:nvSpPr>
          <p:cNvPr id="11" name="TextBox 10"/>
          <p:cNvSpPr txBox="1"/>
          <p:nvPr/>
        </p:nvSpPr>
        <p:spPr>
          <a:xfrm>
            <a:off x="4111707" y="2664181"/>
            <a:ext cx="3779520" cy="1754326"/>
          </a:xfrm>
          <a:prstGeom prst="rect">
            <a:avLst/>
          </a:prstGeom>
          <a:noFill/>
          <a:ln>
            <a:solidFill>
              <a:schemeClr val="tx1"/>
            </a:solidFill>
          </a:ln>
        </p:spPr>
        <p:txBody>
          <a:bodyPr wrap="square" rtlCol="0">
            <a:spAutoFit/>
          </a:bodyPr>
          <a:lstStyle/>
          <a:p>
            <a:r>
              <a:rPr lang="nl-BE" sz="1800" dirty="0">
                <a:solidFill>
                  <a:schemeClr val="tx2"/>
                </a:solidFill>
              </a:rPr>
              <a:t>XML:</a:t>
            </a:r>
            <a:r>
              <a:rPr lang="nl-BE" sz="1500" dirty="0"/>
              <a:t/>
            </a:r>
            <a:br>
              <a:rPr lang="nl-BE" sz="1500" dirty="0"/>
            </a:br>
            <a:r>
              <a:rPr lang="nl-BE" sz="1500" dirty="0"/>
              <a:t/>
            </a:r>
            <a:br>
              <a:rPr lang="nl-BE" sz="1500" dirty="0"/>
            </a:br>
            <a:r>
              <a:rPr lang="nl-BE" sz="1500" dirty="0"/>
              <a:t>&lt;Course&gt;</a:t>
            </a:r>
          </a:p>
          <a:p>
            <a:r>
              <a:rPr lang="nl-BE" sz="1500" dirty="0"/>
              <a:t>    &lt;ID&gt;123&lt;/ID&gt;</a:t>
            </a:r>
          </a:p>
          <a:p>
            <a:r>
              <a:rPr lang="nl-BE" sz="1500" dirty="0"/>
              <a:t>    &lt;Name&gt;ASP.NET&lt;/Name&gt;</a:t>
            </a:r>
          </a:p>
          <a:p>
            <a:r>
              <a:rPr lang="nl-BE" sz="1500" dirty="0"/>
              <a:t>&lt;/Course&gt;</a:t>
            </a:r>
          </a:p>
          <a:p>
            <a:endParaRPr lang="en-US" sz="1500" dirty="0"/>
          </a:p>
        </p:txBody>
      </p:sp>
      <p:sp>
        <p:nvSpPr>
          <p:cNvPr id="12" name="Rectangle 11"/>
          <p:cNvSpPr/>
          <p:nvPr/>
        </p:nvSpPr>
        <p:spPr>
          <a:xfrm>
            <a:off x="8126771" y="2679811"/>
            <a:ext cx="3779520" cy="1985159"/>
          </a:xfrm>
          <a:prstGeom prst="rect">
            <a:avLst/>
          </a:prstGeom>
          <a:ln>
            <a:solidFill>
              <a:schemeClr val="tx1"/>
            </a:solidFill>
          </a:ln>
        </p:spPr>
        <p:txBody>
          <a:bodyPr wrap="square">
            <a:spAutoFit/>
          </a:bodyPr>
          <a:lstStyle/>
          <a:p>
            <a:r>
              <a:rPr lang="nl-BE" sz="1800" dirty="0">
                <a:solidFill>
                  <a:schemeClr val="tx2"/>
                </a:solidFill>
              </a:rPr>
              <a:t>Other:</a:t>
            </a:r>
          </a:p>
          <a:p>
            <a:endParaRPr lang="nl-BE" sz="1500" dirty="0"/>
          </a:p>
          <a:p>
            <a:pPr marL="214313" indent="-214313">
              <a:buFont typeface="Arial" pitchFamily="34" charset="0"/>
              <a:buChar char="•"/>
            </a:pPr>
            <a:r>
              <a:rPr lang="nl-BE" sz="1500" dirty="0"/>
              <a:t>Images</a:t>
            </a:r>
          </a:p>
          <a:p>
            <a:pPr marL="214313" indent="-214313">
              <a:buFont typeface="Arial" pitchFamily="34" charset="0"/>
              <a:buChar char="•"/>
            </a:pPr>
            <a:r>
              <a:rPr lang="nl-BE" sz="1500" dirty="0"/>
              <a:t>HTML</a:t>
            </a:r>
          </a:p>
          <a:p>
            <a:pPr marL="214313" indent="-214313">
              <a:buFont typeface="Arial" pitchFamily="34" charset="0"/>
              <a:buChar char="•"/>
            </a:pPr>
            <a:r>
              <a:rPr lang="nl-BE" sz="1500" dirty="0"/>
              <a:t>CSV</a:t>
            </a:r>
          </a:p>
          <a:p>
            <a:pPr marL="214313" indent="-214313">
              <a:buFont typeface="Arial" pitchFamily="34" charset="0"/>
              <a:buChar char="•"/>
            </a:pPr>
            <a:r>
              <a:rPr lang="nl-BE" sz="1500" dirty="0"/>
              <a:t>Custom</a:t>
            </a:r>
          </a:p>
          <a:p>
            <a:pPr marL="214313" indent="-214313">
              <a:buFont typeface="Arial" pitchFamily="34" charset="0"/>
              <a:buChar char="•"/>
            </a:pPr>
            <a:r>
              <a:rPr lang="nl-BE" sz="1500" dirty="0"/>
              <a:t>...</a:t>
            </a:r>
            <a:br>
              <a:rPr lang="nl-BE" sz="1500" dirty="0"/>
            </a:br>
            <a:endParaRPr lang="en-US" sz="1500" dirty="0"/>
          </a:p>
        </p:txBody>
      </p:sp>
    </p:spTree>
    <p:extLst>
      <p:ext uri="{BB962C8B-B14F-4D97-AF65-F5344CB8AC3E}">
        <p14:creationId xmlns:p14="http://schemas.microsoft.com/office/powerpoint/2010/main" xmlns="" val="1442968966"/>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potx" id="{5D5C0837-108E-43E7-8981-CE5A0724CB51}" vid="{294C52EF-7CB5-4F85-B807-6BB6448A4DF1}"/>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CB73D098-FD77-4330-B182-3CBA0FC38218"/>
    <BookTypeField0 xmlns="CB73D098-FD77-4330-B182-3CBA0FC38218">
      <Terms xmlns="http://schemas.microsoft.com/office/infopath/2007/PartnerControls"/>
    </BookTypeField0>
    <SequenceNumber xmlns="CB73D098-FD77-4330-B182-3CBA0FC38218"/>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51F98977535D9D4CB6A6F963434DFB77" ma:contentTypeVersion="0" ma:contentTypeDescription="Base content type which represents courseware documents" ma:contentTypeScope="" ma:versionID="ca1c0f060a2bacc33dd05609269ffe5f">
  <xsd:schema xmlns:xsd="http://www.w3.org/2001/XMLSchema" xmlns:xs="http://www.w3.org/2001/XMLSchema" xmlns:p="http://schemas.microsoft.com/office/2006/metadata/properties" xmlns:ns2="CB73D098-FD77-4330-B182-3CBA0FC38218" targetNamespace="http://schemas.microsoft.com/office/2006/metadata/properties" ma:root="true" ma:fieldsID="6054b521f021be581f4f8d825276acec" ns2:_="">
    <xsd:import namespace="CB73D098-FD77-4330-B182-3CBA0FC38218"/>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73D098-FD77-4330-B182-3CBA0FC38218"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hidden="true"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188D1A-E1CA-447D-9B92-132F8BDDEC93}">
  <ds:schemaRefs>
    <ds:schemaRef ds:uri="http://schemas.microsoft.com/office/2006/metadata/properties"/>
    <ds:schemaRef ds:uri="http://schemas.microsoft.com/office/infopath/2007/PartnerControls"/>
    <ds:schemaRef ds:uri="CB73D098-FD77-4330-B182-3CBA0FC38218"/>
  </ds:schemaRefs>
</ds:datastoreItem>
</file>

<file path=customXml/itemProps2.xml><?xml version="1.0" encoding="utf-8"?>
<ds:datastoreItem xmlns:ds="http://schemas.openxmlformats.org/officeDocument/2006/customXml" ds:itemID="{9C674D95-53B9-499F-BDB0-9BEA82B54B78}">
  <ds:schemaRefs>
    <ds:schemaRef ds:uri="http://schemas.microsoft.com/sharepoint/v3/contenttype/forms"/>
  </ds:schemaRefs>
</ds:datastoreItem>
</file>

<file path=customXml/itemProps3.xml><?xml version="1.0" encoding="utf-8"?>
<ds:datastoreItem xmlns:ds="http://schemas.openxmlformats.org/officeDocument/2006/customXml" ds:itemID="{B973F49E-7897-460B-9197-77C03BBA11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73D098-FD77-4330-B182-3CBA0FC38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IK_Slides_2017</Template>
  <TotalTime>405</TotalTime>
  <Words>2641</Words>
  <Application>Microsoft Macintosh PowerPoint</Application>
  <PresentationFormat>Custom</PresentationFormat>
  <Paragraphs>443</Paragraphs>
  <Slides>31</Slides>
  <Notes>14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PPM Courseware Slides</vt:lpstr>
      <vt:lpstr>Web API</vt:lpstr>
      <vt:lpstr>Chapter Overview</vt:lpstr>
      <vt:lpstr>What is Web API?</vt:lpstr>
      <vt:lpstr>Any HTTP-Aware Client Can Connect</vt:lpstr>
      <vt:lpstr>The HTTP request</vt:lpstr>
      <vt:lpstr>The HTTP Response</vt:lpstr>
      <vt:lpstr>HTTP Methods</vt:lpstr>
      <vt:lpstr>Status codes returned</vt:lpstr>
      <vt:lpstr>Content Negotiation</vt:lpstr>
      <vt:lpstr>Content Negotiation</vt:lpstr>
      <vt:lpstr>Media Type Formatters</vt:lpstr>
      <vt:lpstr>Web API Controllers</vt:lpstr>
      <vt:lpstr>The [ApiController] attibute</vt:lpstr>
      <vt:lpstr>Action Return Types</vt:lpstr>
      <vt:lpstr>More About ActionResult</vt:lpstr>
      <vt:lpstr>Data Transfer Objects</vt:lpstr>
      <vt:lpstr>Model Binding</vt:lpstr>
      <vt:lpstr>Overriding the Model Source</vt:lpstr>
      <vt:lpstr>More on Data Transfer Objects</vt:lpstr>
      <vt:lpstr>Testing WebAPI Controllers</vt:lpstr>
      <vt:lpstr>Using Postman to Test WebAPI Controllers</vt:lpstr>
      <vt:lpstr>Documentation and a better testing option?</vt:lpstr>
      <vt:lpstr>What's needed to use Swagger?</vt:lpstr>
      <vt:lpstr>What's needed to use Swagger?</vt:lpstr>
      <vt:lpstr>What's needed to use Swagger?</vt:lpstr>
      <vt:lpstr>Consuming the API from a client app</vt:lpstr>
      <vt:lpstr>Example from a c# app</vt:lpstr>
      <vt:lpstr>Example from an Angular app</vt:lpstr>
      <vt:lpstr>Example from a React app</vt:lpstr>
      <vt:lpstr>Chapter Review</vt:lpstr>
      <vt:lpstr>Hands On Labs</vt:lpstr>
    </vt:vector>
  </TitlesOfParts>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2</dc:title>
  <dc:creator>Besly, Paul</dc:creator>
  <cp:lastModifiedBy>Philip Howarth</cp:lastModifiedBy>
  <cp:revision>37</cp:revision>
  <dcterms:created xsi:type="dcterms:W3CDTF">2017-09-03T07:33:23Z</dcterms:created>
  <dcterms:modified xsi:type="dcterms:W3CDTF">2023-09-05T09:19:16Z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0x010100F0967B7CEE8D417F966757887D9466FB0051F98977535D9D4CB6A6F963434DFB77</vt:lpwstr>
  </property>
  <property fmtid="{D5CDD505-2E9C-101B-9397-08002B2CF9AE}" pid="3" name="BrandingStandard">
    <vt:lpwstr/>
  </property>
  <property fmtid="{D5CDD505-2E9C-101B-9397-08002B2CF9AE}" pid="4" name="Difficulty">
    <vt:lpwstr/>
  </property>
  <property fmtid="{D5CDD505-2E9C-101B-9397-08002B2CF9AE}" pid="5" name="Duration">
    <vt:lpwstr>45</vt:lpwstr>
  </property>
  <property fmtid="{D5CDD505-2E9C-101B-9397-08002B2CF9AE}" pid="6" name="ChapterType">
    <vt:lpwstr>Chapter</vt:lpwstr>
  </property>
  <property fmtid="{D5CDD505-2E9C-101B-9397-08002B2CF9AE}" pid="7" name="ChapterNumber">
    <vt:lpwstr>14</vt:lpwstr>
  </property>
  <property fmtid="{D5CDD505-2E9C-101B-9397-08002B2CF9AE}" pid="8" name="PageNumbering">
    <vt:lpwstr>Sequential</vt:lpwstr>
  </property>
  <property fmtid="{D5CDD505-2E9C-101B-9397-08002B2CF9AE}" pid="9" name="PrintingStyle">
    <vt:lpwstr>Portrait_Print_Notes</vt:lpwstr>
  </property>
</Properties>
</file>