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9"/>
  </p:notesMasterIdLst>
  <p:handoutMasterIdLst>
    <p:handoutMasterId r:id="rId20"/>
  </p:handoutMasterIdLst>
  <p:sldIdLst>
    <p:sldId id="284" r:id="rId5"/>
    <p:sldId id="257" r:id="rId6"/>
    <p:sldId id="285" r:id="rId7"/>
    <p:sldId id="286" r:id="rId8"/>
    <p:sldId id="290" r:id="rId9"/>
    <p:sldId id="288" r:id="rId10"/>
    <p:sldId id="292" r:id="rId11"/>
    <p:sldId id="295" r:id="rId12"/>
    <p:sldId id="296" r:id="rId13"/>
    <p:sldId id="297" r:id="rId14"/>
    <p:sldId id="299" r:id="rId15"/>
    <p:sldId id="300" r:id="rId16"/>
    <p:sldId id="283" r:id="rId17"/>
    <p:sldId id="301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n Dashwood" initials="DD" lastIdx="1" clrIdx="0">
    <p:extLst>
      <p:ext uri="{19B8F6BF-5375-455C-9EA6-DF929625EA0E}">
        <p15:presenceInfo xmlns="" xmlns:p15="http://schemas.microsoft.com/office/powerpoint/2012/main" userId="b96d36139259a6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3" autoAdjust="0"/>
    <p:restoredTop sz="78605" autoAdjust="0"/>
  </p:normalViewPr>
  <p:slideViewPr>
    <p:cSldViewPr snapToGrid="0">
      <p:cViewPr varScale="1">
        <p:scale>
          <a:sx n="68" d="100"/>
          <a:sy n="68" d="100"/>
        </p:scale>
        <p:origin x="-1234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05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</p:spTree>
    <p:extLst>
      <p:ext uri="{BB962C8B-B14F-4D97-AF65-F5344CB8AC3E}">
        <p14:creationId xmlns="" xmlns:p14="http://schemas.microsoft.com/office/powerpoint/2010/main" val="412553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946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1444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310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</p:spTree>
    <p:extLst>
      <p:ext uri="{BB962C8B-B14F-4D97-AF65-F5344CB8AC3E}">
        <p14:creationId xmlns="" xmlns:p14="http://schemas.microsoft.com/office/powerpoint/2010/main" val="147906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</p:spTree>
    <p:extLst>
      <p:ext uri="{BB962C8B-B14F-4D97-AF65-F5344CB8AC3E}">
        <p14:creationId xmlns="" xmlns:p14="http://schemas.microsoft.com/office/powerpoint/2010/main" val="157031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231271"/>
            <a:ext cx="11404800" cy="5245129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395893" y="412111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=""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9026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140737"/>
            <a:ext cx="11404800" cy="53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32107" y="38495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19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Chapter </a:t>
            </a:r>
            <a:r>
              <a:rPr lang="en-US" dirty="0" smtClean="0">
                <a:latin typeface="Arial" charset="0"/>
                <a:cs typeface="Arial" charset="0"/>
              </a:rPr>
              <a:t>18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BFFC71B-0E68-374F-92A4-B832BD17B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the user submits a form, it results in two requests in quick succession:</a:t>
            </a:r>
          </a:p>
          <a:p>
            <a:pPr lvl="1"/>
            <a:r>
              <a:rPr lang="en-GB" dirty="0"/>
              <a:t>The first is an [</a:t>
            </a:r>
            <a:r>
              <a:rPr lang="en-GB" dirty="0" err="1"/>
              <a:t>HttpPost</a:t>
            </a:r>
            <a:r>
              <a:rPr lang="en-GB" dirty="0"/>
              <a:t>] request, which contains the submitted data</a:t>
            </a:r>
          </a:p>
          <a:p>
            <a:pPr lvl="2"/>
            <a:r>
              <a:rPr lang="en-GB" dirty="0"/>
              <a:t>The server saves the data</a:t>
            </a:r>
          </a:p>
          <a:p>
            <a:pPr lvl="2"/>
            <a:r>
              <a:rPr lang="en-GB" dirty="0"/>
              <a:t>Then it returns a 302-Found response, generated by calling </a:t>
            </a:r>
            <a:r>
              <a:rPr lang="en-GB" dirty="0" err="1"/>
              <a:t>RedirectToAction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The browser receives the 302-Found, and immediately sends another request for the next web page</a:t>
            </a:r>
          </a:p>
          <a:p>
            <a:pPr lvl="1"/>
            <a:endParaRPr lang="en-GB" dirty="0"/>
          </a:p>
          <a:p>
            <a:r>
              <a:rPr lang="en-GB" dirty="0"/>
              <a:t>How to pass data from the action that handles the first request, to the action that handles the second?</a:t>
            </a:r>
          </a:p>
          <a:p>
            <a:pPr lvl="1"/>
            <a:r>
              <a:rPr lang="en-GB" dirty="0"/>
              <a:t>Not necessary to store the data for as long as the Session would store it</a:t>
            </a:r>
          </a:p>
          <a:p>
            <a:pPr lvl="1"/>
            <a:endParaRPr lang="en-GB" dirty="0"/>
          </a:p>
          <a:p>
            <a:r>
              <a:rPr lang="en-GB" dirty="0" err="1"/>
              <a:t>TempData</a:t>
            </a:r>
            <a:r>
              <a:rPr lang="en-GB" dirty="0"/>
              <a:t> is ideal for this job</a:t>
            </a:r>
          </a:p>
          <a:p>
            <a:pPr lvl="1"/>
            <a:r>
              <a:rPr lang="en-GB" dirty="0"/>
              <a:t>It stores the data from one action, only until it is accessed from another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387CB3B-03D4-474C-8D6E-55405E33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TempData</a:t>
            </a:r>
            <a:r>
              <a:rPr lang="en-GB" dirty="0"/>
              <a:t> – Passing Data from One Action to the Next</a:t>
            </a:r>
          </a:p>
        </p:txBody>
      </p:sp>
    </p:spTree>
    <p:extLst>
      <p:ext uri="{BB962C8B-B14F-4D97-AF65-F5344CB8AC3E}">
        <p14:creationId xmlns="" xmlns:p14="http://schemas.microsoft.com/office/powerpoint/2010/main" val="412583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1B7AAD-CE87-7546-9824-337B2C5AB4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a controller, add items to </a:t>
            </a:r>
            <a:r>
              <a:rPr lang="en-GB" dirty="0" err="1"/>
              <a:t>TempData</a:t>
            </a:r>
            <a:r>
              <a:rPr lang="en-GB" dirty="0"/>
              <a:t> by putting a key into [ 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Retrieve using the same key in a different action</a:t>
            </a:r>
          </a:p>
          <a:p>
            <a:endParaRPr lang="en-GB" dirty="0"/>
          </a:p>
          <a:p>
            <a:r>
              <a:rPr lang="en-GB" dirty="0"/>
              <a:t>Can store strings, </a:t>
            </a:r>
            <a:r>
              <a:rPr lang="en-GB" dirty="0" err="1"/>
              <a:t>booleans</a:t>
            </a:r>
            <a:r>
              <a:rPr lang="en-GB" dirty="0"/>
              <a:t>, number types</a:t>
            </a:r>
          </a:p>
          <a:p>
            <a:pPr lvl="1"/>
            <a:r>
              <a:rPr lang="en-GB" dirty="0"/>
              <a:t>Attempting to store any complex data type will result in exceptions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197C01C-0715-8040-8733-CEC22BB7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92" y="1827217"/>
            <a:ext cx="46609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DFF8670-C0C8-2E40-822D-70387AB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</a:t>
            </a:r>
            <a:r>
              <a:rPr lang="en-GB" dirty="0" err="1"/>
              <a:t>TempData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0DC649-2AE4-664D-9F5D-9CE54350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400" y="3661475"/>
            <a:ext cx="444500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51384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E91B461-6350-274D-9324-2E88FEE7A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Alternative techniques, less commonly used, include:</a:t>
            </a:r>
          </a:p>
          <a:p>
            <a:pPr lvl="1"/>
            <a:r>
              <a:rPr lang="en-GB" dirty="0"/>
              <a:t>Storing state date in the query string (the part of the URL after the ?)</a:t>
            </a:r>
          </a:p>
          <a:p>
            <a:pPr lvl="2"/>
            <a:r>
              <a:rPr lang="en-GB" dirty="0"/>
              <a:t>Append it onto the </a:t>
            </a:r>
            <a:r>
              <a:rPr lang="en-GB" dirty="0" err="1"/>
              <a:t>href</a:t>
            </a:r>
            <a:r>
              <a:rPr lang="en-GB" dirty="0"/>
              <a:t> of every &lt;a&gt; on the page</a:t>
            </a:r>
          </a:p>
          <a:p>
            <a:pPr lvl="1"/>
            <a:r>
              <a:rPr lang="en-GB" dirty="0"/>
              <a:t>Hidden fields</a:t>
            </a:r>
          </a:p>
          <a:p>
            <a:pPr lvl="2"/>
            <a:r>
              <a:rPr lang="en-GB" dirty="0"/>
              <a:t>&lt;input type=“hidden” value=“” name=“”&gt; is not shown to the user, but is included when user posts form</a:t>
            </a:r>
          </a:p>
          <a:p>
            <a:pPr lvl="1"/>
            <a:r>
              <a:rPr lang="en-GB" dirty="0" err="1"/>
              <a:t>HttpContext.Items</a:t>
            </a:r>
            <a:endParaRPr lang="en-GB" dirty="0"/>
          </a:p>
          <a:p>
            <a:pPr lvl="2"/>
            <a:r>
              <a:rPr lang="en-GB" dirty="0"/>
              <a:t>Can be used to share data between components during a single request. Only keeps data for the duration of the request</a:t>
            </a:r>
          </a:p>
          <a:p>
            <a:pPr lvl="1"/>
            <a:r>
              <a:rPr lang="en-GB" dirty="0"/>
              <a:t>Cache</a:t>
            </a:r>
          </a:p>
          <a:p>
            <a:pPr lvl="2"/>
            <a:r>
              <a:rPr lang="en-GB" dirty="0"/>
              <a:t>Improve performance and reduce server workload by storing data from one request if it’s likely to be needed in another request</a:t>
            </a:r>
          </a:p>
          <a:p>
            <a:pPr lvl="2"/>
            <a:r>
              <a:rPr lang="en-GB" dirty="0"/>
              <a:t>Not suitable for user-specific data, only for data shared between all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11CC65-74DD-604F-9F23-BB35A7BE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State Management Approaches</a:t>
            </a:r>
          </a:p>
        </p:txBody>
      </p:sp>
    </p:spTree>
    <p:extLst>
      <p:ext uri="{BB962C8B-B14F-4D97-AF65-F5344CB8AC3E}">
        <p14:creationId xmlns="" xmlns:p14="http://schemas.microsoft.com/office/powerpoint/2010/main" val="18161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Chapter Review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42530199-0435-B94D-BDE7-7AC8C4BFE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231271"/>
            <a:ext cx="11404800" cy="5245129"/>
          </a:xfrm>
        </p:spPr>
        <p:txBody>
          <a:bodyPr/>
          <a:lstStyle/>
          <a:p>
            <a:r>
              <a:rPr lang="en-AU" dirty="0"/>
              <a:t>Objectives</a:t>
            </a:r>
          </a:p>
          <a:p>
            <a:pPr lvl="1"/>
            <a:r>
              <a:rPr lang="en-AU" dirty="0"/>
              <a:t>To understand the various techniques for state management. </a:t>
            </a:r>
          </a:p>
          <a:p>
            <a:endParaRPr lang="en-AU" dirty="0"/>
          </a:p>
          <a:p>
            <a:r>
              <a:rPr lang="en-AU" dirty="0"/>
              <a:t>Chapter content</a:t>
            </a:r>
          </a:p>
          <a:p>
            <a:pPr lvl="1"/>
            <a:r>
              <a:rPr lang="en-AU" dirty="0"/>
              <a:t>HTTP as a stateless protocol</a:t>
            </a:r>
          </a:p>
          <a:p>
            <a:pPr lvl="1"/>
            <a:r>
              <a:rPr lang="en-AU" dirty="0"/>
              <a:t>Cookies</a:t>
            </a:r>
          </a:p>
          <a:p>
            <a:pPr lvl="1"/>
            <a:r>
              <a:rPr lang="en-AU" dirty="0"/>
              <a:t>Session state and </a:t>
            </a:r>
            <a:r>
              <a:rPr lang="en-AU" dirty="0" err="1"/>
              <a:t>TempData</a:t>
            </a:r>
            <a:endParaRPr lang="en-AU" dirty="0"/>
          </a:p>
          <a:p>
            <a:endParaRPr lang="en-AU" dirty="0"/>
          </a:p>
          <a:p>
            <a:r>
              <a:rPr lang="en-AU" dirty="0"/>
              <a:t>Exercise</a:t>
            </a:r>
          </a:p>
          <a:p>
            <a:pPr lvl="1"/>
            <a:r>
              <a:rPr lang="en-AU" dirty="0"/>
              <a:t>Managing state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29726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47485" y="2514600"/>
            <a:ext cx="5894916" cy="3970338"/>
            <a:chOff x="1488" y="1152"/>
            <a:chExt cx="2785" cy="250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88" y="1968"/>
              <a:ext cx="1256" cy="1685"/>
              <a:chOff x="3696" y="1819"/>
              <a:chExt cx="680" cy="1148"/>
            </a:xfrm>
          </p:grpSpPr>
          <p:sp>
            <p:nvSpPr>
              <p:cNvPr id="26642" name="Freeform 4"/>
              <p:cNvSpPr>
                <a:spLocks/>
              </p:cNvSpPr>
              <p:nvPr/>
            </p:nvSpPr>
            <p:spPr bwMode="auto">
              <a:xfrm>
                <a:off x="3754" y="1819"/>
                <a:ext cx="277" cy="258"/>
              </a:xfrm>
              <a:custGeom>
                <a:avLst/>
                <a:gdLst>
                  <a:gd name="T0" fmla="*/ 190 w 277"/>
                  <a:gd name="T1" fmla="*/ 127 h 258"/>
                  <a:gd name="T2" fmla="*/ 189 w 277"/>
                  <a:gd name="T3" fmla="*/ 91 h 258"/>
                  <a:gd name="T4" fmla="*/ 182 w 277"/>
                  <a:gd name="T5" fmla="*/ 63 h 258"/>
                  <a:gd name="T6" fmla="*/ 172 w 277"/>
                  <a:gd name="T7" fmla="*/ 38 h 258"/>
                  <a:gd name="T8" fmla="*/ 156 w 277"/>
                  <a:gd name="T9" fmla="*/ 23 h 258"/>
                  <a:gd name="T10" fmla="*/ 146 w 277"/>
                  <a:gd name="T11" fmla="*/ 13 h 258"/>
                  <a:gd name="T12" fmla="*/ 124 w 277"/>
                  <a:gd name="T13" fmla="*/ 5 h 258"/>
                  <a:gd name="T14" fmla="*/ 101 w 277"/>
                  <a:gd name="T15" fmla="*/ 0 h 258"/>
                  <a:gd name="T16" fmla="*/ 76 w 277"/>
                  <a:gd name="T17" fmla="*/ 1 h 258"/>
                  <a:gd name="T18" fmla="*/ 58 w 277"/>
                  <a:gd name="T19" fmla="*/ 10 h 258"/>
                  <a:gd name="T20" fmla="*/ 38 w 277"/>
                  <a:gd name="T21" fmla="*/ 23 h 258"/>
                  <a:gd name="T22" fmla="*/ 22 w 277"/>
                  <a:gd name="T23" fmla="*/ 48 h 258"/>
                  <a:gd name="T24" fmla="*/ 5 w 277"/>
                  <a:gd name="T25" fmla="*/ 79 h 258"/>
                  <a:gd name="T26" fmla="*/ 0 w 277"/>
                  <a:gd name="T27" fmla="*/ 117 h 258"/>
                  <a:gd name="T28" fmla="*/ 2 w 277"/>
                  <a:gd name="T29" fmla="*/ 154 h 258"/>
                  <a:gd name="T30" fmla="*/ 10 w 277"/>
                  <a:gd name="T31" fmla="*/ 181 h 258"/>
                  <a:gd name="T32" fmla="*/ 20 w 277"/>
                  <a:gd name="T33" fmla="*/ 209 h 258"/>
                  <a:gd name="T34" fmla="*/ 38 w 277"/>
                  <a:gd name="T35" fmla="*/ 233 h 258"/>
                  <a:gd name="T36" fmla="*/ 63 w 277"/>
                  <a:gd name="T37" fmla="*/ 251 h 258"/>
                  <a:gd name="T38" fmla="*/ 85 w 277"/>
                  <a:gd name="T39" fmla="*/ 258 h 258"/>
                  <a:gd name="T40" fmla="*/ 108 w 277"/>
                  <a:gd name="T41" fmla="*/ 258 h 258"/>
                  <a:gd name="T42" fmla="*/ 129 w 277"/>
                  <a:gd name="T43" fmla="*/ 253 h 258"/>
                  <a:gd name="T44" fmla="*/ 146 w 277"/>
                  <a:gd name="T45" fmla="*/ 241 h 258"/>
                  <a:gd name="T46" fmla="*/ 161 w 277"/>
                  <a:gd name="T47" fmla="*/ 220 h 258"/>
                  <a:gd name="T48" fmla="*/ 174 w 277"/>
                  <a:gd name="T49" fmla="*/ 199 h 258"/>
                  <a:gd name="T50" fmla="*/ 177 w 277"/>
                  <a:gd name="T51" fmla="*/ 176 h 258"/>
                  <a:gd name="T52" fmla="*/ 180 w 277"/>
                  <a:gd name="T53" fmla="*/ 156 h 258"/>
                  <a:gd name="T54" fmla="*/ 212 w 277"/>
                  <a:gd name="T55" fmla="*/ 172 h 258"/>
                  <a:gd name="T56" fmla="*/ 244 w 277"/>
                  <a:gd name="T57" fmla="*/ 184 h 258"/>
                  <a:gd name="T58" fmla="*/ 271 w 277"/>
                  <a:gd name="T59" fmla="*/ 187 h 258"/>
                  <a:gd name="T60" fmla="*/ 277 w 277"/>
                  <a:gd name="T61" fmla="*/ 181 h 258"/>
                  <a:gd name="T62" fmla="*/ 277 w 277"/>
                  <a:gd name="T63" fmla="*/ 166 h 258"/>
                  <a:gd name="T64" fmla="*/ 269 w 277"/>
                  <a:gd name="T65" fmla="*/ 152 h 258"/>
                  <a:gd name="T66" fmla="*/ 252 w 277"/>
                  <a:gd name="T67" fmla="*/ 146 h 258"/>
                  <a:gd name="T68" fmla="*/ 248 w 277"/>
                  <a:gd name="T69" fmla="*/ 146 h 258"/>
                  <a:gd name="T70" fmla="*/ 227 w 277"/>
                  <a:gd name="T71" fmla="*/ 142 h 258"/>
                  <a:gd name="T72" fmla="*/ 204 w 277"/>
                  <a:gd name="T73" fmla="*/ 137 h 258"/>
                  <a:gd name="T74" fmla="*/ 190 w 277"/>
                  <a:gd name="T75" fmla="*/ 127 h 2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77"/>
                  <a:gd name="T115" fmla="*/ 0 h 258"/>
                  <a:gd name="T116" fmla="*/ 277 w 277"/>
                  <a:gd name="T117" fmla="*/ 258 h 2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77" h="258">
                    <a:moveTo>
                      <a:pt x="190" y="127"/>
                    </a:moveTo>
                    <a:lnTo>
                      <a:pt x="189" y="91"/>
                    </a:lnTo>
                    <a:lnTo>
                      <a:pt x="182" y="63"/>
                    </a:lnTo>
                    <a:lnTo>
                      <a:pt x="172" y="38"/>
                    </a:lnTo>
                    <a:lnTo>
                      <a:pt x="156" y="23"/>
                    </a:lnTo>
                    <a:lnTo>
                      <a:pt x="146" y="13"/>
                    </a:lnTo>
                    <a:lnTo>
                      <a:pt x="124" y="5"/>
                    </a:lnTo>
                    <a:lnTo>
                      <a:pt x="101" y="0"/>
                    </a:lnTo>
                    <a:lnTo>
                      <a:pt x="76" y="1"/>
                    </a:lnTo>
                    <a:lnTo>
                      <a:pt x="58" y="10"/>
                    </a:lnTo>
                    <a:lnTo>
                      <a:pt x="38" y="23"/>
                    </a:lnTo>
                    <a:lnTo>
                      <a:pt x="22" y="48"/>
                    </a:lnTo>
                    <a:lnTo>
                      <a:pt x="5" y="79"/>
                    </a:lnTo>
                    <a:lnTo>
                      <a:pt x="0" y="117"/>
                    </a:lnTo>
                    <a:lnTo>
                      <a:pt x="2" y="154"/>
                    </a:lnTo>
                    <a:lnTo>
                      <a:pt x="10" y="181"/>
                    </a:lnTo>
                    <a:lnTo>
                      <a:pt x="20" y="209"/>
                    </a:lnTo>
                    <a:lnTo>
                      <a:pt x="38" y="233"/>
                    </a:lnTo>
                    <a:lnTo>
                      <a:pt x="63" y="251"/>
                    </a:lnTo>
                    <a:lnTo>
                      <a:pt x="85" y="258"/>
                    </a:lnTo>
                    <a:lnTo>
                      <a:pt x="108" y="258"/>
                    </a:lnTo>
                    <a:lnTo>
                      <a:pt x="129" y="253"/>
                    </a:lnTo>
                    <a:lnTo>
                      <a:pt x="146" y="241"/>
                    </a:lnTo>
                    <a:lnTo>
                      <a:pt x="161" y="220"/>
                    </a:lnTo>
                    <a:lnTo>
                      <a:pt x="174" y="199"/>
                    </a:lnTo>
                    <a:lnTo>
                      <a:pt x="177" y="176"/>
                    </a:lnTo>
                    <a:lnTo>
                      <a:pt x="180" y="156"/>
                    </a:lnTo>
                    <a:lnTo>
                      <a:pt x="212" y="172"/>
                    </a:lnTo>
                    <a:lnTo>
                      <a:pt x="244" y="184"/>
                    </a:lnTo>
                    <a:lnTo>
                      <a:pt x="271" y="187"/>
                    </a:lnTo>
                    <a:lnTo>
                      <a:pt x="277" y="181"/>
                    </a:lnTo>
                    <a:lnTo>
                      <a:pt x="277" y="166"/>
                    </a:lnTo>
                    <a:lnTo>
                      <a:pt x="269" y="152"/>
                    </a:lnTo>
                    <a:lnTo>
                      <a:pt x="252" y="146"/>
                    </a:lnTo>
                    <a:lnTo>
                      <a:pt x="248" y="146"/>
                    </a:lnTo>
                    <a:lnTo>
                      <a:pt x="227" y="142"/>
                    </a:lnTo>
                    <a:lnTo>
                      <a:pt x="204" y="137"/>
                    </a:lnTo>
                    <a:lnTo>
                      <a:pt x="190" y="12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3" name="Freeform 5"/>
              <p:cNvSpPr>
                <a:spLocks/>
              </p:cNvSpPr>
              <p:nvPr/>
            </p:nvSpPr>
            <p:spPr bwMode="auto">
              <a:xfrm>
                <a:off x="3706" y="2127"/>
                <a:ext cx="220" cy="383"/>
              </a:xfrm>
              <a:custGeom>
                <a:avLst/>
                <a:gdLst>
                  <a:gd name="T0" fmla="*/ 27 w 220"/>
                  <a:gd name="T1" fmla="*/ 122 h 383"/>
                  <a:gd name="T2" fmla="*/ 43 w 220"/>
                  <a:gd name="T3" fmla="*/ 84 h 383"/>
                  <a:gd name="T4" fmla="*/ 61 w 220"/>
                  <a:gd name="T5" fmla="*/ 56 h 383"/>
                  <a:gd name="T6" fmla="*/ 78 w 220"/>
                  <a:gd name="T7" fmla="*/ 33 h 383"/>
                  <a:gd name="T8" fmla="*/ 98 w 220"/>
                  <a:gd name="T9" fmla="*/ 15 h 383"/>
                  <a:gd name="T10" fmla="*/ 121 w 220"/>
                  <a:gd name="T11" fmla="*/ 3 h 383"/>
                  <a:gd name="T12" fmla="*/ 151 w 220"/>
                  <a:gd name="T13" fmla="*/ 0 h 383"/>
                  <a:gd name="T14" fmla="*/ 177 w 220"/>
                  <a:gd name="T15" fmla="*/ 3 h 383"/>
                  <a:gd name="T16" fmla="*/ 197 w 220"/>
                  <a:gd name="T17" fmla="*/ 11 h 383"/>
                  <a:gd name="T18" fmla="*/ 210 w 220"/>
                  <a:gd name="T19" fmla="*/ 26 h 383"/>
                  <a:gd name="T20" fmla="*/ 219 w 220"/>
                  <a:gd name="T21" fmla="*/ 50 h 383"/>
                  <a:gd name="T22" fmla="*/ 220 w 220"/>
                  <a:gd name="T23" fmla="*/ 69 h 383"/>
                  <a:gd name="T24" fmla="*/ 214 w 220"/>
                  <a:gd name="T25" fmla="*/ 98 h 383"/>
                  <a:gd name="T26" fmla="*/ 200 w 220"/>
                  <a:gd name="T27" fmla="*/ 129 h 383"/>
                  <a:gd name="T28" fmla="*/ 182 w 220"/>
                  <a:gd name="T29" fmla="*/ 152 h 383"/>
                  <a:gd name="T30" fmla="*/ 171 w 220"/>
                  <a:gd name="T31" fmla="*/ 176 h 383"/>
                  <a:gd name="T32" fmla="*/ 162 w 220"/>
                  <a:gd name="T33" fmla="*/ 204 h 383"/>
                  <a:gd name="T34" fmla="*/ 161 w 220"/>
                  <a:gd name="T35" fmla="*/ 227 h 383"/>
                  <a:gd name="T36" fmla="*/ 167 w 220"/>
                  <a:gd name="T37" fmla="*/ 253 h 383"/>
                  <a:gd name="T38" fmla="*/ 177 w 220"/>
                  <a:gd name="T39" fmla="*/ 278 h 383"/>
                  <a:gd name="T40" fmla="*/ 181 w 220"/>
                  <a:gd name="T41" fmla="*/ 305 h 383"/>
                  <a:gd name="T42" fmla="*/ 176 w 220"/>
                  <a:gd name="T43" fmla="*/ 330 h 383"/>
                  <a:gd name="T44" fmla="*/ 162 w 220"/>
                  <a:gd name="T45" fmla="*/ 355 h 383"/>
                  <a:gd name="T46" fmla="*/ 139 w 220"/>
                  <a:gd name="T47" fmla="*/ 373 h 383"/>
                  <a:gd name="T48" fmla="*/ 111 w 220"/>
                  <a:gd name="T49" fmla="*/ 381 h 383"/>
                  <a:gd name="T50" fmla="*/ 81 w 220"/>
                  <a:gd name="T51" fmla="*/ 383 h 383"/>
                  <a:gd name="T52" fmla="*/ 53 w 220"/>
                  <a:gd name="T53" fmla="*/ 378 h 383"/>
                  <a:gd name="T54" fmla="*/ 32 w 220"/>
                  <a:gd name="T55" fmla="*/ 365 h 383"/>
                  <a:gd name="T56" fmla="*/ 17 w 220"/>
                  <a:gd name="T57" fmla="*/ 345 h 383"/>
                  <a:gd name="T58" fmla="*/ 7 w 220"/>
                  <a:gd name="T59" fmla="*/ 320 h 383"/>
                  <a:gd name="T60" fmla="*/ 2 w 220"/>
                  <a:gd name="T61" fmla="*/ 290 h 383"/>
                  <a:gd name="T62" fmla="*/ 0 w 220"/>
                  <a:gd name="T63" fmla="*/ 257 h 383"/>
                  <a:gd name="T64" fmla="*/ 5 w 220"/>
                  <a:gd name="T65" fmla="*/ 227 h 383"/>
                  <a:gd name="T66" fmla="*/ 12 w 220"/>
                  <a:gd name="T67" fmla="*/ 187 h 383"/>
                  <a:gd name="T68" fmla="*/ 20 w 220"/>
                  <a:gd name="T69" fmla="*/ 154 h 383"/>
                  <a:gd name="T70" fmla="*/ 27 w 220"/>
                  <a:gd name="T71" fmla="*/ 122 h 3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0"/>
                  <a:gd name="T109" fmla="*/ 0 h 383"/>
                  <a:gd name="T110" fmla="*/ 220 w 220"/>
                  <a:gd name="T111" fmla="*/ 383 h 3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0" h="383">
                    <a:moveTo>
                      <a:pt x="27" y="122"/>
                    </a:moveTo>
                    <a:lnTo>
                      <a:pt x="43" y="84"/>
                    </a:lnTo>
                    <a:lnTo>
                      <a:pt x="61" y="56"/>
                    </a:lnTo>
                    <a:lnTo>
                      <a:pt x="78" y="33"/>
                    </a:lnTo>
                    <a:lnTo>
                      <a:pt x="98" y="15"/>
                    </a:lnTo>
                    <a:lnTo>
                      <a:pt x="121" y="3"/>
                    </a:lnTo>
                    <a:lnTo>
                      <a:pt x="151" y="0"/>
                    </a:lnTo>
                    <a:lnTo>
                      <a:pt x="177" y="3"/>
                    </a:lnTo>
                    <a:lnTo>
                      <a:pt x="197" y="11"/>
                    </a:lnTo>
                    <a:lnTo>
                      <a:pt x="210" y="26"/>
                    </a:lnTo>
                    <a:lnTo>
                      <a:pt x="219" y="50"/>
                    </a:lnTo>
                    <a:lnTo>
                      <a:pt x="220" y="69"/>
                    </a:lnTo>
                    <a:lnTo>
                      <a:pt x="214" y="98"/>
                    </a:lnTo>
                    <a:lnTo>
                      <a:pt x="200" y="129"/>
                    </a:lnTo>
                    <a:lnTo>
                      <a:pt x="182" y="152"/>
                    </a:lnTo>
                    <a:lnTo>
                      <a:pt x="171" y="176"/>
                    </a:lnTo>
                    <a:lnTo>
                      <a:pt x="162" y="204"/>
                    </a:lnTo>
                    <a:lnTo>
                      <a:pt x="161" y="227"/>
                    </a:lnTo>
                    <a:lnTo>
                      <a:pt x="167" y="253"/>
                    </a:lnTo>
                    <a:lnTo>
                      <a:pt x="177" y="278"/>
                    </a:lnTo>
                    <a:lnTo>
                      <a:pt x="181" y="305"/>
                    </a:lnTo>
                    <a:lnTo>
                      <a:pt x="176" y="330"/>
                    </a:lnTo>
                    <a:lnTo>
                      <a:pt x="162" y="355"/>
                    </a:lnTo>
                    <a:lnTo>
                      <a:pt x="139" y="373"/>
                    </a:lnTo>
                    <a:lnTo>
                      <a:pt x="111" y="381"/>
                    </a:lnTo>
                    <a:lnTo>
                      <a:pt x="81" y="383"/>
                    </a:lnTo>
                    <a:lnTo>
                      <a:pt x="53" y="378"/>
                    </a:lnTo>
                    <a:lnTo>
                      <a:pt x="32" y="365"/>
                    </a:lnTo>
                    <a:lnTo>
                      <a:pt x="17" y="345"/>
                    </a:lnTo>
                    <a:lnTo>
                      <a:pt x="7" y="320"/>
                    </a:lnTo>
                    <a:lnTo>
                      <a:pt x="2" y="290"/>
                    </a:lnTo>
                    <a:lnTo>
                      <a:pt x="0" y="257"/>
                    </a:lnTo>
                    <a:lnTo>
                      <a:pt x="5" y="227"/>
                    </a:lnTo>
                    <a:lnTo>
                      <a:pt x="12" y="187"/>
                    </a:lnTo>
                    <a:lnTo>
                      <a:pt x="20" y="154"/>
                    </a:lnTo>
                    <a:lnTo>
                      <a:pt x="27" y="1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4" name="Freeform 6"/>
              <p:cNvSpPr>
                <a:spLocks/>
              </p:cNvSpPr>
              <p:nvPr/>
            </p:nvSpPr>
            <p:spPr bwMode="auto">
              <a:xfrm>
                <a:off x="3839" y="2140"/>
                <a:ext cx="527" cy="152"/>
              </a:xfrm>
              <a:custGeom>
                <a:avLst/>
                <a:gdLst>
                  <a:gd name="T0" fmla="*/ 21 w 527"/>
                  <a:gd name="T1" fmla="*/ 0 h 152"/>
                  <a:gd name="T2" fmla="*/ 62 w 527"/>
                  <a:gd name="T3" fmla="*/ 14 h 152"/>
                  <a:gd name="T4" fmla="*/ 101 w 527"/>
                  <a:gd name="T5" fmla="*/ 39 h 152"/>
                  <a:gd name="T6" fmla="*/ 159 w 527"/>
                  <a:gd name="T7" fmla="*/ 68 h 152"/>
                  <a:gd name="T8" fmla="*/ 198 w 527"/>
                  <a:gd name="T9" fmla="*/ 81 h 152"/>
                  <a:gd name="T10" fmla="*/ 249 w 527"/>
                  <a:gd name="T11" fmla="*/ 85 h 152"/>
                  <a:gd name="T12" fmla="*/ 309 w 527"/>
                  <a:gd name="T13" fmla="*/ 82 h 152"/>
                  <a:gd name="T14" fmla="*/ 359 w 527"/>
                  <a:gd name="T15" fmla="*/ 77 h 152"/>
                  <a:gd name="T16" fmla="*/ 396 w 527"/>
                  <a:gd name="T17" fmla="*/ 68 h 152"/>
                  <a:gd name="T18" fmla="*/ 419 w 527"/>
                  <a:gd name="T19" fmla="*/ 59 h 152"/>
                  <a:gd name="T20" fmla="*/ 431 w 527"/>
                  <a:gd name="T21" fmla="*/ 36 h 152"/>
                  <a:gd name="T22" fmla="*/ 458 w 527"/>
                  <a:gd name="T23" fmla="*/ 14 h 152"/>
                  <a:gd name="T24" fmla="*/ 479 w 527"/>
                  <a:gd name="T25" fmla="*/ 4 h 152"/>
                  <a:gd name="T26" fmla="*/ 498 w 527"/>
                  <a:gd name="T27" fmla="*/ 7 h 152"/>
                  <a:gd name="T28" fmla="*/ 506 w 527"/>
                  <a:gd name="T29" fmla="*/ 18 h 152"/>
                  <a:gd name="T30" fmla="*/ 502 w 527"/>
                  <a:gd name="T31" fmla="*/ 40 h 152"/>
                  <a:gd name="T32" fmla="*/ 477 w 527"/>
                  <a:gd name="T33" fmla="*/ 42 h 152"/>
                  <a:gd name="T34" fmla="*/ 453 w 527"/>
                  <a:gd name="T35" fmla="*/ 45 h 152"/>
                  <a:gd name="T36" fmla="*/ 444 w 527"/>
                  <a:gd name="T37" fmla="*/ 58 h 152"/>
                  <a:gd name="T38" fmla="*/ 455 w 527"/>
                  <a:gd name="T39" fmla="*/ 65 h 152"/>
                  <a:gd name="T40" fmla="*/ 481 w 527"/>
                  <a:gd name="T41" fmla="*/ 67 h 152"/>
                  <a:gd name="T42" fmla="*/ 508 w 527"/>
                  <a:gd name="T43" fmla="*/ 67 h 152"/>
                  <a:gd name="T44" fmla="*/ 521 w 527"/>
                  <a:gd name="T45" fmla="*/ 73 h 152"/>
                  <a:gd name="T46" fmla="*/ 527 w 527"/>
                  <a:gd name="T47" fmla="*/ 85 h 152"/>
                  <a:gd name="T48" fmla="*/ 520 w 527"/>
                  <a:gd name="T49" fmla="*/ 98 h 152"/>
                  <a:gd name="T50" fmla="*/ 508 w 527"/>
                  <a:gd name="T51" fmla="*/ 100 h 152"/>
                  <a:gd name="T52" fmla="*/ 486 w 527"/>
                  <a:gd name="T53" fmla="*/ 94 h 152"/>
                  <a:gd name="T54" fmla="*/ 463 w 527"/>
                  <a:gd name="T55" fmla="*/ 86 h 152"/>
                  <a:gd name="T56" fmla="*/ 442 w 527"/>
                  <a:gd name="T57" fmla="*/ 87 h 152"/>
                  <a:gd name="T58" fmla="*/ 442 w 527"/>
                  <a:gd name="T59" fmla="*/ 98 h 152"/>
                  <a:gd name="T60" fmla="*/ 461 w 527"/>
                  <a:gd name="T61" fmla="*/ 108 h 152"/>
                  <a:gd name="T62" fmla="*/ 481 w 527"/>
                  <a:gd name="T63" fmla="*/ 112 h 152"/>
                  <a:gd name="T64" fmla="*/ 495 w 527"/>
                  <a:gd name="T65" fmla="*/ 127 h 152"/>
                  <a:gd name="T66" fmla="*/ 492 w 527"/>
                  <a:gd name="T67" fmla="*/ 142 h 152"/>
                  <a:gd name="T68" fmla="*/ 482 w 527"/>
                  <a:gd name="T69" fmla="*/ 152 h 152"/>
                  <a:gd name="T70" fmla="*/ 461 w 527"/>
                  <a:gd name="T71" fmla="*/ 151 h 152"/>
                  <a:gd name="T72" fmla="*/ 447 w 527"/>
                  <a:gd name="T73" fmla="*/ 136 h 152"/>
                  <a:gd name="T74" fmla="*/ 439 w 527"/>
                  <a:gd name="T75" fmla="*/ 117 h 152"/>
                  <a:gd name="T76" fmla="*/ 423 w 527"/>
                  <a:gd name="T77" fmla="*/ 103 h 152"/>
                  <a:gd name="T78" fmla="*/ 411 w 527"/>
                  <a:gd name="T79" fmla="*/ 100 h 152"/>
                  <a:gd name="T80" fmla="*/ 380 w 527"/>
                  <a:gd name="T81" fmla="*/ 104 h 152"/>
                  <a:gd name="T82" fmla="*/ 338 w 527"/>
                  <a:gd name="T83" fmla="*/ 111 h 152"/>
                  <a:gd name="T84" fmla="*/ 288 w 527"/>
                  <a:gd name="T85" fmla="*/ 119 h 152"/>
                  <a:gd name="T86" fmla="*/ 238 w 527"/>
                  <a:gd name="T87" fmla="*/ 122 h 152"/>
                  <a:gd name="T88" fmla="*/ 199 w 527"/>
                  <a:gd name="T89" fmla="*/ 122 h 152"/>
                  <a:gd name="T90" fmla="*/ 156 w 527"/>
                  <a:gd name="T91" fmla="*/ 116 h 152"/>
                  <a:gd name="T92" fmla="*/ 120 w 527"/>
                  <a:gd name="T93" fmla="*/ 108 h 152"/>
                  <a:gd name="T94" fmla="*/ 83 w 527"/>
                  <a:gd name="T95" fmla="*/ 96 h 152"/>
                  <a:gd name="T96" fmla="*/ 55 w 527"/>
                  <a:gd name="T97" fmla="*/ 85 h 152"/>
                  <a:gd name="T98" fmla="*/ 22 w 527"/>
                  <a:gd name="T99" fmla="*/ 67 h 152"/>
                  <a:gd name="T100" fmla="*/ 3 w 527"/>
                  <a:gd name="T101" fmla="*/ 44 h 152"/>
                  <a:gd name="T102" fmla="*/ 0 w 527"/>
                  <a:gd name="T103" fmla="*/ 25 h 152"/>
                  <a:gd name="T104" fmla="*/ 7 w 527"/>
                  <a:gd name="T105" fmla="*/ 9 h 152"/>
                  <a:gd name="T106" fmla="*/ 21 w 527"/>
                  <a:gd name="T107" fmla="*/ 0 h 15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27"/>
                  <a:gd name="T163" fmla="*/ 0 h 152"/>
                  <a:gd name="T164" fmla="*/ 527 w 527"/>
                  <a:gd name="T165" fmla="*/ 152 h 15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27" h="152">
                    <a:moveTo>
                      <a:pt x="21" y="0"/>
                    </a:moveTo>
                    <a:lnTo>
                      <a:pt x="62" y="14"/>
                    </a:lnTo>
                    <a:lnTo>
                      <a:pt x="101" y="39"/>
                    </a:lnTo>
                    <a:lnTo>
                      <a:pt x="159" y="68"/>
                    </a:lnTo>
                    <a:lnTo>
                      <a:pt x="198" y="81"/>
                    </a:lnTo>
                    <a:lnTo>
                      <a:pt x="249" y="85"/>
                    </a:lnTo>
                    <a:lnTo>
                      <a:pt x="309" y="82"/>
                    </a:lnTo>
                    <a:lnTo>
                      <a:pt x="359" y="77"/>
                    </a:lnTo>
                    <a:lnTo>
                      <a:pt x="396" y="68"/>
                    </a:lnTo>
                    <a:lnTo>
                      <a:pt x="419" y="59"/>
                    </a:lnTo>
                    <a:lnTo>
                      <a:pt x="431" y="36"/>
                    </a:lnTo>
                    <a:lnTo>
                      <a:pt x="458" y="14"/>
                    </a:lnTo>
                    <a:lnTo>
                      <a:pt x="479" y="4"/>
                    </a:lnTo>
                    <a:lnTo>
                      <a:pt x="498" y="7"/>
                    </a:lnTo>
                    <a:lnTo>
                      <a:pt x="506" y="18"/>
                    </a:lnTo>
                    <a:lnTo>
                      <a:pt x="502" y="40"/>
                    </a:lnTo>
                    <a:lnTo>
                      <a:pt x="477" y="42"/>
                    </a:lnTo>
                    <a:lnTo>
                      <a:pt x="453" y="45"/>
                    </a:lnTo>
                    <a:lnTo>
                      <a:pt x="444" y="58"/>
                    </a:lnTo>
                    <a:lnTo>
                      <a:pt x="455" y="65"/>
                    </a:lnTo>
                    <a:lnTo>
                      <a:pt x="481" y="67"/>
                    </a:lnTo>
                    <a:lnTo>
                      <a:pt x="508" y="67"/>
                    </a:lnTo>
                    <a:lnTo>
                      <a:pt x="521" y="73"/>
                    </a:lnTo>
                    <a:lnTo>
                      <a:pt x="527" y="85"/>
                    </a:lnTo>
                    <a:lnTo>
                      <a:pt x="520" y="98"/>
                    </a:lnTo>
                    <a:lnTo>
                      <a:pt x="508" y="100"/>
                    </a:lnTo>
                    <a:lnTo>
                      <a:pt x="486" y="94"/>
                    </a:lnTo>
                    <a:lnTo>
                      <a:pt x="463" y="86"/>
                    </a:lnTo>
                    <a:lnTo>
                      <a:pt x="442" y="87"/>
                    </a:lnTo>
                    <a:lnTo>
                      <a:pt x="442" y="98"/>
                    </a:lnTo>
                    <a:lnTo>
                      <a:pt x="461" y="108"/>
                    </a:lnTo>
                    <a:lnTo>
                      <a:pt x="481" y="112"/>
                    </a:lnTo>
                    <a:lnTo>
                      <a:pt x="495" y="127"/>
                    </a:lnTo>
                    <a:lnTo>
                      <a:pt x="492" y="142"/>
                    </a:lnTo>
                    <a:lnTo>
                      <a:pt x="482" y="152"/>
                    </a:lnTo>
                    <a:lnTo>
                      <a:pt x="461" y="151"/>
                    </a:lnTo>
                    <a:lnTo>
                      <a:pt x="447" y="136"/>
                    </a:lnTo>
                    <a:lnTo>
                      <a:pt x="439" y="117"/>
                    </a:lnTo>
                    <a:lnTo>
                      <a:pt x="423" y="103"/>
                    </a:lnTo>
                    <a:lnTo>
                      <a:pt x="411" y="100"/>
                    </a:lnTo>
                    <a:lnTo>
                      <a:pt x="380" y="104"/>
                    </a:lnTo>
                    <a:lnTo>
                      <a:pt x="338" y="111"/>
                    </a:lnTo>
                    <a:lnTo>
                      <a:pt x="288" y="119"/>
                    </a:lnTo>
                    <a:lnTo>
                      <a:pt x="238" y="122"/>
                    </a:lnTo>
                    <a:lnTo>
                      <a:pt x="199" y="122"/>
                    </a:lnTo>
                    <a:lnTo>
                      <a:pt x="156" y="116"/>
                    </a:lnTo>
                    <a:lnTo>
                      <a:pt x="120" y="108"/>
                    </a:lnTo>
                    <a:lnTo>
                      <a:pt x="83" y="96"/>
                    </a:lnTo>
                    <a:lnTo>
                      <a:pt x="55" y="85"/>
                    </a:lnTo>
                    <a:lnTo>
                      <a:pt x="22" y="67"/>
                    </a:lnTo>
                    <a:lnTo>
                      <a:pt x="3" y="44"/>
                    </a:lnTo>
                    <a:lnTo>
                      <a:pt x="0" y="25"/>
                    </a:lnTo>
                    <a:lnTo>
                      <a:pt x="7" y="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5" name="Freeform 7"/>
              <p:cNvSpPr>
                <a:spLocks/>
              </p:cNvSpPr>
              <p:nvPr/>
            </p:nvSpPr>
            <p:spPr bwMode="auto">
              <a:xfrm>
                <a:off x="3831" y="2010"/>
                <a:ext cx="545" cy="212"/>
              </a:xfrm>
              <a:custGeom>
                <a:avLst/>
                <a:gdLst>
                  <a:gd name="T0" fmla="*/ 425 w 545"/>
                  <a:gd name="T1" fmla="*/ 74 h 212"/>
                  <a:gd name="T2" fmla="*/ 437 w 545"/>
                  <a:gd name="T3" fmla="*/ 49 h 212"/>
                  <a:gd name="T4" fmla="*/ 439 w 545"/>
                  <a:gd name="T5" fmla="*/ 25 h 212"/>
                  <a:gd name="T6" fmla="*/ 440 w 545"/>
                  <a:gd name="T7" fmla="*/ 13 h 212"/>
                  <a:gd name="T8" fmla="*/ 447 w 545"/>
                  <a:gd name="T9" fmla="*/ 1 h 212"/>
                  <a:gd name="T10" fmla="*/ 463 w 545"/>
                  <a:gd name="T11" fmla="*/ 0 h 212"/>
                  <a:gd name="T12" fmla="*/ 475 w 545"/>
                  <a:gd name="T13" fmla="*/ 8 h 212"/>
                  <a:gd name="T14" fmla="*/ 475 w 545"/>
                  <a:gd name="T15" fmla="*/ 23 h 212"/>
                  <a:gd name="T16" fmla="*/ 467 w 545"/>
                  <a:gd name="T17" fmla="*/ 36 h 212"/>
                  <a:gd name="T18" fmla="*/ 457 w 545"/>
                  <a:gd name="T19" fmla="*/ 49 h 212"/>
                  <a:gd name="T20" fmla="*/ 462 w 545"/>
                  <a:gd name="T21" fmla="*/ 61 h 212"/>
                  <a:gd name="T22" fmla="*/ 480 w 545"/>
                  <a:gd name="T23" fmla="*/ 52 h 212"/>
                  <a:gd name="T24" fmla="*/ 503 w 545"/>
                  <a:gd name="T25" fmla="*/ 42 h 212"/>
                  <a:gd name="T26" fmla="*/ 525 w 545"/>
                  <a:gd name="T27" fmla="*/ 41 h 212"/>
                  <a:gd name="T28" fmla="*/ 543 w 545"/>
                  <a:gd name="T29" fmla="*/ 49 h 212"/>
                  <a:gd name="T30" fmla="*/ 545 w 545"/>
                  <a:gd name="T31" fmla="*/ 69 h 212"/>
                  <a:gd name="T32" fmla="*/ 531 w 545"/>
                  <a:gd name="T33" fmla="*/ 76 h 212"/>
                  <a:gd name="T34" fmla="*/ 515 w 545"/>
                  <a:gd name="T35" fmla="*/ 71 h 212"/>
                  <a:gd name="T36" fmla="*/ 493 w 545"/>
                  <a:gd name="T37" fmla="*/ 71 h 212"/>
                  <a:gd name="T38" fmla="*/ 475 w 545"/>
                  <a:gd name="T39" fmla="*/ 76 h 212"/>
                  <a:gd name="T40" fmla="*/ 475 w 545"/>
                  <a:gd name="T41" fmla="*/ 84 h 212"/>
                  <a:gd name="T42" fmla="*/ 493 w 545"/>
                  <a:gd name="T43" fmla="*/ 86 h 212"/>
                  <a:gd name="T44" fmla="*/ 516 w 545"/>
                  <a:gd name="T45" fmla="*/ 87 h 212"/>
                  <a:gd name="T46" fmla="*/ 535 w 545"/>
                  <a:gd name="T47" fmla="*/ 104 h 212"/>
                  <a:gd name="T48" fmla="*/ 535 w 545"/>
                  <a:gd name="T49" fmla="*/ 117 h 212"/>
                  <a:gd name="T50" fmla="*/ 528 w 545"/>
                  <a:gd name="T51" fmla="*/ 127 h 212"/>
                  <a:gd name="T52" fmla="*/ 523 w 545"/>
                  <a:gd name="T53" fmla="*/ 127 h 212"/>
                  <a:gd name="T54" fmla="*/ 501 w 545"/>
                  <a:gd name="T55" fmla="*/ 124 h 212"/>
                  <a:gd name="T56" fmla="*/ 496 w 545"/>
                  <a:gd name="T57" fmla="*/ 122 h 212"/>
                  <a:gd name="T58" fmla="*/ 485 w 545"/>
                  <a:gd name="T59" fmla="*/ 114 h 212"/>
                  <a:gd name="T60" fmla="*/ 462 w 545"/>
                  <a:gd name="T61" fmla="*/ 104 h 212"/>
                  <a:gd name="T62" fmla="*/ 442 w 545"/>
                  <a:gd name="T63" fmla="*/ 104 h 212"/>
                  <a:gd name="T64" fmla="*/ 422 w 545"/>
                  <a:gd name="T65" fmla="*/ 115 h 212"/>
                  <a:gd name="T66" fmla="*/ 391 w 545"/>
                  <a:gd name="T67" fmla="*/ 145 h 212"/>
                  <a:gd name="T68" fmla="*/ 356 w 545"/>
                  <a:gd name="T69" fmla="*/ 169 h 212"/>
                  <a:gd name="T70" fmla="*/ 314 w 545"/>
                  <a:gd name="T71" fmla="*/ 189 h 212"/>
                  <a:gd name="T72" fmla="*/ 271 w 545"/>
                  <a:gd name="T73" fmla="*/ 200 h 212"/>
                  <a:gd name="T74" fmla="*/ 266 w 545"/>
                  <a:gd name="T75" fmla="*/ 202 h 212"/>
                  <a:gd name="T76" fmla="*/ 205 w 545"/>
                  <a:gd name="T77" fmla="*/ 212 h 212"/>
                  <a:gd name="T78" fmla="*/ 146 w 545"/>
                  <a:gd name="T79" fmla="*/ 210 h 212"/>
                  <a:gd name="T80" fmla="*/ 101 w 545"/>
                  <a:gd name="T81" fmla="*/ 203 h 212"/>
                  <a:gd name="T82" fmla="*/ 53 w 545"/>
                  <a:gd name="T83" fmla="*/ 198 h 212"/>
                  <a:gd name="T84" fmla="*/ 24 w 545"/>
                  <a:gd name="T85" fmla="*/ 190 h 212"/>
                  <a:gd name="T86" fmla="*/ 2 w 545"/>
                  <a:gd name="T87" fmla="*/ 175 h 212"/>
                  <a:gd name="T88" fmla="*/ 0 w 545"/>
                  <a:gd name="T89" fmla="*/ 155 h 212"/>
                  <a:gd name="T90" fmla="*/ 5 w 545"/>
                  <a:gd name="T91" fmla="*/ 134 h 212"/>
                  <a:gd name="T92" fmla="*/ 27 w 545"/>
                  <a:gd name="T93" fmla="*/ 124 h 212"/>
                  <a:gd name="T94" fmla="*/ 52 w 545"/>
                  <a:gd name="T95" fmla="*/ 120 h 212"/>
                  <a:gd name="T96" fmla="*/ 92 w 545"/>
                  <a:gd name="T97" fmla="*/ 125 h 212"/>
                  <a:gd name="T98" fmla="*/ 133 w 545"/>
                  <a:gd name="T99" fmla="*/ 142 h 212"/>
                  <a:gd name="T100" fmla="*/ 170 w 545"/>
                  <a:gd name="T101" fmla="*/ 155 h 212"/>
                  <a:gd name="T102" fmla="*/ 202 w 545"/>
                  <a:gd name="T103" fmla="*/ 160 h 212"/>
                  <a:gd name="T104" fmla="*/ 233 w 545"/>
                  <a:gd name="T105" fmla="*/ 162 h 212"/>
                  <a:gd name="T106" fmla="*/ 266 w 545"/>
                  <a:gd name="T107" fmla="*/ 159 h 212"/>
                  <a:gd name="T108" fmla="*/ 304 w 545"/>
                  <a:gd name="T109" fmla="*/ 150 h 212"/>
                  <a:gd name="T110" fmla="*/ 344 w 545"/>
                  <a:gd name="T111" fmla="*/ 137 h 212"/>
                  <a:gd name="T112" fmla="*/ 374 w 545"/>
                  <a:gd name="T113" fmla="*/ 122 h 212"/>
                  <a:gd name="T114" fmla="*/ 400 w 545"/>
                  <a:gd name="T115" fmla="*/ 100 h 212"/>
                  <a:gd name="T116" fmla="*/ 415 w 545"/>
                  <a:gd name="T117" fmla="*/ 86 h 212"/>
                  <a:gd name="T118" fmla="*/ 425 w 545"/>
                  <a:gd name="T119" fmla="*/ 74 h 21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45"/>
                  <a:gd name="T181" fmla="*/ 0 h 212"/>
                  <a:gd name="T182" fmla="*/ 545 w 545"/>
                  <a:gd name="T183" fmla="*/ 212 h 21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45" h="212">
                    <a:moveTo>
                      <a:pt x="425" y="74"/>
                    </a:moveTo>
                    <a:lnTo>
                      <a:pt x="437" y="49"/>
                    </a:lnTo>
                    <a:lnTo>
                      <a:pt x="439" y="25"/>
                    </a:lnTo>
                    <a:lnTo>
                      <a:pt x="440" y="13"/>
                    </a:lnTo>
                    <a:lnTo>
                      <a:pt x="447" y="1"/>
                    </a:lnTo>
                    <a:lnTo>
                      <a:pt x="463" y="0"/>
                    </a:lnTo>
                    <a:lnTo>
                      <a:pt x="475" y="8"/>
                    </a:lnTo>
                    <a:lnTo>
                      <a:pt x="475" y="23"/>
                    </a:lnTo>
                    <a:lnTo>
                      <a:pt x="467" y="36"/>
                    </a:lnTo>
                    <a:lnTo>
                      <a:pt x="457" y="49"/>
                    </a:lnTo>
                    <a:lnTo>
                      <a:pt x="462" y="61"/>
                    </a:lnTo>
                    <a:lnTo>
                      <a:pt x="480" y="52"/>
                    </a:lnTo>
                    <a:lnTo>
                      <a:pt x="503" y="42"/>
                    </a:lnTo>
                    <a:lnTo>
                      <a:pt x="525" y="41"/>
                    </a:lnTo>
                    <a:lnTo>
                      <a:pt x="543" y="49"/>
                    </a:lnTo>
                    <a:lnTo>
                      <a:pt x="545" y="69"/>
                    </a:lnTo>
                    <a:lnTo>
                      <a:pt x="531" y="76"/>
                    </a:lnTo>
                    <a:lnTo>
                      <a:pt x="515" y="71"/>
                    </a:lnTo>
                    <a:lnTo>
                      <a:pt x="493" y="71"/>
                    </a:lnTo>
                    <a:lnTo>
                      <a:pt x="475" y="76"/>
                    </a:lnTo>
                    <a:lnTo>
                      <a:pt x="475" y="84"/>
                    </a:lnTo>
                    <a:lnTo>
                      <a:pt x="493" y="86"/>
                    </a:lnTo>
                    <a:lnTo>
                      <a:pt x="516" y="87"/>
                    </a:lnTo>
                    <a:lnTo>
                      <a:pt x="535" y="104"/>
                    </a:lnTo>
                    <a:lnTo>
                      <a:pt x="535" y="117"/>
                    </a:lnTo>
                    <a:lnTo>
                      <a:pt x="528" y="127"/>
                    </a:lnTo>
                    <a:lnTo>
                      <a:pt x="523" y="127"/>
                    </a:lnTo>
                    <a:lnTo>
                      <a:pt x="501" y="124"/>
                    </a:lnTo>
                    <a:lnTo>
                      <a:pt x="496" y="122"/>
                    </a:lnTo>
                    <a:lnTo>
                      <a:pt x="485" y="114"/>
                    </a:lnTo>
                    <a:lnTo>
                      <a:pt x="462" y="104"/>
                    </a:lnTo>
                    <a:lnTo>
                      <a:pt x="442" y="104"/>
                    </a:lnTo>
                    <a:lnTo>
                      <a:pt x="422" y="115"/>
                    </a:lnTo>
                    <a:lnTo>
                      <a:pt x="391" y="145"/>
                    </a:lnTo>
                    <a:lnTo>
                      <a:pt x="356" y="169"/>
                    </a:lnTo>
                    <a:lnTo>
                      <a:pt x="314" y="189"/>
                    </a:lnTo>
                    <a:lnTo>
                      <a:pt x="271" y="200"/>
                    </a:lnTo>
                    <a:lnTo>
                      <a:pt x="266" y="202"/>
                    </a:lnTo>
                    <a:lnTo>
                      <a:pt x="205" y="212"/>
                    </a:lnTo>
                    <a:lnTo>
                      <a:pt x="146" y="210"/>
                    </a:lnTo>
                    <a:lnTo>
                      <a:pt x="101" y="203"/>
                    </a:lnTo>
                    <a:lnTo>
                      <a:pt x="53" y="198"/>
                    </a:lnTo>
                    <a:lnTo>
                      <a:pt x="24" y="190"/>
                    </a:lnTo>
                    <a:lnTo>
                      <a:pt x="2" y="175"/>
                    </a:lnTo>
                    <a:lnTo>
                      <a:pt x="0" y="155"/>
                    </a:lnTo>
                    <a:lnTo>
                      <a:pt x="5" y="134"/>
                    </a:lnTo>
                    <a:lnTo>
                      <a:pt x="27" y="124"/>
                    </a:lnTo>
                    <a:lnTo>
                      <a:pt x="52" y="120"/>
                    </a:lnTo>
                    <a:lnTo>
                      <a:pt x="92" y="125"/>
                    </a:lnTo>
                    <a:lnTo>
                      <a:pt x="133" y="142"/>
                    </a:lnTo>
                    <a:lnTo>
                      <a:pt x="170" y="155"/>
                    </a:lnTo>
                    <a:lnTo>
                      <a:pt x="202" y="160"/>
                    </a:lnTo>
                    <a:lnTo>
                      <a:pt x="233" y="162"/>
                    </a:lnTo>
                    <a:lnTo>
                      <a:pt x="266" y="159"/>
                    </a:lnTo>
                    <a:lnTo>
                      <a:pt x="304" y="150"/>
                    </a:lnTo>
                    <a:lnTo>
                      <a:pt x="344" y="137"/>
                    </a:lnTo>
                    <a:lnTo>
                      <a:pt x="374" y="122"/>
                    </a:lnTo>
                    <a:lnTo>
                      <a:pt x="400" y="100"/>
                    </a:lnTo>
                    <a:lnTo>
                      <a:pt x="415" y="86"/>
                    </a:lnTo>
                    <a:lnTo>
                      <a:pt x="425" y="7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6" name="Freeform 8"/>
              <p:cNvSpPr>
                <a:spLocks/>
              </p:cNvSpPr>
              <p:nvPr/>
            </p:nvSpPr>
            <p:spPr bwMode="auto">
              <a:xfrm>
                <a:off x="3696" y="2444"/>
                <a:ext cx="186" cy="523"/>
              </a:xfrm>
              <a:custGeom>
                <a:avLst/>
                <a:gdLst>
                  <a:gd name="T0" fmla="*/ 38 w 186"/>
                  <a:gd name="T1" fmla="*/ 5 h 523"/>
                  <a:gd name="T2" fmla="*/ 37 w 186"/>
                  <a:gd name="T3" fmla="*/ 30 h 523"/>
                  <a:gd name="T4" fmla="*/ 42 w 186"/>
                  <a:gd name="T5" fmla="*/ 55 h 523"/>
                  <a:gd name="T6" fmla="*/ 61 w 186"/>
                  <a:gd name="T7" fmla="*/ 85 h 523"/>
                  <a:gd name="T8" fmla="*/ 85 w 186"/>
                  <a:gd name="T9" fmla="*/ 120 h 523"/>
                  <a:gd name="T10" fmla="*/ 115 w 186"/>
                  <a:gd name="T11" fmla="*/ 148 h 523"/>
                  <a:gd name="T12" fmla="*/ 136 w 186"/>
                  <a:gd name="T13" fmla="*/ 174 h 523"/>
                  <a:gd name="T14" fmla="*/ 146 w 186"/>
                  <a:gd name="T15" fmla="*/ 188 h 523"/>
                  <a:gd name="T16" fmla="*/ 144 w 186"/>
                  <a:gd name="T17" fmla="*/ 196 h 523"/>
                  <a:gd name="T18" fmla="*/ 141 w 186"/>
                  <a:gd name="T19" fmla="*/ 201 h 523"/>
                  <a:gd name="T20" fmla="*/ 131 w 186"/>
                  <a:gd name="T21" fmla="*/ 204 h 523"/>
                  <a:gd name="T22" fmla="*/ 103 w 186"/>
                  <a:gd name="T23" fmla="*/ 223 h 523"/>
                  <a:gd name="T24" fmla="*/ 68 w 186"/>
                  <a:gd name="T25" fmla="*/ 260 h 523"/>
                  <a:gd name="T26" fmla="*/ 43 w 186"/>
                  <a:gd name="T27" fmla="*/ 300 h 523"/>
                  <a:gd name="T28" fmla="*/ 27 w 186"/>
                  <a:gd name="T29" fmla="*/ 338 h 523"/>
                  <a:gd name="T30" fmla="*/ 13 w 186"/>
                  <a:gd name="T31" fmla="*/ 379 h 523"/>
                  <a:gd name="T32" fmla="*/ 7 w 186"/>
                  <a:gd name="T33" fmla="*/ 422 h 523"/>
                  <a:gd name="T34" fmla="*/ 0 w 186"/>
                  <a:gd name="T35" fmla="*/ 457 h 523"/>
                  <a:gd name="T36" fmla="*/ 5 w 186"/>
                  <a:gd name="T37" fmla="*/ 472 h 523"/>
                  <a:gd name="T38" fmla="*/ 22 w 186"/>
                  <a:gd name="T39" fmla="*/ 484 h 523"/>
                  <a:gd name="T40" fmla="*/ 48 w 186"/>
                  <a:gd name="T41" fmla="*/ 493 h 523"/>
                  <a:gd name="T42" fmla="*/ 80 w 186"/>
                  <a:gd name="T43" fmla="*/ 508 h 523"/>
                  <a:gd name="T44" fmla="*/ 100 w 186"/>
                  <a:gd name="T45" fmla="*/ 523 h 523"/>
                  <a:gd name="T46" fmla="*/ 116 w 186"/>
                  <a:gd name="T47" fmla="*/ 520 h 523"/>
                  <a:gd name="T48" fmla="*/ 131 w 186"/>
                  <a:gd name="T49" fmla="*/ 512 h 523"/>
                  <a:gd name="T50" fmla="*/ 139 w 186"/>
                  <a:gd name="T51" fmla="*/ 493 h 523"/>
                  <a:gd name="T52" fmla="*/ 136 w 186"/>
                  <a:gd name="T53" fmla="*/ 484 h 523"/>
                  <a:gd name="T54" fmla="*/ 123 w 186"/>
                  <a:gd name="T55" fmla="*/ 474 h 523"/>
                  <a:gd name="T56" fmla="*/ 81 w 186"/>
                  <a:gd name="T57" fmla="*/ 460 h 523"/>
                  <a:gd name="T58" fmla="*/ 55 w 186"/>
                  <a:gd name="T59" fmla="*/ 452 h 523"/>
                  <a:gd name="T60" fmla="*/ 42 w 186"/>
                  <a:gd name="T61" fmla="*/ 442 h 523"/>
                  <a:gd name="T62" fmla="*/ 37 w 186"/>
                  <a:gd name="T63" fmla="*/ 417 h 523"/>
                  <a:gd name="T64" fmla="*/ 43 w 186"/>
                  <a:gd name="T65" fmla="*/ 387 h 523"/>
                  <a:gd name="T66" fmla="*/ 66 w 186"/>
                  <a:gd name="T67" fmla="*/ 354 h 523"/>
                  <a:gd name="T68" fmla="*/ 93 w 186"/>
                  <a:gd name="T69" fmla="*/ 316 h 523"/>
                  <a:gd name="T70" fmla="*/ 115 w 186"/>
                  <a:gd name="T71" fmla="*/ 290 h 523"/>
                  <a:gd name="T72" fmla="*/ 143 w 186"/>
                  <a:gd name="T73" fmla="*/ 261 h 523"/>
                  <a:gd name="T74" fmla="*/ 166 w 186"/>
                  <a:gd name="T75" fmla="*/ 240 h 523"/>
                  <a:gd name="T76" fmla="*/ 181 w 186"/>
                  <a:gd name="T77" fmla="*/ 221 h 523"/>
                  <a:gd name="T78" fmla="*/ 186 w 186"/>
                  <a:gd name="T79" fmla="*/ 206 h 523"/>
                  <a:gd name="T80" fmla="*/ 183 w 186"/>
                  <a:gd name="T81" fmla="*/ 186 h 523"/>
                  <a:gd name="T82" fmla="*/ 178 w 186"/>
                  <a:gd name="T83" fmla="*/ 164 h 523"/>
                  <a:gd name="T84" fmla="*/ 161 w 186"/>
                  <a:gd name="T85" fmla="*/ 118 h 523"/>
                  <a:gd name="T86" fmla="*/ 138 w 186"/>
                  <a:gd name="T87" fmla="*/ 80 h 523"/>
                  <a:gd name="T88" fmla="*/ 121 w 186"/>
                  <a:gd name="T89" fmla="*/ 50 h 523"/>
                  <a:gd name="T90" fmla="*/ 90 w 186"/>
                  <a:gd name="T91" fmla="*/ 14 h 523"/>
                  <a:gd name="T92" fmla="*/ 66 w 186"/>
                  <a:gd name="T93" fmla="*/ 2 h 523"/>
                  <a:gd name="T94" fmla="*/ 61 w 186"/>
                  <a:gd name="T95" fmla="*/ 2 h 523"/>
                  <a:gd name="T96" fmla="*/ 48 w 186"/>
                  <a:gd name="T97" fmla="*/ 0 h 523"/>
                  <a:gd name="T98" fmla="*/ 38 w 186"/>
                  <a:gd name="T99" fmla="*/ 5 h 52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6"/>
                  <a:gd name="T151" fmla="*/ 0 h 523"/>
                  <a:gd name="T152" fmla="*/ 186 w 186"/>
                  <a:gd name="T153" fmla="*/ 523 h 52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6" h="523">
                    <a:moveTo>
                      <a:pt x="38" y="5"/>
                    </a:moveTo>
                    <a:lnTo>
                      <a:pt x="37" y="30"/>
                    </a:lnTo>
                    <a:lnTo>
                      <a:pt x="42" y="55"/>
                    </a:lnTo>
                    <a:lnTo>
                      <a:pt x="61" y="85"/>
                    </a:lnTo>
                    <a:lnTo>
                      <a:pt x="85" y="120"/>
                    </a:lnTo>
                    <a:lnTo>
                      <a:pt x="115" y="148"/>
                    </a:lnTo>
                    <a:lnTo>
                      <a:pt x="136" y="174"/>
                    </a:lnTo>
                    <a:lnTo>
                      <a:pt x="146" y="188"/>
                    </a:lnTo>
                    <a:lnTo>
                      <a:pt x="144" y="196"/>
                    </a:lnTo>
                    <a:lnTo>
                      <a:pt x="141" y="201"/>
                    </a:lnTo>
                    <a:lnTo>
                      <a:pt x="131" y="204"/>
                    </a:lnTo>
                    <a:lnTo>
                      <a:pt x="103" y="223"/>
                    </a:lnTo>
                    <a:lnTo>
                      <a:pt x="68" y="260"/>
                    </a:lnTo>
                    <a:lnTo>
                      <a:pt x="43" y="300"/>
                    </a:lnTo>
                    <a:lnTo>
                      <a:pt x="27" y="338"/>
                    </a:lnTo>
                    <a:lnTo>
                      <a:pt x="13" y="379"/>
                    </a:lnTo>
                    <a:lnTo>
                      <a:pt x="7" y="422"/>
                    </a:lnTo>
                    <a:lnTo>
                      <a:pt x="0" y="457"/>
                    </a:lnTo>
                    <a:lnTo>
                      <a:pt x="5" y="472"/>
                    </a:lnTo>
                    <a:lnTo>
                      <a:pt x="22" y="484"/>
                    </a:lnTo>
                    <a:lnTo>
                      <a:pt x="48" y="493"/>
                    </a:lnTo>
                    <a:lnTo>
                      <a:pt x="80" y="508"/>
                    </a:lnTo>
                    <a:lnTo>
                      <a:pt x="100" y="523"/>
                    </a:lnTo>
                    <a:lnTo>
                      <a:pt x="116" y="520"/>
                    </a:lnTo>
                    <a:lnTo>
                      <a:pt x="131" y="512"/>
                    </a:lnTo>
                    <a:lnTo>
                      <a:pt x="139" y="493"/>
                    </a:lnTo>
                    <a:lnTo>
                      <a:pt x="136" y="484"/>
                    </a:lnTo>
                    <a:lnTo>
                      <a:pt x="123" y="474"/>
                    </a:lnTo>
                    <a:lnTo>
                      <a:pt x="81" y="460"/>
                    </a:lnTo>
                    <a:lnTo>
                      <a:pt x="55" y="452"/>
                    </a:lnTo>
                    <a:lnTo>
                      <a:pt x="42" y="442"/>
                    </a:lnTo>
                    <a:lnTo>
                      <a:pt x="37" y="417"/>
                    </a:lnTo>
                    <a:lnTo>
                      <a:pt x="43" y="387"/>
                    </a:lnTo>
                    <a:lnTo>
                      <a:pt x="66" y="354"/>
                    </a:lnTo>
                    <a:lnTo>
                      <a:pt x="93" y="316"/>
                    </a:lnTo>
                    <a:lnTo>
                      <a:pt x="115" y="290"/>
                    </a:lnTo>
                    <a:lnTo>
                      <a:pt x="143" y="261"/>
                    </a:lnTo>
                    <a:lnTo>
                      <a:pt x="166" y="240"/>
                    </a:lnTo>
                    <a:lnTo>
                      <a:pt x="181" y="221"/>
                    </a:lnTo>
                    <a:lnTo>
                      <a:pt x="186" y="206"/>
                    </a:lnTo>
                    <a:lnTo>
                      <a:pt x="183" y="186"/>
                    </a:lnTo>
                    <a:lnTo>
                      <a:pt x="178" y="164"/>
                    </a:lnTo>
                    <a:lnTo>
                      <a:pt x="161" y="118"/>
                    </a:lnTo>
                    <a:lnTo>
                      <a:pt x="138" y="80"/>
                    </a:lnTo>
                    <a:lnTo>
                      <a:pt x="121" y="50"/>
                    </a:lnTo>
                    <a:lnTo>
                      <a:pt x="90" y="14"/>
                    </a:lnTo>
                    <a:lnTo>
                      <a:pt x="66" y="2"/>
                    </a:lnTo>
                    <a:lnTo>
                      <a:pt x="61" y="2"/>
                    </a:lnTo>
                    <a:lnTo>
                      <a:pt x="4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7" name="Freeform 9"/>
              <p:cNvSpPr>
                <a:spLocks/>
              </p:cNvSpPr>
              <p:nvPr/>
            </p:nvSpPr>
            <p:spPr bwMode="auto">
              <a:xfrm>
                <a:off x="3771" y="2442"/>
                <a:ext cx="199" cy="470"/>
              </a:xfrm>
              <a:custGeom>
                <a:avLst/>
                <a:gdLst>
                  <a:gd name="T0" fmla="*/ 80 w 199"/>
                  <a:gd name="T1" fmla="*/ 25 h 470"/>
                  <a:gd name="T2" fmla="*/ 57 w 199"/>
                  <a:gd name="T3" fmla="*/ 5 h 470"/>
                  <a:gd name="T4" fmla="*/ 30 w 199"/>
                  <a:gd name="T5" fmla="*/ 0 h 470"/>
                  <a:gd name="T6" fmla="*/ 15 w 199"/>
                  <a:gd name="T7" fmla="*/ 6 h 470"/>
                  <a:gd name="T8" fmla="*/ 0 w 199"/>
                  <a:gd name="T9" fmla="*/ 28 h 470"/>
                  <a:gd name="T10" fmla="*/ 4 w 199"/>
                  <a:gd name="T11" fmla="*/ 48 h 470"/>
                  <a:gd name="T12" fmla="*/ 25 w 199"/>
                  <a:gd name="T13" fmla="*/ 69 h 470"/>
                  <a:gd name="T14" fmla="*/ 52 w 199"/>
                  <a:gd name="T15" fmla="*/ 91 h 470"/>
                  <a:gd name="T16" fmla="*/ 83 w 199"/>
                  <a:gd name="T17" fmla="*/ 111 h 470"/>
                  <a:gd name="T18" fmla="*/ 115 w 199"/>
                  <a:gd name="T19" fmla="*/ 129 h 470"/>
                  <a:gd name="T20" fmla="*/ 145 w 199"/>
                  <a:gd name="T21" fmla="*/ 151 h 470"/>
                  <a:gd name="T22" fmla="*/ 161 w 199"/>
                  <a:gd name="T23" fmla="*/ 164 h 470"/>
                  <a:gd name="T24" fmla="*/ 163 w 199"/>
                  <a:gd name="T25" fmla="*/ 172 h 470"/>
                  <a:gd name="T26" fmla="*/ 163 w 199"/>
                  <a:gd name="T27" fmla="*/ 185 h 470"/>
                  <a:gd name="T28" fmla="*/ 148 w 199"/>
                  <a:gd name="T29" fmla="*/ 202 h 470"/>
                  <a:gd name="T30" fmla="*/ 125 w 199"/>
                  <a:gd name="T31" fmla="*/ 243 h 470"/>
                  <a:gd name="T32" fmla="*/ 108 w 199"/>
                  <a:gd name="T33" fmla="*/ 278 h 470"/>
                  <a:gd name="T34" fmla="*/ 100 w 199"/>
                  <a:gd name="T35" fmla="*/ 307 h 470"/>
                  <a:gd name="T36" fmla="*/ 92 w 199"/>
                  <a:gd name="T37" fmla="*/ 342 h 470"/>
                  <a:gd name="T38" fmla="*/ 85 w 199"/>
                  <a:gd name="T39" fmla="*/ 365 h 470"/>
                  <a:gd name="T40" fmla="*/ 72 w 199"/>
                  <a:gd name="T41" fmla="*/ 389 h 470"/>
                  <a:gd name="T42" fmla="*/ 67 w 199"/>
                  <a:gd name="T43" fmla="*/ 412 h 470"/>
                  <a:gd name="T44" fmla="*/ 72 w 199"/>
                  <a:gd name="T45" fmla="*/ 427 h 470"/>
                  <a:gd name="T46" fmla="*/ 97 w 199"/>
                  <a:gd name="T47" fmla="*/ 433 h 470"/>
                  <a:gd name="T48" fmla="*/ 128 w 199"/>
                  <a:gd name="T49" fmla="*/ 443 h 470"/>
                  <a:gd name="T50" fmla="*/ 165 w 199"/>
                  <a:gd name="T51" fmla="*/ 453 h 470"/>
                  <a:gd name="T52" fmla="*/ 183 w 199"/>
                  <a:gd name="T53" fmla="*/ 468 h 470"/>
                  <a:gd name="T54" fmla="*/ 191 w 199"/>
                  <a:gd name="T55" fmla="*/ 470 h 470"/>
                  <a:gd name="T56" fmla="*/ 199 w 199"/>
                  <a:gd name="T57" fmla="*/ 460 h 470"/>
                  <a:gd name="T58" fmla="*/ 199 w 199"/>
                  <a:gd name="T59" fmla="*/ 427 h 470"/>
                  <a:gd name="T60" fmla="*/ 185 w 199"/>
                  <a:gd name="T61" fmla="*/ 408 h 470"/>
                  <a:gd name="T62" fmla="*/ 161 w 199"/>
                  <a:gd name="T63" fmla="*/ 407 h 470"/>
                  <a:gd name="T64" fmla="*/ 132 w 199"/>
                  <a:gd name="T65" fmla="*/ 403 h 470"/>
                  <a:gd name="T66" fmla="*/ 107 w 199"/>
                  <a:gd name="T67" fmla="*/ 400 h 470"/>
                  <a:gd name="T68" fmla="*/ 107 w 199"/>
                  <a:gd name="T69" fmla="*/ 384 h 470"/>
                  <a:gd name="T70" fmla="*/ 118 w 199"/>
                  <a:gd name="T71" fmla="*/ 360 h 470"/>
                  <a:gd name="T72" fmla="*/ 143 w 199"/>
                  <a:gd name="T73" fmla="*/ 316 h 470"/>
                  <a:gd name="T74" fmla="*/ 163 w 199"/>
                  <a:gd name="T75" fmla="*/ 278 h 470"/>
                  <a:gd name="T76" fmla="*/ 178 w 199"/>
                  <a:gd name="T77" fmla="*/ 244 h 470"/>
                  <a:gd name="T78" fmla="*/ 195 w 199"/>
                  <a:gd name="T79" fmla="*/ 210 h 470"/>
                  <a:gd name="T80" fmla="*/ 198 w 199"/>
                  <a:gd name="T81" fmla="*/ 194 h 470"/>
                  <a:gd name="T82" fmla="*/ 199 w 199"/>
                  <a:gd name="T83" fmla="*/ 174 h 470"/>
                  <a:gd name="T84" fmla="*/ 198 w 199"/>
                  <a:gd name="T85" fmla="*/ 156 h 470"/>
                  <a:gd name="T86" fmla="*/ 191 w 199"/>
                  <a:gd name="T87" fmla="*/ 141 h 470"/>
                  <a:gd name="T88" fmla="*/ 181 w 199"/>
                  <a:gd name="T89" fmla="*/ 124 h 470"/>
                  <a:gd name="T90" fmla="*/ 166 w 199"/>
                  <a:gd name="T91" fmla="*/ 107 h 470"/>
                  <a:gd name="T92" fmla="*/ 138 w 199"/>
                  <a:gd name="T93" fmla="*/ 83 h 470"/>
                  <a:gd name="T94" fmla="*/ 110 w 199"/>
                  <a:gd name="T95" fmla="*/ 56 h 470"/>
                  <a:gd name="T96" fmla="*/ 90 w 199"/>
                  <a:gd name="T97" fmla="*/ 35 h 470"/>
                  <a:gd name="T98" fmla="*/ 80 w 199"/>
                  <a:gd name="T99" fmla="*/ 25 h 4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9"/>
                  <a:gd name="T151" fmla="*/ 0 h 470"/>
                  <a:gd name="T152" fmla="*/ 199 w 199"/>
                  <a:gd name="T153" fmla="*/ 470 h 4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9" h="470">
                    <a:moveTo>
                      <a:pt x="80" y="25"/>
                    </a:moveTo>
                    <a:lnTo>
                      <a:pt x="57" y="5"/>
                    </a:lnTo>
                    <a:lnTo>
                      <a:pt x="30" y="0"/>
                    </a:lnTo>
                    <a:lnTo>
                      <a:pt x="15" y="6"/>
                    </a:lnTo>
                    <a:lnTo>
                      <a:pt x="0" y="28"/>
                    </a:lnTo>
                    <a:lnTo>
                      <a:pt x="4" y="48"/>
                    </a:lnTo>
                    <a:lnTo>
                      <a:pt x="25" y="69"/>
                    </a:lnTo>
                    <a:lnTo>
                      <a:pt x="52" y="91"/>
                    </a:lnTo>
                    <a:lnTo>
                      <a:pt x="83" y="111"/>
                    </a:lnTo>
                    <a:lnTo>
                      <a:pt x="115" y="129"/>
                    </a:lnTo>
                    <a:lnTo>
                      <a:pt x="145" y="151"/>
                    </a:lnTo>
                    <a:lnTo>
                      <a:pt x="161" y="164"/>
                    </a:lnTo>
                    <a:lnTo>
                      <a:pt x="163" y="172"/>
                    </a:lnTo>
                    <a:lnTo>
                      <a:pt x="163" y="185"/>
                    </a:lnTo>
                    <a:lnTo>
                      <a:pt x="148" y="202"/>
                    </a:lnTo>
                    <a:lnTo>
                      <a:pt x="125" y="243"/>
                    </a:lnTo>
                    <a:lnTo>
                      <a:pt x="108" y="278"/>
                    </a:lnTo>
                    <a:lnTo>
                      <a:pt x="100" y="307"/>
                    </a:lnTo>
                    <a:lnTo>
                      <a:pt x="92" y="342"/>
                    </a:lnTo>
                    <a:lnTo>
                      <a:pt x="85" y="365"/>
                    </a:lnTo>
                    <a:lnTo>
                      <a:pt x="72" y="389"/>
                    </a:lnTo>
                    <a:lnTo>
                      <a:pt x="67" y="412"/>
                    </a:lnTo>
                    <a:lnTo>
                      <a:pt x="72" y="427"/>
                    </a:lnTo>
                    <a:lnTo>
                      <a:pt x="97" y="433"/>
                    </a:lnTo>
                    <a:lnTo>
                      <a:pt x="128" y="443"/>
                    </a:lnTo>
                    <a:lnTo>
                      <a:pt x="165" y="453"/>
                    </a:lnTo>
                    <a:lnTo>
                      <a:pt x="183" y="468"/>
                    </a:lnTo>
                    <a:lnTo>
                      <a:pt x="191" y="470"/>
                    </a:lnTo>
                    <a:lnTo>
                      <a:pt x="199" y="460"/>
                    </a:lnTo>
                    <a:lnTo>
                      <a:pt x="199" y="427"/>
                    </a:lnTo>
                    <a:lnTo>
                      <a:pt x="185" y="408"/>
                    </a:lnTo>
                    <a:lnTo>
                      <a:pt x="161" y="407"/>
                    </a:lnTo>
                    <a:lnTo>
                      <a:pt x="132" y="403"/>
                    </a:lnTo>
                    <a:lnTo>
                      <a:pt x="107" y="400"/>
                    </a:lnTo>
                    <a:lnTo>
                      <a:pt x="107" y="384"/>
                    </a:lnTo>
                    <a:lnTo>
                      <a:pt x="118" y="360"/>
                    </a:lnTo>
                    <a:lnTo>
                      <a:pt x="143" y="316"/>
                    </a:lnTo>
                    <a:lnTo>
                      <a:pt x="163" y="278"/>
                    </a:lnTo>
                    <a:lnTo>
                      <a:pt x="178" y="244"/>
                    </a:lnTo>
                    <a:lnTo>
                      <a:pt x="195" y="210"/>
                    </a:lnTo>
                    <a:lnTo>
                      <a:pt x="198" y="194"/>
                    </a:lnTo>
                    <a:lnTo>
                      <a:pt x="199" y="174"/>
                    </a:lnTo>
                    <a:lnTo>
                      <a:pt x="198" y="156"/>
                    </a:lnTo>
                    <a:lnTo>
                      <a:pt x="191" y="141"/>
                    </a:lnTo>
                    <a:lnTo>
                      <a:pt x="181" y="124"/>
                    </a:lnTo>
                    <a:lnTo>
                      <a:pt x="166" y="107"/>
                    </a:lnTo>
                    <a:lnTo>
                      <a:pt x="138" y="83"/>
                    </a:lnTo>
                    <a:lnTo>
                      <a:pt x="110" y="56"/>
                    </a:lnTo>
                    <a:lnTo>
                      <a:pt x="90" y="35"/>
                    </a:lnTo>
                    <a:lnTo>
                      <a:pt x="80" y="2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6" y="1152"/>
              <a:ext cx="1537" cy="1529"/>
              <a:chOff x="1919" y="1952"/>
              <a:chExt cx="896" cy="969"/>
            </a:xfrm>
          </p:grpSpPr>
          <p:sp>
            <p:nvSpPr>
              <p:cNvPr id="26631" name="Freeform 11"/>
              <p:cNvSpPr>
                <a:spLocks/>
              </p:cNvSpPr>
              <p:nvPr/>
            </p:nvSpPr>
            <p:spPr bwMode="auto">
              <a:xfrm>
                <a:off x="1928" y="1964"/>
                <a:ext cx="883" cy="946"/>
              </a:xfrm>
              <a:custGeom>
                <a:avLst/>
                <a:gdLst>
                  <a:gd name="T0" fmla="*/ 166 w 883"/>
                  <a:gd name="T1" fmla="*/ 632 h 946"/>
                  <a:gd name="T2" fmla="*/ 98 w 883"/>
                  <a:gd name="T3" fmla="*/ 693 h 946"/>
                  <a:gd name="T4" fmla="*/ 13 w 883"/>
                  <a:gd name="T5" fmla="*/ 767 h 946"/>
                  <a:gd name="T6" fmla="*/ 13 w 883"/>
                  <a:gd name="T7" fmla="*/ 830 h 946"/>
                  <a:gd name="T8" fmla="*/ 27 w 883"/>
                  <a:gd name="T9" fmla="*/ 946 h 946"/>
                  <a:gd name="T10" fmla="*/ 170 w 883"/>
                  <a:gd name="T11" fmla="*/ 941 h 946"/>
                  <a:gd name="T12" fmla="*/ 330 w 883"/>
                  <a:gd name="T13" fmla="*/ 924 h 946"/>
                  <a:gd name="T14" fmla="*/ 568 w 883"/>
                  <a:gd name="T15" fmla="*/ 919 h 946"/>
                  <a:gd name="T16" fmla="*/ 747 w 883"/>
                  <a:gd name="T17" fmla="*/ 924 h 946"/>
                  <a:gd name="T18" fmla="*/ 809 w 883"/>
                  <a:gd name="T19" fmla="*/ 809 h 946"/>
                  <a:gd name="T20" fmla="*/ 883 w 883"/>
                  <a:gd name="T21" fmla="*/ 585 h 946"/>
                  <a:gd name="T22" fmla="*/ 869 w 883"/>
                  <a:gd name="T23" fmla="*/ 517 h 946"/>
                  <a:gd name="T24" fmla="*/ 842 w 883"/>
                  <a:gd name="T25" fmla="*/ 490 h 946"/>
                  <a:gd name="T26" fmla="*/ 762 w 883"/>
                  <a:gd name="T27" fmla="*/ 495 h 946"/>
                  <a:gd name="T28" fmla="*/ 799 w 883"/>
                  <a:gd name="T29" fmla="*/ 325 h 946"/>
                  <a:gd name="T30" fmla="*/ 804 w 883"/>
                  <a:gd name="T31" fmla="*/ 272 h 946"/>
                  <a:gd name="T32" fmla="*/ 785 w 883"/>
                  <a:gd name="T33" fmla="*/ 140 h 946"/>
                  <a:gd name="T34" fmla="*/ 766 w 883"/>
                  <a:gd name="T35" fmla="*/ 42 h 946"/>
                  <a:gd name="T36" fmla="*/ 733 w 883"/>
                  <a:gd name="T37" fmla="*/ 0 h 946"/>
                  <a:gd name="T38" fmla="*/ 708 w 883"/>
                  <a:gd name="T39" fmla="*/ 0 h 946"/>
                  <a:gd name="T40" fmla="*/ 643 w 883"/>
                  <a:gd name="T41" fmla="*/ 11 h 946"/>
                  <a:gd name="T42" fmla="*/ 539 w 883"/>
                  <a:gd name="T43" fmla="*/ 16 h 946"/>
                  <a:gd name="T44" fmla="*/ 471 w 883"/>
                  <a:gd name="T45" fmla="*/ 6 h 946"/>
                  <a:gd name="T46" fmla="*/ 397 w 883"/>
                  <a:gd name="T47" fmla="*/ 2 h 946"/>
                  <a:gd name="T48" fmla="*/ 369 w 883"/>
                  <a:gd name="T49" fmla="*/ 9 h 946"/>
                  <a:gd name="T50" fmla="*/ 306 w 883"/>
                  <a:gd name="T51" fmla="*/ 38 h 946"/>
                  <a:gd name="T52" fmla="*/ 213 w 883"/>
                  <a:gd name="T53" fmla="*/ 63 h 946"/>
                  <a:gd name="T54" fmla="*/ 95 w 883"/>
                  <a:gd name="T55" fmla="*/ 104 h 946"/>
                  <a:gd name="T56" fmla="*/ 50 w 883"/>
                  <a:gd name="T57" fmla="*/ 130 h 946"/>
                  <a:gd name="T58" fmla="*/ 9 w 883"/>
                  <a:gd name="T59" fmla="*/ 174 h 946"/>
                  <a:gd name="T60" fmla="*/ 0 w 883"/>
                  <a:gd name="T61" fmla="*/ 239 h 946"/>
                  <a:gd name="T62" fmla="*/ 0 w 883"/>
                  <a:gd name="T63" fmla="*/ 347 h 946"/>
                  <a:gd name="T64" fmla="*/ 5 w 883"/>
                  <a:gd name="T65" fmla="*/ 475 h 946"/>
                  <a:gd name="T66" fmla="*/ 14 w 883"/>
                  <a:gd name="T67" fmla="*/ 550 h 946"/>
                  <a:gd name="T68" fmla="*/ 32 w 883"/>
                  <a:gd name="T69" fmla="*/ 594 h 946"/>
                  <a:gd name="T70" fmla="*/ 60 w 883"/>
                  <a:gd name="T71" fmla="*/ 616 h 946"/>
                  <a:gd name="T72" fmla="*/ 93 w 883"/>
                  <a:gd name="T73" fmla="*/ 625 h 946"/>
                  <a:gd name="T74" fmla="*/ 166 w 883"/>
                  <a:gd name="T75" fmla="*/ 632 h 9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3"/>
                  <a:gd name="T115" fmla="*/ 0 h 946"/>
                  <a:gd name="T116" fmla="*/ 883 w 883"/>
                  <a:gd name="T117" fmla="*/ 946 h 9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3" h="946">
                    <a:moveTo>
                      <a:pt x="166" y="632"/>
                    </a:moveTo>
                    <a:lnTo>
                      <a:pt x="98" y="693"/>
                    </a:lnTo>
                    <a:lnTo>
                      <a:pt x="13" y="767"/>
                    </a:lnTo>
                    <a:lnTo>
                      <a:pt x="13" y="830"/>
                    </a:lnTo>
                    <a:lnTo>
                      <a:pt x="27" y="946"/>
                    </a:lnTo>
                    <a:lnTo>
                      <a:pt x="170" y="941"/>
                    </a:lnTo>
                    <a:lnTo>
                      <a:pt x="330" y="924"/>
                    </a:lnTo>
                    <a:lnTo>
                      <a:pt x="568" y="919"/>
                    </a:lnTo>
                    <a:lnTo>
                      <a:pt x="747" y="924"/>
                    </a:lnTo>
                    <a:lnTo>
                      <a:pt x="809" y="809"/>
                    </a:lnTo>
                    <a:lnTo>
                      <a:pt x="883" y="585"/>
                    </a:lnTo>
                    <a:lnTo>
                      <a:pt x="869" y="517"/>
                    </a:lnTo>
                    <a:lnTo>
                      <a:pt x="842" y="490"/>
                    </a:lnTo>
                    <a:lnTo>
                      <a:pt x="762" y="495"/>
                    </a:lnTo>
                    <a:lnTo>
                      <a:pt x="799" y="325"/>
                    </a:lnTo>
                    <a:lnTo>
                      <a:pt x="804" y="272"/>
                    </a:lnTo>
                    <a:lnTo>
                      <a:pt x="785" y="140"/>
                    </a:lnTo>
                    <a:lnTo>
                      <a:pt x="766" y="42"/>
                    </a:lnTo>
                    <a:lnTo>
                      <a:pt x="733" y="0"/>
                    </a:lnTo>
                    <a:lnTo>
                      <a:pt x="708" y="0"/>
                    </a:lnTo>
                    <a:lnTo>
                      <a:pt x="643" y="11"/>
                    </a:lnTo>
                    <a:lnTo>
                      <a:pt x="539" y="16"/>
                    </a:lnTo>
                    <a:lnTo>
                      <a:pt x="471" y="6"/>
                    </a:lnTo>
                    <a:lnTo>
                      <a:pt x="397" y="2"/>
                    </a:lnTo>
                    <a:lnTo>
                      <a:pt x="369" y="9"/>
                    </a:lnTo>
                    <a:lnTo>
                      <a:pt x="306" y="38"/>
                    </a:lnTo>
                    <a:lnTo>
                      <a:pt x="213" y="63"/>
                    </a:lnTo>
                    <a:lnTo>
                      <a:pt x="95" y="104"/>
                    </a:lnTo>
                    <a:lnTo>
                      <a:pt x="50" y="130"/>
                    </a:lnTo>
                    <a:lnTo>
                      <a:pt x="9" y="174"/>
                    </a:lnTo>
                    <a:lnTo>
                      <a:pt x="0" y="239"/>
                    </a:lnTo>
                    <a:lnTo>
                      <a:pt x="0" y="347"/>
                    </a:lnTo>
                    <a:lnTo>
                      <a:pt x="5" y="475"/>
                    </a:lnTo>
                    <a:lnTo>
                      <a:pt x="14" y="550"/>
                    </a:lnTo>
                    <a:lnTo>
                      <a:pt x="32" y="594"/>
                    </a:lnTo>
                    <a:lnTo>
                      <a:pt x="60" y="616"/>
                    </a:lnTo>
                    <a:lnTo>
                      <a:pt x="93" y="625"/>
                    </a:lnTo>
                    <a:lnTo>
                      <a:pt x="166" y="632"/>
                    </a:lnTo>
                    <a:close/>
                  </a:path>
                </a:pathLst>
              </a:custGeom>
              <a:solidFill>
                <a:srgbClr val="F1F1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2" name="Freeform 12"/>
              <p:cNvSpPr>
                <a:spLocks/>
              </p:cNvSpPr>
              <p:nvPr/>
            </p:nvSpPr>
            <p:spPr bwMode="auto">
              <a:xfrm>
                <a:off x="2013" y="2135"/>
                <a:ext cx="517" cy="392"/>
              </a:xfrm>
              <a:custGeom>
                <a:avLst/>
                <a:gdLst>
                  <a:gd name="T0" fmla="*/ 3 w 517"/>
                  <a:gd name="T1" fmla="*/ 107 h 392"/>
                  <a:gd name="T2" fmla="*/ 8 w 517"/>
                  <a:gd name="T3" fmla="*/ 35 h 392"/>
                  <a:gd name="T4" fmla="*/ 19 w 517"/>
                  <a:gd name="T5" fmla="*/ 14 h 392"/>
                  <a:gd name="T6" fmla="*/ 51 w 517"/>
                  <a:gd name="T7" fmla="*/ 6 h 392"/>
                  <a:gd name="T8" fmla="*/ 179 w 517"/>
                  <a:gd name="T9" fmla="*/ 2 h 392"/>
                  <a:gd name="T10" fmla="*/ 336 w 517"/>
                  <a:gd name="T11" fmla="*/ 0 h 392"/>
                  <a:gd name="T12" fmla="*/ 428 w 517"/>
                  <a:gd name="T13" fmla="*/ 2 h 392"/>
                  <a:gd name="T14" fmla="*/ 450 w 517"/>
                  <a:gd name="T15" fmla="*/ 16 h 392"/>
                  <a:gd name="T16" fmla="*/ 466 w 517"/>
                  <a:gd name="T17" fmla="*/ 43 h 392"/>
                  <a:gd name="T18" fmla="*/ 490 w 517"/>
                  <a:gd name="T19" fmla="*/ 159 h 392"/>
                  <a:gd name="T20" fmla="*/ 512 w 517"/>
                  <a:gd name="T21" fmla="*/ 287 h 392"/>
                  <a:gd name="T22" fmla="*/ 517 w 517"/>
                  <a:gd name="T23" fmla="*/ 368 h 392"/>
                  <a:gd name="T24" fmla="*/ 509 w 517"/>
                  <a:gd name="T25" fmla="*/ 382 h 392"/>
                  <a:gd name="T26" fmla="*/ 481 w 517"/>
                  <a:gd name="T27" fmla="*/ 392 h 392"/>
                  <a:gd name="T28" fmla="*/ 346 w 517"/>
                  <a:gd name="T29" fmla="*/ 389 h 392"/>
                  <a:gd name="T30" fmla="*/ 138 w 517"/>
                  <a:gd name="T31" fmla="*/ 379 h 392"/>
                  <a:gd name="T32" fmla="*/ 36 w 517"/>
                  <a:gd name="T33" fmla="*/ 370 h 392"/>
                  <a:gd name="T34" fmla="*/ 19 w 517"/>
                  <a:gd name="T35" fmla="*/ 349 h 392"/>
                  <a:gd name="T36" fmla="*/ 10 w 517"/>
                  <a:gd name="T37" fmla="*/ 308 h 392"/>
                  <a:gd name="T38" fmla="*/ 0 w 517"/>
                  <a:gd name="T39" fmla="*/ 207 h 392"/>
                  <a:gd name="T40" fmla="*/ 3 w 517"/>
                  <a:gd name="T41" fmla="*/ 107 h 3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7"/>
                  <a:gd name="T64" fmla="*/ 0 h 392"/>
                  <a:gd name="T65" fmla="*/ 517 w 517"/>
                  <a:gd name="T66" fmla="*/ 392 h 3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7" h="392">
                    <a:moveTo>
                      <a:pt x="3" y="107"/>
                    </a:moveTo>
                    <a:lnTo>
                      <a:pt x="8" y="35"/>
                    </a:lnTo>
                    <a:lnTo>
                      <a:pt x="19" y="14"/>
                    </a:lnTo>
                    <a:lnTo>
                      <a:pt x="51" y="6"/>
                    </a:lnTo>
                    <a:lnTo>
                      <a:pt x="179" y="2"/>
                    </a:lnTo>
                    <a:lnTo>
                      <a:pt x="336" y="0"/>
                    </a:lnTo>
                    <a:lnTo>
                      <a:pt x="428" y="2"/>
                    </a:lnTo>
                    <a:lnTo>
                      <a:pt x="450" y="16"/>
                    </a:lnTo>
                    <a:lnTo>
                      <a:pt x="466" y="43"/>
                    </a:lnTo>
                    <a:lnTo>
                      <a:pt x="490" y="159"/>
                    </a:lnTo>
                    <a:lnTo>
                      <a:pt x="512" y="287"/>
                    </a:lnTo>
                    <a:lnTo>
                      <a:pt x="517" y="368"/>
                    </a:lnTo>
                    <a:lnTo>
                      <a:pt x="509" y="382"/>
                    </a:lnTo>
                    <a:lnTo>
                      <a:pt x="481" y="392"/>
                    </a:lnTo>
                    <a:lnTo>
                      <a:pt x="346" y="389"/>
                    </a:lnTo>
                    <a:lnTo>
                      <a:pt x="138" y="379"/>
                    </a:lnTo>
                    <a:lnTo>
                      <a:pt x="36" y="370"/>
                    </a:lnTo>
                    <a:lnTo>
                      <a:pt x="19" y="349"/>
                    </a:lnTo>
                    <a:lnTo>
                      <a:pt x="10" y="308"/>
                    </a:lnTo>
                    <a:lnTo>
                      <a:pt x="0" y="207"/>
                    </a:lnTo>
                    <a:lnTo>
                      <a:pt x="3" y="107"/>
                    </a:lnTo>
                    <a:close/>
                  </a:path>
                </a:pathLst>
              </a:custGeom>
              <a:solidFill>
                <a:srgbClr val="E9E9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3" name="Freeform 13"/>
              <p:cNvSpPr>
                <a:spLocks/>
              </p:cNvSpPr>
              <p:nvPr/>
            </p:nvSpPr>
            <p:spPr bwMode="auto">
              <a:xfrm>
                <a:off x="1927" y="2441"/>
                <a:ext cx="888" cy="480"/>
              </a:xfrm>
              <a:custGeom>
                <a:avLst/>
                <a:gdLst>
                  <a:gd name="T0" fmla="*/ 0 w 888"/>
                  <a:gd name="T1" fmla="*/ 290 h 480"/>
                  <a:gd name="T2" fmla="*/ 110 w 888"/>
                  <a:gd name="T3" fmla="*/ 195 h 480"/>
                  <a:gd name="T4" fmla="*/ 113 w 888"/>
                  <a:gd name="T5" fmla="*/ 217 h 480"/>
                  <a:gd name="T6" fmla="*/ 38 w 888"/>
                  <a:gd name="T7" fmla="*/ 285 h 480"/>
                  <a:gd name="T8" fmla="*/ 170 w 888"/>
                  <a:gd name="T9" fmla="*/ 279 h 480"/>
                  <a:gd name="T10" fmla="*/ 449 w 888"/>
                  <a:gd name="T11" fmla="*/ 280 h 480"/>
                  <a:gd name="T12" fmla="*/ 597 w 888"/>
                  <a:gd name="T13" fmla="*/ 269 h 480"/>
                  <a:gd name="T14" fmla="*/ 690 w 888"/>
                  <a:gd name="T15" fmla="*/ 252 h 480"/>
                  <a:gd name="T16" fmla="*/ 713 w 888"/>
                  <a:gd name="T17" fmla="*/ 246 h 480"/>
                  <a:gd name="T18" fmla="*/ 822 w 888"/>
                  <a:gd name="T19" fmla="*/ 27 h 480"/>
                  <a:gd name="T20" fmla="*/ 771 w 888"/>
                  <a:gd name="T21" fmla="*/ 13 h 480"/>
                  <a:gd name="T22" fmla="*/ 847 w 888"/>
                  <a:gd name="T23" fmla="*/ 0 h 480"/>
                  <a:gd name="T24" fmla="*/ 875 w 888"/>
                  <a:gd name="T25" fmla="*/ 24 h 480"/>
                  <a:gd name="T26" fmla="*/ 888 w 888"/>
                  <a:gd name="T27" fmla="*/ 105 h 480"/>
                  <a:gd name="T28" fmla="*/ 866 w 888"/>
                  <a:gd name="T29" fmla="*/ 171 h 480"/>
                  <a:gd name="T30" fmla="*/ 795 w 888"/>
                  <a:gd name="T31" fmla="*/ 385 h 480"/>
                  <a:gd name="T32" fmla="*/ 762 w 888"/>
                  <a:gd name="T33" fmla="*/ 451 h 480"/>
                  <a:gd name="T34" fmla="*/ 732 w 888"/>
                  <a:gd name="T35" fmla="*/ 459 h 480"/>
                  <a:gd name="T36" fmla="*/ 507 w 888"/>
                  <a:gd name="T37" fmla="*/ 455 h 480"/>
                  <a:gd name="T38" fmla="*/ 271 w 888"/>
                  <a:gd name="T39" fmla="*/ 461 h 480"/>
                  <a:gd name="T40" fmla="*/ 47 w 888"/>
                  <a:gd name="T41" fmla="*/ 478 h 480"/>
                  <a:gd name="T42" fmla="*/ 14 w 888"/>
                  <a:gd name="T43" fmla="*/ 480 h 480"/>
                  <a:gd name="T44" fmla="*/ 11 w 888"/>
                  <a:gd name="T45" fmla="*/ 417 h 480"/>
                  <a:gd name="T46" fmla="*/ 6 w 888"/>
                  <a:gd name="T47" fmla="*/ 355 h 480"/>
                  <a:gd name="T48" fmla="*/ 5 w 888"/>
                  <a:gd name="T49" fmla="*/ 322 h 480"/>
                  <a:gd name="T50" fmla="*/ 24 w 888"/>
                  <a:gd name="T51" fmla="*/ 342 h 480"/>
                  <a:gd name="T52" fmla="*/ 28 w 888"/>
                  <a:gd name="T53" fmla="*/ 393 h 480"/>
                  <a:gd name="T54" fmla="*/ 35 w 888"/>
                  <a:gd name="T55" fmla="*/ 447 h 480"/>
                  <a:gd name="T56" fmla="*/ 99 w 888"/>
                  <a:gd name="T57" fmla="*/ 456 h 480"/>
                  <a:gd name="T58" fmla="*/ 246 w 888"/>
                  <a:gd name="T59" fmla="*/ 442 h 480"/>
                  <a:gd name="T60" fmla="*/ 370 w 888"/>
                  <a:gd name="T61" fmla="*/ 432 h 480"/>
                  <a:gd name="T62" fmla="*/ 474 w 888"/>
                  <a:gd name="T63" fmla="*/ 432 h 480"/>
                  <a:gd name="T64" fmla="*/ 630 w 888"/>
                  <a:gd name="T65" fmla="*/ 432 h 480"/>
                  <a:gd name="T66" fmla="*/ 729 w 888"/>
                  <a:gd name="T67" fmla="*/ 431 h 480"/>
                  <a:gd name="T68" fmla="*/ 732 w 888"/>
                  <a:gd name="T69" fmla="*/ 402 h 480"/>
                  <a:gd name="T70" fmla="*/ 723 w 888"/>
                  <a:gd name="T71" fmla="*/ 341 h 480"/>
                  <a:gd name="T72" fmla="*/ 715 w 888"/>
                  <a:gd name="T73" fmla="*/ 274 h 480"/>
                  <a:gd name="T74" fmla="*/ 729 w 888"/>
                  <a:gd name="T75" fmla="*/ 290 h 480"/>
                  <a:gd name="T76" fmla="*/ 743 w 888"/>
                  <a:gd name="T77" fmla="*/ 364 h 480"/>
                  <a:gd name="T78" fmla="*/ 756 w 888"/>
                  <a:gd name="T79" fmla="*/ 402 h 480"/>
                  <a:gd name="T80" fmla="*/ 771 w 888"/>
                  <a:gd name="T81" fmla="*/ 383 h 480"/>
                  <a:gd name="T82" fmla="*/ 798 w 888"/>
                  <a:gd name="T83" fmla="*/ 309 h 480"/>
                  <a:gd name="T84" fmla="*/ 838 w 888"/>
                  <a:gd name="T85" fmla="*/ 204 h 480"/>
                  <a:gd name="T86" fmla="*/ 866 w 888"/>
                  <a:gd name="T87" fmla="*/ 119 h 480"/>
                  <a:gd name="T88" fmla="*/ 871 w 888"/>
                  <a:gd name="T89" fmla="*/ 93 h 480"/>
                  <a:gd name="T90" fmla="*/ 857 w 888"/>
                  <a:gd name="T91" fmla="*/ 33 h 480"/>
                  <a:gd name="T92" fmla="*/ 842 w 888"/>
                  <a:gd name="T93" fmla="*/ 29 h 480"/>
                  <a:gd name="T94" fmla="*/ 812 w 888"/>
                  <a:gd name="T95" fmla="*/ 100 h 480"/>
                  <a:gd name="T96" fmla="*/ 760 w 888"/>
                  <a:gd name="T97" fmla="*/ 193 h 480"/>
                  <a:gd name="T98" fmla="*/ 723 w 888"/>
                  <a:gd name="T99" fmla="*/ 265 h 480"/>
                  <a:gd name="T100" fmla="*/ 685 w 888"/>
                  <a:gd name="T101" fmla="*/ 276 h 480"/>
                  <a:gd name="T102" fmla="*/ 549 w 888"/>
                  <a:gd name="T103" fmla="*/ 293 h 480"/>
                  <a:gd name="T104" fmla="*/ 389 w 888"/>
                  <a:gd name="T105" fmla="*/ 303 h 480"/>
                  <a:gd name="T106" fmla="*/ 231 w 888"/>
                  <a:gd name="T107" fmla="*/ 303 h 480"/>
                  <a:gd name="T108" fmla="*/ 52 w 888"/>
                  <a:gd name="T109" fmla="*/ 304 h 480"/>
                  <a:gd name="T110" fmla="*/ 0 w 888"/>
                  <a:gd name="T111" fmla="*/ 290 h 4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8"/>
                  <a:gd name="T169" fmla="*/ 0 h 480"/>
                  <a:gd name="T170" fmla="*/ 888 w 888"/>
                  <a:gd name="T171" fmla="*/ 480 h 4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8" h="480">
                    <a:moveTo>
                      <a:pt x="0" y="290"/>
                    </a:moveTo>
                    <a:lnTo>
                      <a:pt x="110" y="195"/>
                    </a:lnTo>
                    <a:lnTo>
                      <a:pt x="113" y="217"/>
                    </a:lnTo>
                    <a:lnTo>
                      <a:pt x="38" y="285"/>
                    </a:lnTo>
                    <a:lnTo>
                      <a:pt x="170" y="279"/>
                    </a:lnTo>
                    <a:lnTo>
                      <a:pt x="449" y="280"/>
                    </a:lnTo>
                    <a:lnTo>
                      <a:pt x="597" y="269"/>
                    </a:lnTo>
                    <a:lnTo>
                      <a:pt x="690" y="252"/>
                    </a:lnTo>
                    <a:lnTo>
                      <a:pt x="713" y="246"/>
                    </a:lnTo>
                    <a:lnTo>
                      <a:pt x="822" y="27"/>
                    </a:lnTo>
                    <a:lnTo>
                      <a:pt x="771" y="13"/>
                    </a:lnTo>
                    <a:lnTo>
                      <a:pt x="847" y="0"/>
                    </a:lnTo>
                    <a:lnTo>
                      <a:pt x="875" y="24"/>
                    </a:lnTo>
                    <a:lnTo>
                      <a:pt x="888" y="105"/>
                    </a:lnTo>
                    <a:lnTo>
                      <a:pt x="866" y="171"/>
                    </a:lnTo>
                    <a:lnTo>
                      <a:pt x="795" y="385"/>
                    </a:lnTo>
                    <a:lnTo>
                      <a:pt x="762" y="451"/>
                    </a:lnTo>
                    <a:lnTo>
                      <a:pt x="732" y="459"/>
                    </a:lnTo>
                    <a:lnTo>
                      <a:pt x="507" y="455"/>
                    </a:lnTo>
                    <a:lnTo>
                      <a:pt x="271" y="461"/>
                    </a:lnTo>
                    <a:lnTo>
                      <a:pt x="47" y="478"/>
                    </a:lnTo>
                    <a:lnTo>
                      <a:pt x="14" y="480"/>
                    </a:lnTo>
                    <a:lnTo>
                      <a:pt x="11" y="417"/>
                    </a:lnTo>
                    <a:lnTo>
                      <a:pt x="6" y="355"/>
                    </a:lnTo>
                    <a:lnTo>
                      <a:pt x="5" y="322"/>
                    </a:lnTo>
                    <a:lnTo>
                      <a:pt x="24" y="342"/>
                    </a:lnTo>
                    <a:lnTo>
                      <a:pt x="28" y="393"/>
                    </a:lnTo>
                    <a:lnTo>
                      <a:pt x="35" y="447"/>
                    </a:lnTo>
                    <a:lnTo>
                      <a:pt x="99" y="456"/>
                    </a:lnTo>
                    <a:lnTo>
                      <a:pt x="246" y="442"/>
                    </a:lnTo>
                    <a:lnTo>
                      <a:pt x="370" y="432"/>
                    </a:lnTo>
                    <a:lnTo>
                      <a:pt x="474" y="432"/>
                    </a:lnTo>
                    <a:lnTo>
                      <a:pt x="630" y="432"/>
                    </a:lnTo>
                    <a:lnTo>
                      <a:pt x="729" y="431"/>
                    </a:lnTo>
                    <a:lnTo>
                      <a:pt x="732" y="402"/>
                    </a:lnTo>
                    <a:lnTo>
                      <a:pt x="723" y="341"/>
                    </a:lnTo>
                    <a:lnTo>
                      <a:pt x="715" y="274"/>
                    </a:lnTo>
                    <a:lnTo>
                      <a:pt x="729" y="290"/>
                    </a:lnTo>
                    <a:lnTo>
                      <a:pt x="743" y="364"/>
                    </a:lnTo>
                    <a:lnTo>
                      <a:pt x="756" y="402"/>
                    </a:lnTo>
                    <a:lnTo>
                      <a:pt x="771" y="383"/>
                    </a:lnTo>
                    <a:lnTo>
                      <a:pt x="798" y="309"/>
                    </a:lnTo>
                    <a:lnTo>
                      <a:pt x="838" y="204"/>
                    </a:lnTo>
                    <a:lnTo>
                      <a:pt x="866" y="119"/>
                    </a:lnTo>
                    <a:lnTo>
                      <a:pt x="871" y="93"/>
                    </a:lnTo>
                    <a:lnTo>
                      <a:pt x="857" y="33"/>
                    </a:lnTo>
                    <a:lnTo>
                      <a:pt x="842" y="29"/>
                    </a:lnTo>
                    <a:lnTo>
                      <a:pt x="812" y="100"/>
                    </a:lnTo>
                    <a:lnTo>
                      <a:pt x="760" y="193"/>
                    </a:lnTo>
                    <a:lnTo>
                      <a:pt x="723" y="265"/>
                    </a:lnTo>
                    <a:lnTo>
                      <a:pt x="685" y="276"/>
                    </a:lnTo>
                    <a:lnTo>
                      <a:pt x="549" y="293"/>
                    </a:lnTo>
                    <a:lnTo>
                      <a:pt x="389" y="303"/>
                    </a:lnTo>
                    <a:lnTo>
                      <a:pt x="231" y="303"/>
                    </a:lnTo>
                    <a:lnTo>
                      <a:pt x="52" y="304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4" name="Freeform 14"/>
              <p:cNvSpPr>
                <a:spLocks/>
              </p:cNvSpPr>
              <p:nvPr/>
            </p:nvSpPr>
            <p:spPr bwMode="auto">
              <a:xfrm>
                <a:off x="2091" y="2604"/>
                <a:ext cx="459" cy="105"/>
              </a:xfrm>
              <a:custGeom>
                <a:avLst/>
                <a:gdLst>
                  <a:gd name="T0" fmla="*/ 11 w 459"/>
                  <a:gd name="T1" fmla="*/ 19 h 105"/>
                  <a:gd name="T2" fmla="*/ 43 w 459"/>
                  <a:gd name="T3" fmla="*/ 0 h 105"/>
                  <a:gd name="T4" fmla="*/ 59 w 459"/>
                  <a:gd name="T5" fmla="*/ 5 h 105"/>
                  <a:gd name="T6" fmla="*/ 49 w 459"/>
                  <a:gd name="T7" fmla="*/ 29 h 105"/>
                  <a:gd name="T8" fmla="*/ 25 w 459"/>
                  <a:gd name="T9" fmla="*/ 44 h 105"/>
                  <a:gd name="T10" fmla="*/ 71 w 459"/>
                  <a:gd name="T11" fmla="*/ 66 h 105"/>
                  <a:gd name="T12" fmla="*/ 140 w 459"/>
                  <a:gd name="T13" fmla="*/ 69 h 105"/>
                  <a:gd name="T14" fmla="*/ 200 w 459"/>
                  <a:gd name="T15" fmla="*/ 64 h 105"/>
                  <a:gd name="T16" fmla="*/ 243 w 459"/>
                  <a:gd name="T17" fmla="*/ 59 h 105"/>
                  <a:gd name="T18" fmla="*/ 324 w 459"/>
                  <a:gd name="T19" fmla="*/ 51 h 105"/>
                  <a:gd name="T20" fmla="*/ 376 w 459"/>
                  <a:gd name="T21" fmla="*/ 46 h 105"/>
                  <a:gd name="T22" fmla="*/ 410 w 459"/>
                  <a:gd name="T23" fmla="*/ 36 h 105"/>
                  <a:gd name="T24" fmla="*/ 443 w 459"/>
                  <a:gd name="T25" fmla="*/ 15 h 105"/>
                  <a:gd name="T26" fmla="*/ 440 w 459"/>
                  <a:gd name="T27" fmla="*/ 0 h 105"/>
                  <a:gd name="T28" fmla="*/ 459 w 459"/>
                  <a:gd name="T29" fmla="*/ 5 h 105"/>
                  <a:gd name="T30" fmla="*/ 454 w 459"/>
                  <a:gd name="T31" fmla="*/ 56 h 105"/>
                  <a:gd name="T32" fmla="*/ 405 w 459"/>
                  <a:gd name="T33" fmla="*/ 80 h 105"/>
                  <a:gd name="T34" fmla="*/ 297 w 459"/>
                  <a:gd name="T35" fmla="*/ 86 h 105"/>
                  <a:gd name="T36" fmla="*/ 187 w 459"/>
                  <a:gd name="T37" fmla="*/ 97 h 105"/>
                  <a:gd name="T38" fmla="*/ 124 w 459"/>
                  <a:gd name="T39" fmla="*/ 105 h 105"/>
                  <a:gd name="T40" fmla="*/ 48 w 459"/>
                  <a:gd name="T41" fmla="*/ 86 h 105"/>
                  <a:gd name="T42" fmla="*/ 11 w 459"/>
                  <a:gd name="T43" fmla="*/ 75 h 105"/>
                  <a:gd name="T44" fmla="*/ 0 w 459"/>
                  <a:gd name="T45" fmla="*/ 46 h 105"/>
                  <a:gd name="T46" fmla="*/ 11 w 459"/>
                  <a:gd name="T47" fmla="*/ 19 h 10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59"/>
                  <a:gd name="T73" fmla="*/ 0 h 105"/>
                  <a:gd name="T74" fmla="*/ 459 w 459"/>
                  <a:gd name="T75" fmla="*/ 105 h 10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59" h="105">
                    <a:moveTo>
                      <a:pt x="11" y="19"/>
                    </a:moveTo>
                    <a:lnTo>
                      <a:pt x="43" y="0"/>
                    </a:lnTo>
                    <a:lnTo>
                      <a:pt x="59" y="5"/>
                    </a:lnTo>
                    <a:lnTo>
                      <a:pt x="49" y="29"/>
                    </a:lnTo>
                    <a:lnTo>
                      <a:pt x="25" y="44"/>
                    </a:lnTo>
                    <a:lnTo>
                      <a:pt x="71" y="66"/>
                    </a:lnTo>
                    <a:lnTo>
                      <a:pt x="140" y="69"/>
                    </a:lnTo>
                    <a:lnTo>
                      <a:pt x="200" y="64"/>
                    </a:lnTo>
                    <a:lnTo>
                      <a:pt x="243" y="59"/>
                    </a:lnTo>
                    <a:lnTo>
                      <a:pt x="324" y="51"/>
                    </a:lnTo>
                    <a:lnTo>
                      <a:pt x="376" y="46"/>
                    </a:lnTo>
                    <a:lnTo>
                      <a:pt x="410" y="36"/>
                    </a:lnTo>
                    <a:lnTo>
                      <a:pt x="443" y="15"/>
                    </a:lnTo>
                    <a:lnTo>
                      <a:pt x="440" y="0"/>
                    </a:lnTo>
                    <a:lnTo>
                      <a:pt x="459" y="5"/>
                    </a:lnTo>
                    <a:lnTo>
                      <a:pt x="454" y="56"/>
                    </a:lnTo>
                    <a:lnTo>
                      <a:pt x="405" y="80"/>
                    </a:lnTo>
                    <a:lnTo>
                      <a:pt x="297" y="86"/>
                    </a:lnTo>
                    <a:lnTo>
                      <a:pt x="187" y="97"/>
                    </a:lnTo>
                    <a:lnTo>
                      <a:pt x="124" y="105"/>
                    </a:lnTo>
                    <a:lnTo>
                      <a:pt x="48" y="86"/>
                    </a:lnTo>
                    <a:lnTo>
                      <a:pt x="11" y="75"/>
                    </a:lnTo>
                    <a:lnTo>
                      <a:pt x="0" y="46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5" name="Freeform 15"/>
              <p:cNvSpPr>
                <a:spLocks/>
              </p:cNvSpPr>
              <p:nvPr/>
            </p:nvSpPr>
            <p:spPr bwMode="auto">
              <a:xfrm>
                <a:off x="2020" y="2781"/>
                <a:ext cx="48" cy="42"/>
              </a:xfrm>
              <a:custGeom>
                <a:avLst/>
                <a:gdLst>
                  <a:gd name="T0" fmla="*/ 2 w 48"/>
                  <a:gd name="T1" fmla="*/ 2 h 42"/>
                  <a:gd name="T2" fmla="*/ 46 w 48"/>
                  <a:gd name="T3" fmla="*/ 0 h 42"/>
                  <a:gd name="T4" fmla="*/ 48 w 48"/>
                  <a:gd name="T5" fmla="*/ 42 h 42"/>
                  <a:gd name="T6" fmla="*/ 0 w 48"/>
                  <a:gd name="T7" fmla="*/ 42 h 42"/>
                  <a:gd name="T8" fmla="*/ 2 w 48"/>
                  <a:gd name="T9" fmla="*/ 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2"/>
                  <a:gd name="T17" fmla="*/ 48 w 48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2">
                    <a:moveTo>
                      <a:pt x="2" y="2"/>
                    </a:moveTo>
                    <a:lnTo>
                      <a:pt x="46" y="0"/>
                    </a:lnTo>
                    <a:lnTo>
                      <a:pt x="48" y="42"/>
                    </a:lnTo>
                    <a:lnTo>
                      <a:pt x="0" y="4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6" name="Freeform 16"/>
              <p:cNvSpPr>
                <a:spLocks/>
              </p:cNvSpPr>
              <p:nvPr/>
            </p:nvSpPr>
            <p:spPr bwMode="auto">
              <a:xfrm>
                <a:off x="2109" y="2776"/>
                <a:ext cx="48" cy="42"/>
              </a:xfrm>
              <a:custGeom>
                <a:avLst/>
                <a:gdLst>
                  <a:gd name="T0" fmla="*/ 2 w 48"/>
                  <a:gd name="T1" fmla="*/ 2 h 42"/>
                  <a:gd name="T2" fmla="*/ 46 w 48"/>
                  <a:gd name="T3" fmla="*/ 0 h 42"/>
                  <a:gd name="T4" fmla="*/ 48 w 48"/>
                  <a:gd name="T5" fmla="*/ 42 h 42"/>
                  <a:gd name="T6" fmla="*/ 0 w 48"/>
                  <a:gd name="T7" fmla="*/ 42 h 42"/>
                  <a:gd name="T8" fmla="*/ 2 w 48"/>
                  <a:gd name="T9" fmla="*/ 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2"/>
                  <a:gd name="T17" fmla="*/ 48 w 48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2">
                    <a:moveTo>
                      <a:pt x="2" y="2"/>
                    </a:moveTo>
                    <a:lnTo>
                      <a:pt x="46" y="0"/>
                    </a:lnTo>
                    <a:lnTo>
                      <a:pt x="48" y="42"/>
                    </a:lnTo>
                    <a:lnTo>
                      <a:pt x="0" y="4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7" name="Freeform 17"/>
              <p:cNvSpPr>
                <a:spLocks/>
              </p:cNvSpPr>
              <p:nvPr/>
            </p:nvSpPr>
            <p:spPr bwMode="auto">
              <a:xfrm>
                <a:off x="2400" y="2763"/>
                <a:ext cx="195" cy="49"/>
              </a:xfrm>
              <a:custGeom>
                <a:avLst/>
                <a:gdLst>
                  <a:gd name="T0" fmla="*/ 0 w 195"/>
                  <a:gd name="T1" fmla="*/ 15 h 49"/>
                  <a:gd name="T2" fmla="*/ 190 w 195"/>
                  <a:gd name="T3" fmla="*/ 0 h 49"/>
                  <a:gd name="T4" fmla="*/ 195 w 195"/>
                  <a:gd name="T5" fmla="*/ 32 h 49"/>
                  <a:gd name="T6" fmla="*/ 0 w 195"/>
                  <a:gd name="T7" fmla="*/ 49 h 49"/>
                  <a:gd name="T8" fmla="*/ 0 w 195"/>
                  <a:gd name="T9" fmla="*/ 15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49"/>
                  <a:gd name="T17" fmla="*/ 195 w 19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49">
                    <a:moveTo>
                      <a:pt x="0" y="15"/>
                    </a:moveTo>
                    <a:lnTo>
                      <a:pt x="190" y="0"/>
                    </a:lnTo>
                    <a:lnTo>
                      <a:pt x="195" y="32"/>
                    </a:lnTo>
                    <a:lnTo>
                      <a:pt x="0" y="4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8" name="Freeform 18"/>
              <p:cNvSpPr>
                <a:spLocks/>
              </p:cNvSpPr>
              <p:nvPr/>
            </p:nvSpPr>
            <p:spPr bwMode="auto">
              <a:xfrm>
                <a:off x="1919" y="1952"/>
                <a:ext cx="821" cy="646"/>
              </a:xfrm>
              <a:custGeom>
                <a:avLst/>
                <a:gdLst>
                  <a:gd name="T0" fmla="*/ 69 w 821"/>
                  <a:gd name="T1" fmla="*/ 616 h 646"/>
                  <a:gd name="T2" fmla="*/ 46 w 821"/>
                  <a:gd name="T3" fmla="*/ 592 h 646"/>
                  <a:gd name="T4" fmla="*/ 32 w 821"/>
                  <a:gd name="T5" fmla="*/ 551 h 646"/>
                  <a:gd name="T6" fmla="*/ 27 w 821"/>
                  <a:gd name="T7" fmla="*/ 460 h 646"/>
                  <a:gd name="T8" fmla="*/ 27 w 821"/>
                  <a:gd name="T9" fmla="*/ 309 h 646"/>
                  <a:gd name="T10" fmla="*/ 32 w 821"/>
                  <a:gd name="T11" fmla="*/ 195 h 646"/>
                  <a:gd name="T12" fmla="*/ 46 w 821"/>
                  <a:gd name="T13" fmla="*/ 169 h 646"/>
                  <a:gd name="T14" fmla="*/ 71 w 821"/>
                  <a:gd name="T15" fmla="*/ 136 h 646"/>
                  <a:gd name="T16" fmla="*/ 132 w 821"/>
                  <a:gd name="T17" fmla="*/ 112 h 646"/>
                  <a:gd name="T18" fmla="*/ 240 w 821"/>
                  <a:gd name="T19" fmla="*/ 80 h 646"/>
                  <a:gd name="T20" fmla="*/ 329 w 821"/>
                  <a:gd name="T21" fmla="*/ 57 h 646"/>
                  <a:gd name="T22" fmla="*/ 369 w 821"/>
                  <a:gd name="T23" fmla="*/ 33 h 646"/>
                  <a:gd name="T24" fmla="*/ 440 w 821"/>
                  <a:gd name="T25" fmla="*/ 27 h 646"/>
                  <a:gd name="T26" fmla="*/ 566 w 821"/>
                  <a:gd name="T27" fmla="*/ 38 h 646"/>
                  <a:gd name="T28" fmla="*/ 670 w 821"/>
                  <a:gd name="T29" fmla="*/ 32 h 646"/>
                  <a:gd name="T30" fmla="*/ 714 w 821"/>
                  <a:gd name="T31" fmla="*/ 22 h 646"/>
                  <a:gd name="T32" fmla="*/ 750 w 821"/>
                  <a:gd name="T33" fmla="*/ 32 h 646"/>
                  <a:gd name="T34" fmla="*/ 774 w 821"/>
                  <a:gd name="T35" fmla="*/ 95 h 646"/>
                  <a:gd name="T36" fmla="*/ 789 w 821"/>
                  <a:gd name="T37" fmla="*/ 210 h 646"/>
                  <a:gd name="T38" fmla="*/ 804 w 821"/>
                  <a:gd name="T39" fmla="*/ 301 h 646"/>
                  <a:gd name="T40" fmla="*/ 797 w 821"/>
                  <a:gd name="T41" fmla="*/ 343 h 646"/>
                  <a:gd name="T42" fmla="*/ 769 w 821"/>
                  <a:gd name="T43" fmla="*/ 446 h 646"/>
                  <a:gd name="T44" fmla="*/ 733 w 821"/>
                  <a:gd name="T45" fmla="*/ 550 h 646"/>
                  <a:gd name="T46" fmla="*/ 709 w 821"/>
                  <a:gd name="T47" fmla="*/ 589 h 646"/>
                  <a:gd name="T48" fmla="*/ 693 w 821"/>
                  <a:gd name="T49" fmla="*/ 608 h 646"/>
                  <a:gd name="T50" fmla="*/ 717 w 821"/>
                  <a:gd name="T51" fmla="*/ 622 h 646"/>
                  <a:gd name="T52" fmla="*/ 742 w 821"/>
                  <a:gd name="T53" fmla="*/ 578 h 646"/>
                  <a:gd name="T54" fmla="*/ 780 w 821"/>
                  <a:gd name="T55" fmla="*/ 485 h 646"/>
                  <a:gd name="T56" fmla="*/ 808 w 821"/>
                  <a:gd name="T57" fmla="*/ 386 h 646"/>
                  <a:gd name="T58" fmla="*/ 818 w 821"/>
                  <a:gd name="T59" fmla="*/ 337 h 646"/>
                  <a:gd name="T60" fmla="*/ 821 w 821"/>
                  <a:gd name="T61" fmla="*/ 291 h 646"/>
                  <a:gd name="T62" fmla="*/ 812 w 821"/>
                  <a:gd name="T63" fmla="*/ 214 h 646"/>
                  <a:gd name="T64" fmla="*/ 797 w 821"/>
                  <a:gd name="T65" fmla="*/ 99 h 646"/>
                  <a:gd name="T66" fmla="*/ 775 w 821"/>
                  <a:gd name="T67" fmla="*/ 36 h 646"/>
                  <a:gd name="T68" fmla="*/ 755 w 821"/>
                  <a:gd name="T69" fmla="*/ 8 h 646"/>
                  <a:gd name="T70" fmla="*/ 722 w 821"/>
                  <a:gd name="T71" fmla="*/ 0 h 646"/>
                  <a:gd name="T72" fmla="*/ 679 w 821"/>
                  <a:gd name="T73" fmla="*/ 13 h 646"/>
                  <a:gd name="T74" fmla="*/ 615 w 821"/>
                  <a:gd name="T75" fmla="*/ 17 h 646"/>
                  <a:gd name="T76" fmla="*/ 533 w 821"/>
                  <a:gd name="T77" fmla="*/ 17 h 646"/>
                  <a:gd name="T78" fmla="*/ 448 w 821"/>
                  <a:gd name="T79" fmla="*/ 5 h 646"/>
                  <a:gd name="T80" fmla="*/ 391 w 821"/>
                  <a:gd name="T81" fmla="*/ 8 h 646"/>
                  <a:gd name="T82" fmla="*/ 362 w 821"/>
                  <a:gd name="T83" fmla="*/ 19 h 646"/>
                  <a:gd name="T84" fmla="*/ 298 w 821"/>
                  <a:gd name="T85" fmla="*/ 50 h 646"/>
                  <a:gd name="T86" fmla="*/ 175 w 821"/>
                  <a:gd name="T87" fmla="*/ 84 h 646"/>
                  <a:gd name="T88" fmla="*/ 57 w 821"/>
                  <a:gd name="T89" fmla="*/ 123 h 646"/>
                  <a:gd name="T90" fmla="*/ 24 w 821"/>
                  <a:gd name="T91" fmla="*/ 164 h 646"/>
                  <a:gd name="T92" fmla="*/ 3 w 821"/>
                  <a:gd name="T93" fmla="*/ 219 h 646"/>
                  <a:gd name="T94" fmla="*/ 0 w 821"/>
                  <a:gd name="T95" fmla="*/ 329 h 646"/>
                  <a:gd name="T96" fmla="*/ 5 w 821"/>
                  <a:gd name="T97" fmla="*/ 433 h 646"/>
                  <a:gd name="T98" fmla="*/ 9 w 821"/>
                  <a:gd name="T99" fmla="*/ 540 h 646"/>
                  <a:gd name="T100" fmla="*/ 28 w 821"/>
                  <a:gd name="T101" fmla="*/ 602 h 646"/>
                  <a:gd name="T102" fmla="*/ 47 w 821"/>
                  <a:gd name="T103" fmla="*/ 635 h 646"/>
                  <a:gd name="T104" fmla="*/ 80 w 821"/>
                  <a:gd name="T105" fmla="*/ 646 h 646"/>
                  <a:gd name="T106" fmla="*/ 99 w 821"/>
                  <a:gd name="T107" fmla="*/ 640 h 646"/>
                  <a:gd name="T108" fmla="*/ 69 w 821"/>
                  <a:gd name="T109" fmla="*/ 616 h 64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1"/>
                  <a:gd name="T166" fmla="*/ 0 h 646"/>
                  <a:gd name="T167" fmla="*/ 821 w 821"/>
                  <a:gd name="T168" fmla="*/ 646 h 64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1" h="646">
                    <a:moveTo>
                      <a:pt x="69" y="616"/>
                    </a:moveTo>
                    <a:lnTo>
                      <a:pt x="46" y="592"/>
                    </a:lnTo>
                    <a:lnTo>
                      <a:pt x="32" y="551"/>
                    </a:lnTo>
                    <a:lnTo>
                      <a:pt x="27" y="460"/>
                    </a:lnTo>
                    <a:lnTo>
                      <a:pt x="27" y="309"/>
                    </a:lnTo>
                    <a:lnTo>
                      <a:pt x="32" y="195"/>
                    </a:lnTo>
                    <a:lnTo>
                      <a:pt x="46" y="169"/>
                    </a:lnTo>
                    <a:lnTo>
                      <a:pt x="71" y="136"/>
                    </a:lnTo>
                    <a:lnTo>
                      <a:pt x="132" y="112"/>
                    </a:lnTo>
                    <a:lnTo>
                      <a:pt x="240" y="80"/>
                    </a:lnTo>
                    <a:lnTo>
                      <a:pt x="329" y="57"/>
                    </a:lnTo>
                    <a:lnTo>
                      <a:pt x="369" y="33"/>
                    </a:lnTo>
                    <a:lnTo>
                      <a:pt x="440" y="27"/>
                    </a:lnTo>
                    <a:lnTo>
                      <a:pt x="566" y="38"/>
                    </a:lnTo>
                    <a:lnTo>
                      <a:pt x="670" y="32"/>
                    </a:lnTo>
                    <a:lnTo>
                      <a:pt x="714" y="22"/>
                    </a:lnTo>
                    <a:lnTo>
                      <a:pt x="750" y="32"/>
                    </a:lnTo>
                    <a:lnTo>
                      <a:pt x="774" y="95"/>
                    </a:lnTo>
                    <a:lnTo>
                      <a:pt x="789" y="210"/>
                    </a:lnTo>
                    <a:lnTo>
                      <a:pt x="804" y="301"/>
                    </a:lnTo>
                    <a:lnTo>
                      <a:pt x="797" y="343"/>
                    </a:lnTo>
                    <a:lnTo>
                      <a:pt x="769" y="446"/>
                    </a:lnTo>
                    <a:lnTo>
                      <a:pt x="733" y="550"/>
                    </a:lnTo>
                    <a:lnTo>
                      <a:pt x="709" y="589"/>
                    </a:lnTo>
                    <a:lnTo>
                      <a:pt x="693" y="608"/>
                    </a:lnTo>
                    <a:lnTo>
                      <a:pt x="717" y="622"/>
                    </a:lnTo>
                    <a:lnTo>
                      <a:pt x="742" y="578"/>
                    </a:lnTo>
                    <a:lnTo>
                      <a:pt x="780" y="485"/>
                    </a:lnTo>
                    <a:lnTo>
                      <a:pt x="808" y="386"/>
                    </a:lnTo>
                    <a:lnTo>
                      <a:pt x="818" y="337"/>
                    </a:lnTo>
                    <a:lnTo>
                      <a:pt x="821" y="291"/>
                    </a:lnTo>
                    <a:lnTo>
                      <a:pt x="812" y="214"/>
                    </a:lnTo>
                    <a:lnTo>
                      <a:pt x="797" y="99"/>
                    </a:lnTo>
                    <a:lnTo>
                      <a:pt x="775" y="36"/>
                    </a:lnTo>
                    <a:lnTo>
                      <a:pt x="755" y="8"/>
                    </a:lnTo>
                    <a:lnTo>
                      <a:pt x="722" y="0"/>
                    </a:lnTo>
                    <a:lnTo>
                      <a:pt x="679" y="13"/>
                    </a:lnTo>
                    <a:lnTo>
                      <a:pt x="615" y="17"/>
                    </a:lnTo>
                    <a:lnTo>
                      <a:pt x="533" y="17"/>
                    </a:lnTo>
                    <a:lnTo>
                      <a:pt x="448" y="5"/>
                    </a:lnTo>
                    <a:lnTo>
                      <a:pt x="391" y="8"/>
                    </a:lnTo>
                    <a:lnTo>
                      <a:pt x="362" y="19"/>
                    </a:lnTo>
                    <a:lnTo>
                      <a:pt x="298" y="50"/>
                    </a:lnTo>
                    <a:lnTo>
                      <a:pt x="175" y="84"/>
                    </a:lnTo>
                    <a:lnTo>
                      <a:pt x="57" y="123"/>
                    </a:lnTo>
                    <a:lnTo>
                      <a:pt x="24" y="164"/>
                    </a:lnTo>
                    <a:lnTo>
                      <a:pt x="3" y="219"/>
                    </a:lnTo>
                    <a:lnTo>
                      <a:pt x="0" y="329"/>
                    </a:lnTo>
                    <a:lnTo>
                      <a:pt x="5" y="433"/>
                    </a:lnTo>
                    <a:lnTo>
                      <a:pt x="9" y="540"/>
                    </a:lnTo>
                    <a:lnTo>
                      <a:pt x="28" y="602"/>
                    </a:lnTo>
                    <a:lnTo>
                      <a:pt x="47" y="635"/>
                    </a:lnTo>
                    <a:lnTo>
                      <a:pt x="80" y="646"/>
                    </a:lnTo>
                    <a:lnTo>
                      <a:pt x="99" y="640"/>
                    </a:lnTo>
                    <a:lnTo>
                      <a:pt x="69" y="616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39" name="Freeform 19"/>
              <p:cNvSpPr>
                <a:spLocks/>
              </p:cNvSpPr>
              <p:nvPr/>
            </p:nvSpPr>
            <p:spPr bwMode="auto">
              <a:xfrm>
                <a:off x="1974" y="1964"/>
                <a:ext cx="707" cy="644"/>
              </a:xfrm>
              <a:custGeom>
                <a:avLst/>
                <a:gdLst>
                  <a:gd name="T0" fmla="*/ 11 w 707"/>
                  <a:gd name="T1" fmla="*/ 611 h 644"/>
                  <a:gd name="T2" fmla="*/ 129 w 707"/>
                  <a:gd name="T3" fmla="*/ 619 h 644"/>
                  <a:gd name="T4" fmla="*/ 294 w 707"/>
                  <a:gd name="T5" fmla="*/ 623 h 644"/>
                  <a:gd name="T6" fmla="*/ 426 w 707"/>
                  <a:gd name="T7" fmla="*/ 623 h 644"/>
                  <a:gd name="T8" fmla="*/ 544 w 707"/>
                  <a:gd name="T9" fmla="*/ 609 h 644"/>
                  <a:gd name="T10" fmla="*/ 622 w 707"/>
                  <a:gd name="T11" fmla="*/ 597 h 644"/>
                  <a:gd name="T12" fmla="*/ 644 w 707"/>
                  <a:gd name="T13" fmla="*/ 586 h 644"/>
                  <a:gd name="T14" fmla="*/ 644 w 707"/>
                  <a:gd name="T15" fmla="*/ 529 h 644"/>
                  <a:gd name="T16" fmla="*/ 615 w 707"/>
                  <a:gd name="T17" fmla="*/ 377 h 644"/>
                  <a:gd name="T18" fmla="*/ 582 w 707"/>
                  <a:gd name="T19" fmla="*/ 193 h 644"/>
                  <a:gd name="T20" fmla="*/ 565 w 707"/>
                  <a:gd name="T21" fmla="*/ 126 h 644"/>
                  <a:gd name="T22" fmla="*/ 549 w 707"/>
                  <a:gd name="T23" fmla="*/ 101 h 644"/>
                  <a:gd name="T24" fmla="*/ 346 w 707"/>
                  <a:gd name="T25" fmla="*/ 123 h 644"/>
                  <a:gd name="T26" fmla="*/ 147 w 707"/>
                  <a:gd name="T27" fmla="*/ 128 h 644"/>
                  <a:gd name="T28" fmla="*/ 38 w 707"/>
                  <a:gd name="T29" fmla="*/ 131 h 644"/>
                  <a:gd name="T30" fmla="*/ 0 w 707"/>
                  <a:gd name="T31" fmla="*/ 136 h 644"/>
                  <a:gd name="T32" fmla="*/ 21 w 707"/>
                  <a:gd name="T33" fmla="*/ 109 h 644"/>
                  <a:gd name="T34" fmla="*/ 68 w 707"/>
                  <a:gd name="T35" fmla="*/ 114 h 644"/>
                  <a:gd name="T36" fmla="*/ 204 w 707"/>
                  <a:gd name="T37" fmla="*/ 109 h 644"/>
                  <a:gd name="T38" fmla="*/ 333 w 707"/>
                  <a:gd name="T39" fmla="*/ 101 h 644"/>
                  <a:gd name="T40" fmla="*/ 447 w 707"/>
                  <a:gd name="T41" fmla="*/ 92 h 644"/>
                  <a:gd name="T42" fmla="*/ 556 w 707"/>
                  <a:gd name="T43" fmla="*/ 82 h 644"/>
                  <a:gd name="T44" fmla="*/ 641 w 707"/>
                  <a:gd name="T45" fmla="*/ 43 h 644"/>
                  <a:gd name="T46" fmla="*/ 688 w 707"/>
                  <a:gd name="T47" fmla="*/ 0 h 644"/>
                  <a:gd name="T48" fmla="*/ 707 w 707"/>
                  <a:gd name="T49" fmla="*/ 21 h 644"/>
                  <a:gd name="T50" fmla="*/ 663 w 707"/>
                  <a:gd name="T51" fmla="*/ 47 h 644"/>
                  <a:gd name="T52" fmla="*/ 598 w 707"/>
                  <a:gd name="T53" fmla="*/ 90 h 644"/>
                  <a:gd name="T54" fmla="*/ 578 w 707"/>
                  <a:gd name="T55" fmla="*/ 104 h 644"/>
                  <a:gd name="T56" fmla="*/ 601 w 707"/>
                  <a:gd name="T57" fmla="*/ 202 h 644"/>
                  <a:gd name="T58" fmla="*/ 620 w 707"/>
                  <a:gd name="T59" fmla="*/ 297 h 644"/>
                  <a:gd name="T60" fmla="*/ 636 w 707"/>
                  <a:gd name="T61" fmla="*/ 384 h 644"/>
                  <a:gd name="T62" fmla="*/ 650 w 707"/>
                  <a:gd name="T63" fmla="*/ 467 h 644"/>
                  <a:gd name="T64" fmla="*/ 663 w 707"/>
                  <a:gd name="T65" fmla="*/ 529 h 644"/>
                  <a:gd name="T66" fmla="*/ 669 w 707"/>
                  <a:gd name="T67" fmla="*/ 582 h 644"/>
                  <a:gd name="T68" fmla="*/ 660 w 707"/>
                  <a:gd name="T69" fmla="*/ 611 h 644"/>
                  <a:gd name="T70" fmla="*/ 570 w 707"/>
                  <a:gd name="T71" fmla="*/ 633 h 644"/>
                  <a:gd name="T72" fmla="*/ 412 w 707"/>
                  <a:gd name="T73" fmla="*/ 644 h 644"/>
                  <a:gd name="T74" fmla="*/ 246 w 707"/>
                  <a:gd name="T75" fmla="*/ 638 h 644"/>
                  <a:gd name="T76" fmla="*/ 125 w 707"/>
                  <a:gd name="T77" fmla="*/ 638 h 644"/>
                  <a:gd name="T78" fmla="*/ 25 w 707"/>
                  <a:gd name="T79" fmla="*/ 635 h 644"/>
                  <a:gd name="T80" fmla="*/ 11 w 707"/>
                  <a:gd name="T81" fmla="*/ 611 h 64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07"/>
                  <a:gd name="T124" fmla="*/ 0 h 644"/>
                  <a:gd name="T125" fmla="*/ 707 w 707"/>
                  <a:gd name="T126" fmla="*/ 644 h 64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07" h="644">
                    <a:moveTo>
                      <a:pt x="11" y="611"/>
                    </a:moveTo>
                    <a:lnTo>
                      <a:pt x="129" y="619"/>
                    </a:lnTo>
                    <a:lnTo>
                      <a:pt x="294" y="623"/>
                    </a:lnTo>
                    <a:lnTo>
                      <a:pt x="426" y="623"/>
                    </a:lnTo>
                    <a:lnTo>
                      <a:pt x="544" y="609"/>
                    </a:lnTo>
                    <a:lnTo>
                      <a:pt x="622" y="597"/>
                    </a:lnTo>
                    <a:lnTo>
                      <a:pt x="644" y="586"/>
                    </a:lnTo>
                    <a:lnTo>
                      <a:pt x="644" y="529"/>
                    </a:lnTo>
                    <a:lnTo>
                      <a:pt x="615" y="377"/>
                    </a:lnTo>
                    <a:lnTo>
                      <a:pt x="582" y="193"/>
                    </a:lnTo>
                    <a:lnTo>
                      <a:pt x="565" y="126"/>
                    </a:lnTo>
                    <a:lnTo>
                      <a:pt x="549" y="101"/>
                    </a:lnTo>
                    <a:lnTo>
                      <a:pt x="346" y="123"/>
                    </a:lnTo>
                    <a:lnTo>
                      <a:pt x="147" y="128"/>
                    </a:lnTo>
                    <a:lnTo>
                      <a:pt x="38" y="131"/>
                    </a:lnTo>
                    <a:lnTo>
                      <a:pt x="0" y="136"/>
                    </a:lnTo>
                    <a:lnTo>
                      <a:pt x="21" y="109"/>
                    </a:lnTo>
                    <a:lnTo>
                      <a:pt x="68" y="114"/>
                    </a:lnTo>
                    <a:lnTo>
                      <a:pt x="204" y="109"/>
                    </a:lnTo>
                    <a:lnTo>
                      <a:pt x="333" y="101"/>
                    </a:lnTo>
                    <a:lnTo>
                      <a:pt x="447" y="92"/>
                    </a:lnTo>
                    <a:lnTo>
                      <a:pt x="556" y="82"/>
                    </a:lnTo>
                    <a:lnTo>
                      <a:pt x="641" y="43"/>
                    </a:lnTo>
                    <a:lnTo>
                      <a:pt x="688" y="0"/>
                    </a:lnTo>
                    <a:lnTo>
                      <a:pt x="707" y="21"/>
                    </a:lnTo>
                    <a:lnTo>
                      <a:pt x="663" y="47"/>
                    </a:lnTo>
                    <a:lnTo>
                      <a:pt x="598" y="90"/>
                    </a:lnTo>
                    <a:lnTo>
                      <a:pt x="578" y="104"/>
                    </a:lnTo>
                    <a:lnTo>
                      <a:pt x="601" y="202"/>
                    </a:lnTo>
                    <a:lnTo>
                      <a:pt x="620" y="297"/>
                    </a:lnTo>
                    <a:lnTo>
                      <a:pt x="636" y="384"/>
                    </a:lnTo>
                    <a:lnTo>
                      <a:pt x="650" y="467"/>
                    </a:lnTo>
                    <a:lnTo>
                      <a:pt x="663" y="529"/>
                    </a:lnTo>
                    <a:lnTo>
                      <a:pt x="669" y="582"/>
                    </a:lnTo>
                    <a:lnTo>
                      <a:pt x="660" y="611"/>
                    </a:lnTo>
                    <a:lnTo>
                      <a:pt x="570" y="633"/>
                    </a:lnTo>
                    <a:lnTo>
                      <a:pt x="412" y="644"/>
                    </a:lnTo>
                    <a:lnTo>
                      <a:pt x="246" y="638"/>
                    </a:lnTo>
                    <a:lnTo>
                      <a:pt x="125" y="638"/>
                    </a:lnTo>
                    <a:lnTo>
                      <a:pt x="25" y="635"/>
                    </a:lnTo>
                    <a:lnTo>
                      <a:pt x="11" y="611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0" name="Freeform 20"/>
              <p:cNvSpPr>
                <a:spLocks/>
              </p:cNvSpPr>
              <p:nvPr/>
            </p:nvSpPr>
            <p:spPr bwMode="auto">
              <a:xfrm>
                <a:off x="2053" y="2126"/>
                <a:ext cx="488" cy="412"/>
              </a:xfrm>
              <a:custGeom>
                <a:avLst/>
                <a:gdLst>
                  <a:gd name="T0" fmla="*/ 0 w 488"/>
                  <a:gd name="T1" fmla="*/ 11 h 412"/>
                  <a:gd name="T2" fmla="*/ 162 w 488"/>
                  <a:gd name="T3" fmla="*/ 5 h 412"/>
                  <a:gd name="T4" fmla="*/ 273 w 488"/>
                  <a:gd name="T5" fmla="*/ 0 h 412"/>
                  <a:gd name="T6" fmla="*/ 397 w 488"/>
                  <a:gd name="T7" fmla="*/ 2 h 412"/>
                  <a:gd name="T8" fmla="*/ 416 w 488"/>
                  <a:gd name="T9" fmla="*/ 16 h 412"/>
                  <a:gd name="T10" fmla="*/ 431 w 488"/>
                  <a:gd name="T11" fmla="*/ 38 h 412"/>
                  <a:gd name="T12" fmla="*/ 458 w 488"/>
                  <a:gd name="T13" fmla="*/ 154 h 412"/>
                  <a:gd name="T14" fmla="*/ 478 w 488"/>
                  <a:gd name="T15" fmla="*/ 286 h 412"/>
                  <a:gd name="T16" fmla="*/ 488 w 488"/>
                  <a:gd name="T17" fmla="*/ 377 h 412"/>
                  <a:gd name="T18" fmla="*/ 478 w 488"/>
                  <a:gd name="T19" fmla="*/ 406 h 412"/>
                  <a:gd name="T20" fmla="*/ 453 w 488"/>
                  <a:gd name="T21" fmla="*/ 412 h 412"/>
                  <a:gd name="T22" fmla="*/ 310 w 488"/>
                  <a:gd name="T23" fmla="*/ 396 h 412"/>
                  <a:gd name="T24" fmla="*/ 459 w 488"/>
                  <a:gd name="T25" fmla="*/ 383 h 412"/>
                  <a:gd name="T26" fmla="*/ 467 w 488"/>
                  <a:gd name="T27" fmla="*/ 379 h 412"/>
                  <a:gd name="T28" fmla="*/ 464 w 488"/>
                  <a:gd name="T29" fmla="*/ 317 h 412"/>
                  <a:gd name="T30" fmla="*/ 453 w 488"/>
                  <a:gd name="T31" fmla="*/ 229 h 412"/>
                  <a:gd name="T32" fmla="*/ 429 w 488"/>
                  <a:gd name="T33" fmla="*/ 110 h 412"/>
                  <a:gd name="T34" fmla="*/ 410 w 488"/>
                  <a:gd name="T35" fmla="*/ 35 h 412"/>
                  <a:gd name="T36" fmla="*/ 391 w 488"/>
                  <a:gd name="T37" fmla="*/ 24 h 412"/>
                  <a:gd name="T38" fmla="*/ 302 w 488"/>
                  <a:gd name="T39" fmla="*/ 19 h 412"/>
                  <a:gd name="T40" fmla="*/ 181 w 488"/>
                  <a:gd name="T41" fmla="*/ 24 h 412"/>
                  <a:gd name="T42" fmla="*/ 81 w 488"/>
                  <a:gd name="T43" fmla="*/ 21 h 412"/>
                  <a:gd name="T44" fmla="*/ 0 w 488"/>
                  <a:gd name="T45" fmla="*/ 11 h 4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88"/>
                  <a:gd name="T70" fmla="*/ 0 h 412"/>
                  <a:gd name="T71" fmla="*/ 488 w 488"/>
                  <a:gd name="T72" fmla="*/ 412 h 4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88" h="412">
                    <a:moveTo>
                      <a:pt x="0" y="11"/>
                    </a:moveTo>
                    <a:lnTo>
                      <a:pt x="162" y="5"/>
                    </a:lnTo>
                    <a:lnTo>
                      <a:pt x="273" y="0"/>
                    </a:lnTo>
                    <a:lnTo>
                      <a:pt x="397" y="2"/>
                    </a:lnTo>
                    <a:lnTo>
                      <a:pt x="416" y="16"/>
                    </a:lnTo>
                    <a:lnTo>
                      <a:pt x="431" y="38"/>
                    </a:lnTo>
                    <a:lnTo>
                      <a:pt x="458" y="154"/>
                    </a:lnTo>
                    <a:lnTo>
                      <a:pt x="478" y="286"/>
                    </a:lnTo>
                    <a:lnTo>
                      <a:pt x="488" y="377"/>
                    </a:lnTo>
                    <a:lnTo>
                      <a:pt x="478" y="406"/>
                    </a:lnTo>
                    <a:lnTo>
                      <a:pt x="453" y="412"/>
                    </a:lnTo>
                    <a:lnTo>
                      <a:pt x="310" y="396"/>
                    </a:lnTo>
                    <a:lnTo>
                      <a:pt x="459" y="383"/>
                    </a:lnTo>
                    <a:lnTo>
                      <a:pt x="467" y="379"/>
                    </a:lnTo>
                    <a:lnTo>
                      <a:pt x="464" y="317"/>
                    </a:lnTo>
                    <a:lnTo>
                      <a:pt x="453" y="229"/>
                    </a:lnTo>
                    <a:lnTo>
                      <a:pt x="429" y="110"/>
                    </a:lnTo>
                    <a:lnTo>
                      <a:pt x="410" y="35"/>
                    </a:lnTo>
                    <a:lnTo>
                      <a:pt x="391" y="24"/>
                    </a:lnTo>
                    <a:lnTo>
                      <a:pt x="302" y="19"/>
                    </a:lnTo>
                    <a:lnTo>
                      <a:pt x="181" y="24"/>
                    </a:lnTo>
                    <a:lnTo>
                      <a:pt x="81" y="2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41" name="Freeform 21"/>
              <p:cNvSpPr>
                <a:spLocks/>
              </p:cNvSpPr>
              <p:nvPr/>
            </p:nvSpPr>
            <p:spPr bwMode="auto">
              <a:xfrm>
                <a:off x="2003" y="2132"/>
                <a:ext cx="485" cy="401"/>
              </a:xfrm>
              <a:custGeom>
                <a:avLst/>
                <a:gdLst>
                  <a:gd name="T0" fmla="*/ 224 w 485"/>
                  <a:gd name="T1" fmla="*/ 0 h 401"/>
                  <a:gd name="T2" fmla="*/ 67 w 485"/>
                  <a:gd name="T3" fmla="*/ 0 h 401"/>
                  <a:gd name="T4" fmla="*/ 22 w 485"/>
                  <a:gd name="T5" fmla="*/ 5 h 401"/>
                  <a:gd name="T6" fmla="*/ 14 w 485"/>
                  <a:gd name="T7" fmla="*/ 22 h 401"/>
                  <a:gd name="T8" fmla="*/ 5 w 485"/>
                  <a:gd name="T9" fmla="*/ 57 h 401"/>
                  <a:gd name="T10" fmla="*/ 0 w 485"/>
                  <a:gd name="T11" fmla="*/ 151 h 401"/>
                  <a:gd name="T12" fmla="*/ 5 w 485"/>
                  <a:gd name="T13" fmla="*/ 243 h 401"/>
                  <a:gd name="T14" fmla="*/ 17 w 485"/>
                  <a:gd name="T15" fmla="*/ 334 h 401"/>
                  <a:gd name="T16" fmla="*/ 37 w 485"/>
                  <a:gd name="T17" fmla="*/ 371 h 401"/>
                  <a:gd name="T18" fmla="*/ 46 w 485"/>
                  <a:gd name="T19" fmla="*/ 380 h 401"/>
                  <a:gd name="T20" fmla="*/ 146 w 485"/>
                  <a:gd name="T21" fmla="*/ 390 h 401"/>
                  <a:gd name="T22" fmla="*/ 275 w 485"/>
                  <a:gd name="T23" fmla="*/ 395 h 401"/>
                  <a:gd name="T24" fmla="*/ 371 w 485"/>
                  <a:gd name="T25" fmla="*/ 396 h 401"/>
                  <a:gd name="T26" fmla="*/ 485 w 485"/>
                  <a:gd name="T27" fmla="*/ 401 h 401"/>
                  <a:gd name="T28" fmla="*/ 480 w 485"/>
                  <a:gd name="T29" fmla="*/ 387 h 401"/>
                  <a:gd name="T30" fmla="*/ 391 w 485"/>
                  <a:gd name="T31" fmla="*/ 380 h 401"/>
                  <a:gd name="T32" fmla="*/ 275 w 485"/>
                  <a:gd name="T33" fmla="*/ 372 h 401"/>
                  <a:gd name="T34" fmla="*/ 114 w 485"/>
                  <a:gd name="T35" fmla="*/ 371 h 401"/>
                  <a:gd name="T36" fmla="*/ 56 w 485"/>
                  <a:gd name="T37" fmla="*/ 353 h 401"/>
                  <a:gd name="T38" fmla="*/ 38 w 485"/>
                  <a:gd name="T39" fmla="*/ 339 h 401"/>
                  <a:gd name="T40" fmla="*/ 32 w 485"/>
                  <a:gd name="T41" fmla="*/ 313 h 401"/>
                  <a:gd name="T42" fmla="*/ 24 w 485"/>
                  <a:gd name="T43" fmla="*/ 237 h 401"/>
                  <a:gd name="T44" fmla="*/ 22 w 485"/>
                  <a:gd name="T45" fmla="*/ 142 h 401"/>
                  <a:gd name="T46" fmla="*/ 29 w 485"/>
                  <a:gd name="T47" fmla="*/ 46 h 401"/>
                  <a:gd name="T48" fmla="*/ 38 w 485"/>
                  <a:gd name="T49" fmla="*/ 24 h 401"/>
                  <a:gd name="T50" fmla="*/ 143 w 485"/>
                  <a:gd name="T51" fmla="*/ 10 h 401"/>
                  <a:gd name="T52" fmla="*/ 224 w 485"/>
                  <a:gd name="T53" fmla="*/ 0 h 4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85"/>
                  <a:gd name="T82" fmla="*/ 0 h 401"/>
                  <a:gd name="T83" fmla="*/ 485 w 485"/>
                  <a:gd name="T84" fmla="*/ 401 h 4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85" h="401">
                    <a:moveTo>
                      <a:pt x="224" y="0"/>
                    </a:moveTo>
                    <a:lnTo>
                      <a:pt x="67" y="0"/>
                    </a:lnTo>
                    <a:lnTo>
                      <a:pt x="22" y="5"/>
                    </a:lnTo>
                    <a:lnTo>
                      <a:pt x="14" y="22"/>
                    </a:lnTo>
                    <a:lnTo>
                      <a:pt x="5" y="57"/>
                    </a:lnTo>
                    <a:lnTo>
                      <a:pt x="0" y="151"/>
                    </a:lnTo>
                    <a:lnTo>
                      <a:pt x="5" y="243"/>
                    </a:lnTo>
                    <a:lnTo>
                      <a:pt x="17" y="334"/>
                    </a:lnTo>
                    <a:lnTo>
                      <a:pt x="37" y="371"/>
                    </a:lnTo>
                    <a:lnTo>
                      <a:pt x="46" y="380"/>
                    </a:lnTo>
                    <a:lnTo>
                      <a:pt x="146" y="390"/>
                    </a:lnTo>
                    <a:lnTo>
                      <a:pt x="275" y="395"/>
                    </a:lnTo>
                    <a:lnTo>
                      <a:pt x="371" y="396"/>
                    </a:lnTo>
                    <a:lnTo>
                      <a:pt x="485" y="401"/>
                    </a:lnTo>
                    <a:lnTo>
                      <a:pt x="480" y="387"/>
                    </a:lnTo>
                    <a:lnTo>
                      <a:pt x="391" y="380"/>
                    </a:lnTo>
                    <a:lnTo>
                      <a:pt x="275" y="372"/>
                    </a:lnTo>
                    <a:lnTo>
                      <a:pt x="114" y="371"/>
                    </a:lnTo>
                    <a:lnTo>
                      <a:pt x="56" y="353"/>
                    </a:lnTo>
                    <a:lnTo>
                      <a:pt x="38" y="339"/>
                    </a:lnTo>
                    <a:lnTo>
                      <a:pt x="32" y="313"/>
                    </a:lnTo>
                    <a:lnTo>
                      <a:pt x="24" y="237"/>
                    </a:lnTo>
                    <a:lnTo>
                      <a:pt x="22" y="142"/>
                    </a:lnTo>
                    <a:lnTo>
                      <a:pt x="29" y="46"/>
                    </a:lnTo>
                    <a:lnTo>
                      <a:pt x="38" y="24"/>
                    </a:lnTo>
                    <a:lnTo>
                      <a:pt x="143" y="1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D6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6627" name="Rectangle 2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Hands On Labs</a:t>
            </a:r>
          </a:p>
        </p:txBody>
      </p:sp>
      <p:sp>
        <p:nvSpPr>
          <p:cNvPr id="26628" name="Rectangle 2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/>
              <a:t>Managing State</a:t>
            </a:r>
          </a:p>
          <a:p>
            <a:pPr lvl="1"/>
            <a:r>
              <a:rPr lang="en-GB" dirty="0"/>
              <a:t>Using Session State to maintain a list of recently viewed posts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TempData</a:t>
            </a:r>
            <a:r>
              <a:rPr lang="en-GB" dirty="0"/>
              <a:t> to provide feedback after submitting a form</a:t>
            </a:r>
          </a:p>
          <a:p>
            <a:pPr lvl="1"/>
            <a:r>
              <a:rPr lang="en-GB" dirty="0"/>
              <a:t>Using Cookies to store user settings</a:t>
            </a:r>
          </a:p>
        </p:txBody>
      </p:sp>
    </p:spTree>
    <p:extLst>
      <p:ext uri="{BB962C8B-B14F-4D97-AF65-F5344CB8AC3E}">
        <p14:creationId xmlns="" xmlns:p14="http://schemas.microsoft.com/office/powerpoint/2010/main" val="13844724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  <a:p>
            <a:pPr lvl="1"/>
            <a:r>
              <a:rPr lang="en-AU" dirty="0"/>
              <a:t>To understand the various techniques for state management. </a:t>
            </a:r>
          </a:p>
          <a:p>
            <a:endParaRPr lang="en-AU" dirty="0"/>
          </a:p>
          <a:p>
            <a:r>
              <a:rPr lang="en-AU" dirty="0"/>
              <a:t>Chapter content</a:t>
            </a:r>
          </a:p>
          <a:p>
            <a:pPr lvl="1"/>
            <a:r>
              <a:rPr lang="en-AU" dirty="0"/>
              <a:t>HTTP as a stateless protocol</a:t>
            </a:r>
          </a:p>
          <a:p>
            <a:pPr lvl="1"/>
            <a:r>
              <a:rPr lang="en-AU" dirty="0"/>
              <a:t>Cookies</a:t>
            </a:r>
          </a:p>
          <a:p>
            <a:pPr lvl="1"/>
            <a:r>
              <a:rPr lang="en-AU" dirty="0"/>
              <a:t>Session state and </a:t>
            </a:r>
            <a:r>
              <a:rPr lang="en-AU" dirty="0" err="1"/>
              <a:t>TempData</a:t>
            </a:r>
            <a:endParaRPr lang="en-AU" dirty="0"/>
          </a:p>
          <a:p>
            <a:endParaRPr lang="en-AU" dirty="0"/>
          </a:p>
          <a:p>
            <a:r>
              <a:rPr lang="en-AU" dirty="0"/>
              <a:t>Exercise</a:t>
            </a:r>
          </a:p>
          <a:p>
            <a:pPr lvl="1"/>
            <a:r>
              <a:rPr lang="en-AU" dirty="0"/>
              <a:t>Managing state</a:t>
            </a:r>
          </a:p>
          <a:p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Chapter Overview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02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121B442-4E44-6243-99A3-A9AFE0B38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HTTP is a “stateless” protocol by default</a:t>
            </a:r>
          </a:p>
          <a:p>
            <a:pPr lvl="1"/>
            <a:r>
              <a:rPr lang="en-GB" dirty="0"/>
              <a:t>Every request is independent from every other request</a:t>
            </a:r>
          </a:p>
          <a:p>
            <a:pPr lvl="1"/>
            <a:r>
              <a:rPr lang="en-GB" dirty="0"/>
              <a:t>No data is retained from one request to the next</a:t>
            </a:r>
          </a:p>
          <a:p>
            <a:pPr lvl="1"/>
            <a:endParaRPr lang="en-GB" dirty="0"/>
          </a:p>
          <a:p>
            <a:r>
              <a:rPr lang="en-GB" dirty="0"/>
              <a:t>Most modern applications require a concept of state</a:t>
            </a:r>
          </a:p>
          <a:p>
            <a:pPr lvl="1"/>
            <a:r>
              <a:rPr lang="en-GB" dirty="0"/>
              <a:t>To remember data from one request to the next</a:t>
            </a:r>
          </a:p>
          <a:p>
            <a:pPr lvl="2"/>
            <a:r>
              <a:rPr lang="en-GB" dirty="0"/>
              <a:t>Which user is logged in?</a:t>
            </a:r>
          </a:p>
          <a:p>
            <a:pPr lvl="2"/>
            <a:r>
              <a:rPr lang="en-GB" dirty="0"/>
              <a:t>What’s in the user’s shopping basket?</a:t>
            </a:r>
          </a:p>
          <a:p>
            <a:pPr lvl="2"/>
            <a:r>
              <a:rPr lang="en-GB" dirty="0"/>
              <a:t>What options have they chosen?</a:t>
            </a:r>
          </a:p>
          <a:p>
            <a:pPr lvl="2"/>
            <a:r>
              <a:rPr lang="en-GB" dirty="0"/>
              <a:t>Etc</a:t>
            </a:r>
          </a:p>
          <a:p>
            <a:r>
              <a:rPr lang="en-GB" dirty="0"/>
              <a:t>There are a variety of techniques for adding state to a website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6A5691E-9790-5543-A279-B2326A0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 as a Stateless Protocol</a:t>
            </a:r>
          </a:p>
        </p:txBody>
      </p:sp>
    </p:spTree>
    <p:extLst>
      <p:ext uri="{BB962C8B-B14F-4D97-AF65-F5344CB8AC3E}">
        <p14:creationId xmlns="" xmlns:p14="http://schemas.microsoft.com/office/powerpoint/2010/main" val="152526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AAF96B-AA14-554E-AC51-CA08D27AC3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small piece of data (&lt;4Kb) which the server sends to the browser as part of the Response</a:t>
            </a:r>
          </a:p>
          <a:p>
            <a:pPr lvl="1"/>
            <a:r>
              <a:rPr lang="en-GB" dirty="0"/>
              <a:t>The browser remembers the data</a:t>
            </a:r>
          </a:p>
          <a:p>
            <a:pPr lvl="1"/>
            <a:r>
              <a:rPr lang="en-GB" dirty="0"/>
              <a:t>And sends it back to the server with subsequent Requests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58B3C5-584C-2E4F-B191-97424627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Cookies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3AE89E-E2F4-5E4D-A1E8-541BD8FB1946}"/>
              </a:ext>
            </a:extLst>
          </p:cNvPr>
          <p:cNvSpPr txBox="1"/>
          <p:nvPr/>
        </p:nvSpPr>
        <p:spPr>
          <a:xfrm>
            <a:off x="655569" y="3424113"/>
            <a:ext cx="40290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itchFamily="49" charset="0"/>
                <a:cs typeface="Courier New" pitchFamily="49" charset="0"/>
              </a:rPr>
              <a:t>GET /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home.aspx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HTTP/1.1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691074-BBC7-4848-98AF-5C64B725DFB4}"/>
              </a:ext>
            </a:extLst>
          </p:cNvPr>
          <p:cNvSpPr txBox="1"/>
          <p:nvPr/>
        </p:nvSpPr>
        <p:spPr>
          <a:xfrm>
            <a:off x="5249931" y="3824223"/>
            <a:ext cx="40290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en-GB" sz="2000" b="1" dirty="0">
                <a:latin typeface="Courier New" pitchFamily="49" charset="0"/>
                <a:cs typeface="Courier New" pitchFamily="49" charset="0"/>
              </a:rPr>
              <a:t>Set-Cookie: options=123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65E255-CE23-2348-A9C4-4021DF9E7198}"/>
              </a:ext>
            </a:extLst>
          </p:cNvPr>
          <p:cNvSpPr txBox="1"/>
          <p:nvPr/>
        </p:nvSpPr>
        <p:spPr>
          <a:xfrm>
            <a:off x="1657349" y="4328123"/>
            <a:ext cx="3027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n-lt"/>
                <a:cs typeface="Courier New" pitchFamily="49" charset="0"/>
              </a:rPr>
              <a:t>Browser displays web page and stores cookie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119383-5C2A-3647-BAC5-0340E4ADC9B1}"/>
              </a:ext>
            </a:extLst>
          </p:cNvPr>
          <p:cNvSpPr txBox="1"/>
          <p:nvPr/>
        </p:nvSpPr>
        <p:spPr>
          <a:xfrm>
            <a:off x="655569" y="2699938"/>
            <a:ext cx="3302070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n-lt"/>
                <a:cs typeface="Arial" panose="020B0604020202020204" pitchFamily="34" charset="0"/>
              </a:rPr>
              <a:t>Requests (from the browser):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9BC493-1F13-2F45-B9FB-EC2CADD9121E}"/>
              </a:ext>
            </a:extLst>
          </p:cNvPr>
          <p:cNvSpPr txBox="1"/>
          <p:nvPr/>
        </p:nvSpPr>
        <p:spPr>
          <a:xfrm>
            <a:off x="5249931" y="2699938"/>
            <a:ext cx="3093969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n-lt"/>
                <a:cs typeface="Arial" panose="020B0604020202020204" pitchFamily="34" charset="0"/>
              </a:rPr>
              <a:t>Response (from the server):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B5A98E4-4526-0A48-AECA-ACC34B73CBEC}"/>
              </a:ext>
            </a:extLst>
          </p:cNvPr>
          <p:cNvCxnSpPr>
            <a:stCxn id="4" idx="3"/>
          </p:cNvCxnSpPr>
          <p:nvPr/>
        </p:nvCxnSpPr>
        <p:spPr>
          <a:xfrm>
            <a:off x="4684644" y="3624168"/>
            <a:ext cx="565287" cy="20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E30D869-BE37-A749-B800-B054D4D5B2B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684643" y="4178166"/>
            <a:ext cx="565288" cy="503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DAB594-8E59-0540-9013-C69841046AC8}"/>
              </a:ext>
            </a:extLst>
          </p:cNvPr>
          <p:cNvSpPr txBox="1"/>
          <p:nvPr/>
        </p:nvSpPr>
        <p:spPr>
          <a:xfrm>
            <a:off x="655569" y="5348000"/>
            <a:ext cx="40290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itchFamily="49" charset="0"/>
                <a:cs typeface="Courier New" pitchFamily="49" charset="0"/>
              </a:rPr>
              <a:t>GET /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home.aspx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HTTP/1.1</a:t>
            </a:r>
          </a:p>
          <a:p>
            <a:r>
              <a:rPr lang="en-GB" sz="2000" b="1" dirty="0">
                <a:latin typeface="Courier New" pitchFamily="49" charset="0"/>
                <a:cs typeface="Courier New" pitchFamily="49" charset="0"/>
              </a:rPr>
              <a:t>Cookie: options=123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FA8E97F-05AD-8642-AEA8-197CC2E27534}"/>
              </a:ext>
            </a:extLst>
          </p:cNvPr>
          <p:cNvSpPr txBox="1"/>
          <p:nvPr/>
        </p:nvSpPr>
        <p:spPr>
          <a:xfrm>
            <a:off x="5249931" y="5945486"/>
            <a:ext cx="427196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n-lt"/>
                <a:cs typeface="Courier New" pitchFamily="49" charset="0"/>
              </a:rPr>
              <a:t>Server receives cookie back from browser, uses it to process next 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1208BC8-B52B-1444-A449-190474CC751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70996" y="5036009"/>
            <a:ext cx="0" cy="31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F9ECE49-E361-3246-B6B0-0A48435348F1}"/>
              </a:ext>
            </a:extLst>
          </p:cNvPr>
          <p:cNvCxnSpPr>
            <a:endCxn id="18" idx="1"/>
          </p:cNvCxnSpPr>
          <p:nvPr/>
        </p:nvCxnSpPr>
        <p:spPr>
          <a:xfrm>
            <a:off x="4684643" y="6055886"/>
            <a:ext cx="565288" cy="243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131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DD18D0C-FC02-5947-818F-DB072A0E5B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From within a controller: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other classes, need to get Request and Response objects from the </a:t>
            </a:r>
            <a:r>
              <a:rPr lang="en-GB" dirty="0" err="1"/>
              <a:t>HttpContext</a:t>
            </a:r>
            <a:endParaRPr lang="en-GB" dirty="0"/>
          </a:p>
          <a:p>
            <a:pPr lvl="1"/>
            <a:r>
              <a:rPr lang="en-GB" dirty="0"/>
              <a:t>Configure the </a:t>
            </a:r>
            <a:r>
              <a:rPr lang="en-GB" dirty="0" err="1"/>
              <a:t>HttpContextAccessor</a:t>
            </a:r>
            <a:r>
              <a:rPr lang="en-GB" dirty="0"/>
              <a:t> in </a:t>
            </a:r>
            <a:r>
              <a:rPr lang="en-GB" dirty="0" err="1"/>
              <a:t>ConfigureServices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Inject using Dependency Injection</a:t>
            </a:r>
          </a:p>
          <a:p>
            <a:pPr lvl="1"/>
            <a:r>
              <a:rPr lang="en-GB" dirty="0"/>
              <a:t>Use as required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708EFB-3EA2-9A45-B757-01476A9A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Retrieving and Setting Cookies in </a:t>
            </a:r>
            <a:r>
              <a:rPr lang="en-GB" dirty="0" err="1"/>
              <a:t>ASP.Net</a:t>
            </a:r>
            <a:r>
              <a:rPr lang="en-GB" dirty="0"/>
              <a:t>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C178FED-D30B-1643-97EC-41ADBCC4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4" y="1231271"/>
            <a:ext cx="4860924" cy="1343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69ED57-D493-4340-A3FD-7948F9C4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18" y="3589221"/>
            <a:ext cx="5529262" cy="3225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28B8D50-407A-E54A-AD64-A3901770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93" y="4529363"/>
            <a:ext cx="4316422" cy="672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="" xmlns:a16="http://schemas.microsoft.com/office/drawing/2014/main" id="{74FA6DA8-98D8-1343-AE26-63CB86E2551D}"/>
              </a:ext>
            </a:extLst>
          </p:cNvPr>
          <p:cNvSpPr/>
          <p:nvPr/>
        </p:nvSpPr>
        <p:spPr>
          <a:xfrm>
            <a:off x="9661378" y="2237297"/>
            <a:ext cx="2371988" cy="1031482"/>
          </a:xfrm>
          <a:prstGeom prst="wedgeRoundRectCallout">
            <a:avLst>
              <a:gd name="adj1" fmla="val -101200"/>
              <a:gd name="adj2" fmla="val -306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Cookies with no Expires date are called Session Cookies. Deleted when user closes browser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="" xmlns:a16="http://schemas.microsoft.com/office/drawing/2014/main" id="{9538E5B4-B4F3-224E-AD0B-4B9813D7F383}"/>
              </a:ext>
            </a:extLst>
          </p:cNvPr>
          <p:cNvSpPr/>
          <p:nvPr/>
        </p:nvSpPr>
        <p:spPr>
          <a:xfrm>
            <a:off x="8130150" y="1288366"/>
            <a:ext cx="2530622" cy="626400"/>
          </a:xfrm>
          <a:prstGeom prst="wedgeRoundRectCallout">
            <a:avLst>
              <a:gd name="adj1" fmla="val -97525"/>
              <a:gd name="adj2" fmla="val -59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Returns null if cookie not sent by browser in request</a:t>
            </a:r>
          </a:p>
        </p:txBody>
      </p:sp>
    </p:spTree>
    <p:extLst>
      <p:ext uri="{BB962C8B-B14F-4D97-AF65-F5344CB8AC3E}">
        <p14:creationId xmlns="" xmlns:p14="http://schemas.microsoft.com/office/powerpoint/2010/main" val="16255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9AB04FD-9FD9-6C48-B605-6F90CBCE67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Cookies are a handy way of maintaining state, but have several disadvantages:</a:t>
            </a:r>
          </a:p>
          <a:p>
            <a:pPr lvl="1"/>
            <a:r>
              <a:rPr lang="en-GB" dirty="0"/>
              <a:t>Maximum 4kb</a:t>
            </a:r>
          </a:p>
          <a:p>
            <a:pPr lvl="1"/>
            <a:r>
              <a:rPr lang="en-GB" dirty="0"/>
              <a:t>Limits on how many cookies can be stored</a:t>
            </a:r>
          </a:p>
          <a:p>
            <a:pPr lvl="2"/>
            <a:r>
              <a:rPr lang="en-GB" dirty="0"/>
              <a:t>(50 cookies per domain is required by the standard, some web  browsers can support more)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User is in control of cookies</a:t>
            </a:r>
          </a:p>
          <a:p>
            <a:pPr lvl="2"/>
            <a:r>
              <a:rPr lang="en-GB" dirty="0"/>
              <a:t>Can easily delete them</a:t>
            </a:r>
          </a:p>
          <a:p>
            <a:pPr lvl="2"/>
            <a:r>
              <a:rPr lang="en-GB" dirty="0"/>
              <a:t>A knowledgeable user would be able to change their contents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Need to be transmitted with every request</a:t>
            </a:r>
          </a:p>
          <a:p>
            <a:pPr lvl="2"/>
            <a:r>
              <a:rPr lang="en-GB" dirty="0"/>
              <a:t>Can increase network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ABCBAEB-6254-564E-B3F0-F93B33B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Disadvantages of Cookies</a:t>
            </a:r>
          </a:p>
        </p:txBody>
      </p:sp>
    </p:spTree>
    <p:extLst>
      <p:ext uri="{BB962C8B-B14F-4D97-AF65-F5344CB8AC3E}">
        <p14:creationId xmlns="" xmlns:p14="http://schemas.microsoft.com/office/powerpoint/2010/main" val="147933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B7273A2-B738-6340-93E3-6F78A6629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Session State concept works like this:</a:t>
            </a:r>
          </a:p>
          <a:p>
            <a:pPr lvl="1"/>
            <a:r>
              <a:rPr lang="en-GB" dirty="0"/>
              <a:t>Each user is allocated a Session ID</a:t>
            </a:r>
          </a:p>
          <a:p>
            <a:pPr lvl="2"/>
            <a:r>
              <a:rPr lang="en-GB" dirty="0"/>
              <a:t>A cryptographically strong random number – just because you know your ID, you won’t be able to guess another valid ID</a:t>
            </a:r>
          </a:p>
          <a:p>
            <a:pPr lvl="1"/>
            <a:r>
              <a:rPr lang="en-GB" dirty="0"/>
              <a:t>That Session ID is stored in a cookie, and sent with every request</a:t>
            </a:r>
          </a:p>
          <a:p>
            <a:pPr lvl="1"/>
            <a:r>
              <a:rPr lang="en-GB" dirty="0"/>
              <a:t>The server can now store state data and relate it to the user</a:t>
            </a:r>
          </a:p>
          <a:p>
            <a:pPr lvl="2"/>
            <a:r>
              <a:rPr lang="en-GB" dirty="0"/>
              <a:t>Keyed on the session ID</a:t>
            </a:r>
          </a:p>
          <a:p>
            <a:pPr lvl="2"/>
            <a:r>
              <a:rPr lang="en-GB" dirty="0"/>
              <a:t>Can retrieve the data and associate it with the same user, so long as that user continues to send their session ID with every request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Session expires</a:t>
            </a:r>
          </a:p>
          <a:p>
            <a:pPr lvl="2"/>
            <a:r>
              <a:rPr lang="en-GB" dirty="0"/>
              <a:t>From user’s point of view, when they log out, or close their browser</a:t>
            </a:r>
          </a:p>
          <a:p>
            <a:pPr lvl="2"/>
            <a:r>
              <a:rPr lang="en-GB" dirty="0"/>
              <a:t>From server’s point of view, when </a:t>
            </a:r>
            <a:r>
              <a:rPr lang="en-GB" dirty="0" err="1"/>
              <a:t>ISession.Clear</a:t>
            </a:r>
            <a:r>
              <a:rPr lang="en-GB" dirty="0"/>
              <a:t>() is called, or after a timeout (default 20 mins)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804B60-AAE5-C347-9D57-EA0AD563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Session State – Storing Data on the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286830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9A04FCA-2CBC-4C4C-83E0-97361D14C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Session object can </a:t>
            </a:r>
            <a:r>
              <a:rPr lang="en-GB"/>
              <a:t>only store </a:t>
            </a:r>
            <a:r>
              <a:rPr lang="en-GB" dirty="0"/>
              <a:t>byte-arrays</a:t>
            </a:r>
          </a:p>
          <a:p>
            <a:pPr lvl="1"/>
            <a:r>
              <a:rPr lang="en-GB" dirty="0"/>
              <a:t>Extension methods also allow it to store strings and </a:t>
            </a:r>
            <a:r>
              <a:rPr lang="en-GB" dirty="0" err="1"/>
              <a:t>ints</a:t>
            </a:r>
            <a:endParaRPr lang="en-GB" dirty="0"/>
          </a:p>
          <a:p>
            <a:pPr lvl="1"/>
            <a:r>
              <a:rPr lang="en-GB" dirty="0"/>
              <a:t>You probably need to serialise the data before storing it</a:t>
            </a:r>
          </a:p>
          <a:p>
            <a:pPr lvl="2"/>
            <a:r>
              <a:rPr lang="en-GB" dirty="0"/>
              <a:t>This turns it into a string, which can be stored in the Session</a:t>
            </a:r>
          </a:p>
          <a:p>
            <a:pPr lvl="2"/>
            <a:r>
              <a:rPr lang="en-GB" dirty="0"/>
              <a:t>Common to serialise as JSON, but any other string or byte-array will work too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The code sample above is from a controller</a:t>
            </a:r>
          </a:p>
          <a:p>
            <a:pPr lvl="1"/>
            <a:r>
              <a:rPr lang="en-GB" dirty="0" err="1"/>
              <a:t>HttpContext</a:t>
            </a:r>
            <a:r>
              <a:rPr lang="en-GB" dirty="0"/>
              <a:t> object is inherited from Controller base class</a:t>
            </a:r>
          </a:p>
          <a:p>
            <a:pPr lvl="1"/>
            <a:r>
              <a:rPr lang="en-GB" dirty="0"/>
              <a:t>In other classes, use </a:t>
            </a:r>
            <a:r>
              <a:rPr lang="en-GB" dirty="0" err="1"/>
              <a:t>HttpContextAccessor</a:t>
            </a:r>
            <a:r>
              <a:rPr lang="en-GB" dirty="0"/>
              <a:t> as shown on earlier slide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EC56E96-F8DE-A345-8EFB-4D410C7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Storing Session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DFDB9E-0EEC-6442-95E3-5FE8064D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16" y="3429000"/>
            <a:ext cx="4762500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6933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E09D6C8-7FC2-0C46-9B5B-5357ED6FD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Always check if data was retrieved successfully</a:t>
            </a:r>
          </a:p>
          <a:p>
            <a:pPr lvl="1"/>
            <a:r>
              <a:rPr lang="en-GB" dirty="0"/>
              <a:t>If this is a new session, or user has never set this piece of data, Session object returns null</a:t>
            </a:r>
          </a:p>
          <a:p>
            <a:r>
              <a:rPr lang="en-GB" dirty="0"/>
              <a:t>Then de-serialise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1D5264E-F3C4-4540-A808-8532C1BB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Retrieving Session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D77C7B-6DDC-8547-A311-B6423C90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0" y="2717185"/>
            <a:ext cx="5803900" cy="227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72902343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51F98977535D9D4CB6A6F963434DFB77" ma:contentTypeVersion="0" ma:contentTypeDescription="Base content type which represents courseware documents" ma:contentTypeScope="" ma:versionID="ca1c0f060a2bacc33dd05609269ffe5f">
  <xsd:schema xmlns:xsd="http://www.w3.org/2001/XMLSchema" xmlns:xs="http://www.w3.org/2001/XMLSchema" xmlns:p="http://schemas.microsoft.com/office/2006/metadata/properties" xmlns:ns2="CB73D098-FD77-4330-B182-3CBA0FC38218" targetNamespace="http://schemas.microsoft.com/office/2006/metadata/properties" ma:root="true" ma:fieldsID="6054b521f021be581f4f8d825276acec" ns2:_="">
    <xsd:import namespace="CB73D098-FD77-4330-B182-3CBA0FC38218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3D098-FD77-4330-B182-3CBA0FC38218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hidden="true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CB73D098-FD77-4330-B182-3CBA0FC38218"/>
    <BookTypeField0 xmlns="CB73D098-FD77-4330-B182-3CBA0FC38218">
      <Terms xmlns="http://schemas.microsoft.com/office/infopath/2007/PartnerControls"/>
    </BookTypeField0>
    <SequenceNumber xmlns="CB73D098-FD77-4330-B182-3CBA0FC38218"/>
  </documentManagement>
</p:properties>
</file>

<file path=customXml/itemProps1.xml><?xml version="1.0" encoding="utf-8"?>
<ds:datastoreItem xmlns:ds="http://schemas.openxmlformats.org/officeDocument/2006/customXml" ds:itemID="{B973F49E-7897-460B-9197-77C03BBA1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3D098-FD77-4330-B182-3CBA0FC38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74D95-53B9-499F-BDB0-9BEA82B54B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88D1A-E1CA-447D-9B92-132F8BDDEC93}">
  <ds:schemaRefs>
    <ds:schemaRef ds:uri="http://schemas.microsoft.com/office/2006/metadata/properties"/>
    <ds:schemaRef ds:uri="http://schemas.microsoft.com/office/infopath/2007/PartnerControls"/>
    <ds:schemaRef ds:uri="CB73D098-FD77-4330-B182-3CBA0FC382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187</TotalTime>
  <Words>957</Words>
  <Application>Microsoft Macintosh PowerPoint</Application>
  <PresentationFormat>Custom</PresentationFormat>
  <Paragraphs>139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PPM Courseware Slides</vt:lpstr>
      <vt:lpstr>State</vt:lpstr>
      <vt:lpstr>Chapter Overview</vt:lpstr>
      <vt:lpstr>HTTP as a Stateless Protocol</vt:lpstr>
      <vt:lpstr>Cookies</vt:lpstr>
      <vt:lpstr>Retrieving and Setting Cookies in ASP.Net Applications</vt:lpstr>
      <vt:lpstr>Disadvantages of Cookies</vt:lpstr>
      <vt:lpstr>Session State – Storing Data on the Server</vt:lpstr>
      <vt:lpstr>Storing Session State</vt:lpstr>
      <vt:lpstr>Retrieving Session State</vt:lpstr>
      <vt:lpstr>TempData – Passing Data from One Action to the Next</vt:lpstr>
      <vt:lpstr>Using TempData</vt:lpstr>
      <vt:lpstr>Other State Management Approaches</vt:lpstr>
      <vt:lpstr>Chapter Review</vt:lpstr>
      <vt:lpstr>Hands On Labs</vt:lpstr>
    </vt:vector>
  </TitlesOfParts>
  <Company>QA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Phil Howarth</dc:creator>
  <cp:lastModifiedBy>Philip Howarth</cp:lastModifiedBy>
  <cp:revision>34</cp:revision>
  <dcterms:created xsi:type="dcterms:W3CDTF">2017-09-03T07:33:23Z</dcterms:created>
  <dcterms:modified xsi:type="dcterms:W3CDTF">2023-09-05T10:05:30Z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0x010100F0967B7CEE8D417F966757887D9466FB0051F98977535D9D4CB6A6F963434DFB77</vt:lpwstr>
  </property>
  <property fmtid="{D5CDD505-2E9C-101B-9397-08002B2CF9AE}" pid="3" name="BrandingStandard">
    <vt:lpwstr/>
  </property>
  <property fmtid="{D5CDD505-2E9C-101B-9397-08002B2CF9AE}" pid="4" name="Difficulty">
    <vt:lpwstr/>
  </property>
  <property fmtid="{D5CDD505-2E9C-101B-9397-08002B2CF9AE}" pid="5" name="Duration">
    <vt:lpwstr>45</vt:lpwstr>
  </property>
  <property fmtid="{D5CDD505-2E9C-101B-9397-08002B2CF9AE}" pid="6" name="ChapterType">
    <vt:lpwstr>Chapter</vt:lpwstr>
  </property>
  <property fmtid="{D5CDD505-2E9C-101B-9397-08002B2CF9AE}" pid="7" name="ChapterNumber">
    <vt:lpwstr>15</vt:lpwstr>
  </property>
  <property fmtid="{D5CDD505-2E9C-101B-9397-08002B2CF9AE}" pid="8" name="PageNumbering">
    <vt:lpwstr>Sequential</vt:lpwstr>
  </property>
  <property fmtid="{D5CDD505-2E9C-101B-9397-08002B2CF9AE}" pid="9" name="PrintingStyle">
    <vt:lpwstr>Portrait_Print_Notes</vt:lpwstr>
  </property>
</Properties>
</file>