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5"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97" d="100"/>
          <a:sy n="97" d="100"/>
        </p:scale>
        <p:origin x="-11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6EA37-AAC6-4A9D-87C0-3F2F4C19E27B}" type="datetimeFigureOut">
              <a:rPr lang="en-GB" smtClean="0"/>
              <a:t>25/10/2011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87FB2-2491-4C65-9F7C-47437A0E7881}"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BF87FB2-2491-4C65-9F7C-47437A0E7881}" type="slidenum">
              <a:rPr lang="en-GB" smtClean="0"/>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GB"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GB"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503DF8EB-9DAD-49E0-8B72-BE6009DC71CB}"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1DC06E63-7837-404D-81BB-434368CD188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12FA667E-F86B-4AD1-8406-A48DD60BFC5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0A2C605A-843E-4816-B567-72A03B14079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GB"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40FFB148-B195-4199-84A4-607431A2E5D0}"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6B89B8D3-693C-4AA1-9DAE-D31148B27FC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GB"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GB"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fld id="{9F54455C-9005-4EA3-B170-A6647F4F6B3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GB"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7AE73B50-53E9-4293-B0E3-899258F8C1F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5B13438F-B061-45EF-A6AA-70EC22B39B1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GB"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GB"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B16B04CF-E334-41AD-9F65-3C2E829908B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a:spLocks noChangeArrowheads="1"/>
          </p:cNvSpPr>
          <p:nvPr/>
        </p:nvSpPr>
        <p:spPr bwMode="auto">
          <a:xfrm rot="420000" flipV="1">
            <a:off x="8004175" y="5359400"/>
            <a:ext cx="155575" cy="155575"/>
          </a:xfrm>
          <a:prstGeom prst="rtTriangle">
            <a:avLst/>
          </a:prstGeom>
          <a:solidFill>
            <a:srgbClr val="FFFFFF"/>
          </a:solidFill>
          <a:ln w="12700">
            <a:solidFill>
              <a:srgbClr val="FFFFFF"/>
            </a:solidFill>
            <a:bevel/>
            <a:headEnd/>
            <a:tailEnd/>
          </a:ln>
          <a:effectLst>
            <a:outerShdw dist="6350" dir="12899787" algn="tl" rotWithShape="0">
              <a:srgbClr val="808080">
                <a:alpha val="46999"/>
              </a:srgbClr>
            </a:outerShdw>
          </a:effectLst>
        </p:spPr>
        <p:txBody>
          <a:bodyPr anchor="ctr"/>
          <a:lstStyle/>
          <a:p>
            <a:pPr algn="ctr" eaLnBrk="1" hangingPunct="1">
              <a:defRPr/>
            </a:pPr>
            <a:endParaRPr lang="en-US">
              <a:solidFill>
                <a:schemeClr val="lt1"/>
              </a:solidFill>
              <a:latin typeface="+mn-lt"/>
              <a:ea typeface="+mn-ea"/>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a typeface="+mn-ea"/>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a typeface="+mn-e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GB"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GB"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GB"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FDFF924F-7C06-4FFE-AE84-540A2365415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a typeface="+mn-e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a typeface="+mn-ea"/>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GB" smtClean="0"/>
              <a:t>Click to edit Master title style</a:t>
            </a:r>
            <a:endParaRPr lang="en-US" smtClean="0"/>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mn-ea"/>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mn-ea"/>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3F16B847-7FD6-4446-B129-5B6BF3DA1DB7}" type="slidenum">
              <a:rPr lang="en-US"/>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ea typeface="+mn-ea"/>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ea typeface="+mn-ea"/>
              </a:endParaRPr>
            </a:p>
          </p:txBody>
        </p:sp>
      </p:grpSp>
    </p:spTree>
  </p:cSld>
  <p:clrMap bg1="lt1" tx1="dk1" bg2="lt2" tx2="dk2" accent1="accent1" accent2="accent2" accent3="accent3" accent4="accent4" accent5="accent5" accent6="accent6" hlink="hlink" folHlink="folHlink"/>
  <p:sldLayoutIdLst>
    <p:sldLayoutId id="2147483738" r:id="rId1"/>
    <p:sldLayoutId id="2147483730" r:id="rId2"/>
    <p:sldLayoutId id="2147483739" r:id="rId3"/>
    <p:sldLayoutId id="2147483731" r:id="rId4"/>
    <p:sldLayoutId id="2147483732" r:id="rId5"/>
    <p:sldLayoutId id="2147483733" r:id="rId6"/>
    <p:sldLayoutId id="2147483734" r:id="rId7"/>
    <p:sldLayoutId id="2147483735" r:id="rId8"/>
    <p:sldLayoutId id="2147483740" r:id="rId9"/>
    <p:sldLayoutId id="2147483736" r:id="rId10"/>
    <p:sldLayoutId id="2147483737" r:id="rId11"/>
  </p:sldLayoutIdLst>
  <p:txStyles>
    <p:titleStyle>
      <a:lvl1pPr algn="l" rtl="0" fontAlgn="base">
        <a:spcBef>
          <a:spcPct val="0"/>
        </a:spcBef>
        <a:spcAft>
          <a:spcPct val="0"/>
        </a:spcAft>
        <a:defRPr sz="5000" kern="1200">
          <a:solidFill>
            <a:schemeClr val="tx2"/>
          </a:solidFill>
          <a:latin typeface="+mj-lt"/>
          <a:ea typeface="ＭＳ Ｐゴシック" charset="-128"/>
          <a:cs typeface="+mj-cs"/>
        </a:defRPr>
      </a:lvl1pPr>
      <a:lvl2pPr algn="l" rtl="0" fontAlgn="base">
        <a:spcBef>
          <a:spcPct val="0"/>
        </a:spcBef>
        <a:spcAft>
          <a:spcPct val="0"/>
        </a:spcAft>
        <a:defRPr sz="5000">
          <a:solidFill>
            <a:schemeClr val="tx2"/>
          </a:solidFill>
          <a:latin typeface="Calibri" charset="0"/>
          <a:ea typeface="ＭＳ Ｐゴシック" charset="-128"/>
        </a:defRPr>
      </a:lvl2pPr>
      <a:lvl3pPr algn="l" rtl="0" fontAlgn="base">
        <a:spcBef>
          <a:spcPct val="0"/>
        </a:spcBef>
        <a:spcAft>
          <a:spcPct val="0"/>
        </a:spcAft>
        <a:defRPr sz="5000">
          <a:solidFill>
            <a:schemeClr val="tx2"/>
          </a:solidFill>
          <a:latin typeface="Calibri" charset="0"/>
          <a:ea typeface="ＭＳ Ｐゴシック" charset="-128"/>
        </a:defRPr>
      </a:lvl3pPr>
      <a:lvl4pPr algn="l" rtl="0" fontAlgn="base">
        <a:spcBef>
          <a:spcPct val="0"/>
        </a:spcBef>
        <a:spcAft>
          <a:spcPct val="0"/>
        </a:spcAft>
        <a:defRPr sz="5000">
          <a:solidFill>
            <a:schemeClr val="tx2"/>
          </a:solidFill>
          <a:latin typeface="Calibri" charset="0"/>
          <a:ea typeface="ＭＳ Ｐゴシック" charset="-128"/>
        </a:defRPr>
      </a:lvl4pPr>
      <a:lvl5pPr algn="l" rtl="0" fontAlgn="base">
        <a:spcBef>
          <a:spcPct val="0"/>
        </a:spcBef>
        <a:spcAft>
          <a:spcPct val="0"/>
        </a:spcAft>
        <a:defRPr sz="5000">
          <a:solidFill>
            <a:schemeClr val="tx2"/>
          </a:solidFill>
          <a:latin typeface="Calibri" charset="0"/>
          <a:ea typeface="ＭＳ Ｐゴシック" charset="-128"/>
        </a:defRPr>
      </a:lvl5pPr>
      <a:lvl6pPr marL="457200" algn="l" rtl="0" fontAlgn="base">
        <a:spcBef>
          <a:spcPct val="0"/>
        </a:spcBef>
        <a:spcAft>
          <a:spcPct val="0"/>
        </a:spcAft>
        <a:defRPr sz="5000">
          <a:solidFill>
            <a:schemeClr val="tx2"/>
          </a:solidFill>
          <a:latin typeface="Calibri" charset="0"/>
          <a:ea typeface="ＭＳ Ｐゴシック" charset="-128"/>
        </a:defRPr>
      </a:lvl6pPr>
      <a:lvl7pPr marL="914400" algn="l" rtl="0" fontAlgn="base">
        <a:spcBef>
          <a:spcPct val="0"/>
        </a:spcBef>
        <a:spcAft>
          <a:spcPct val="0"/>
        </a:spcAft>
        <a:defRPr sz="5000">
          <a:solidFill>
            <a:schemeClr val="tx2"/>
          </a:solidFill>
          <a:latin typeface="Calibri" charset="0"/>
          <a:ea typeface="ＭＳ Ｐゴシック" charset="-128"/>
        </a:defRPr>
      </a:lvl7pPr>
      <a:lvl8pPr marL="1371600" algn="l" rtl="0" fontAlgn="base">
        <a:spcBef>
          <a:spcPct val="0"/>
        </a:spcBef>
        <a:spcAft>
          <a:spcPct val="0"/>
        </a:spcAft>
        <a:defRPr sz="5000">
          <a:solidFill>
            <a:schemeClr val="tx2"/>
          </a:solidFill>
          <a:latin typeface="Calibri" charset="0"/>
          <a:ea typeface="ＭＳ Ｐゴシック" charset="-128"/>
        </a:defRPr>
      </a:lvl8pPr>
      <a:lvl9pPr marL="1828800" algn="l" rtl="0" fontAlgn="base">
        <a:spcBef>
          <a:spcPct val="0"/>
        </a:spcBef>
        <a:spcAft>
          <a:spcPct val="0"/>
        </a:spcAft>
        <a:defRPr sz="5000">
          <a:solidFill>
            <a:schemeClr val="tx2"/>
          </a:solidFill>
          <a:latin typeface="Calibri" charset="0"/>
          <a:ea typeface="ＭＳ Ｐゴシック" charset="-128"/>
        </a:defRPr>
      </a:lvl9pPr>
    </p:titleStyle>
    <p:bodyStyle>
      <a:lvl1pPr marL="273050" indent="-273050" algn="l" rtl="0" fontAlgn="base">
        <a:spcBef>
          <a:spcPct val="20000"/>
        </a:spcBef>
        <a:spcAft>
          <a:spcPct val="0"/>
        </a:spcAft>
        <a:buClr>
          <a:srgbClr val="0BD0D9"/>
        </a:buClr>
        <a:buSzPct val="95000"/>
        <a:buFont typeface="Wingdings 2" charset="2"/>
        <a:buChar char=""/>
        <a:defRPr sz="2600" kern="1200">
          <a:solidFill>
            <a:schemeClr val="tx1"/>
          </a:solidFill>
          <a:latin typeface="+mn-lt"/>
          <a:ea typeface="ＭＳ Ｐゴシック" charset="-128"/>
          <a:cs typeface="+mn-cs"/>
        </a:defRPr>
      </a:lvl1pPr>
      <a:lvl2pPr marL="639763" indent="-246063" algn="l" rtl="0" fontAlgn="base">
        <a:spcBef>
          <a:spcPct val="20000"/>
        </a:spcBef>
        <a:spcAft>
          <a:spcPct val="0"/>
        </a:spcAft>
        <a:buClr>
          <a:schemeClr val="accent1"/>
        </a:buClr>
        <a:buSzPct val="85000"/>
        <a:buFont typeface="Wingdings 2" charset="2"/>
        <a:buChar char=""/>
        <a:defRPr sz="2400" kern="1200">
          <a:solidFill>
            <a:schemeClr val="tx1"/>
          </a:solidFill>
          <a:latin typeface="+mn-lt"/>
          <a:ea typeface="ＭＳ Ｐゴシック" charset="-128"/>
          <a:cs typeface="+mn-cs"/>
        </a:defRPr>
      </a:lvl2pPr>
      <a:lvl3pPr marL="914400" indent="-246063" algn="l" rtl="0" fontAlgn="base">
        <a:spcBef>
          <a:spcPct val="20000"/>
        </a:spcBef>
        <a:spcAft>
          <a:spcPct val="0"/>
        </a:spcAft>
        <a:buClr>
          <a:schemeClr val="accent2"/>
        </a:buClr>
        <a:buSzPct val="70000"/>
        <a:buFont typeface="Wingdings 2" charset="2"/>
        <a:buChar char=""/>
        <a:defRPr sz="2100" kern="1200">
          <a:solidFill>
            <a:schemeClr val="tx1"/>
          </a:solidFill>
          <a:latin typeface="+mn-lt"/>
          <a:ea typeface="ＭＳ Ｐゴシック" charset="-128"/>
          <a:cs typeface="+mn-cs"/>
        </a:defRPr>
      </a:lvl3pPr>
      <a:lvl4pPr marL="1187450" indent="-209550" algn="l" rtl="0" fontAlgn="base">
        <a:spcBef>
          <a:spcPct val="20000"/>
        </a:spcBef>
        <a:spcAft>
          <a:spcPct val="0"/>
        </a:spcAft>
        <a:buClr>
          <a:srgbClr val="0BD0D9"/>
        </a:buClr>
        <a:buSzPct val="65000"/>
        <a:buFont typeface="Wingdings 2" charset="2"/>
        <a:buChar char=""/>
        <a:defRPr sz="2000" kern="1200">
          <a:solidFill>
            <a:schemeClr val="tx1"/>
          </a:solidFill>
          <a:latin typeface="+mn-lt"/>
          <a:ea typeface="ＭＳ Ｐゴシック" charset="-128"/>
          <a:cs typeface="+mn-cs"/>
        </a:defRPr>
      </a:lvl4pPr>
      <a:lvl5pPr marL="1462088" indent="-209550" algn="l" rtl="0" fontAlgn="base">
        <a:spcBef>
          <a:spcPct val="20000"/>
        </a:spcBef>
        <a:spcAft>
          <a:spcPct val="0"/>
        </a:spcAft>
        <a:buClr>
          <a:srgbClr val="10CF9B"/>
        </a:buClr>
        <a:buSzPct val="65000"/>
        <a:buFont typeface="Wingdings 2" charset="2"/>
        <a:buChar char=""/>
        <a:defRPr sz="2000" kern="1200">
          <a:solidFill>
            <a:schemeClr val="tx1"/>
          </a:solidFill>
          <a:latin typeface="+mn-lt"/>
          <a:ea typeface="ＭＳ Ｐゴシック" charset="-128"/>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0413" y="609600"/>
            <a:ext cx="7772400" cy="1143000"/>
          </a:xfrm>
        </p:spPr>
        <p:txBody>
          <a:bodyPr/>
          <a:lstStyle/>
          <a:p>
            <a:pPr algn="ctr"/>
            <a:r>
              <a:rPr lang="en-GB" b="1" smtClean="0"/>
              <a:t>Query Optimisation</a:t>
            </a:r>
            <a:endParaRPr lang="en-GB" smtClean="0"/>
          </a:p>
        </p:txBody>
      </p:sp>
      <p:sp>
        <p:nvSpPr>
          <p:cNvPr id="13315" name="Rectangle 3"/>
          <p:cNvSpPr>
            <a:spLocks noGrp="1" noChangeArrowheads="1"/>
          </p:cNvSpPr>
          <p:nvPr>
            <p:ph idx="1"/>
          </p:nvPr>
        </p:nvSpPr>
        <p:spPr>
          <a:xfrm>
            <a:off x="685800" y="1981200"/>
            <a:ext cx="7772400" cy="4572000"/>
          </a:xfrm>
        </p:spPr>
        <p:txBody>
          <a:bodyPr/>
          <a:lstStyle/>
          <a:p>
            <a:pPr marL="533400" indent="-533400" algn="ctr">
              <a:buFontTx/>
              <a:buNone/>
            </a:pPr>
            <a:r>
              <a:rPr lang="en-GB" sz="2800" b="1" smtClean="0"/>
              <a:t>Objective</a:t>
            </a:r>
            <a:endParaRPr lang="en-GB" sz="2800" smtClean="0"/>
          </a:p>
          <a:p>
            <a:pPr marL="533400" indent="-533400" algn="ctr">
              <a:buFontTx/>
              <a:buNone/>
            </a:pPr>
            <a:r>
              <a:rPr lang="en-GB" sz="2800" smtClean="0"/>
              <a:t>Find the "optimum" set of access paths to retrieve the required data. Applies to updates and queries.</a:t>
            </a:r>
          </a:p>
          <a:p>
            <a:pPr marL="533400" indent="-533400" algn="ctr">
              <a:buFontTx/>
              <a:buNone/>
            </a:pPr>
            <a:r>
              <a:rPr lang="en-GB" sz="2800" b="1" smtClean="0"/>
              <a:t>Reasons for automation:</a:t>
            </a:r>
            <a:endParaRPr lang="en-GB" sz="2800" smtClean="0"/>
          </a:p>
          <a:p>
            <a:pPr marL="533400" indent="-533400">
              <a:buFontTx/>
              <a:buNone/>
            </a:pPr>
            <a:r>
              <a:rPr lang="en-GB" sz="2400" smtClean="0"/>
              <a:t>1)	Machine can use  more info.</a:t>
            </a:r>
          </a:p>
          <a:p>
            <a:pPr marL="533400" indent="-533400">
              <a:buFontTx/>
              <a:buNone/>
            </a:pPr>
            <a:r>
              <a:rPr lang="en-GB" sz="2400" smtClean="0"/>
              <a:t>2)	 Re-optimisation easier following data reorg.</a:t>
            </a:r>
          </a:p>
          <a:p>
            <a:pPr marL="533400" indent="-533400">
              <a:buFontTx/>
              <a:buNone/>
            </a:pPr>
            <a:r>
              <a:rPr lang="en-GB" sz="2400" smtClean="0"/>
              <a:t>3)	 Optimiser can evaluate more solutions than a human.</a:t>
            </a:r>
          </a:p>
          <a:p>
            <a:pPr marL="533400" indent="-533400">
              <a:buFontTx/>
              <a:buNone/>
            </a:pPr>
            <a:r>
              <a:rPr lang="en-GB" sz="2400" smtClean="0"/>
              <a:t>4)	 Automation makes expertise more widely available.</a:t>
            </a:r>
            <a:endParaRPr lang="en-GB" sz="2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GB" b="1" smtClean="0"/>
              <a:t>Eg-transformation</a:t>
            </a:r>
            <a:endParaRPr lang="en-GB" smtClean="0"/>
          </a:p>
        </p:txBody>
      </p:sp>
      <p:sp>
        <p:nvSpPr>
          <p:cNvPr id="11267" name="Rectangle 3"/>
          <p:cNvSpPr>
            <a:spLocks noGrp="1" noChangeArrowheads="1"/>
          </p:cNvSpPr>
          <p:nvPr>
            <p:ph idx="1"/>
          </p:nvPr>
        </p:nvSpPr>
        <p:spPr>
          <a:xfrm>
            <a:off x="685800" y="2286000"/>
            <a:ext cx="7772400" cy="4203700"/>
          </a:xfrm>
        </p:spPr>
        <p:txBody>
          <a:bodyPr>
            <a:normAutofit/>
          </a:bodyPr>
          <a:lstStyle/>
          <a:p>
            <a:pPr>
              <a:lnSpc>
                <a:spcPct val="80000"/>
              </a:lnSpc>
              <a:buFont typeface="Wingdings" charset="2"/>
              <a:buChar char="§"/>
            </a:pPr>
            <a:r>
              <a:rPr lang="en-GB" sz="2800" smtClean="0"/>
              <a:t>(a Join b) where Restriction on b transforms to: </a:t>
            </a:r>
          </a:p>
          <a:p>
            <a:pPr>
              <a:lnSpc>
                <a:spcPct val="80000"/>
              </a:lnSpc>
              <a:buFontTx/>
              <a:buNone/>
            </a:pPr>
            <a:endParaRPr lang="en-GB" sz="2800" smtClean="0"/>
          </a:p>
          <a:p>
            <a:pPr algn="ctr">
              <a:lnSpc>
                <a:spcPct val="80000"/>
              </a:lnSpc>
              <a:buFontTx/>
              <a:buNone/>
            </a:pPr>
            <a:r>
              <a:rPr lang="en-GB" sz="2800" smtClean="0"/>
              <a:t>a Join (b where Restriction on b)</a:t>
            </a:r>
          </a:p>
          <a:p>
            <a:pPr>
              <a:lnSpc>
                <a:spcPct val="80000"/>
              </a:lnSpc>
            </a:pPr>
            <a:endParaRPr lang="en-GB" sz="2800" smtClean="0"/>
          </a:p>
          <a:p>
            <a:pPr>
              <a:lnSpc>
                <a:spcPct val="80000"/>
              </a:lnSpc>
              <a:buFont typeface="Wingdings" charset="2"/>
              <a:buChar char="§"/>
            </a:pPr>
            <a:r>
              <a:rPr lang="en-GB" sz="2800" smtClean="0"/>
              <a:t>I.e. do Restrictions first, or more generally:</a:t>
            </a:r>
          </a:p>
          <a:p>
            <a:pPr>
              <a:lnSpc>
                <a:spcPct val="80000"/>
              </a:lnSpc>
              <a:buFontTx/>
              <a:buNone/>
            </a:pPr>
            <a:r>
              <a:rPr lang="en-GB" sz="2800" smtClean="0"/>
              <a:t>	(a Join b) where Restriction on a and Restriction on b Is equivalent to:</a:t>
            </a:r>
          </a:p>
          <a:p>
            <a:pPr>
              <a:lnSpc>
                <a:spcPct val="80000"/>
              </a:lnSpc>
              <a:buFontTx/>
              <a:buNone/>
            </a:pPr>
            <a:r>
              <a:rPr lang="en-GB" sz="2800" smtClean="0"/>
              <a:t>	(a where restriction on a) Join (b where Restriction on b).</a:t>
            </a:r>
          </a:p>
          <a:p>
            <a:pPr>
              <a:lnSpc>
                <a:spcPct val="80000"/>
              </a:lnSpc>
              <a:buFontTx/>
              <a:buNone/>
            </a:pPr>
            <a:r>
              <a:rPr lang="en-GB" sz="280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GB" b="1" smtClean="0"/>
              <a:t>Step 2</a:t>
            </a:r>
            <a:endParaRPr lang="en-GB" smtClean="0"/>
          </a:p>
        </p:txBody>
      </p:sp>
      <p:sp>
        <p:nvSpPr>
          <p:cNvPr id="23555" name="Rectangle 3"/>
          <p:cNvSpPr>
            <a:spLocks noGrp="1" noChangeArrowheads="1"/>
          </p:cNvSpPr>
          <p:nvPr>
            <p:ph idx="1"/>
          </p:nvPr>
        </p:nvSpPr>
        <p:spPr>
          <a:xfrm>
            <a:off x="457200" y="2133600"/>
            <a:ext cx="8229600" cy="4389438"/>
          </a:xfrm>
        </p:spPr>
        <p:txBody>
          <a:bodyPr/>
          <a:lstStyle/>
          <a:p>
            <a:pPr marL="609600" indent="-609600" algn="ctr">
              <a:buFontTx/>
              <a:buNone/>
            </a:pPr>
            <a:r>
              <a:rPr lang="en-GB" smtClean="0"/>
              <a:t>Doing the restrictions before the Join:</a:t>
            </a:r>
          </a:p>
          <a:p>
            <a:pPr marL="609600" indent="-609600" algn="ctr">
              <a:buFontTx/>
              <a:buNone/>
            </a:pPr>
            <a:endParaRPr lang="en-GB" smtClean="0"/>
          </a:p>
          <a:p>
            <a:pPr marL="609600" indent="-609600">
              <a:buFontTx/>
              <a:buNone/>
            </a:pPr>
            <a:r>
              <a:rPr lang="en-GB" smtClean="0"/>
              <a:t>1) Reduces the size of the input to the Join.</a:t>
            </a:r>
          </a:p>
          <a:p>
            <a:pPr marL="609600" indent="-609600">
              <a:buFont typeface="Times" charset="0"/>
              <a:buNone/>
            </a:pPr>
            <a:endParaRPr lang="en-GB" smtClean="0"/>
          </a:p>
          <a:p>
            <a:pPr marL="609600" indent="-609600">
              <a:buFontTx/>
              <a:buNone/>
            </a:pPr>
            <a:r>
              <a:rPr lang="en-GB" smtClean="0"/>
              <a:t>2) Reduces size of output from the Join, possibly enabling the result to stay in memory and so further reducing disk 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685800"/>
            <a:ext cx="8229600" cy="1143000"/>
          </a:xfrm>
        </p:spPr>
        <p:txBody>
          <a:bodyPr/>
          <a:lstStyle/>
          <a:p>
            <a:pPr algn="ctr"/>
            <a:r>
              <a:rPr lang="en-GB" b="1" smtClean="0"/>
              <a:t>Conjunctive NF</a:t>
            </a:r>
            <a:endParaRPr lang="en-GB" smtClean="0"/>
          </a:p>
        </p:txBody>
      </p:sp>
      <p:sp>
        <p:nvSpPr>
          <p:cNvPr id="24579" name="Rectangle 3"/>
          <p:cNvSpPr>
            <a:spLocks noGrp="1" noChangeArrowheads="1"/>
          </p:cNvSpPr>
          <p:nvPr>
            <p:ph idx="1"/>
          </p:nvPr>
        </p:nvSpPr>
        <p:spPr>
          <a:xfrm>
            <a:off x="457200" y="2209800"/>
            <a:ext cx="8229600" cy="4389438"/>
          </a:xfrm>
        </p:spPr>
        <p:txBody>
          <a:bodyPr/>
          <a:lstStyle/>
          <a:p>
            <a:pPr algn="ctr">
              <a:buFontTx/>
              <a:buNone/>
            </a:pPr>
            <a:r>
              <a:rPr lang="en-GB" smtClean="0"/>
              <a:t>(another transformation)</a:t>
            </a:r>
          </a:p>
          <a:p>
            <a:pPr>
              <a:buFontTx/>
              <a:buNone/>
            </a:pPr>
            <a:r>
              <a:rPr lang="en-GB" smtClean="0"/>
              <a:t>	Converts any Restriction into an equivalent set of conditions which are AND-ed together, where each condition in turn consists of a set of simple comparisons connected only by ORs.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GB" b="1" smtClean="0"/>
              <a:t>Example</a:t>
            </a:r>
            <a:endParaRPr lang="en-GB" smtClean="0"/>
          </a:p>
        </p:txBody>
      </p:sp>
      <p:sp>
        <p:nvSpPr>
          <p:cNvPr id="25603" name="Rectangle 3"/>
          <p:cNvSpPr>
            <a:spLocks noGrp="1" noChangeArrowheads="1"/>
          </p:cNvSpPr>
          <p:nvPr>
            <p:ph idx="1"/>
          </p:nvPr>
        </p:nvSpPr>
        <p:spPr/>
        <p:txBody>
          <a:bodyPr/>
          <a:lstStyle/>
          <a:p>
            <a:pPr>
              <a:buFont typeface="Wingdings" charset="2"/>
              <a:buChar char="§"/>
            </a:pPr>
            <a:r>
              <a:rPr lang="en-GB" sz="2800" smtClean="0"/>
              <a:t>The "where" clause:</a:t>
            </a:r>
          </a:p>
          <a:p>
            <a:pPr algn="ctr">
              <a:buFontTx/>
              <a:buNone/>
            </a:pPr>
            <a:r>
              <a:rPr lang="en-GB" sz="2800" smtClean="0"/>
              <a:t>WHERE p or (q and r)</a:t>
            </a:r>
          </a:p>
          <a:p>
            <a:pPr algn="ctr">
              <a:buFontTx/>
              <a:buNone/>
            </a:pPr>
            <a:endParaRPr lang="en-GB" sz="2800" smtClean="0"/>
          </a:p>
          <a:p>
            <a:pPr>
              <a:buFont typeface="Wingdings" charset="2"/>
              <a:buChar char="§"/>
            </a:pPr>
            <a:r>
              <a:rPr lang="en-GB" sz="2800" smtClean="0"/>
              <a:t>Where p, q and r are restriction conditions, can be converted to:</a:t>
            </a:r>
          </a:p>
          <a:p>
            <a:pPr algn="ctr">
              <a:buFontTx/>
              <a:buNone/>
            </a:pPr>
            <a:r>
              <a:rPr lang="en-GB" sz="2800" smtClean="0"/>
              <a:t>		WHERE (p or q) and (p or r).</a:t>
            </a:r>
          </a:p>
          <a:p>
            <a:pPr algn="ctr">
              <a:buFontTx/>
              <a:buNone/>
            </a:pPr>
            <a:endParaRPr lang="en-GB" sz="2800" smtClean="0"/>
          </a:p>
          <a:p>
            <a:pPr>
              <a:buFont typeface="Wingdings" charset="2"/>
              <a:buChar char="§"/>
            </a:pPr>
            <a:r>
              <a:rPr lang="en-GB" sz="2800" smtClean="0"/>
              <a:t>The terms in brackets are called conjuncts.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GB" b="1" smtClean="0"/>
              <a:t>Advantage</a:t>
            </a:r>
            <a:endParaRPr lang="en-GB" smtClean="0"/>
          </a:p>
        </p:txBody>
      </p:sp>
      <p:sp>
        <p:nvSpPr>
          <p:cNvPr id="26627" name="Rectangle 3"/>
          <p:cNvSpPr>
            <a:spLocks noGrp="1" noChangeArrowheads="1"/>
          </p:cNvSpPr>
          <p:nvPr>
            <p:ph idx="1"/>
          </p:nvPr>
        </p:nvSpPr>
        <p:spPr>
          <a:xfrm>
            <a:off x="457200" y="2209800"/>
            <a:ext cx="8229600" cy="4389438"/>
          </a:xfrm>
        </p:spPr>
        <p:txBody>
          <a:bodyPr/>
          <a:lstStyle/>
          <a:p>
            <a:pPr>
              <a:buFont typeface="Wingdings" charset="2"/>
              <a:buChar char="§"/>
            </a:pPr>
            <a:r>
              <a:rPr lang="en-GB" smtClean="0"/>
              <a:t>A condition in conjunctive normal form evaluates to true only if every conjunct evaluates to true.</a:t>
            </a:r>
          </a:p>
          <a:p>
            <a:pPr>
              <a:buFontTx/>
              <a:buNone/>
            </a:pPr>
            <a:endParaRPr lang="en-GB" smtClean="0"/>
          </a:p>
          <a:p>
            <a:pPr>
              <a:buFont typeface="Wingdings" charset="2"/>
              <a:buChar char="§"/>
            </a:pPr>
            <a:r>
              <a:rPr lang="en-GB" smtClean="0"/>
              <a:t>The optimiser might then choose to evaluate simpler conditions first, or those that are "least likely" to be true to avoid evaluating other conditions unnecessarily.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GB" b="1" smtClean="0"/>
              <a:t>Parallelism</a:t>
            </a:r>
            <a:endParaRPr lang="en-GB" smtClean="0"/>
          </a:p>
        </p:txBody>
      </p:sp>
      <p:sp>
        <p:nvSpPr>
          <p:cNvPr id="27651" name="Rectangle 3"/>
          <p:cNvSpPr>
            <a:spLocks noGrp="1" noChangeArrowheads="1"/>
          </p:cNvSpPr>
          <p:nvPr>
            <p:ph idx="1"/>
          </p:nvPr>
        </p:nvSpPr>
        <p:spPr>
          <a:xfrm>
            <a:off x="457200" y="2667000"/>
            <a:ext cx="8229600" cy="2941638"/>
          </a:xfrm>
        </p:spPr>
        <p:txBody>
          <a:bodyPr/>
          <a:lstStyle/>
          <a:p>
            <a:pPr algn="ctr">
              <a:buFont typeface="Wingdings" charset="2"/>
              <a:buNone/>
            </a:pPr>
            <a:r>
              <a:rPr lang="en-GB" smtClean="0"/>
              <a:t>Conjuncts may be evaluated simultaneously on parallel processors, the overall process being immediately terminated if any condition evaluates to 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en-GB" b="1" smtClean="0"/>
              <a:t>Step 2-Summary</a:t>
            </a:r>
            <a:endParaRPr lang="en-GB" smtClean="0"/>
          </a:p>
        </p:txBody>
      </p:sp>
      <p:sp>
        <p:nvSpPr>
          <p:cNvPr id="28675" name="Rectangle 3"/>
          <p:cNvSpPr>
            <a:spLocks noGrp="1" noChangeArrowheads="1"/>
          </p:cNvSpPr>
          <p:nvPr>
            <p:ph idx="1"/>
          </p:nvPr>
        </p:nvSpPr>
        <p:spPr>
          <a:xfrm>
            <a:off x="457200" y="2743200"/>
            <a:ext cx="8229600" cy="2484438"/>
          </a:xfrm>
        </p:spPr>
        <p:txBody>
          <a:bodyPr/>
          <a:lstStyle/>
          <a:p>
            <a:pPr algn="ctr">
              <a:buFont typeface="Wingdings" charset="2"/>
              <a:buNone/>
            </a:pPr>
            <a:r>
              <a:rPr lang="en-GB" smtClean="0"/>
              <a:t>In general many transformation rules may be applied, but they may not always be independent of one another and may sometimes conflict.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a:r>
              <a:rPr lang="en-GB" b="1" smtClean="0"/>
              <a:t>Step 3</a:t>
            </a:r>
            <a:endParaRPr lang="en-GB" smtClean="0"/>
          </a:p>
        </p:txBody>
      </p:sp>
      <p:sp>
        <p:nvSpPr>
          <p:cNvPr id="29699" name="Rectangle 3"/>
          <p:cNvSpPr>
            <a:spLocks noGrp="1" noChangeArrowheads="1"/>
          </p:cNvSpPr>
          <p:nvPr>
            <p:ph idx="1"/>
          </p:nvPr>
        </p:nvSpPr>
        <p:spPr/>
        <p:txBody>
          <a:bodyPr/>
          <a:lstStyle/>
          <a:p>
            <a:pPr>
              <a:buFont typeface="Wingdings" charset="2"/>
              <a:buChar char="§"/>
            </a:pPr>
            <a:r>
              <a:rPr lang="en-GB" sz="2400" smtClean="0"/>
              <a:t>Choose candidate low level procedures.</a:t>
            </a:r>
          </a:p>
          <a:p>
            <a:pPr>
              <a:buFontTx/>
              <a:buNone/>
            </a:pPr>
            <a:endParaRPr lang="en-GB" sz="2400" smtClean="0"/>
          </a:p>
          <a:p>
            <a:pPr>
              <a:buFont typeface="Wingdings" charset="2"/>
              <a:buChar char="§"/>
            </a:pPr>
            <a:r>
              <a:rPr lang="en-GB" sz="2400" smtClean="0"/>
              <a:t>This involves deciding how to evaluate the newly represented query.</a:t>
            </a:r>
          </a:p>
          <a:p>
            <a:pPr>
              <a:buFontTx/>
              <a:buNone/>
            </a:pPr>
            <a:endParaRPr lang="en-GB" sz="2400" smtClean="0"/>
          </a:p>
          <a:p>
            <a:pPr>
              <a:buFont typeface="Wingdings" charset="2"/>
              <a:buChar char="§"/>
            </a:pPr>
            <a:r>
              <a:rPr lang="en-GB" sz="2400" smtClean="0"/>
              <a:t>Makes use of indexes, clustering, distribution of stored data values, etc.</a:t>
            </a:r>
          </a:p>
          <a:p>
            <a:pPr>
              <a:buFontTx/>
              <a:buNone/>
            </a:pPr>
            <a:endParaRPr lang="en-GB" sz="2400" smtClean="0"/>
          </a:p>
          <a:p>
            <a:pPr>
              <a:buFont typeface="Wingdings" charset="2"/>
              <a:buChar char="§"/>
            </a:pPr>
            <a:r>
              <a:rPr lang="en-GB" sz="2400" smtClean="0"/>
              <a:t>Involves the selection of predefined low level procedures to perform relational algebra operations.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GB" b="1" smtClean="0"/>
              <a:t>Step 3 cont.</a:t>
            </a:r>
            <a:endParaRPr lang="en-GB" smtClean="0"/>
          </a:p>
        </p:txBody>
      </p:sp>
      <p:sp>
        <p:nvSpPr>
          <p:cNvPr id="30723" name="Rectangle 3"/>
          <p:cNvSpPr>
            <a:spLocks noGrp="1" noChangeArrowheads="1"/>
          </p:cNvSpPr>
          <p:nvPr>
            <p:ph idx="1"/>
          </p:nvPr>
        </p:nvSpPr>
        <p:spPr>
          <a:xfrm>
            <a:off x="457200" y="2209800"/>
            <a:ext cx="8229600" cy="2408238"/>
          </a:xfrm>
        </p:spPr>
        <p:txBody>
          <a:bodyPr/>
          <a:lstStyle/>
          <a:p>
            <a:pPr algn="ctr">
              <a:buFontTx/>
              <a:buNone/>
            </a:pPr>
            <a:r>
              <a:rPr lang="en-GB" smtClean="0"/>
              <a:t>Needs to account for dependencies between operations, eg Project requires its input to be sorted into order so that duplicates can be eliminated, so the operation preceding the Projection must provide its output in sequence.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GB" b="1" smtClean="0"/>
              <a:t>Step 3 cont.</a:t>
            </a:r>
            <a:endParaRPr lang="en-GB" smtClean="0"/>
          </a:p>
        </p:txBody>
      </p:sp>
      <p:sp>
        <p:nvSpPr>
          <p:cNvPr id="31747" name="Rectangle 3"/>
          <p:cNvSpPr>
            <a:spLocks noGrp="1" noChangeArrowheads="1"/>
          </p:cNvSpPr>
          <p:nvPr>
            <p:ph idx="1"/>
          </p:nvPr>
        </p:nvSpPr>
        <p:spPr/>
        <p:txBody>
          <a:bodyPr/>
          <a:lstStyle/>
          <a:p>
            <a:pPr algn="ctr">
              <a:buFontTx/>
              <a:buNone/>
            </a:pPr>
            <a:r>
              <a:rPr lang="en-GB" sz="2400" smtClean="0"/>
              <a:t>Examples of pre-defined procs:</a:t>
            </a:r>
          </a:p>
          <a:p>
            <a:pPr algn="ctr">
              <a:buFontTx/>
              <a:buNone/>
            </a:pPr>
            <a:endParaRPr lang="en-GB" sz="2400" smtClean="0"/>
          </a:p>
          <a:p>
            <a:pPr>
              <a:buFont typeface="Wingdings" charset="2"/>
              <a:buChar char="§"/>
            </a:pPr>
            <a:r>
              <a:rPr lang="en-GB" sz="2400" smtClean="0"/>
              <a:t>Perform equi-Join.</a:t>
            </a:r>
          </a:p>
          <a:p>
            <a:pPr>
              <a:buFontTx/>
              <a:buNone/>
            </a:pPr>
            <a:endParaRPr lang="en-GB" sz="2400" smtClean="0"/>
          </a:p>
          <a:p>
            <a:pPr>
              <a:buFont typeface="Wingdings" charset="2"/>
              <a:buChar char="§"/>
            </a:pPr>
            <a:r>
              <a:rPr lang="en-GB" sz="2400" smtClean="0"/>
              <a:t>Restriction for when the restriction field is indexed.</a:t>
            </a:r>
          </a:p>
          <a:p>
            <a:pPr>
              <a:buFontTx/>
              <a:buNone/>
            </a:pPr>
            <a:endParaRPr lang="en-GB" sz="2400" smtClean="0"/>
          </a:p>
          <a:p>
            <a:pPr>
              <a:buFont typeface="Wingdings" charset="2"/>
              <a:buChar char="§"/>
            </a:pPr>
            <a:r>
              <a:rPr lang="en-GB" sz="2400" smtClean="0"/>
              <a:t>One for when there is no index but the data is clustered on the restriction field.etc.</a:t>
            </a:r>
          </a:p>
          <a:p>
            <a:pPr>
              <a:buFontTx/>
              <a:buNone/>
            </a:pPr>
            <a:endParaRPr lang="en-GB" sz="2400" smtClean="0"/>
          </a:p>
          <a:p>
            <a:pPr>
              <a:buFont typeface="Wingdings" charset="2"/>
              <a:buChar char="§"/>
            </a:pPr>
            <a:r>
              <a:rPr lang="en-GB" sz="2400" smtClean="0"/>
              <a:t>Each such proc will have an associated cost measure.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1524000"/>
            <a:ext cx="8243888" cy="762000"/>
          </a:xfrm>
        </p:spPr>
        <p:txBody>
          <a:bodyPr>
            <a:normAutofit/>
          </a:bodyPr>
          <a:lstStyle/>
          <a:p>
            <a:pPr algn="ctr"/>
            <a:r>
              <a:rPr lang="en-GB" sz="4500" b="1" smtClean="0"/>
              <a:t>Intervention</a:t>
            </a:r>
            <a:r>
              <a:rPr lang="en-GB" sz="4500" smtClean="0"/>
              <a:t/>
            </a:r>
            <a:br>
              <a:rPr lang="en-GB" sz="4500" smtClean="0"/>
            </a:br>
            <a:endParaRPr lang="en-GB" sz="4500" smtClean="0"/>
          </a:p>
        </p:txBody>
      </p:sp>
      <p:sp>
        <p:nvSpPr>
          <p:cNvPr id="14339" name="Rectangle 3"/>
          <p:cNvSpPr>
            <a:spLocks noGrp="1" noChangeArrowheads="1"/>
          </p:cNvSpPr>
          <p:nvPr>
            <p:ph idx="1"/>
          </p:nvPr>
        </p:nvSpPr>
        <p:spPr/>
        <p:txBody>
          <a:bodyPr/>
          <a:lstStyle/>
          <a:p>
            <a:pPr>
              <a:lnSpc>
                <a:spcPct val="90000"/>
              </a:lnSpc>
              <a:buFont typeface="Wingdings" charset="2"/>
              <a:buChar char="§"/>
            </a:pPr>
            <a:r>
              <a:rPr lang="en-GB" sz="2800" smtClean="0"/>
              <a:t>Still scope for human intervention: eg use of "hints" to guide Oracle optimiser, or rigging statistics for Oracle or DB2.</a:t>
            </a:r>
          </a:p>
          <a:p>
            <a:pPr>
              <a:lnSpc>
                <a:spcPct val="90000"/>
              </a:lnSpc>
              <a:buFontTx/>
              <a:buNone/>
            </a:pPr>
            <a:endParaRPr lang="en-GB" sz="2800" smtClean="0"/>
          </a:p>
          <a:p>
            <a:pPr>
              <a:lnSpc>
                <a:spcPct val="90000"/>
              </a:lnSpc>
              <a:buFont typeface="Wingdings" charset="2"/>
              <a:buChar char="§"/>
            </a:pPr>
            <a:r>
              <a:rPr lang="en-GB" sz="2800" smtClean="0"/>
              <a:t>Still very dependent on programmer skills because query syntax dramatically affects access path choices, eg whether or not an index is used. </a:t>
            </a:r>
          </a:p>
          <a:p>
            <a:pPr>
              <a:lnSpc>
                <a:spcPct val="90000"/>
              </a:lnSpc>
              <a:buFontTx/>
              <a:buNone/>
            </a:pPr>
            <a:endParaRPr lang="en-GB" sz="2800" smtClean="0"/>
          </a:p>
          <a:p>
            <a:pPr>
              <a:lnSpc>
                <a:spcPct val="90000"/>
              </a:lnSpc>
              <a:buFont typeface="Wingdings" charset="2"/>
              <a:buChar char="§"/>
            </a:pPr>
            <a:r>
              <a:rPr lang="en-GB" sz="2800" smtClean="0"/>
              <a:t>The term optimisation is an over claim.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GB" b="1" smtClean="0"/>
              <a:t>Step 3 cont.</a:t>
            </a:r>
            <a:endParaRPr lang="en-GB" smtClean="0"/>
          </a:p>
        </p:txBody>
      </p:sp>
      <p:sp>
        <p:nvSpPr>
          <p:cNvPr id="32771" name="Rectangle 3"/>
          <p:cNvSpPr>
            <a:spLocks noGrp="1" noChangeArrowheads="1"/>
          </p:cNvSpPr>
          <p:nvPr>
            <p:ph idx="1"/>
          </p:nvPr>
        </p:nvSpPr>
        <p:spPr>
          <a:xfrm>
            <a:off x="304800" y="2468563"/>
            <a:ext cx="8229600" cy="4389437"/>
          </a:xfrm>
        </p:spPr>
        <p:txBody>
          <a:bodyPr/>
          <a:lstStyle/>
          <a:p>
            <a:pPr>
              <a:buFont typeface="Wingdings" charset="2"/>
              <a:buChar char="§"/>
            </a:pPr>
            <a:r>
              <a:rPr lang="en-GB" smtClean="0"/>
              <a:t>Using statistical and syntactic information, and the inter-dependencies between operations, a pre-defined proc will be chosen for each low level operation in the query.</a:t>
            </a:r>
          </a:p>
          <a:p>
            <a:pPr>
              <a:buFontTx/>
              <a:buNone/>
            </a:pPr>
            <a:endParaRPr lang="en-GB" smtClean="0"/>
          </a:p>
          <a:p>
            <a:pPr>
              <a:buFont typeface="Wingdings" charset="2"/>
              <a:buChar char="§"/>
            </a:pPr>
            <a:r>
              <a:rPr lang="en-GB" smtClean="0"/>
              <a:t>This process is sometimes called access path selection.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a:r>
              <a:rPr lang="en-GB" b="1" smtClean="0"/>
              <a:t>Step 4 </a:t>
            </a:r>
            <a:endParaRPr lang="en-GB" smtClean="0"/>
          </a:p>
        </p:txBody>
      </p:sp>
      <p:sp>
        <p:nvSpPr>
          <p:cNvPr id="33795" name="Rectangle 3"/>
          <p:cNvSpPr>
            <a:spLocks noGrp="1" noChangeArrowheads="1"/>
          </p:cNvSpPr>
          <p:nvPr>
            <p:ph idx="1"/>
          </p:nvPr>
        </p:nvSpPr>
        <p:spPr/>
        <p:txBody>
          <a:bodyPr/>
          <a:lstStyle/>
          <a:p>
            <a:pPr>
              <a:buFont typeface="Wingdings" charset="2"/>
              <a:buChar char="§"/>
            </a:pPr>
            <a:r>
              <a:rPr lang="en-GB" sz="2800" smtClean="0"/>
              <a:t>Generate query plans and choose the cheapest.</a:t>
            </a:r>
          </a:p>
          <a:p>
            <a:pPr>
              <a:buFontTx/>
              <a:buNone/>
            </a:pPr>
            <a:endParaRPr lang="en-GB" sz="2800" smtClean="0"/>
          </a:p>
          <a:p>
            <a:pPr>
              <a:buFont typeface="Wingdings" charset="2"/>
              <a:buChar char="§"/>
            </a:pPr>
            <a:r>
              <a:rPr lang="en-GB" sz="2800" smtClean="0"/>
              <a:t>Each plan is built by combining sets of candidate implementation procedures corresponding to low-level query operations.</a:t>
            </a:r>
          </a:p>
          <a:p>
            <a:endParaRPr lang="en-GB" sz="2800" smtClean="0"/>
          </a:p>
          <a:p>
            <a:pPr>
              <a:buFont typeface="Wingdings" charset="2"/>
              <a:buChar char="§"/>
            </a:pPr>
            <a:r>
              <a:rPr lang="en-GB" sz="2800" smtClean="0"/>
              <a:t>Heuristics will be needed to limit the number of query plans generated.</a:t>
            </a:r>
          </a:p>
          <a:p>
            <a:endParaRPr lang="en-GB" sz="2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GB" b="1" smtClean="0"/>
              <a:t>Step 4 cont.</a:t>
            </a:r>
            <a:endParaRPr lang="en-GB" smtClean="0"/>
          </a:p>
        </p:txBody>
      </p:sp>
      <p:sp>
        <p:nvSpPr>
          <p:cNvPr id="34819" name="Rectangle 3"/>
          <p:cNvSpPr>
            <a:spLocks noGrp="1" noChangeArrowheads="1"/>
          </p:cNvSpPr>
          <p:nvPr>
            <p:ph idx="1"/>
          </p:nvPr>
        </p:nvSpPr>
        <p:spPr/>
        <p:txBody>
          <a:bodyPr/>
          <a:lstStyle/>
          <a:p>
            <a:pPr>
              <a:lnSpc>
                <a:spcPct val="90000"/>
              </a:lnSpc>
              <a:buFont typeface="Wingdings" charset="2"/>
              <a:buChar char="§"/>
            </a:pPr>
            <a:r>
              <a:rPr lang="en-GB" sz="2800" smtClean="0"/>
              <a:t>Evaluating the cost of query plans may involve a complex cost formula.</a:t>
            </a:r>
          </a:p>
          <a:p>
            <a:pPr>
              <a:lnSpc>
                <a:spcPct val="90000"/>
              </a:lnSpc>
              <a:buFont typeface="Wingdings" charset="2"/>
              <a:buChar char="§"/>
            </a:pPr>
            <a:endParaRPr lang="en-GB" sz="2800" smtClean="0"/>
          </a:p>
          <a:p>
            <a:pPr>
              <a:lnSpc>
                <a:spcPct val="90000"/>
              </a:lnSpc>
              <a:buFont typeface="Wingdings" charset="2"/>
              <a:buChar char="§"/>
            </a:pPr>
            <a:r>
              <a:rPr lang="en-GB" sz="2800" smtClean="0"/>
              <a:t>Usually however disk I/O is the dominant component, perhaps followed by CPU time.</a:t>
            </a:r>
          </a:p>
          <a:p>
            <a:pPr>
              <a:lnSpc>
                <a:spcPct val="90000"/>
              </a:lnSpc>
              <a:buFont typeface="Wingdings" charset="2"/>
              <a:buNone/>
            </a:pPr>
            <a:endParaRPr lang="en-GB" sz="2800" smtClean="0"/>
          </a:p>
          <a:p>
            <a:pPr>
              <a:lnSpc>
                <a:spcPct val="90000"/>
              </a:lnSpc>
              <a:buFont typeface="Wingdings" charset="2"/>
              <a:buChar char="§"/>
            </a:pPr>
            <a:r>
              <a:rPr lang="en-GB" sz="2800" smtClean="0"/>
              <a:t>The estimation of intermediate results generated during query execution complicates the costing as such results are very data dependent.</a:t>
            </a:r>
          </a:p>
          <a:p>
            <a:pPr>
              <a:lnSpc>
                <a:spcPct val="90000"/>
              </a:lnSpc>
              <a:buFont typeface="Wingdings" charset="2"/>
              <a:buChar char="§"/>
            </a:pPr>
            <a:endParaRPr lang="en-GB" sz="28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GB" b="1" smtClean="0"/>
              <a:t>Steps summary</a:t>
            </a:r>
            <a:endParaRPr lang="en-GB" smtClean="0"/>
          </a:p>
        </p:txBody>
      </p:sp>
      <p:sp>
        <p:nvSpPr>
          <p:cNvPr id="35843" name="Rectangle 3"/>
          <p:cNvSpPr>
            <a:spLocks noGrp="1" noChangeArrowheads="1"/>
          </p:cNvSpPr>
          <p:nvPr>
            <p:ph idx="1"/>
          </p:nvPr>
        </p:nvSpPr>
        <p:spPr>
          <a:xfrm>
            <a:off x="381000" y="2209800"/>
            <a:ext cx="8229600" cy="4389438"/>
          </a:xfrm>
        </p:spPr>
        <p:txBody>
          <a:bodyPr/>
          <a:lstStyle/>
          <a:p>
            <a:pPr marL="609600" indent="-609600">
              <a:lnSpc>
                <a:spcPct val="90000"/>
              </a:lnSpc>
              <a:buFont typeface="Times" charset="0"/>
              <a:buNone/>
            </a:pPr>
            <a:r>
              <a:rPr lang="en-GB" sz="2800" smtClean="0"/>
              <a:t>1) Formulate query into a suitable machine representation.</a:t>
            </a:r>
          </a:p>
          <a:p>
            <a:pPr marL="609600" indent="-609600">
              <a:lnSpc>
                <a:spcPct val="90000"/>
              </a:lnSpc>
              <a:buFont typeface="Times" charset="0"/>
              <a:buNone/>
            </a:pPr>
            <a:endParaRPr lang="en-GB" sz="2800" smtClean="0"/>
          </a:p>
          <a:p>
            <a:pPr marL="609600" indent="-609600">
              <a:lnSpc>
                <a:spcPct val="90000"/>
              </a:lnSpc>
              <a:buFont typeface="Times" charset="0"/>
              <a:buNone/>
            </a:pPr>
            <a:r>
              <a:rPr lang="en-GB" sz="2800" smtClean="0"/>
              <a:t>2) Convert to canonical form.</a:t>
            </a:r>
          </a:p>
          <a:p>
            <a:pPr marL="609600" indent="-609600">
              <a:lnSpc>
                <a:spcPct val="90000"/>
              </a:lnSpc>
              <a:buFont typeface="Times" charset="0"/>
              <a:buNone/>
            </a:pPr>
            <a:endParaRPr lang="en-GB" sz="2800" smtClean="0"/>
          </a:p>
          <a:p>
            <a:pPr marL="609600" indent="-609600">
              <a:lnSpc>
                <a:spcPct val="90000"/>
              </a:lnSpc>
              <a:buFontTx/>
              <a:buNone/>
            </a:pPr>
            <a:r>
              <a:rPr lang="en-GB" sz="2800" smtClean="0"/>
              <a:t>3) Choose candidate low level procedures.</a:t>
            </a:r>
          </a:p>
          <a:p>
            <a:pPr marL="609600" indent="-609600">
              <a:lnSpc>
                <a:spcPct val="90000"/>
              </a:lnSpc>
              <a:buFontTx/>
              <a:buNone/>
            </a:pPr>
            <a:endParaRPr lang="en-GB" sz="2800" smtClean="0"/>
          </a:p>
          <a:p>
            <a:pPr marL="609600" indent="-609600">
              <a:lnSpc>
                <a:spcPct val="90000"/>
              </a:lnSpc>
              <a:buFontTx/>
              <a:buNone/>
            </a:pPr>
            <a:r>
              <a:rPr lang="en-GB" sz="2800" smtClean="0"/>
              <a:t>4) Generate query plans and choose the cheapest.</a:t>
            </a:r>
          </a:p>
          <a:p>
            <a:pPr marL="609600" indent="-609600">
              <a:lnSpc>
                <a:spcPct val="90000"/>
              </a:lnSpc>
            </a:pPr>
            <a:endParaRPr lang="en-GB" sz="2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81000"/>
            <a:ext cx="8229600" cy="1143000"/>
          </a:xfrm>
        </p:spPr>
        <p:txBody>
          <a:bodyPr/>
          <a:lstStyle/>
          <a:p>
            <a:pPr algn="ctr"/>
            <a:r>
              <a:rPr lang="en-GB" sz="4600" b="1" smtClean="0"/>
              <a:t>Approaches to optimisation</a:t>
            </a:r>
            <a:endParaRPr lang="en-GB" smtClean="0"/>
          </a:p>
        </p:txBody>
      </p:sp>
      <p:sp>
        <p:nvSpPr>
          <p:cNvPr id="36867" name="Rectangle 3"/>
          <p:cNvSpPr>
            <a:spLocks noGrp="1" noChangeArrowheads="1"/>
          </p:cNvSpPr>
          <p:nvPr>
            <p:ph idx="1"/>
          </p:nvPr>
        </p:nvSpPr>
        <p:spPr/>
        <p:txBody>
          <a:bodyPr/>
          <a:lstStyle/>
          <a:p>
            <a:pPr>
              <a:buFont typeface="Wingdings" charset="2"/>
              <a:buChar char="§"/>
            </a:pPr>
            <a:r>
              <a:rPr lang="en-GB" sz="2800" smtClean="0"/>
              <a:t>Rule based (also called syntax based) optimisers.</a:t>
            </a:r>
          </a:p>
          <a:p>
            <a:pPr>
              <a:buFont typeface="Wingdings" charset="2"/>
              <a:buChar char="§"/>
            </a:pPr>
            <a:endParaRPr lang="en-GB" sz="2800" smtClean="0"/>
          </a:p>
          <a:p>
            <a:pPr>
              <a:buFont typeface="Wingdings" charset="2"/>
              <a:buChar char="§"/>
            </a:pPr>
            <a:r>
              <a:rPr lang="en-GB" sz="2800" smtClean="0"/>
              <a:t>Uses structure of SQL statements, including: Functions called, Use of nulls, Order of clauses, Availability of indexes, clustering.</a:t>
            </a:r>
          </a:p>
          <a:p>
            <a:pPr>
              <a:buFont typeface="Wingdings" charset="2"/>
              <a:buChar char="§"/>
            </a:pPr>
            <a:endParaRPr lang="en-GB" sz="2800" smtClean="0"/>
          </a:p>
          <a:p>
            <a:pPr>
              <a:buFont typeface="Wingdings" charset="2"/>
              <a:buChar char="§"/>
            </a:pPr>
            <a:r>
              <a:rPr lang="en-GB" sz="2800" smtClean="0"/>
              <a:t>Actions are predictable whereas stats optimisation is data dependent.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990600"/>
            <a:ext cx="8229600" cy="1143000"/>
          </a:xfrm>
        </p:spPr>
        <p:txBody>
          <a:bodyPr/>
          <a:lstStyle/>
          <a:p>
            <a:pPr algn="ctr"/>
            <a:r>
              <a:rPr lang="en-GB" sz="4600" b="1" smtClean="0"/>
              <a:t>Statistics based (also called cost based)</a:t>
            </a:r>
            <a:endParaRPr lang="en-GB" smtClean="0"/>
          </a:p>
        </p:txBody>
      </p:sp>
      <p:sp>
        <p:nvSpPr>
          <p:cNvPr id="37891" name="Rectangle 3"/>
          <p:cNvSpPr>
            <a:spLocks noGrp="1" noChangeArrowheads="1"/>
          </p:cNvSpPr>
          <p:nvPr>
            <p:ph idx="1"/>
          </p:nvPr>
        </p:nvSpPr>
        <p:spPr>
          <a:xfrm>
            <a:off x="457200" y="2209800"/>
            <a:ext cx="8229600" cy="4389438"/>
          </a:xfrm>
        </p:spPr>
        <p:txBody>
          <a:bodyPr/>
          <a:lstStyle/>
          <a:p>
            <a:pPr>
              <a:buFont typeface="Wingdings" charset="2"/>
              <a:buNone/>
            </a:pPr>
            <a:r>
              <a:rPr lang="en-GB" b="1" u="sng" smtClean="0"/>
              <a:t>Uses:</a:t>
            </a:r>
            <a:endParaRPr lang="en-GB" b="1" smtClean="0"/>
          </a:p>
          <a:p>
            <a:pPr>
              <a:buFont typeface="Wingdings" charset="2"/>
              <a:buNone/>
            </a:pPr>
            <a:endParaRPr lang="en-GB" smtClean="0"/>
          </a:p>
          <a:p>
            <a:pPr>
              <a:buFont typeface="Wingdings" charset="2"/>
              <a:buChar char="§"/>
            </a:pPr>
            <a:r>
              <a:rPr lang="en-GB" smtClean="0"/>
              <a:t>No. of tuples in tables</a:t>
            </a:r>
          </a:p>
          <a:p>
            <a:pPr>
              <a:buFont typeface="Wingdings" charset="2"/>
              <a:buChar char="§"/>
            </a:pPr>
            <a:r>
              <a:rPr lang="en-GB" smtClean="0"/>
              <a:t>No. of columns</a:t>
            </a:r>
          </a:p>
          <a:p>
            <a:pPr>
              <a:buFont typeface="Wingdings" charset="2"/>
              <a:buChar char="§"/>
            </a:pPr>
            <a:r>
              <a:rPr lang="en-GB" smtClean="0"/>
              <a:t>Similar statistics about available indexes</a:t>
            </a:r>
          </a:p>
          <a:p>
            <a:pPr>
              <a:buFont typeface="Wingdings" charset="2"/>
              <a:buChar char="§"/>
            </a:pPr>
            <a:r>
              <a:rPr lang="en-GB" smtClean="0"/>
              <a:t>Max and min values</a:t>
            </a:r>
          </a:p>
          <a:p>
            <a:pPr>
              <a:buFont typeface="Wingdings" charset="2"/>
              <a:buChar char="§"/>
            </a:pPr>
            <a:r>
              <a:rPr lang="en-GB" smtClean="0"/>
              <a:t>No. of distinct values</a:t>
            </a:r>
          </a:p>
          <a:p>
            <a:pPr>
              <a:buFont typeface="Wingdings" charset="2"/>
              <a:buChar char="§"/>
            </a:pPr>
            <a:r>
              <a:rPr lang="en-GB" smtClean="0"/>
              <a:t>Data sequencing.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a:r>
              <a:rPr lang="en-GB" b="1" smtClean="0"/>
              <a:t>Oracle</a:t>
            </a:r>
            <a:endParaRPr lang="en-GB" smtClean="0"/>
          </a:p>
        </p:txBody>
      </p:sp>
      <p:sp>
        <p:nvSpPr>
          <p:cNvPr id="38915" name="Rectangle 3"/>
          <p:cNvSpPr>
            <a:spLocks noGrp="1" noChangeArrowheads="1"/>
          </p:cNvSpPr>
          <p:nvPr>
            <p:ph idx="1"/>
          </p:nvPr>
        </p:nvSpPr>
        <p:spPr/>
        <p:txBody>
          <a:bodyPr/>
          <a:lstStyle/>
          <a:p>
            <a:pPr>
              <a:buFont typeface="Wingdings" charset="2"/>
              <a:buChar char="§"/>
            </a:pPr>
            <a:r>
              <a:rPr lang="en-GB" sz="2800" smtClean="0"/>
              <a:t>Uses both syntax and stats.</a:t>
            </a:r>
          </a:p>
          <a:p>
            <a:pPr>
              <a:buFont typeface="Wingdings" charset="2"/>
              <a:buChar char="§"/>
            </a:pPr>
            <a:r>
              <a:rPr lang="en-GB" sz="2800" smtClean="0"/>
              <a:t>Defaults to stats providing stats are available.</a:t>
            </a:r>
          </a:p>
          <a:p>
            <a:pPr>
              <a:buFont typeface="Wingdings" charset="2"/>
              <a:buChar char="§"/>
            </a:pPr>
            <a:r>
              <a:rPr lang="en-GB" sz="2800" smtClean="0"/>
              <a:t>User must choose which component to use.</a:t>
            </a:r>
          </a:p>
          <a:p>
            <a:pPr>
              <a:buFont typeface="Wingdings" charset="2"/>
              <a:buChar char="§"/>
            </a:pPr>
            <a:r>
              <a:rPr lang="en-GB" sz="2800" smtClean="0"/>
              <a:t>Stats are collected with the "analyse table" or "analyse index" commands.</a:t>
            </a:r>
          </a:p>
          <a:p>
            <a:pPr>
              <a:buFont typeface="Wingdings" charset="2"/>
              <a:buChar char="§"/>
            </a:pPr>
            <a:r>
              <a:rPr lang="en-GB" sz="2800" smtClean="0"/>
              <a:t>Stats can be computed exactly or estimated by sampling a subset of data, (first 1,000 rows).</a:t>
            </a:r>
          </a:p>
          <a:p>
            <a:pPr>
              <a:buFont typeface="Wingdings" charset="2"/>
              <a:buChar char="§"/>
            </a:pPr>
            <a:r>
              <a:rPr lang="en-GB" sz="2800" smtClean="0"/>
              <a:t>No stats are collected unless you "analyse".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371600"/>
            <a:ext cx="8243888" cy="887413"/>
          </a:xfrm>
        </p:spPr>
        <p:txBody>
          <a:bodyPr/>
          <a:lstStyle/>
          <a:p>
            <a:pPr algn="ctr"/>
            <a:r>
              <a:rPr lang="en-GB" b="1" smtClean="0"/>
              <a:t>Good SQL practice I</a:t>
            </a:r>
            <a:br>
              <a:rPr lang="en-GB" b="1" smtClean="0"/>
            </a:br>
            <a:endParaRPr lang="en-GB" smtClean="0"/>
          </a:p>
        </p:txBody>
      </p:sp>
      <p:sp>
        <p:nvSpPr>
          <p:cNvPr id="39939" name="Rectangle 3"/>
          <p:cNvSpPr>
            <a:spLocks noGrp="1" noChangeArrowheads="1"/>
          </p:cNvSpPr>
          <p:nvPr>
            <p:ph idx="1"/>
          </p:nvPr>
        </p:nvSpPr>
        <p:spPr/>
        <p:txBody>
          <a:bodyPr/>
          <a:lstStyle/>
          <a:p>
            <a:pPr marL="609600" indent="-609600">
              <a:buFontTx/>
              <a:buNone/>
            </a:pPr>
            <a:r>
              <a:rPr lang="en-GB" smtClean="0"/>
              <a:t>1)	Efficient structuring of the data, schema design, indexes, clusters, keys.</a:t>
            </a:r>
          </a:p>
          <a:p>
            <a:pPr marL="609600" indent="-609600">
              <a:buFont typeface="Times" charset="0"/>
              <a:buNone/>
            </a:pPr>
            <a:endParaRPr lang="en-GB" smtClean="0"/>
          </a:p>
          <a:p>
            <a:pPr marL="609600" indent="-609600">
              <a:buFont typeface="Times" charset="0"/>
              <a:buNone/>
            </a:pPr>
            <a:r>
              <a:rPr lang="en-GB" smtClean="0"/>
              <a:t>2) 	Efficient structuring of queries.</a:t>
            </a:r>
          </a:p>
          <a:p>
            <a:pPr marL="609600" indent="-609600">
              <a:buFont typeface="Times" charset="0"/>
              <a:buNone/>
            </a:pPr>
            <a:endParaRPr lang="en-GB" smtClean="0"/>
          </a:p>
          <a:p>
            <a:pPr marL="609600" indent="-609600">
              <a:buFontTx/>
              <a:buNone/>
            </a:pPr>
            <a:r>
              <a:rPr lang="en-GB" smtClean="0"/>
              <a:t>3) 	Providing more info to the optimiser.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457200"/>
            <a:ext cx="8229600" cy="1143000"/>
          </a:xfrm>
        </p:spPr>
        <p:txBody>
          <a:bodyPr/>
          <a:lstStyle/>
          <a:p>
            <a:pPr algn="ctr"/>
            <a:r>
              <a:rPr lang="en-GB" b="1" smtClean="0"/>
              <a:t>Good SQL practice II</a:t>
            </a:r>
            <a:endParaRPr lang="en-GB" smtClean="0"/>
          </a:p>
        </p:txBody>
      </p:sp>
      <p:sp>
        <p:nvSpPr>
          <p:cNvPr id="40963" name="Rectangle 3"/>
          <p:cNvSpPr>
            <a:spLocks noGrp="1" noChangeArrowheads="1"/>
          </p:cNvSpPr>
          <p:nvPr>
            <p:ph idx="1"/>
          </p:nvPr>
        </p:nvSpPr>
        <p:spPr>
          <a:xfrm>
            <a:off x="685800" y="1828800"/>
            <a:ext cx="7772400" cy="4724400"/>
          </a:xfrm>
        </p:spPr>
        <p:txBody>
          <a:bodyPr/>
          <a:lstStyle/>
          <a:p>
            <a:pPr>
              <a:buFont typeface="Wingdings" charset="2"/>
              <a:buChar char="§"/>
            </a:pPr>
            <a:r>
              <a:rPr lang="en-GB" smtClean="0"/>
              <a:t> Avoid the use of * and count(*)</a:t>
            </a:r>
          </a:p>
          <a:p>
            <a:pPr>
              <a:buFont typeface="Wingdings" charset="2"/>
              <a:buChar char="§"/>
            </a:pPr>
            <a:endParaRPr lang="en-GB" smtClean="0"/>
          </a:p>
          <a:p>
            <a:pPr>
              <a:buFont typeface="Wingdings" charset="2"/>
              <a:buChar char="§"/>
            </a:pPr>
            <a:r>
              <a:rPr lang="en-GB" smtClean="0"/>
              <a:t>Avoid long table and column names </a:t>
            </a:r>
          </a:p>
          <a:p>
            <a:pPr>
              <a:buFont typeface="Wingdings" charset="2"/>
              <a:buChar char="§"/>
            </a:pPr>
            <a:endParaRPr lang="en-GB" smtClean="0"/>
          </a:p>
          <a:p>
            <a:pPr>
              <a:buFont typeface="Wingdings" charset="2"/>
              <a:buChar char="§"/>
            </a:pPr>
            <a:r>
              <a:rPr lang="en-GB" smtClean="0"/>
              <a:t>use brief table aliases in Joins</a:t>
            </a:r>
          </a:p>
          <a:p>
            <a:pPr>
              <a:buFont typeface="Wingdings" charset="2"/>
              <a:buChar char="§"/>
            </a:pPr>
            <a:endParaRPr lang="en-GB" smtClean="0"/>
          </a:p>
          <a:p>
            <a:pPr>
              <a:buFont typeface="Wingdings" charset="2"/>
              <a:buChar char="§"/>
            </a:pPr>
            <a:r>
              <a:rPr lang="en-GB" smtClean="0"/>
              <a:t>Specify table.columns in Joins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57200"/>
            <a:ext cx="8229600" cy="1143000"/>
          </a:xfrm>
        </p:spPr>
        <p:txBody>
          <a:bodyPr/>
          <a:lstStyle/>
          <a:p>
            <a:pPr algn="ctr"/>
            <a:r>
              <a:rPr lang="en-GB" b="1" smtClean="0"/>
              <a:t>Good SQL practice III</a:t>
            </a:r>
            <a:endParaRPr lang="en-GB" smtClean="0"/>
          </a:p>
        </p:txBody>
      </p:sp>
      <p:sp>
        <p:nvSpPr>
          <p:cNvPr id="41987" name="Rectangle 3"/>
          <p:cNvSpPr>
            <a:spLocks noGrp="1" noChangeArrowheads="1"/>
          </p:cNvSpPr>
          <p:nvPr>
            <p:ph idx="1"/>
          </p:nvPr>
        </p:nvSpPr>
        <p:spPr>
          <a:xfrm>
            <a:off x="685800" y="1981200"/>
            <a:ext cx="7772400" cy="4648200"/>
          </a:xfrm>
        </p:spPr>
        <p:txBody>
          <a:bodyPr/>
          <a:lstStyle/>
          <a:p>
            <a:pPr>
              <a:lnSpc>
                <a:spcPct val="90000"/>
              </a:lnSpc>
              <a:buFont typeface="Wingdings" charset="2"/>
              <a:buChar char="§"/>
            </a:pPr>
            <a:r>
              <a:rPr lang="en-GB" sz="2800" smtClean="0"/>
              <a:t>Eliminate rows as early as possible:</a:t>
            </a:r>
          </a:p>
          <a:p>
            <a:pPr>
              <a:lnSpc>
                <a:spcPct val="90000"/>
              </a:lnSpc>
              <a:buFontTx/>
              <a:buNone/>
            </a:pPr>
            <a:r>
              <a:rPr lang="en-GB" sz="2800" smtClean="0"/>
              <a:t>Select job,avg(sal)</a:t>
            </a:r>
          </a:p>
          <a:p>
            <a:pPr>
              <a:lnSpc>
                <a:spcPct val="90000"/>
              </a:lnSpc>
              <a:buFontTx/>
              <a:buNone/>
            </a:pPr>
            <a:r>
              <a:rPr lang="en-GB" sz="2800" smtClean="0"/>
              <a:t>	from emp</a:t>
            </a:r>
          </a:p>
          <a:p>
            <a:pPr>
              <a:lnSpc>
                <a:spcPct val="90000"/>
              </a:lnSpc>
              <a:buFontTx/>
              <a:buNone/>
            </a:pPr>
            <a:r>
              <a:rPr lang="en-GB" sz="2800" smtClean="0"/>
              <a:t>		where job != 'MANAGER'</a:t>
            </a:r>
          </a:p>
          <a:p>
            <a:pPr>
              <a:lnSpc>
                <a:spcPct val="90000"/>
              </a:lnSpc>
              <a:buFontTx/>
              <a:buNone/>
            </a:pPr>
            <a:r>
              <a:rPr lang="en-GB" sz="2800" smtClean="0"/>
              <a:t>			group by job </a:t>
            </a:r>
          </a:p>
          <a:p>
            <a:pPr>
              <a:lnSpc>
                <a:spcPct val="90000"/>
              </a:lnSpc>
              <a:buFont typeface="Wingdings" charset="2"/>
              <a:buChar char="§"/>
            </a:pPr>
            <a:r>
              <a:rPr lang="en-GB" sz="2800" smtClean="0"/>
              <a:t>is better than:</a:t>
            </a:r>
          </a:p>
          <a:p>
            <a:pPr>
              <a:lnSpc>
                <a:spcPct val="90000"/>
              </a:lnSpc>
              <a:buFontTx/>
              <a:buNone/>
            </a:pPr>
            <a:r>
              <a:rPr lang="en-GB" sz="2800" smtClean="0"/>
              <a:t>Select job,avg(sal)</a:t>
            </a:r>
          </a:p>
          <a:p>
            <a:pPr>
              <a:lnSpc>
                <a:spcPct val="90000"/>
              </a:lnSpc>
              <a:buFontTx/>
              <a:buNone/>
            </a:pPr>
            <a:r>
              <a:rPr lang="en-GB" sz="2800" smtClean="0"/>
              <a:t>	from emp</a:t>
            </a:r>
          </a:p>
          <a:p>
            <a:pPr>
              <a:lnSpc>
                <a:spcPct val="90000"/>
              </a:lnSpc>
              <a:buFontTx/>
              <a:buNone/>
            </a:pPr>
            <a:r>
              <a:rPr lang="en-GB" sz="2800" smtClean="0"/>
              <a:t>		group by job </a:t>
            </a:r>
          </a:p>
          <a:p>
            <a:pPr>
              <a:lnSpc>
                <a:spcPct val="90000"/>
              </a:lnSpc>
              <a:buFontTx/>
              <a:buNone/>
            </a:pPr>
            <a:r>
              <a:rPr lang="en-GB" sz="2800" smtClean="0"/>
              <a:t>			having job != 'MANAGER'.</a:t>
            </a:r>
          </a:p>
          <a:p>
            <a:pPr>
              <a:lnSpc>
                <a:spcPct val="90000"/>
              </a:lnSpc>
            </a:pPr>
            <a:endParaRPr lang="en-GB" sz="2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GB" b="1" smtClean="0"/>
              <a:t>Example 1.1</a:t>
            </a:r>
            <a:endParaRPr lang="en-GB" smtClean="0"/>
          </a:p>
        </p:txBody>
      </p:sp>
      <p:sp>
        <p:nvSpPr>
          <p:cNvPr id="15363" name="Rectangle 3"/>
          <p:cNvSpPr>
            <a:spLocks noGrp="1" noChangeArrowheads="1"/>
          </p:cNvSpPr>
          <p:nvPr>
            <p:ph idx="1"/>
          </p:nvPr>
        </p:nvSpPr>
        <p:spPr>
          <a:xfrm>
            <a:off x="685800" y="1981200"/>
            <a:ext cx="7772400" cy="4495800"/>
          </a:xfrm>
        </p:spPr>
        <p:txBody>
          <a:bodyPr/>
          <a:lstStyle/>
          <a:p>
            <a:pPr>
              <a:lnSpc>
                <a:spcPct val="90000"/>
              </a:lnSpc>
              <a:buFont typeface="Wingdings" charset="2"/>
              <a:buChar char="§"/>
            </a:pPr>
            <a:r>
              <a:rPr lang="en-GB" sz="2400" smtClean="0"/>
              <a:t>Get names of suppliers who supply part 'p2':</a:t>
            </a:r>
          </a:p>
          <a:p>
            <a:pPr>
              <a:lnSpc>
                <a:spcPct val="90000"/>
              </a:lnSpc>
              <a:buFontTx/>
              <a:buNone/>
            </a:pPr>
            <a:endParaRPr lang="en-GB" sz="2400" smtClean="0"/>
          </a:p>
          <a:p>
            <a:pPr>
              <a:lnSpc>
                <a:spcPct val="90000"/>
              </a:lnSpc>
              <a:buFontTx/>
              <a:buNone/>
            </a:pPr>
            <a:r>
              <a:rPr lang="en-GB" sz="2400" smtClean="0"/>
              <a:t>select distinct s.sname</a:t>
            </a:r>
          </a:p>
          <a:p>
            <a:pPr>
              <a:lnSpc>
                <a:spcPct val="90000"/>
              </a:lnSpc>
              <a:buFontTx/>
              <a:buNone/>
            </a:pPr>
            <a:r>
              <a:rPr lang="en-GB" sz="2400" smtClean="0"/>
              <a:t>	from s, sp</a:t>
            </a:r>
          </a:p>
          <a:p>
            <a:pPr>
              <a:lnSpc>
                <a:spcPct val="90000"/>
              </a:lnSpc>
              <a:buFontTx/>
              <a:buNone/>
            </a:pPr>
            <a:r>
              <a:rPr lang="en-GB" sz="2400" smtClean="0"/>
              <a:t>		where s.s# = sp.s#</a:t>
            </a:r>
          </a:p>
          <a:p>
            <a:pPr>
              <a:lnSpc>
                <a:spcPct val="90000"/>
              </a:lnSpc>
              <a:buFontTx/>
              <a:buNone/>
            </a:pPr>
            <a:r>
              <a:rPr lang="en-GB" sz="2400" smtClean="0"/>
              <a:t>			and sp.p# = 'p2’</a:t>
            </a:r>
          </a:p>
          <a:p>
            <a:pPr>
              <a:lnSpc>
                <a:spcPct val="90000"/>
              </a:lnSpc>
              <a:buFontTx/>
              <a:buNone/>
            </a:pPr>
            <a:endParaRPr lang="en-GB" sz="2400" smtClean="0"/>
          </a:p>
          <a:p>
            <a:pPr>
              <a:lnSpc>
                <a:spcPct val="90000"/>
              </a:lnSpc>
              <a:buFont typeface="Wingdings" charset="2"/>
              <a:buChar char="§"/>
            </a:pPr>
            <a:r>
              <a:rPr lang="en-GB" sz="2400" smtClean="0"/>
              <a:t>Database contains 100 suppliers and 10,000 shipments, 50 of which supply 'p2'.</a:t>
            </a:r>
          </a:p>
          <a:p>
            <a:pPr>
              <a:lnSpc>
                <a:spcPct val="90000"/>
              </a:lnSpc>
              <a:buFontTx/>
              <a:buNone/>
            </a:pPr>
            <a:endParaRPr lang="en-GB" sz="2400" smtClean="0"/>
          </a:p>
          <a:p>
            <a:pPr>
              <a:lnSpc>
                <a:spcPct val="90000"/>
              </a:lnSpc>
              <a:buFont typeface="Wingdings" charset="2"/>
              <a:buChar char="§"/>
            </a:pPr>
            <a:r>
              <a:rPr lang="en-GB" sz="2400" smtClean="0"/>
              <a:t>Consider how to evaluate without optimisation?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457200"/>
            <a:ext cx="8229600" cy="1143000"/>
          </a:xfrm>
        </p:spPr>
        <p:txBody>
          <a:bodyPr/>
          <a:lstStyle/>
          <a:p>
            <a:pPr algn="ctr"/>
            <a:r>
              <a:rPr lang="en-GB" b="1" smtClean="0"/>
              <a:t>Good SQL practice IV</a:t>
            </a:r>
            <a:endParaRPr lang="en-GB" smtClean="0"/>
          </a:p>
        </p:txBody>
      </p:sp>
      <p:sp>
        <p:nvSpPr>
          <p:cNvPr id="43011" name="Rectangle 3"/>
          <p:cNvSpPr>
            <a:spLocks noGrp="1" noChangeArrowheads="1"/>
          </p:cNvSpPr>
          <p:nvPr>
            <p:ph idx="1"/>
          </p:nvPr>
        </p:nvSpPr>
        <p:spPr/>
        <p:txBody>
          <a:bodyPr/>
          <a:lstStyle/>
          <a:p>
            <a:pPr>
              <a:buFont typeface="Wingdings" charset="2"/>
              <a:buChar char="§"/>
            </a:pPr>
            <a:r>
              <a:rPr lang="en-GB" sz="2800" smtClean="0"/>
              <a:t>Be aware of peculiarities and assumptions of your DBMS's optimiser. </a:t>
            </a:r>
          </a:p>
          <a:p>
            <a:pPr algn="ctr">
              <a:buFontTx/>
              <a:buNone/>
            </a:pPr>
            <a:r>
              <a:rPr lang="en-GB" sz="2800" smtClean="0"/>
              <a:t>Typical examples include:</a:t>
            </a:r>
          </a:p>
          <a:p>
            <a:pPr>
              <a:buFont typeface="Wingdings" charset="2"/>
              <a:buChar char="§"/>
            </a:pPr>
            <a:r>
              <a:rPr lang="en-GB" sz="2800" smtClean="0"/>
              <a:t>Indexes not used with:</a:t>
            </a:r>
          </a:p>
          <a:p>
            <a:pPr>
              <a:buFontTx/>
              <a:buNone/>
            </a:pPr>
            <a:r>
              <a:rPr lang="en-GB" sz="2800" smtClean="0"/>
              <a:t>		- Maths on index column in WHERE clause.</a:t>
            </a:r>
          </a:p>
          <a:p>
            <a:pPr>
              <a:buFontTx/>
              <a:buNone/>
            </a:pPr>
            <a:r>
              <a:rPr lang="en-GB" sz="2800" smtClean="0"/>
              <a:t>		- Like '%c%' - must specify start of string.</a:t>
            </a:r>
          </a:p>
          <a:p>
            <a:pPr>
              <a:buFontTx/>
              <a:buNone/>
            </a:pPr>
            <a:r>
              <a:rPr lang="en-GB" sz="2800" smtClean="0"/>
              <a:t>		- Comparison with null in WHERE clause.</a:t>
            </a:r>
          </a:p>
          <a:p>
            <a:pPr>
              <a:buFontTx/>
              <a:buNone/>
            </a:pPr>
            <a:r>
              <a:rPr lang="en-GB" sz="2800" smtClean="0"/>
              <a:t>		- *, not equals: assumes returning majority of 	  rows so index not used.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457200"/>
            <a:ext cx="8229600" cy="1143000"/>
          </a:xfrm>
        </p:spPr>
        <p:txBody>
          <a:bodyPr/>
          <a:lstStyle/>
          <a:p>
            <a:pPr algn="ctr"/>
            <a:r>
              <a:rPr lang="en-GB" b="1" smtClean="0"/>
              <a:t>Good SQL practice V</a:t>
            </a:r>
            <a:endParaRPr lang="en-GB" smtClean="0"/>
          </a:p>
        </p:txBody>
      </p:sp>
      <p:sp>
        <p:nvSpPr>
          <p:cNvPr id="44035" name="Rectangle 3"/>
          <p:cNvSpPr>
            <a:spLocks noGrp="1" noChangeArrowheads="1"/>
          </p:cNvSpPr>
          <p:nvPr>
            <p:ph idx="1"/>
          </p:nvPr>
        </p:nvSpPr>
        <p:spPr>
          <a:xfrm>
            <a:off x="685800" y="1704975"/>
            <a:ext cx="7772400" cy="4275138"/>
          </a:xfrm>
        </p:spPr>
        <p:txBody>
          <a:bodyPr/>
          <a:lstStyle/>
          <a:p>
            <a:pPr>
              <a:lnSpc>
                <a:spcPct val="90000"/>
              </a:lnSpc>
              <a:buFont typeface="Wingdings" charset="2"/>
              <a:buChar char="§"/>
            </a:pPr>
            <a:r>
              <a:rPr lang="en-GB" sz="2400" smtClean="0"/>
              <a:t>Order of tables in FROM clause matters: aim to get as many tables in main memory as possible.</a:t>
            </a:r>
          </a:p>
          <a:p>
            <a:pPr>
              <a:lnSpc>
                <a:spcPct val="90000"/>
              </a:lnSpc>
              <a:buFontTx/>
              <a:buNone/>
            </a:pPr>
            <a:endParaRPr lang="en-GB" sz="2400" smtClean="0"/>
          </a:p>
          <a:p>
            <a:pPr>
              <a:lnSpc>
                <a:spcPct val="90000"/>
              </a:lnSpc>
              <a:buFont typeface="Wingdings" charset="2"/>
              <a:buChar char="§"/>
            </a:pPr>
            <a:r>
              <a:rPr lang="en-GB" sz="2400" smtClean="0"/>
              <a:t>Order of clauses in WHERE clause matters: aim to remove as many rows as early as possible.</a:t>
            </a:r>
          </a:p>
          <a:p>
            <a:pPr>
              <a:lnSpc>
                <a:spcPct val="90000"/>
              </a:lnSpc>
            </a:pPr>
            <a:endParaRPr lang="en-GB" sz="2400" smtClean="0"/>
          </a:p>
          <a:p>
            <a:pPr>
              <a:lnSpc>
                <a:spcPct val="90000"/>
              </a:lnSpc>
              <a:buFont typeface="Wingdings" charset="2"/>
              <a:buChar char="§"/>
            </a:pPr>
            <a:r>
              <a:rPr lang="en-GB" sz="2400" smtClean="0"/>
              <a:t>on composite indexes</a:t>
            </a:r>
          </a:p>
          <a:p>
            <a:pPr>
              <a:lnSpc>
                <a:spcPct val="90000"/>
              </a:lnSpc>
            </a:pPr>
            <a:endParaRPr lang="en-GB" sz="2400" smtClean="0"/>
          </a:p>
          <a:p>
            <a:pPr>
              <a:lnSpc>
                <a:spcPct val="90000"/>
              </a:lnSpc>
              <a:buFontTx/>
              <a:buNone/>
            </a:pPr>
            <a:r>
              <a:rPr lang="en-GB" sz="2400" smtClean="0"/>
              <a:t>	-If knows all values then uses the index.</a:t>
            </a:r>
          </a:p>
          <a:p>
            <a:pPr>
              <a:lnSpc>
                <a:spcPct val="90000"/>
              </a:lnSpc>
              <a:buFontTx/>
              <a:buNone/>
            </a:pPr>
            <a:r>
              <a:rPr lang="en-GB" sz="2400" smtClean="0"/>
              <a:t>	-If just has leading part then it uses that.</a:t>
            </a:r>
          </a:p>
          <a:p>
            <a:pPr>
              <a:lnSpc>
                <a:spcPct val="90000"/>
              </a:lnSpc>
              <a:buFontTx/>
              <a:buNone/>
            </a:pPr>
            <a:r>
              <a:rPr lang="en-GB" sz="2400" smtClean="0"/>
              <a:t>	-If only has trailing part then composite index not     used.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457200"/>
            <a:ext cx="8229600" cy="1143000"/>
          </a:xfrm>
        </p:spPr>
        <p:txBody>
          <a:bodyPr/>
          <a:lstStyle/>
          <a:p>
            <a:pPr algn="ctr"/>
            <a:r>
              <a:rPr lang="en-GB" sz="4600" b="1" smtClean="0"/>
              <a:t>Good SQL Practice summary</a:t>
            </a:r>
            <a:endParaRPr lang="en-GB" smtClean="0"/>
          </a:p>
        </p:txBody>
      </p:sp>
      <p:sp>
        <p:nvSpPr>
          <p:cNvPr id="45059" name="Rectangle 3"/>
          <p:cNvSpPr>
            <a:spLocks noGrp="1" noChangeArrowheads="1"/>
          </p:cNvSpPr>
          <p:nvPr>
            <p:ph idx="1"/>
          </p:nvPr>
        </p:nvSpPr>
        <p:spPr>
          <a:xfrm>
            <a:off x="457200" y="1676400"/>
            <a:ext cx="8229600" cy="4389438"/>
          </a:xfrm>
        </p:spPr>
        <p:txBody>
          <a:bodyPr/>
          <a:lstStyle/>
          <a:p>
            <a:pPr>
              <a:lnSpc>
                <a:spcPct val="90000"/>
              </a:lnSpc>
              <a:buFont typeface="Wingdings" charset="2"/>
              <a:buChar char="§"/>
            </a:pPr>
            <a:r>
              <a:rPr lang="en-GB" sz="2400" smtClean="0"/>
              <a:t>Joins often faster than subqueries.</a:t>
            </a:r>
          </a:p>
          <a:p>
            <a:pPr>
              <a:lnSpc>
                <a:spcPct val="90000"/>
              </a:lnSpc>
              <a:buFont typeface="Wingdings" charset="2"/>
              <a:buChar char="§"/>
            </a:pPr>
            <a:endParaRPr lang="en-GB" sz="2400" smtClean="0"/>
          </a:p>
          <a:p>
            <a:pPr>
              <a:lnSpc>
                <a:spcPct val="90000"/>
              </a:lnSpc>
              <a:buFont typeface="Wingdings" charset="2"/>
              <a:buChar char="§"/>
            </a:pPr>
            <a:r>
              <a:rPr lang="en-GB" sz="2400" smtClean="0"/>
              <a:t>Remove rows as early as possible.</a:t>
            </a:r>
          </a:p>
          <a:p>
            <a:pPr>
              <a:lnSpc>
                <a:spcPct val="90000"/>
              </a:lnSpc>
              <a:buFont typeface="Wingdings" charset="2"/>
              <a:buChar char="§"/>
            </a:pPr>
            <a:endParaRPr lang="en-GB" sz="2400" smtClean="0"/>
          </a:p>
          <a:p>
            <a:pPr>
              <a:lnSpc>
                <a:spcPct val="90000"/>
              </a:lnSpc>
              <a:buFont typeface="Wingdings" charset="2"/>
              <a:buChar char="§"/>
            </a:pPr>
            <a:r>
              <a:rPr lang="en-GB" sz="2400" smtClean="0"/>
              <a:t>Indexes speed queries with low hit rate, but  slow updates.</a:t>
            </a:r>
          </a:p>
          <a:p>
            <a:pPr>
              <a:lnSpc>
                <a:spcPct val="90000"/>
              </a:lnSpc>
              <a:buFont typeface="Wingdings" charset="2"/>
              <a:buNone/>
            </a:pPr>
            <a:endParaRPr lang="en-GB" sz="2400" smtClean="0"/>
          </a:p>
          <a:p>
            <a:pPr>
              <a:lnSpc>
                <a:spcPct val="90000"/>
              </a:lnSpc>
              <a:buFont typeface="Wingdings" charset="2"/>
              <a:buChar char="§"/>
            </a:pPr>
            <a:r>
              <a:rPr lang="en-GB" sz="2400" smtClean="0"/>
              <a:t>Normally index primary and foreign keys consider indexing other attributes heavily used in WHERE clauses.</a:t>
            </a:r>
          </a:p>
          <a:p>
            <a:pPr>
              <a:lnSpc>
                <a:spcPct val="90000"/>
              </a:lnSpc>
              <a:buFont typeface="Wingdings" charset="2"/>
              <a:buChar char="§"/>
            </a:pPr>
            <a:endParaRPr lang="en-GB" sz="2400" smtClean="0"/>
          </a:p>
          <a:p>
            <a:pPr>
              <a:lnSpc>
                <a:spcPct val="90000"/>
              </a:lnSpc>
              <a:buFont typeface="Wingdings" charset="2"/>
              <a:buChar char="§"/>
            </a:pPr>
            <a:r>
              <a:rPr lang="en-GB" sz="2400" smtClean="0"/>
              <a:t>Be aware of the order in which FROM and WHERE clauses are processed.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1524000"/>
            <a:ext cx="8243888" cy="1314450"/>
          </a:xfrm>
        </p:spPr>
        <p:txBody>
          <a:bodyPr/>
          <a:lstStyle/>
          <a:p>
            <a:pPr algn="ctr"/>
            <a:r>
              <a:rPr lang="en-GB" sz="4000" b="1" smtClean="0"/>
              <a:t/>
            </a:r>
            <a:br>
              <a:rPr lang="en-GB" sz="4000" b="1" smtClean="0"/>
            </a:br>
            <a:r>
              <a:rPr lang="en-GB" sz="4000" b="1" smtClean="0"/>
              <a:t>DISTRIBUTED QUERY OPTIMISATION</a:t>
            </a:r>
            <a:br>
              <a:rPr lang="en-GB" sz="4000" b="1" smtClean="0"/>
            </a:br>
            <a:endParaRPr lang="en-GB" smtClean="0"/>
          </a:p>
        </p:txBody>
      </p:sp>
      <p:sp>
        <p:nvSpPr>
          <p:cNvPr id="46083" name="Rectangle 3"/>
          <p:cNvSpPr>
            <a:spLocks noGrp="1" noChangeArrowheads="1"/>
          </p:cNvSpPr>
          <p:nvPr>
            <p:ph idx="1"/>
          </p:nvPr>
        </p:nvSpPr>
        <p:spPr>
          <a:xfrm>
            <a:off x="304800" y="2971800"/>
            <a:ext cx="8229600" cy="3048000"/>
          </a:xfrm>
        </p:spPr>
        <p:txBody>
          <a:bodyPr/>
          <a:lstStyle/>
          <a:p>
            <a:pPr>
              <a:lnSpc>
                <a:spcPct val="90000"/>
              </a:lnSpc>
              <a:buFont typeface="Wingdings" charset="2"/>
              <a:buChar char="§"/>
            </a:pPr>
            <a:r>
              <a:rPr lang="en-GB" smtClean="0"/>
              <a:t>May Involve global and local optimisation plans.</a:t>
            </a:r>
          </a:p>
          <a:p>
            <a:pPr>
              <a:lnSpc>
                <a:spcPct val="90000"/>
              </a:lnSpc>
              <a:buFont typeface="Wingdings" charset="2"/>
              <a:buChar char="§"/>
            </a:pPr>
            <a:endParaRPr lang="en-GB" smtClean="0"/>
          </a:p>
          <a:p>
            <a:pPr>
              <a:lnSpc>
                <a:spcPct val="90000"/>
              </a:lnSpc>
              <a:buFont typeface="Wingdings" charset="2"/>
              <a:buChar char="§"/>
            </a:pPr>
            <a:r>
              <a:rPr lang="en-GB" smtClean="0"/>
              <a:t>Must account for cost of comms between sites.</a:t>
            </a:r>
          </a:p>
          <a:p>
            <a:pPr>
              <a:lnSpc>
                <a:spcPct val="90000"/>
              </a:lnSpc>
              <a:buFont typeface="Wingdings" charset="2"/>
              <a:buChar char="§"/>
            </a:pPr>
            <a:endParaRPr lang="en-GB" smtClean="0"/>
          </a:p>
          <a:p>
            <a:pPr>
              <a:lnSpc>
                <a:spcPct val="90000"/>
              </a:lnSpc>
              <a:buFont typeface="Wingdings" charset="2"/>
              <a:buChar char="§"/>
            </a:pPr>
            <a:r>
              <a:rPr lang="en-GB" smtClean="0"/>
              <a:t>Opportunity for parallell execution? </a:t>
            </a:r>
          </a:p>
          <a:p>
            <a:pPr>
              <a:lnSpc>
                <a:spcPct val="90000"/>
              </a:lnSpc>
              <a:buFont typeface="Wingdings" charset="2"/>
              <a:buChar char="§"/>
            </a:pPr>
            <a:endParaRPr lang="en-GB"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1676400"/>
            <a:ext cx="7789863" cy="762000"/>
          </a:xfrm>
        </p:spPr>
        <p:txBody>
          <a:bodyPr/>
          <a:lstStyle/>
          <a:p>
            <a:pPr algn="ctr"/>
            <a:r>
              <a:rPr lang="en-GB" b="1" smtClean="0"/>
              <a:t>Issues I</a:t>
            </a:r>
            <a:br>
              <a:rPr lang="en-GB" b="1" smtClean="0"/>
            </a:br>
            <a:endParaRPr lang="en-GB" smtClean="0"/>
          </a:p>
        </p:txBody>
      </p:sp>
      <p:sp>
        <p:nvSpPr>
          <p:cNvPr id="47107" name="Rectangle 3"/>
          <p:cNvSpPr>
            <a:spLocks noGrp="1" noChangeArrowheads="1"/>
          </p:cNvSpPr>
          <p:nvPr>
            <p:ph idx="1"/>
          </p:nvPr>
        </p:nvSpPr>
        <p:spPr/>
        <p:txBody>
          <a:bodyPr/>
          <a:lstStyle/>
          <a:p>
            <a:pPr>
              <a:lnSpc>
                <a:spcPct val="90000"/>
              </a:lnSpc>
              <a:buFont typeface="Wingdings" charset="2"/>
              <a:buChar char="§"/>
            </a:pPr>
            <a:r>
              <a:rPr lang="en-GB" sz="2800" smtClean="0"/>
              <a:t>Where should optimiser be in the network?</a:t>
            </a:r>
          </a:p>
          <a:p>
            <a:pPr>
              <a:lnSpc>
                <a:spcPct val="90000"/>
              </a:lnSpc>
              <a:buFont typeface="Wingdings" charset="2"/>
              <a:buChar char="§"/>
            </a:pPr>
            <a:endParaRPr lang="en-GB" sz="2800" smtClean="0"/>
          </a:p>
          <a:p>
            <a:pPr>
              <a:lnSpc>
                <a:spcPct val="90000"/>
              </a:lnSpc>
              <a:buFont typeface="Wingdings" charset="2"/>
              <a:buChar char="§"/>
            </a:pPr>
            <a:r>
              <a:rPr lang="en-GB" sz="2800" smtClean="0"/>
              <a:t>Local V. global optimisation.</a:t>
            </a:r>
          </a:p>
          <a:p>
            <a:pPr>
              <a:lnSpc>
                <a:spcPct val="90000"/>
              </a:lnSpc>
              <a:buFont typeface="Wingdings" charset="2"/>
              <a:buChar char="§"/>
            </a:pPr>
            <a:endParaRPr lang="en-GB" sz="2800" smtClean="0"/>
          </a:p>
          <a:p>
            <a:pPr>
              <a:lnSpc>
                <a:spcPct val="90000"/>
              </a:lnSpc>
              <a:buFont typeface="Wingdings" charset="2"/>
              <a:buChar char="§"/>
            </a:pPr>
            <a:r>
              <a:rPr lang="en-GB" sz="2800" smtClean="0"/>
              <a:t>Do as much locally as possible to minimise network traffic.</a:t>
            </a:r>
          </a:p>
          <a:p>
            <a:pPr>
              <a:lnSpc>
                <a:spcPct val="90000"/>
              </a:lnSpc>
              <a:buFont typeface="Wingdings" charset="2"/>
              <a:buChar char="§"/>
            </a:pPr>
            <a:endParaRPr lang="en-GB" sz="2800" smtClean="0"/>
          </a:p>
          <a:p>
            <a:pPr>
              <a:lnSpc>
                <a:spcPct val="90000"/>
              </a:lnSpc>
              <a:buFont typeface="Wingdings" charset="2"/>
              <a:buChar char="§"/>
            </a:pPr>
            <a:r>
              <a:rPr lang="en-GB" sz="2800" smtClean="0"/>
              <a:t>Transmission rate across network is a major new factor in choosing between query execution strategies.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a:r>
              <a:rPr lang="en-GB" b="1" smtClean="0"/>
              <a:t>Issues II</a:t>
            </a:r>
            <a:endParaRPr lang="en-GB" smtClean="0"/>
          </a:p>
        </p:txBody>
      </p:sp>
      <p:sp>
        <p:nvSpPr>
          <p:cNvPr id="48131" name="Rectangle 3"/>
          <p:cNvSpPr>
            <a:spLocks noGrp="1" noChangeArrowheads="1"/>
          </p:cNvSpPr>
          <p:nvPr>
            <p:ph idx="1"/>
          </p:nvPr>
        </p:nvSpPr>
        <p:spPr/>
        <p:txBody>
          <a:bodyPr/>
          <a:lstStyle/>
          <a:p>
            <a:pPr>
              <a:lnSpc>
                <a:spcPct val="90000"/>
              </a:lnSpc>
              <a:buFont typeface="Wingdings" charset="2"/>
              <a:buChar char="§"/>
            </a:pPr>
            <a:r>
              <a:rPr lang="en-GB" sz="2400" smtClean="0"/>
              <a:t>Possible site differences in processor speeds, reliability, processor loads, user priority, storage capacities.</a:t>
            </a:r>
          </a:p>
          <a:p>
            <a:pPr>
              <a:lnSpc>
                <a:spcPct val="90000"/>
              </a:lnSpc>
              <a:buFont typeface="Wingdings" charset="2"/>
              <a:buChar char="§"/>
            </a:pPr>
            <a:endParaRPr lang="en-GB" sz="2400" smtClean="0"/>
          </a:p>
          <a:p>
            <a:pPr>
              <a:lnSpc>
                <a:spcPct val="90000"/>
              </a:lnSpc>
              <a:buFont typeface="Wingdings" charset="2"/>
              <a:buChar char="§"/>
            </a:pPr>
            <a:r>
              <a:rPr lang="en-GB" sz="2400" smtClean="0"/>
              <a:t>Optimiser requires dictionary. But where should the dictionary be stored? </a:t>
            </a:r>
          </a:p>
          <a:p>
            <a:pPr>
              <a:lnSpc>
                <a:spcPct val="90000"/>
              </a:lnSpc>
              <a:buFont typeface="Wingdings" charset="2"/>
              <a:buChar char="§"/>
            </a:pPr>
            <a:endParaRPr lang="en-GB" sz="2400" smtClean="0"/>
          </a:p>
          <a:p>
            <a:pPr>
              <a:lnSpc>
                <a:spcPct val="90000"/>
              </a:lnSpc>
              <a:buFont typeface="Wingdings" charset="2"/>
              <a:buChar char="§"/>
            </a:pPr>
            <a:r>
              <a:rPr lang="en-GB" sz="2400" smtClean="0"/>
              <a:t>Use of Primary copy of dictionary?</a:t>
            </a:r>
          </a:p>
          <a:p>
            <a:pPr>
              <a:lnSpc>
                <a:spcPct val="90000"/>
              </a:lnSpc>
              <a:buFont typeface="Wingdings" charset="2"/>
              <a:buChar char="§"/>
            </a:pPr>
            <a:endParaRPr lang="en-GB" sz="2400" smtClean="0"/>
          </a:p>
          <a:p>
            <a:pPr>
              <a:lnSpc>
                <a:spcPct val="90000"/>
              </a:lnSpc>
              <a:buFont typeface="Wingdings" charset="2"/>
              <a:buChar char="§"/>
            </a:pPr>
            <a:r>
              <a:rPr lang="en-GB" sz="2400" smtClean="0"/>
              <a:t>Moving primary copy?</a:t>
            </a:r>
          </a:p>
          <a:p>
            <a:pPr>
              <a:lnSpc>
                <a:spcPct val="90000"/>
              </a:lnSpc>
              <a:buFont typeface="Wingdings" charset="2"/>
              <a:buChar char="§"/>
            </a:pPr>
            <a:endParaRPr lang="en-GB" sz="2400" smtClean="0"/>
          </a:p>
          <a:p>
            <a:pPr>
              <a:lnSpc>
                <a:spcPct val="90000"/>
              </a:lnSpc>
              <a:buFont typeface="Wingdings" charset="2"/>
              <a:buChar char="§"/>
            </a:pPr>
            <a:r>
              <a:rPr lang="en-GB" sz="2400" smtClean="0"/>
              <a:t>Site autonomy?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a:r>
              <a:rPr lang="en-GB" b="1" smtClean="0"/>
              <a:t>Data Replication</a:t>
            </a:r>
            <a:endParaRPr lang="en-GB" smtClean="0"/>
          </a:p>
        </p:txBody>
      </p:sp>
      <p:sp>
        <p:nvSpPr>
          <p:cNvPr id="49155" name="Rectangle 3"/>
          <p:cNvSpPr>
            <a:spLocks noGrp="1" noChangeArrowheads="1"/>
          </p:cNvSpPr>
          <p:nvPr>
            <p:ph idx="1"/>
          </p:nvPr>
        </p:nvSpPr>
        <p:spPr/>
        <p:txBody>
          <a:bodyPr/>
          <a:lstStyle/>
          <a:p>
            <a:pPr algn="ctr">
              <a:buFont typeface="Wingdings" charset="2"/>
              <a:buNone/>
            </a:pPr>
            <a:r>
              <a:rPr lang="en-GB" sz="2800" smtClean="0"/>
              <a:t>If use data replicas then:</a:t>
            </a:r>
          </a:p>
          <a:p>
            <a:pPr algn="ctr">
              <a:buFont typeface="Wingdings" charset="2"/>
              <a:buChar char="§"/>
            </a:pPr>
            <a:endParaRPr lang="en-GB" sz="2800" smtClean="0"/>
          </a:p>
          <a:p>
            <a:pPr>
              <a:buFont typeface="Wingdings" charset="2"/>
              <a:buChar char="§"/>
            </a:pPr>
            <a:r>
              <a:rPr lang="en-GB" sz="2800" smtClean="0"/>
              <a:t>Which table fragments should be duplicated?</a:t>
            </a:r>
          </a:p>
          <a:p>
            <a:pPr>
              <a:buFont typeface="Wingdings" charset="2"/>
              <a:buNone/>
            </a:pPr>
            <a:endParaRPr lang="en-GB" sz="2800" smtClean="0"/>
          </a:p>
          <a:p>
            <a:pPr>
              <a:buFont typeface="Wingdings" charset="2"/>
              <a:buChar char="§"/>
            </a:pPr>
            <a:r>
              <a:rPr lang="en-GB" sz="2800" smtClean="0"/>
              <a:t>How should they be fragmented: horizontally, vertically, mixed?</a:t>
            </a:r>
          </a:p>
          <a:p>
            <a:pPr>
              <a:buFont typeface="Wingdings" charset="2"/>
              <a:buChar char="§"/>
            </a:pPr>
            <a:endParaRPr lang="en-GB" sz="2800" smtClean="0"/>
          </a:p>
          <a:p>
            <a:pPr>
              <a:buFont typeface="Wingdings" charset="2"/>
              <a:buChar char="§"/>
            </a:pPr>
            <a:r>
              <a:rPr lang="en-GB" sz="2800" smtClean="0"/>
              <a:t>What should be the frequency of updates?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a:r>
              <a:rPr lang="en-GB" b="1" smtClean="0"/>
              <a:t>SEMI-JOINS</a:t>
            </a:r>
            <a:endParaRPr lang="en-GB" smtClean="0"/>
          </a:p>
        </p:txBody>
      </p:sp>
      <p:sp>
        <p:nvSpPr>
          <p:cNvPr id="50179" name="Rectangle 3"/>
          <p:cNvSpPr>
            <a:spLocks noGrp="1" noChangeArrowheads="1"/>
          </p:cNvSpPr>
          <p:nvPr>
            <p:ph idx="1"/>
          </p:nvPr>
        </p:nvSpPr>
        <p:spPr/>
        <p:txBody>
          <a:bodyPr/>
          <a:lstStyle/>
          <a:p>
            <a:pPr>
              <a:buFont typeface="Wingdings" charset="2"/>
              <a:buChar char="§"/>
            </a:pPr>
            <a:r>
              <a:rPr lang="en-GB" sz="2400" smtClean="0"/>
              <a:t>JOIN table T1 at site A with table T2 at site B:</a:t>
            </a:r>
          </a:p>
          <a:p>
            <a:pPr>
              <a:buFont typeface="Wingdings" charset="2"/>
              <a:buChar char="§"/>
            </a:pPr>
            <a:endParaRPr lang="en-GB" sz="2400" smtClean="0"/>
          </a:p>
          <a:p>
            <a:pPr>
              <a:buFont typeface="Wingdings" charset="2"/>
              <a:buNone/>
            </a:pPr>
            <a:r>
              <a:rPr lang="en-GB" sz="2400" smtClean="0"/>
              <a:t>1) PROJECT the JOIN column, T1.J from T1 and send to site B.</a:t>
            </a:r>
          </a:p>
          <a:p>
            <a:pPr>
              <a:buFont typeface="Wingdings" charset="2"/>
              <a:buNone/>
            </a:pPr>
            <a:r>
              <a:rPr lang="en-GB" sz="2400" smtClean="0"/>
              <a:t>2) JOIN T2 with T1.j and send results back to A.</a:t>
            </a:r>
          </a:p>
          <a:p>
            <a:pPr>
              <a:buFont typeface="Wingdings" charset="2"/>
              <a:buChar char="§"/>
            </a:pPr>
            <a:endParaRPr lang="en-GB" sz="2400" smtClean="0"/>
          </a:p>
          <a:p>
            <a:pPr>
              <a:buFont typeface="Wingdings" charset="2"/>
              <a:buChar char="§"/>
            </a:pPr>
            <a:r>
              <a:rPr lang="en-GB" sz="2400" smtClean="0"/>
              <a:t>Advantages:</a:t>
            </a:r>
          </a:p>
          <a:p>
            <a:pPr>
              <a:buFont typeface="Wingdings" charset="2"/>
              <a:buChar char="§"/>
            </a:pPr>
            <a:endParaRPr lang="en-GB" sz="2400" smtClean="0"/>
          </a:p>
          <a:p>
            <a:pPr>
              <a:buFont typeface="Wingdings" charset="2"/>
              <a:buNone/>
            </a:pPr>
            <a:r>
              <a:rPr lang="en-GB" sz="2400" smtClean="0"/>
              <a:t>1) Only send key rather than whole rows in first transfer</a:t>
            </a:r>
          </a:p>
          <a:p>
            <a:pPr>
              <a:buFont typeface="Wingdings" charset="2"/>
              <a:buNone/>
            </a:pPr>
            <a:r>
              <a:rPr lang="en-GB" sz="2400" smtClean="0"/>
              <a:t>2) Only bring back those rows that satisfy the JOIN.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GB" b="1" smtClean="0"/>
              <a:t>Statistics</a:t>
            </a:r>
            <a:endParaRPr lang="en-GB" smtClean="0"/>
          </a:p>
        </p:txBody>
      </p:sp>
      <p:sp>
        <p:nvSpPr>
          <p:cNvPr id="51203" name="Rectangle 3"/>
          <p:cNvSpPr>
            <a:spLocks noGrp="1" noChangeArrowheads="1"/>
          </p:cNvSpPr>
          <p:nvPr>
            <p:ph idx="1"/>
          </p:nvPr>
        </p:nvSpPr>
        <p:spPr/>
        <p:txBody>
          <a:bodyPr/>
          <a:lstStyle/>
          <a:p>
            <a:pPr>
              <a:buFont typeface="Wingdings" charset="2"/>
              <a:buChar char="§"/>
            </a:pPr>
            <a:r>
              <a:rPr lang="en-GB" smtClean="0"/>
              <a:t>For optimisers with a stats component, account must be taken of local changes in data volumes, distributions etc.</a:t>
            </a:r>
          </a:p>
          <a:p>
            <a:pPr>
              <a:buFont typeface="Wingdings" charset="2"/>
              <a:buChar char="§"/>
            </a:pPr>
            <a:endParaRPr lang="en-GB" smtClean="0"/>
          </a:p>
          <a:p>
            <a:pPr>
              <a:buFont typeface="Wingdings" charset="2"/>
              <a:buChar char="§"/>
            </a:pPr>
            <a:r>
              <a:rPr lang="en-GB" smtClean="0"/>
              <a:t>execution plans may become out of date due to local changes in stats.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GB" b="1" smtClean="0"/>
              <a:t>Unoptimised</a:t>
            </a:r>
            <a:endParaRPr lang="en-GB" smtClean="0"/>
          </a:p>
        </p:txBody>
      </p:sp>
      <p:sp>
        <p:nvSpPr>
          <p:cNvPr id="16387" name="Rectangle 3"/>
          <p:cNvSpPr>
            <a:spLocks noGrp="1" noChangeArrowheads="1"/>
          </p:cNvSpPr>
          <p:nvPr>
            <p:ph idx="1"/>
          </p:nvPr>
        </p:nvSpPr>
        <p:spPr>
          <a:xfrm>
            <a:off x="685800" y="1981200"/>
            <a:ext cx="7772400" cy="4495800"/>
          </a:xfrm>
        </p:spPr>
        <p:txBody>
          <a:bodyPr/>
          <a:lstStyle/>
          <a:p>
            <a:pPr>
              <a:lnSpc>
                <a:spcPct val="90000"/>
              </a:lnSpc>
              <a:buFontTx/>
              <a:buNone/>
            </a:pPr>
            <a:r>
              <a:rPr lang="en-GB" sz="2400" smtClean="0"/>
              <a:t>1) Compute cartesian product of s an sp, involves reading the 10,000 sp tuples 100 times, = 1,000,000 tuple reads. Product will contain 1,000,000 tuples which will need to be written back to disk.</a:t>
            </a:r>
          </a:p>
          <a:p>
            <a:pPr>
              <a:lnSpc>
                <a:spcPct val="90000"/>
              </a:lnSpc>
              <a:buFontTx/>
              <a:buNone/>
            </a:pPr>
            <a:endParaRPr lang="en-GB" sz="2400" smtClean="0"/>
          </a:p>
          <a:p>
            <a:pPr>
              <a:lnSpc>
                <a:spcPct val="90000"/>
              </a:lnSpc>
              <a:buFontTx/>
              <a:buNone/>
            </a:pPr>
            <a:r>
              <a:rPr lang="en-GB" sz="2400" smtClean="0"/>
              <a:t>2) Apply restriction in the "where" clause, involves 1,000,000 tuple reads but gives a 50 row result which can stay in memory.</a:t>
            </a:r>
          </a:p>
          <a:p>
            <a:pPr>
              <a:lnSpc>
                <a:spcPct val="90000"/>
              </a:lnSpc>
            </a:pPr>
            <a:endParaRPr lang="en-GB" sz="2400" smtClean="0"/>
          </a:p>
          <a:p>
            <a:pPr>
              <a:lnSpc>
                <a:spcPct val="90000"/>
              </a:lnSpc>
              <a:buFontTx/>
              <a:buNone/>
            </a:pPr>
            <a:r>
              <a:rPr lang="en-GB" sz="2400" smtClean="0"/>
              <a:t>3) Project result of step 2 over sname to give final result, containing at most 50 tuples which again we assume can stay in memory.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GB" b="1" smtClean="0"/>
              <a:t>Optimised</a:t>
            </a:r>
            <a:endParaRPr lang="en-GB" smtClean="0"/>
          </a:p>
        </p:txBody>
      </p:sp>
      <p:sp>
        <p:nvSpPr>
          <p:cNvPr id="17411" name="Rectangle 3"/>
          <p:cNvSpPr>
            <a:spLocks noGrp="1" noChangeArrowheads="1"/>
          </p:cNvSpPr>
          <p:nvPr>
            <p:ph idx="1"/>
          </p:nvPr>
        </p:nvSpPr>
        <p:spPr/>
        <p:txBody>
          <a:bodyPr/>
          <a:lstStyle/>
          <a:p>
            <a:pPr marL="533400" indent="-533400">
              <a:lnSpc>
                <a:spcPct val="90000"/>
              </a:lnSpc>
              <a:buFont typeface="Times" charset="0"/>
              <a:buNone/>
            </a:pPr>
            <a:r>
              <a:rPr lang="en-GB" sz="2800" smtClean="0"/>
              <a:t>1) Restrict SP to those tuples containing 'p2', 10,000 tuple reads but result has 50 rows which stays in memory.</a:t>
            </a:r>
          </a:p>
          <a:p>
            <a:pPr marL="533400" indent="-533400">
              <a:lnSpc>
                <a:spcPct val="90000"/>
              </a:lnSpc>
              <a:buFont typeface="Times" charset="0"/>
              <a:buNone/>
            </a:pPr>
            <a:endParaRPr lang="en-GB" sz="2800" smtClean="0"/>
          </a:p>
          <a:p>
            <a:pPr marL="533400" indent="-533400">
              <a:lnSpc>
                <a:spcPct val="90000"/>
              </a:lnSpc>
              <a:buFontTx/>
              <a:buNone/>
            </a:pPr>
            <a:r>
              <a:rPr lang="en-GB" sz="2800" smtClean="0"/>
              <a:t>2) Join result of step 1 to relation s over s#, 100 tuple reads and results in 50 tuples, still in memory.</a:t>
            </a:r>
          </a:p>
          <a:p>
            <a:pPr marL="533400" indent="-533400">
              <a:lnSpc>
                <a:spcPct val="90000"/>
              </a:lnSpc>
              <a:buFontTx/>
              <a:buNone/>
            </a:pPr>
            <a:endParaRPr lang="en-GB" sz="2800" smtClean="0"/>
          </a:p>
          <a:p>
            <a:pPr marL="533400" indent="-533400">
              <a:lnSpc>
                <a:spcPct val="90000"/>
              </a:lnSpc>
              <a:buFontTx/>
              <a:buNone/>
            </a:pPr>
            <a:r>
              <a:rPr lang="en-GB" sz="2800" smtClean="0"/>
              <a:t>3) As above, Project result of step 2 over sname to give final result of 50 tuples.</a:t>
            </a:r>
          </a:p>
          <a:p>
            <a:pPr marL="533400" indent="-533400">
              <a:lnSpc>
                <a:spcPct val="90000"/>
              </a:lnSpc>
              <a:buFontTx/>
              <a:buNone/>
            </a:pPr>
            <a:r>
              <a:rPr lang="en-GB" sz="280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GB" b="1" smtClean="0"/>
              <a:t>Summary</a:t>
            </a:r>
            <a:endParaRPr lang="en-GB" smtClean="0"/>
          </a:p>
        </p:txBody>
      </p:sp>
      <p:sp>
        <p:nvSpPr>
          <p:cNvPr id="18435" name="Rectangle 3"/>
          <p:cNvSpPr>
            <a:spLocks noGrp="1" noChangeArrowheads="1"/>
          </p:cNvSpPr>
          <p:nvPr>
            <p:ph idx="1"/>
          </p:nvPr>
        </p:nvSpPr>
        <p:spPr/>
        <p:txBody>
          <a:bodyPr/>
          <a:lstStyle/>
          <a:p>
            <a:pPr>
              <a:buFont typeface="Wingdings" charset="2"/>
              <a:buChar char="§"/>
            </a:pPr>
            <a:r>
              <a:rPr lang="en-GB" smtClean="0"/>
              <a:t>Optimised version about 300 times faster in terms of tuple i/o's: unoptimised needs about 3,000,000 i/o's, optimised needs about 10,100.</a:t>
            </a:r>
          </a:p>
          <a:p>
            <a:pPr>
              <a:buFontTx/>
              <a:buNone/>
            </a:pPr>
            <a:endParaRPr lang="en-GB" smtClean="0"/>
          </a:p>
          <a:p>
            <a:pPr>
              <a:buFont typeface="Wingdings" charset="2"/>
              <a:buChar char="§"/>
            </a:pPr>
            <a:r>
              <a:rPr lang="en-GB" smtClean="0"/>
              <a:t>So a Restriction followed by a Join instead of a Product and then the Restriction has produced a dramatic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GB" b="1" smtClean="0"/>
              <a:t>Indexing</a:t>
            </a:r>
            <a:endParaRPr lang="en-GB" smtClean="0"/>
          </a:p>
        </p:txBody>
      </p:sp>
      <p:sp>
        <p:nvSpPr>
          <p:cNvPr id="19459" name="Rectangle 3"/>
          <p:cNvSpPr>
            <a:spLocks noGrp="1" noChangeArrowheads="1"/>
          </p:cNvSpPr>
          <p:nvPr>
            <p:ph idx="1"/>
          </p:nvPr>
        </p:nvSpPr>
        <p:spPr/>
        <p:txBody>
          <a:bodyPr/>
          <a:lstStyle/>
          <a:p>
            <a:pPr>
              <a:buFont typeface="Wingdings" charset="2"/>
              <a:buChar char="§"/>
            </a:pPr>
            <a:r>
              <a:rPr lang="en-GB" sz="2800" smtClean="0"/>
              <a:t>If SP indexed or hashed on p#, tuples read in step 1 would be 50 rather than 10,000, and optimised version then about 20,000 times faster.</a:t>
            </a:r>
          </a:p>
          <a:p>
            <a:endParaRPr lang="en-GB" sz="2800" smtClean="0"/>
          </a:p>
          <a:p>
            <a:pPr>
              <a:buFont typeface="Wingdings" charset="2"/>
              <a:buChar char="§"/>
            </a:pPr>
            <a:r>
              <a:rPr lang="en-GB" sz="2800" smtClean="0"/>
              <a:t>Also an index on s.s# would reduce the 100 tuple i/o's in step 2 to at most 50.</a:t>
            </a:r>
          </a:p>
          <a:p>
            <a:pPr>
              <a:buFontTx/>
              <a:buNone/>
            </a:pPr>
            <a:endParaRPr lang="en-GB" sz="2800" smtClean="0"/>
          </a:p>
          <a:p>
            <a:pPr>
              <a:buFont typeface="Wingdings" charset="2"/>
              <a:buChar char="§"/>
            </a:pPr>
            <a:r>
              <a:rPr lang="en-GB" sz="2800" smtClean="0"/>
              <a:t>Caution: in practise block i/o's are what count.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gn="ctr"/>
            <a:r>
              <a:rPr lang="en-GB" sz="4500" b="1" smtClean="0"/>
              <a:t>Step In Query Optimisation</a:t>
            </a:r>
            <a:endParaRPr lang="en-GB" sz="4500" smtClean="0"/>
          </a:p>
        </p:txBody>
      </p:sp>
      <p:sp>
        <p:nvSpPr>
          <p:cNvPr id="20483" name="Rectangle 3"/>
          <p:cNvSpPr>
            <a:spLocks noGrp="1" noChangeArrowheads="1"/>
          </p:cNvSpPr>
          <p:nvPr>
            <p:ph idx="1"/>
          </p:nvPr>
        </p:nvSpPr>
        <p:spPr/>
        <p:txBody>
          <a:bodyPr/>
          <a:lstStyle/>
          <a:p>
            <a:pPr algn="ctr">
              <a:buFontTx/>
              <a:buNone/>
            </a:pPr>
            <a:r>
              <a:rPr lang="en-GB" b="1" smtClean="0"/>
              <a:t>Step 1</a:t>
            </a:r>
            <a:endParaRPr lang="en-GB" smtClean="0"/>
          </a:p>
          <a:p>
            <a:pPr algn="ctr">
              <a:buFontTx/>
              <a:buNone/>
            </a:pPr>
            <a:r>
              <a:rPr lang="en-GB" smtClean="0"/>
              <a:t>	Put the query into a form suitable for machine representation. Representation must handle all possible queries, and must be neutral, i.e. must not prejudice the optimisation process. Typical formalisms include Relational Algebra or query trees (see Date).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611188" y="1676400"/>
            <a:ext cx="7777162" cy="4081463"/>
          </a:xfrm>
        </p:spPr>
        <p:txBody>
          <a:bodyPr/>
          <a:lstStyle/>
          <a:p>
            <a:pPr algn="ctr">
              <a:buFontTx/>
              <a:buNone/>
            </a:pPr>
            <a:r>
              <a:rPr lang="en-GB" sz="2800" b="1" smtClean="0"/>
              <a:t>Step 2</a:t>
            </a:r>
            <a:r>
              <a:rPr lang="en-GB" sz="2800" smtClean="0"/>
              <a:t> </a:t>
            </a:r>
          </a:p>
          <a:p>
            <a:pPr algn="ctr">
              <a:buFontTx/>
              <a:buNone/>
            </a:pPr>
            <a:r>
              <a:rPr lang="en-GB" sz="2800" smtClean="0"/>
              <a:t>Convert to canonicle form, that is to a standard form which eliminates differences that users may introduce because it is possible to express the same query in different ways within the language. So we apply standard transformation rules to put the queries into a standard and efficient form.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Flow.thmx</Template>
  <TotalTime>241</TotalTime>
  <Words>1531</Words>
  <Application>Microsoft Office PowerPoint</Application>
  <PresentationFormat>On-screen Show (4:3)</PresentationFormat>
  <Paragraphs>253</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Times</vt:lpstr>
      <vt:lpstr>ＭＳ Ｐゴシック</vt:lpstr>
      <vt:lpstr>Arial</vt:lpstr>
      <vt:lpstr>Calibri</vt:lpstr>
      <vt:lpstr>Constantia</vt:lpstr>
      <vt:lpstr>Wingdings 2</vt:lpstr>
      <vt:lpstr>Wingdings</vt:lpstr>
      <vt:lpstr>Flow</vt:lpstr>
      <vt:lpstr>Query Optimisation</vt:lpstr>
      <vt:lpstr>Intervention </vt:lpstr>
      <vt:lpstr>Example 1.1</vt:lpstr>
      <vt:lpstr>Unoptimised</vt:lpstr>
      <vt:lpstr>Optimised</vt:lpstr>
      <vt:lpstr>Summary</vt:lpstr>
      <vt:lpstr>Indexing</vt:lpstr>
      <vt:lpstr>Step In Query Optimisation</vt:lpstr>
      <vt:lpstr>Slide 9</vt:lpstr>
      <vt:lpstr>Eg-transformation</vt:lpstr>
      <vt:lpstr>Step 2</vt:lpstr>
      <vt:lpstr>Conjunctive NF</vt:lpstr>
      <vt:lpstr>Example</vt:lpstr>
      <vt:lpstr>Advantage</vt:lpstr>
      <vt:lpstr>Parallelism</vt:lpstr>
      <vt:lpstr>Step 2-Summary</vt:lpstr>
      <vt:lpstr>Step 3</vt:lpstr>
      <vt:lpstr>Step 3 cont.</vt:lpstr>
      <vt:lpstr>Step 3 cont.</vt:lpstr>
      <vt:lpstr>Step 3 cont.</vt:lpstr>
      <vt:lpstr>Step 4 </vt:lpstr>
      <vt:lpstr>Step 4 cont.</vt:lpstr>
      <vt:lpstr>Steps summary</vt:lpstr>
      <vt:lpstr>Approaches to optimisation</vt:lpstr>
      <vt:lpstr>Statistics based (also called cost based)</vt:lpstr>
      <vt:lpstr>Oracle</vt:lpstr>
      <vt:lpstr>Good SQL practice I </vt:lpstr>
      <vt:lpstr>Good SQL practice II</vt:lpstr>
      <vt:lpstr>Good SQL practice III</vt:lpstr>
      <vt:lpstr>Good SQL practice IV</vt:lpstr>
      <vt:lpstr>Good SQL practice V</vt:lpstr>
      <vt:lpstr>Good SQL Practice summary</vt:lpstr>
      <vt:lpstr> DISTRIBUTED QUERY OPTIMISATION </vt:lpstr>
      <vt:lpstr>Issues I </vt:lpstr>
      <vt:lpstr>Issues II</vt:lpstr>
      <vt:lpstr>Data Replication</vt:lpstr>
      <vt:lpstr>SEMI-JOINS</vt:lpstr>
      <vt:lpstr>Statistics</vt:lpstr>
    </vt:vector>
  </TitlesOfParts>
  <Company>Queen Mary, University of London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Optimisation</dc:title>
  <dc:creator>Keith Clarke</dc:creator>
  <cp:lastModifiedBy>Queen Mary, University of London</cp:lastModifiedBy>
  <cp:revision>62</cp:revision>
  <dcterms:created xsi:type="dcterms:W3CDTF">2009-10-22T11:24:36Z</dcterms:created>
  <dcterms:modified xsi:type="dcterms:W3CDTF">2011-10-25T09:23:06Z</dcterms:modified>
</cp:coreProperties>
</file>