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5"/>
  </p:notesMasterIdLst>
  <p:sldIdLst>
    <p:sldId id="256" r:id="rId2"/>
    <p:sldId id="266" r:id="rId3"/>
    <p:sldId id="267" r:id="rId4"/>
    <p:sldId id="269" r:id="rId5"/>
    <p:sldId id="277" r:id="rId6"/>
    <p:sldId id="270" r:id="rId7"/>
    <p:sldId id="263" r:id="rId8"/>
    <p:sldId id="268" r:id="rId9"/>
    <p:sldId id="279" r:id="rId10"/>
    <p:sldId id="260" r:id="rId11"/>
    <p:sldId id="276" r:id="rId12"/>
    <p:sldId id="261" r:id="rId13"/>
    <p:sldId id="273" r:id="rId14"/>
    <p:sldId id="280" r:id="rId15"/>
    <p:sldId id="278" r:id="rId16"/>
    <p:sldId id="264" r:id="rId17"/>
    <p:sldId id="274" r:id="rId18"/>
    <p:sldId id="275" r:id="rId19"/>
    <p:sldId id="257" r:id="rId20"/>
    <p:sldId id="258" r:id="rId21"/>
    <p:sldId id="295" r:id="rId22"/>
    <p:sldId id="294" r:id="rId23"/>
    <p:sldId id="291" r:id="rId24"/>
    <p:sldId id="259" r:id="rId25"/>
    <p:sldId id="281" r:id="rId26"/>
    <p:sldId id="310" r:id="rId27"/>
    <p:sldId id="282" r:id="rId28"/>
    <p:sldId id="289" r:id="rId29"/>
    <p:sldId id="284" r:id="rId30"/>
    <p:sldId id="285" r:id="rId31"/>
    <p:sldId id="286" r:id="rId32"/>
    <p:sldId id="287" r:id="rId33"/>
    <p:sldId id="288" r:id="rId34"/>
    <p:sldId id="290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6" r:id="rId45"/>
    <p:sldId id="311" r:id="rId46"/>
    <p:sldId id="307" r:id="rId47"/>
    <p:sldId id="312" r:id="rId48"/>
    <p:sldId id="308" r:id="rId49"/>
    <p:sldId id="309" r:id="rId50"/>
    <p:sldId id="313" r:id="rId51"/>
    <p:sldId id="315" r:id="rId52"/>
    <p:sldId id="316" r:id="rId53"/>
    <p:sldId id="314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FED71-7A6B-475C-99BE-F88D3E0B6433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44BDF-D24C-4328-A557-93FB08E14A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A22B802-41FD-4B51-9F2F-C8054402528F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D65B5A6-FF4A-450B-AA09-60439E328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B802-41FD-4B51-9F2F-C8054402528F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B5A6-FF4A-450B-AA09-60439E328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B802-41FD-4B51-9F2F-C8054402528F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B5A6-FF4A-450B-AA09-60439E328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A22B802-41FD-4B51-9F2F-C8054402528F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D65B5A6-FF4A-450B-AA09-60439E3281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A22B802-41FD-4B51-9F2F-C8054402528F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D65B5A6-FF4A-450B-AA09-60439E328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B802-41FD-4B51-9F2F-C8054402528F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B5A6-FF4A-450B-AA09-60439E3281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B802-41FD-4B51-9F2F-C8054402528F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B5A6-FF4A-450B-AA09-60439E3281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22B802-41FD-4B51-9F2F-C8054402528F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D65B5A6-FF4A-450B-AA09-60439E3281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B802-41FD-4B51-9F2F-C8054402528F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B5A6-FF4A-450B-AA09-60439E328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A22B802-41FD-4B51-9F2F-C8054402528F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D65B5A6-FF4A-450B-AA09-60439E3281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22B802-41FD-4B51-9F2F-C8054402528F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D65B5A6-FF4A-450B-AA09-60439E3281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A22B802-41FD-4B51-9F2F-C8054402528F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D65B5A6-FF4A-450B-AA09-60439E328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667000"/>
            <a:ext cx="6172200" cy="18943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Graphical User Interface</a:t>
            </a:r>
            <a:br>
              <a:rPr lang="en-US" sz="3200" dirty="0" smtClean="0"/>
            </a:br>
            <a:r>
              <a:rPr lang="en-US" altLang="en-US" sz="2000" b="0" dirty="0" smtClean="0"/>
              <a:t>CSI 211: Object Oriented Programming</a:t>
            </a:r>
            <a:endParaRPr lang="en-US" sz="32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Tanjina</a:t>
            </a:r>
            <a:r>
              <a:rPr lang="en-US" dirty="0" smtClean="0"/>
              <a:t> </a:t>
            </a:r>
            <a:r>
              <a:rPr lang="en-US" dirty="0" err="1" smtClean="0"/>
              <a:t>Helaly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GUI Component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component is a class. So, each component has</a:t>
            </a:r>
          </a:p>
          <a:p>
            <a:pPr lvl="1"/>
            <a:r>
              <a:rPr lang="en-US" dirty="0" smtClean="0"/>
              <a:t>Properties/attributes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Events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87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GUI–Basic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Create the top level container/window to hold the entire GUI.</a:t>
            </a:r>
          </a:p>
          <a:p>
            <a:r>
              <a:rPr lang="en-US" dirty="0" smtClean="0"/>
              <a:t>Add components to it or other lower level container.</a:t>
            </a:r>
          </a:p>
          <a:p>
            <a:pPr lvl="1"/>
            <a:r>
              <a:rPr lang="en-US" dirty="0" smtClean="0"/>
              <a:t>Add individual component. Or</a:t>
            </a:r>
          </a:p>
          <a:p>
            <a:pPr lvl="1"/>
            <a:r>
              <a:rPr lang="en-US" dirty="0" smtClean="0"/>
              <a:t>Group components into a lower level container and add that container to top window.</a:t>
            </a:r>
          </a:p>
          <a:p>
            <a:pPr lvl="1"/>
            <a:r>
              <a:rPr lang="en-US" dirty="0" smtClean="0"/>
              <a:t>Organize these with</a:t>
            </a:r>
          </a:p>
          <a:p>
            <a:pPr lvl="2"/>
            <a:r>
              <a:rPr lang="en-US" dirty="0" smtClean="0"/>
              <a:t>A layout manager, and</a:t>
            </a:r>
          </a:p>
          <a:p>
            <a:pPr lvl="2"/>
            <a:r>
              <a:rPr lang="en-US" dirty="0" err="1" smtClean="0"/>
              <a:t>JPanel</a:t>
            </a:r>
            <a:r>
              <a:rPr lang="en-US" dirty="0" smtClean="0"/>
              <a:t> to group components</a:t>
            </a:r>
          </a:p>
          <a:p>
            <a:r>
              <a:rPr lang="en-US" dirty="0" smtClean="0"/>
              <a:t>Add event handling code.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GUI – Adding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09600" indent="-609600">
              <a:buFontTx/>
              <a:buAutoNum type="arabicPeriod"/>
            </a:pPr>
            <a:r>
              <a:rPr lang="en-US" altLang="en-US" dirty="0" smtClean="0"/>
              <a:t>Create it</a:t>
            </a:r>
          </a:p>
          <a:p>
            <a:pPr marL="1371600" lvl="2" indent="-457200"/>
            <a:r>
              <a:rPr lang="en-US" altLang="en-US" dirty="0" smtClean="0"/>
              <a:t>Instantiate object:   b = new </a:t>
            </a:r>
            <a:r>
              <a:rPr lang="en-US" altLang="en-US" dirty="0" err="1" smtClean="0"/>
              <a:t>JButton</a:t>
            </a:r>
            <a:r>
              <a:rPr lang="en-US" altLang="en-US" dirty="0" smtClean="0"/>
              <a:t>(“Click here”);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 smtClean="0"/>
              <a:t>Configure it</a:t>
            </a:r>
          </a:p>
          <a:p>
            <a:pPr marL="1371600" lvl="2" indent="-457200"/>
            <a:r>
              <a:rPr lang="en-US" altLang="en-US" dirty="0" smtClean="0"/>
              <a:t>Properties:    </a:t>
            </a:r>
            <a:r>
              <a:rPr lang="en-US" altLang="en-US" dirty="0" err="1" smtClean="0"/>
              <a:t>b.text</a:t>
            </a:r>
            <a:r>
              <a:rPr lang="en-US" altLang="en-US" dirty="0" smtClean="0"/>
              <a:t> = “Click here”;        [avoided in java]</a:t>
            </a:r>
          </a:p>
          <a:p>
            <a:pPr marL="1371600" lvl="2" indent="-457200"/>
            <a:r>
              <a:rPr lang="en-US" altLang="en-US" dirty="0" smtClean="0"/>
              <a:t>Methods:      </a:t>
            </a:r>
            <a:r>
              <a:rPr lang="en-US" altLang="en-US" dirty="0" err="1" smtClean="0"/>
              <a:t>b.setText</a:t>
            </a:r>
            <a:r>
              <a:rPr lang="en-US" altLang="en-US" dirty="0" smtClean="0"/>
              <a:t>(“Click here”);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 smtClean="0"/>
              <a:t>Add it</a:t>
            </a:r>
          </a:p>
          <a:p>
            <a:pPr marL="1371600" lvl="2" indent="-457200"/>
            <a:r>
              <a:rPr lang="en-US" altLang="en-US" dirty="0" err="1" smtClean="0"/>
              <a:t>panel.add</a:t>
            </a:r>
            <a:r>
              <a:rPr lang="en-US" altLang="en-US" dirty="0" smtClean="0"/>
              <a:t>(b);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 smtClean="0"/>
              <a:t>Listen to it</a:t>
            </a:r>
          </a:p>
          <a:p>
            <a:pPr marL="1371600" lvl="2" indent="-457200"/>
            <a:r>
              <a:rPr lang="en-US" altLang="en-US" dirty="0" smtClean="0"/>
              <a:t>Events:   Listeners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90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import </a:t>
            </a:r>
            <a:r>
              <a:rPr lang="en-US" b="1" dirty="0" err="1"/>
              <a:t>javax.swing</a:t>
            </a:r>
            <a:r>
              <a:rPr lang="en-US" b="1" dirty="0"/>
              <a:t>.*;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public class Hello {</a:t>
            </a:r>
          </a:p>
          <a:p>
            <a:pPr marL="400050" lvl="1" indent="0">
              <a:buNone/>
            </a:pPr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pPr marL="800100" lvl="2" indent="0">
              <a:buNone/>
            </a:pPr>
            <a:r>
              <a:rPr lang="en-US" dirty="0" err="1"/>
              <a:t>JFrame</a:t>
            </a:r>
            <a:r>
              <a:rPr lang="en-US" dirty="0"/>
              <a:t> f = </a:t>
            </a:r>
            <a:r>
              <a:rPr lang="en-US" b="1" dirty="0"/>
              <a:t>new </a:t>
            </a:r>
            <a:r>
              <a:rPr lang="en-US" b="1" dirty="0" err="1"/>
              <a:t>JFrame</a:t>
            </a:r>
            <a:r>
              <a:rPr lang="en-US" b="1" dirty="0" smtClean="0"/>
              <a:t>("My Frame"); </a:t>
            </a:r>
            <a:r>
              <a:rPr lang="en-US" dirty="0" smtClean="0"/>
              <a:t>// Creating the top level container</a:t>
            </a:r>
            <a:endParaRPr lang="en-US" dirty="0"/>
          </a:p>
          <a:p>
            <a:pPr marL="800100" lvl="2" indent="0">
              <a:buNone/>
            </a:pPr>
            <a:r>
              <a:rPr lang="en-US" dirty="0" err="1"/>
              <a:t>f.setDefaultCloseOperation</a:t>
            </a:r>
            <a:r>
              <a:rPr lang="en-US" dirty="0"/>
              <a:t>(</a:t>
            </a:r>
            <a:r>
              <a:rPr lang="en-US" dirty="0" err="1"/>
              <a:t>JFrame.</a:t>
            </a:r>
            <a:r>
              <a:rPr lang="en-US" b="1" i="1" dirty="0" err="1"/>
              <a:t>EXIT_ON_CLOSE</a:t>
            </a:r>
            <a:r>
              <a:rPr lang="en-US" b="1" i="1" dirty="0"/>
              <a:t>);</a:t>
            </a:r>
          </a:p>
          <a:p>
            <a:pPr marL="800100" lvl="2" indent="0">
              <a:buNone/>
            </a:pPr>
            <a:r>
              <a:rPr lang="en-US" dirty="0" err="1"/>
              <a:t>f.setSize</a:t>
            </a:r>
            <a:r>
              <a:rPr lang="en-US" dirty="0"/>
              <a:t>(200, 100</a:t>
            </a:r>
            <a:r>
              <a:rPr lang="en-US" dirty="0" smtClean="0"/>
              <a:t>);</a:t>
            </a:r>
          </a:p>
          <a:p>
            <a:pPr marL="800100" lvl="2" indent="0">
              <a:buNone/>
            </a:pPr>
            <a:r>
              <a:rPr lang="en-US" dirty="0" err="1" smtClean="0"/>
              <a:t>JPanel</a:t>
            </a:r>
            <a:r>
              <a:rPr lang="en-US" dirty="0" smtClean="0"/>
              <a:t> </a:t>
            </a:r>
            <a:r>
              <a:rPr lang="en-US" dirty="0"/>
              <a:t>p = </a:t>
            </a:r>
            <a:r>
              <a:rPr lang="en-US" b="1" dirty="0"/>
              <a:t>new </a:t>
            </a:r>
            <a:r>
              <a:rPr lang="en-US" b="1" dirty="0" err="1"/>
              <a:t>JPanel</a:t>
            </a:r>
            <a:r>
              <a:rPr lang="en-US" b="1" dirty="0" smtClean="0"/>
              <a:t>(); </a:t>
            </a:r>
            <a:endParaRPr lang="en-US" b="1" dirty="0"/>
          </a:p>
          <a:p>
            <a:pPr marL="800100" lvl="2" indent="0">
              <a:buNone/>
            </a:pPr>
            <a:r>
              <a:rPr lang="en-US" dirty="0" err="1"/>
              <a:t>JButton</a:t>
            </a:r>
            <a:r>
              <a:rPr lang="en-US" dirty="0"/>
              <a:t> b = 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("Click here</a:t>
            </a:r>
            <a:r>
              <a:rPr lang="en-US" b="1" dirty="0" smtClean="0"/>
              <a:t>"); </a:t>
            </a:r>
            <a:r>
              <a:rPr lang="en-US" dirty="0" smtClean="0"/>
              <a:t>//Create a </a:t>
            </a:r>
            <a:r>
              <a:rPr lang="en-US" dirty="0" err="1" smtClean="0"/>
              <a:t>JButton</a:t>
            </a:r>
            <a:r>
              <a:rPr lang="en-US" dirty="0" smtClean="0"/>
              <a:t> object</a:t>
            </a:r>
            <a:endParaRPr lang="en-US" b="1" dirty="0"/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 err="1"/>
              <a:t>p.add</a:t>
            </a:r>
            <a:r>
              <a:rPr lang="en-US" dirty="0"/>
              <a:t>(b</a:t>
            </a:r>
            <a:r>
              <a:rPr lang="en-US" dirty="0" smtClean="0"/>
              <a:t>);   // </a:t>
            </a:r>
            <a:r>
              <a:rPr lang="en-US" dirty="0"/>
              <a:t>add button to panel</a:t>
            </a:r>
          </a:p>
          <a:p>
            <a:pPr marL="800100" lvl="2" indent="0">
              <a:buNone/>
            </a:pPr>
            <a:r>
              <a:rPr lang="en-US" dirty="0" err="1"/>
              <a:t>f.setContentPane</a:t>
            </a:r>
            <a:r>
              <a:rPr lang="en-US" dirty="0"/>
              <a:t>(p);    // add panel to frame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 err="1"/>
              <a:t>f.setVisible</a:t>
            </a:r>
            <a:r>
              <a:rPr lang="en-US" dirty="0"/>
              <a:t>(</a:t>
            </a:r>
            <a:r>
              <a:rPr lang="en-US" b="1" dirty="0"/>
              <a:t>true);</a:t>
            </a:r>
          </a:p>
          <a:p>
            <a:pPr marL="400050" lvl="1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143500"/>
            <a:ext cx="1905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658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import </a:t>
            </a:r>
            <a:r>
              <a:rPr lang="en-US" b="1" dirty="0" err="1"/>
              <a:t>javax.swing</a:t>
            </a:r>
            <a:r>
              <a:rPr lang="en-US" b="1" dirty="0"/>
              <a:t>.*;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public class Hello {</a:t>
            </a:r>
          </a:p>
          <a:p>
            <a:pPr marL="400050" lvl="1" indent="0">
              <a:buNone/>
            </a:pPr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pPr marL="800100" lvl="2" indent="0">
              <a:buNone/>
            </a:pPr>
            <a:r>
              <a:rPr lang="en-US" dirty="0" err="1"/>
              <a:t>JFrame</a:t>
            </a:r>
            <a:r>
              <a:rPr lang="en-US" dirty="0"/>
              <a:t> f = </a:t>
            </a:r>
            <a:r>
              <a:rPr lang="en-US" b="1" dirty="0"/>
              <a:t>new </a:t>
            </a:r>
            <a:r>
              <a:rPr lang="en-US" b="1" dirty="0" err="1"/>
              <a:t>JFrame</a:t>
            </a:r>
            <a:r>
              <a:rPr lang="en-US" b="1" dirty="0" smtClean="0"/>
              <a:t>("My Frame"); </a:t>
            </a:r>
            <a:r>
              <a:rPr lang="en-US" dirty="0" smtClean="0"/>
              <a:t>// Creating the top level container</a:t>
            </a:r>
            <a:endParaRPr lang="en-US" dirty="0"/>
          </a:p>
          <a:p>
            <a:pPr marL="800100" lvl="2" indent="0">
              <a:buNone/>
            </a:pPr>
            <a:r>
              <a:rPr lang="en-US" dirty="0" err="1"/>
              <a:t>f.setDefaultCloseOperation</a:t>
            </a:r>
            <a:r>
              <a:rPr lang="en-US" dirty="0"/>
              <a:t>(</a:t>
            </a:r>
            <a:r>
              <a:rPr lang="en-US" dirty="0" err="1"/>
              <a:t>JFrame.</a:t>
            </a:r>
            <a:r>
              <a:rPr lang="en-US" b="1" i="1" dirty="0" err="1"/>
              <a:t>EXIT_ON_CLOSE</a:t>
            </a:r>
            <a:r>
              <a:rPr lang="en-US" b="1" i="1" dirty="0"/>
              <a:t>);</a:t>
            </a:r>
          </a:p>
          <a:p>
            <a:pPr marL="800100" lvl="2" indent="0">
              <a:buNone/>
            </a:pPr>
            <a:r>
              <a:rPr lang="en-US" dirty="0" err="1"/>
              <a:t>f.setSize</a:t>
            </a:r>
            <a:r>
              <a:rPr lang="en-US" dirty="0"/>
              <a:t>(200, 100</a:t>
            </a:r>
            <a:r>
              <a:rPr lang="en-US" dirty="0" smtClean="0"/>
              <a:t>);</a:t>
            </a:r>
          </a:p>
          <a:p>
            <a:pPr marL="800100" lvl="2" indent="0">
              <a:buNone/>
            </a:pPr>
            <a:r>
              <a:rPr lang="en-US" dirty="0" err="1" smtClean="0"/>
              <a:t>JPanel</a:t>
            </a:r>
            <a:r>
              <a:rPr lang="en-US" dirty="0" smtClean="0"/>
              <a:t> p = </a:t>
            </a:r>
            <a:r>
              <a:rPr lang="en-US" b="1" dirty="0" smtClean="0"/>
              <a:t>new </a:t>
            </a:r>
            <a:r>
              <a:rPr lang="en-US" b="1" dirty="0" err="1" smtClean="0"/>
              <a:t>JPanel</a:t>
            </a:r>
            <a:r>
              <a:rPr lang="en-US" b="1" dirty="0" smtClean="0"/>
              <a:t>(); </a:t>
            </a:r>
          </a:p>
          <a:p>
            <a:pPr marL="800100" lvl="2" indent="0">
              <a:buNone/>
            </a:pPr>
            <a:r>
              <a:rPr lang="en-US" dirty="0" err="1" smtClean="0"/>
              <a:t>p.setBackground</a:t>
            </a:r>
            <a:r>
              <a:rPr lang="en-US" dirty="0" smtClean="0"/>
              <a:t>(</a:t>
            </a:r>
            <a:r>
              <a:rPr lang="en-US" dirty="0" err="1" smtClean="0"/>
              <a:t>Color.</a:t>
            </a:r>
            <a:r>
              <a:rPr lang="en-US" b="1" i="1" dirty="0" err="1" smtClean="0"/>
              <a:t>cyan</a:t>
            </a:r>
            <a:r>
              <a:rPr lang="en-US" b="1" i="1" dirty="0" smtClean="0"/>
              <a:t>); //</a:t>
            </a:r>
            <a:r>
              <a:rPr lang="en-US" i="1" dirty="0" smtClean="0"/>
              <a:t> Setting the background color of the panel</a:t>
            </a:r>
            <a:endParaRPr lang="en-US" b="1" dirty="0" smtClean="0"/>
          </a:p>
          <a:p>
            <a:pPr marL="800100" lvl="2" indent="0">
              <a:buNone/>
            </a:pPr>
            <a:r>
              <a:rPr lang="en-US" dirty="0" err="1" smtClean="0"/>
              <a:t>JButton</a:t>
            </a:r>
            <a:r>
              <a:rPr lang="en-US" dirty="0" smtClean="0"/>
              <a:t> b = </a:t>
            </a:r>
            <a:r>
              <a:rPr lang="en-US" b="1" dirty="0" smtClean="0"/>
              <a:t>new </a:t>
            </a:r>
            <a:r>
              <a:rPr lang="en-US" b="1" dirty="0" err="1" smtClean="0"/>
              <a:t>JButton</a:t>
            </a:r>
            <a:r>
              <a:rPr lang="en-US" b="1" dirty="0" smtClean="0"/>
              <a:t>("Click here"); /</a:t>
            </a:r>
            <a:r>
              <a:rPr lang="en-US" dirty="0" smtClean="0"/>
              <a:t>/Create a </a:t>
            </a:r>
            <a:r>
              <a:rPr lang="en-US" dirty="0" err="1" smtClean="0"/>
              <a:t>JButton</a:t>
            </a:r>
            <a:r>
              <a:rPr lang="en-US" dirty="0" smtClean="0"/>
              <a:t> object</a:t>
            </a:r>
          </a:p>
          <a:p>
            <a:pPr marL="800100" lvl="2" indent="0">
              <a:buNone/>
            </a:pPr>
            <a:r>
              <a:rPr lang="en-US" dirty="0" err="1" smtClean="0"/>
              <a:t>b.setBackground</a:t>
            </a:r>
            <a:r>
              <a:rPr lang="en-US" dirty="0" smtClean="0"/>
              <a:t>(</a:t>
            </a:r>
            <a:r>
              <a:rPr lang="en-US" dirty="0" err="1" smtClean="0"/>
              <a:t>Color.</a:t>
            </a:r>
            <a:r>
              <a:rPr lang="en-US" b="1" i="1" dirty="0" err="1" smtClean="0"/>
              <a:t>red</a:t>
            </a:r>
            <a:r>
              <a:rPr lang="en-US" b="1" i="1" dirty="0" smtClean="0"/>
              <a:t>); //</a:t>
            </a:r>
            <a:r>
              <a:rPr lang="en-US" i="1" dirty="0" smtClean="0"/>
              <a:t>Set Button color</a:t>
            </a:r>
          </a:p>
          <a:p>
            <a:pPr marL="800100" lvl="2" indent="0">
              <a:buNone/>
            </a:pPr>
            <a:r>
              <a:rPr lang="en-US" dirty="0" err="1" smtClean="0"/>
              <a:t>b.setForeground</a:t>
            </a:r>
            <a:r>
              <a:rPr lang="en-US" dirty="0" smtClean="0"/>
              <a:t>(</a:t>
            </a:r>
            <a:r>
              <a:rPr lang="en-US" dirty="0" err="1" smtClean="0"/>
              <a:t>Color.</a:t>
            </a:r>
            <a:r>
              <a:rPr lang="en-US" b="1" i="1" dirty="0" err="1" smtClean="0"/>
              <a:t>BLUE</a:t>
            </a:r>
            <a:r>
              <a:rPr lang="en-US" b="1" i="1" dirty="0" smtClean="0"/>
              <a:t>); //</a:t>
            </a:r>
            <a:r>
              <a:rPr lang="en-US" i="1" dirty="0" smtClean="0"/>
              <a:t> Setting the text color of the button</a:t>
            </a:r>
          </a:p>
          <a:p>
            <a:pPr marL="800100" lvl="2" indent="0">
              <a:buNone/>
            </a:pPr>
            <a:r>
              <a:rPr lang="en-US" dirty="0" err="1" smtClean="0"/>
              <a:t>b.setFont</a:t>
            </a:r>
            <a:r>
              <a:rPr lang="en-US" dirty="0" smtClean="0"/>
              <a:t>(</a:t>
            </a:r>
            <a:r>
              <a:rPr lang="en-US" b="1" dirty="0" smtClean="0"/>
              <a:t>new Font("</a:t>
            </a:r>
            <a:r>
              <a:rPr lang="en-US" b="1" dirty="0" err="1" smtClean="0"/>
              <a:t>SansSerif</a:t>
            </a:r>
            <a:r>
              <a:rPr lang="en-US" b="1" dirty="0" smtClean="0"/>
              <a:t>", </a:t>
            </a:r>
            <a:r>
              <a:rPr lang="en-US" b="1" dirty="0" err="1" smtClean="0"/>
              <a:t>Font.</a:t>
            </a:r>
            <a:r>
              <a:rPr lang="en-US" b="1" i="1" dirty="0" err="1" smtClean="0"/>
              <a:t>BOLD</a:t>
            </a:r>
            <a:r>
              <a:rPr lang="en-US" b="1" i="1" dirty="0" smtClean="0"/>
              <a:t> + </a:t>
            </a:r>
            <a:r>
              <a:rPr lang="en-US" b="1" i="1" dirty="0" err="1" smtClean="0"/>
              <a:t>Font.ITALIC</a:t>
            </a:r>
            <a:r>
              <a:rPr lang="en-US" b="1" i="1" dirty="0" smtClean="0"/>
              <a:t>, 14));</a:t>
            </a:r>
            <a:endParaRPr lang="en-US" b="1" dirty="0" smtClean="0"/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 err="1"/>
              <a:t>p.add</a:t>
            </a:r>
            <a:r>
              <a:rPr lang="en-US" dirty="0"/>
              <a:t>(b</a:t>
            </a:r>
            <a:r>
              <a:rPr lang="en-US" dirty="0" smtClean="0"/>
              <a:t>);   // </a:t>
            </a:r>
            <a:r>
              <a:rPr lang="en-US" dirty="0"/>
              <a:t>add button to panel</a:t>
            </a:r>
          </a:p>
          <a:p>
            <a:pPr marL="800100" lvl="2" indent="0">
              <a:buNone/>
            </a:pPr>
            <a:r>
              <a:rPr lang="en-US" dirty="0" err="1"/>
              <a:t>f.setContentPane</a:t>
            </a:r>
            <a:r>
              <a:rPr lang="en-US" dirty="0"/>
              <a:t>(p);    // add panel to frame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 err="1"/>
              <a:t>f.setVisible</a:t>
            </a:r>
            <a:r>
              <a:rPr lang="en-US" dirty="0"/>
              <a:t>(</a:t>
            </a:r>
            <a:r>
              <a:rPr lang="en-US" b="1" dirty="0"/>
              <a:t>true);</a:t>
            </a:r>
          </a:p>
          <a:p>
            <a:pPr marL="400050" lvl="1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181600"/>
            <a:ext cx="1905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2065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import </a:t>
            </a:r>
            <a:r>
              <a:rPr lang="en-US" b="1" dirty="0" err="1"/>
              <a:t>javax.swing</a:t>
            </a:r>
            <a:r>
              <a:rPr lang="en-US" b="1" dirty="0"/>
              <a:t>.*;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public class Hello {</a:t>
            </a:r>
          </a:p>
          <a:p>
            <a:pPr marL="400050" lvl="1" indent="0">
              <a:buNone/>
            </a:pPr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pPr marL="800100" lvl="2" indent="0">
              <a:buNone/>
            </a:pPr>
            <a:r>
              <a:rPr lang="en-US" dirty="0" err="1"/>
              <a:t>JFrame</a:t>
            </a:r>
            <a:r>
              <a:rPr lang="en-US" dirty="0"/>
              <a:t> f = </a:t>
            </a:r>
            <a:r>
              <a:rPr lang="en-US" b="1" dirty="0"/>
              <a:t>new </a:t>
            </a:r>
            <a:r>
              <a:rPr lang="en-US" b="1" dirty="0" err="1"/>
              <a:t>JFrame</a:t>
            </a:r>
            <a:r>
              <a:rPr lang="en-US" b="1" dirty="0" smtClean="0"/>
              <a:t>("My Frame"); </a:t>
            </a:r>
            <a:r>
              <a:rPr lang="en-US" dirty="0" smtClean="0"/>
              <a:t>// Creating the top level container</a:t>
            </a:r>
            <a:endParaRPr lang="en-US" dirty="0"/>
          </a:p>
          <a:p>
            <a:pPr marL="800100" lvl="2" indent="0">
              <a:buNone/>
            </a:pPr>
            <a:r>
              <a:rPr lang="en-US" dirty="0" err="1"/>
              <a:t>f.setDefaultCloseOperation</a:t>
            </a:r>
            <a:r>
              <a:rPr lang="en-US" dirty="0"/>
              <a:t>(</a:t>
            </a:r>
            <a:r>
              <a:rPr lang="en-US" dirty="0" err="1"/>
              <a:t>JFrame.</a:t>
            </a:r>
            <a:r>
              <a:rPr lang="en-US" b="1" i="1" dirty="0" err="1"/>
              <a:t>EXIT_ON_CLOSE</a:t>
            </a:r>
            <a:r>
              <a:rPr lang="en-US" b="1" i="1" dirty="0"/>
              <a:t>);</a:t>
            </a:r>
          </a:p>
          <a:p>
            <a:pPr marL="800100" lvl="2" indent="0">
              <a:buNone/>
            </a:pPr>
            <a:r>
              <a:rPr lang="en-US" dirty="0" err="1"/>
              <a:t>f.setSize</a:t>
            </a:r>
            <a:r>
              <a:rPr lang="en-US" dirty="0"/>
              <a:t>(200, 100</a:t>
            </a:r>
            <a:r>
              <a:rPr lang="en-US" dirty="0" smtClean="0"/>
              <a:t>);</a:t>
            </a:r>
          </a:p>
          <a:p>
            <a:pPr marL="800100" lvl="2" indent="0">
              <a:buNone/>
            </a:pPr>
            <a:r>
              <a:rPr lang="en-US" dirty="0" smtClean="0"/>
              <a:t>Container p = </a:t>
            </a:r>
            <a:r>
              <a:rPr lang="en-US" dirty="0" err="1" smtClean="0"/>
              <a:t>f.getContentPane</a:t>
            </a:r>
            <a:r>
              <a:rPr lang="en-US" dirty="0" smtClean="0"/>
              <a:t>();</a:t>
            </a:r>
          </a:p>
          <a:p>
            <a:pPr marL="800100" lvl="2" indent="0">
              <a:buNone/>
            </a:pPr>
            <a:r>
              <a:rPr lang="en-US" dirty="0" err="1" smtClean="0"/>
              <a:t>JButton</a:t>
            </a:r>
            <a:r>
              <a:rPr lang="en-US" dirty="0" smtClean="0"/>
              <a:t> b = </a:t>
            </a:r>
            <a:r>
              <a:rPr lang="en-US" b="1" dirty="0" smtClean="0"/>
              <a:t>new </a:t>
            </a:r>
            <a:r>
              <a:rPr lang="en-US" b="1" dirty="0" err="1" smtClean="0"/>
              <a:t>JButton</a:t>
            </a:r>
            <a:r>
              <a:rPr lang="en-US" b="1" dirty="0" smtClean="0"/>
              <a:t>("Click here"); /</a:t>
            </a:r>
            <a:r>
              <a:rPr lang="en-US" dirty="0" smtClean="0"/>
              <a:t>/Create a </a:t>
            </a:r>
            <a:r>
              <a:rPr lang="en-US" dirty="0" err="1" smtClean="0"/>
              <a:t>JButton</a:t>
            </a:r>
            <a:r>
              <a:rPr lang="en-US" dirty="0" smtClean="0"/>
              <a:t> object</a:t>
            </a:r>
          </a:p>
          <a:p>
            <a:pPr marL="800100" lvl="2" indent="0">
              <a:buNone/>
            </a:pPr>
            <a:r>
              <a:rPr lang="en-US" dirty="0" err="1" smtClean="0"/>
              <a:t>p.add</a:t>
            </a:r>
            <a:r>
              <a:rPr lang="en-US" dirty="0" smtClean="0"/>
              <a:t>(b);   // add button to panel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 err="1"/>
              <a:t>f.setVisible</a:t>
            </a:r>
            <a:r>
              <a:rPr lang="en-US" dirty="0"/>
              <a:t>(</a:t>
            </a:r>
            <a:r>
              <a:rPr lang="en-US" b="1" dirty="0"/>
              <a:t>true);</a:t>
            </a:r>
          </a:p>
          <a:p>
            <a:pPr marL="400050" lvl="1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0700" y="4762500"/>
            <a:ext cx="20193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20658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Create:</a:t>
            </a:r>
          </a:p>
          <a:p>
            <a:pPr lvl="2"/>
            <a:r>
              <a:rPr lang="en-US" altLang="en-US" dirty="0"/>
              <a:t>Frame</a:t>
            </a:r>
          </a:p>
          <a:p>
            <a:pPr lvl="2"/>
            <a:r>
              <a:rPr lang="en-US" altLang="en-US" dirty="0"/>
              <a:t>Panel</a:t>
            </a:r>
          </a:p>
          <a:p>
            <a:pPr lvl="2"/>
            <a:r>
              <a:rPr lang="en-US" altLang="en-US" dirty="0"/>
              <a:t>Components</a:t>
            </a:r>
          </a:p>
          <a:p>
            <a:pPr lvl="2"/>
            <a:r>
              <a:rPr lang="en-US" altLang="en-US" dirty="0"/>
              <a:t>Listeners</a:t>
            </a:r>
          </a:p>
          <a:p>
            <a:r>
              <a:rPr lang="en-US" altLang="en-US" dirty="0"/>
              <a:t>Add:  (bottom up)</a:t>
            </a:r>
          </a:p>
          <a:p>
            <a:pPr lvl="2"/>
            <a:r>
              <a:rPr lang="en-US" altLang="en-US" dirty="0"/>
              <a:t>listeners into components</a:t>
            </a:r>
          </a:p>
          <a:p>
            <a:pPr lvl="2"/>
            <a:r>
              <a:rPr lang="en-US" altLang="en-US" dirty="0"/>
              <a:t>components into panel</a:t>
            </a:r>
          </a:p>
          <a:p>
            <a:pPr lvl="2"/>
            <a:r>
              <a:rPr lang="en-US" altLang="en-US" dirty="0"/>
              <a:t>panel into frame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39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i="1" dirty="0" smtClean="0">
                <a:solidFill>
                  <a:srgbClr val="262626"/>
                </a:solidFill>
              </a:rPr>
              <a:t>a graphical window to hold other components</a:t>
            </a:r>
          </a:p>
          <a:p>
            <a:pPr algn="ctr">
              <a:buFontTx/>
              <a:buNone/>
            </a:pPr>
            <a:endParaRPr lang="en-US" altLang="en-US" i="1" dirty="0" smtClean="0">
              <a:solidFill>
                <a:srgbClr val="262626"/>
              </a:solidFill>
            </a:endParaRPr>
          </a:p>
          <a:p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public </a:t>
            </a:r>
            <a:r>
              <a:rPr lang="en-US" altLang="en-US" dirty="0" err="1" smtClean="0">
                <a:solidFill>
                  <a:srgbClr val="262626"/>
                </a:solidFill>
                <a:latin typeface="Courier New" pitchFamily="49" charset="0"/>
              </a:rPr>
              <a:t>JFrame</a:t>
            </a:r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()</a:t>
            </a:r>
            <a:r>
              <a:rPr lang="en-US" altLang="en-US" dirty="0" smtClean="0">
                <a:solidFill>
                  <a:srgbClr val="262626"/>
                </a:solidFill>
              </a:rPr>
              <a:t/>
            </a:r>
            <a:br>
              <a:rPr lang="en-US" altLang="en-US" dirty="0" smtClean="0">
                <a:solidFill>
                  <a:srgbClr val="262626"/>
                </a:solidFill>
              </a:rPr>
            </a:br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public </a:t>
            </a:r>
            <a:r>
              <a:rPr lang="en-US" altLang="en-US" dirty="0" err="1" smtClean="0">
                <a:solidFill>
                  <a:srgbClr val="262626"/>
                </a:solidFill>
                <a:latin typeface="Courier New" pitchFamily="49" charset="0"/>
              </a:rPr>
              <a:t>JFrame</a:t>
            </a:r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(String title)</a:t>
            </a:r>
            <a:b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</a:br>
            <a:r>
              <a:rPr lang="en-US" altLang="en-US" dirty="0" smtClean="0">
                <a:solidFill>
                  <a:srgbClr val="262626"/>
                </a:solidFill>
              </a:rPr>
              <a:t>Creates a frame with an optional title.</a:t>
            </a:r>
          </a:p>
          <a:p>
            <a:pPr lvl="1"/>
            <a:endParaRPr lang="en-US" altLang="en-US" dirty="0" smtClean="0">
              <a:solidFill>
                <a:srgbClr val="404040"/>
              </a:solidFill>
            </a:endParaRPr>
          </a:p>
          <a:p>
            <a:pPr lvl="1"/>
            <a:r>
              <a:rPr lang="en-US" altLang="en-US" dirty="0" smtClean="0">
                <a:solidFill>
                  <a:srgbClr val="404040"/>
                </a:solidFill>
              </a:rPr>
              <a:t>Call </a:t>
            </a:r>
            <a:r>
              <a:rPr lang="en-US" altLang="en-US" dirty="0" err="1" smtClean="0">
                <a:solidFill>
                  <a:srgbClr val="404040"/>
                </a:solidFill>
                <a:latin typeface="Courier New" pitchFamily="49" charset="0"/>
              </a:rPr>
              <a:t>setVisible</a:t>
            </a:r>
            <a:r>
              <a:rPr lang="en-US" altLang="en-US" dirty="0" smtClean="0">
                <a:solidFill>
                  <a:srgbClr val="404040"/>
                </a:solidFill>
                <a:latin typeface="Courier New" pitchFamily="49" charset="0"/>
              </a:rPr>
              <a:t>(true)</a:t>
            </a:r>
            <a:r>
              <a:rPr lang="en-US" altLang="en-US" dirty="0" smtClean="0">
                <a:solidFill>
                  <a:srgbClr val="404040"/>
                </a:solidFill>
              </a:rPr>
              <a:t> to make a frame appear on the screen after creating it.</a:t>
            </a:r>
          </a:p>
          <a:p>
            <a:pPr lvl="1"/>
            <a:endParaRPr lang="en-US" altLang="en-US" dirty="0" smtClean="0">
              <a:solidFill>
                <a:srgbClr val="404040"/>
              </a:solidFill>
            </a:endParaRPr>
          </a:p>
          <a:p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public void add(Component comp)</a:t>
            </a:r>
            <a:r>
              <a:rPr lang="en-US" altLang="en-US" dirty="0" smtClean="0">
                <a:solidFill>
                  <a:srgbClr val="262626"/>
                </a:solidFill>
              </a:rPr>
              <a:t/>
            </a:r>
            <a:br>
              <a:rPr lang="en-US" altLang="en-US" dirty="0" smtClean="0">
                <a:solidFill>
                  <a:srgbClr val="262626"/>
                </a:solidFill>
              </a:rPr>
            </a:br>
            <a:r>
              <a:rPr lang="en-US" altLang="en-US" dirty="0" smtClean="0">
                <a:solidFill>
                  <a:srgbClr val="262626"/>
                </a:solidFill>
              </a:rPr>
              <a:t>Places the given component or container inside the frame.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public void </a:t>
            </a:r>
            <a:r>
              <a:rPr lang="en-US" altLang="en-US" dirty="0" err="1" smtClean="0">
                <a:solidFill>
                  <a:srgbClr val="262626"/>
                </a:solidFill>
                <a:latin typeface="Courier New" pitchFamily="49" charset="0"/>
              </a:rPr>
              <a:t>setDefaultCloseOperation</a:t>
            </a:r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(</a:t>
            </a:r>
            <a:r>
              <a:rPr lang="en-US" altLang="en-US" dirty="0" err="1" smtClean="0">
                <a:solidFill>
                  <a:srgbClr val="262626"/>
                </a:solidFill>
                <a:latin typeface="Courier New" pitchFamily="49" charset="0"/>
              </a:rPr>
              <a:t>int</a:t>
            </a:r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 op)</a:t>
            </a:r>
            <a:r>
              <a:rPr lang="en-US" altLang="en-US" dirty="0" smtClean="0">
                <a:solidFill>
                  <a:srgbClr val="262626"/>
                </a:solidFill>
              </a:rPr>
              <a:t/>
            </a:r>
            <a:br>
              <a:rPr lang="en-US" altLang="en-US" dirty="0" smtClean="0">
                <a:solidFill>
                  <a:srgbClr val="262626"/>
                </a:solidFill>
              </a:rPr>
            </a:br>
            <a:r>
              <a:rPr lang="en-US" altLang="en-US" dirty="0" smtClean="0">
                <a:solidFill>
                  <a:srgbClr val="262626"/>
                </a:solidFill>
              </a:rPr>
              <a:t>Makes the frame perform the given action when it closes.</a:t>
            </a:r>
          </a:p>
          <a:p>
            <a:pPr lvl="1"/>
            <a:r>
              <a:rPr lang="en-US" altLang="en-US" dirty="0" smtClean="0">
                <a:solidFill>
                  <a:srgbClr val="404040"/>
                </a:solidFill>
              </a:rPr>
              <a:t>Common value passed:  </a:t>
            </a:r>
            <a:r>
              <a:rPr lang="en-US" altLang="en-US" dirty="0" err="1" smtClean="0">
                <a:solidFill>
                  <a:srgbClr val="404040"/>
                </a:solidFill>
                <a:latin typeface="Courier New" pitchFamily="49" charset="0"/>
              </a:rPr>
              <a:t>JFrame.EXIT_ON_CLOSE</a:t>
            </a:r>
            <a:endParaRPr lang="en-US" altLang="en-US" dirty="0" smtClean="0">
              <a:solidFill>
                <a:srgbClr val="404040"/>
              </a:solidFill>
            </a:endParaRPr>
          </a:p>
          <a:p>
            <a:pPr lvl="1"/>
            <a:r>
              <a:rPr lang="en-US" altLang="en-US" dirty="0" smtClean="0">
                <a:solidFill>
                  <a:srgbClr val="404040"/>
                </a:solidFill>
              </a:rPr>
              <a:t>If not set, the program will never exit even if the frame is closed.</a:t>
            </a:r>
          </a:p>
          <a:p>
            <a:pPr lvl="1"/>
            <a:endParaRPr lang="en-US" altLang="en-US" dirty="0" smtClean="0">
              <a:solidFill>
                <a:srgbClr val="404040"/>
              </a:solidFill>
            </a:endParaRPr>
          </a:p>
          <a:p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public void </a:t>
            </a:r>
            <a:r>
              <a:rPr lang="en-US" altLang="en-US" dirty="0" err="1" smtClean="0">
                <a:solidFill>
                  <a:srgbClr val="262626"/>
                </a:solidFill>
                <a:latin typeface="Courier New" pitchFamily="49" charset="0"/>
              </a:rPr>
              <a:t>setSize</a:t>
            </a:r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(</a:t>
            </a:r>
            <a:r>
              <a:rPr lang="en-US" altLang="en-US" dirty="0" err="1" smtClean="0">
                <a:solidFill>
                  <a:srgbClr val="262626"/>
                </a:solidFill>
                <a:latin typeface="Courier New" pitchFamily="49" charset="0"/>
              </a:rPr>
              <a:t>int</a:t>
            </a:r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 width, </a:t>
            </a:r>
            <a:r>
              <a:rPr lang="en-US" altLang="en-US" dirty="0" err="1" smtClean="0">
                <a:solidFill>
                  <a:srgbClr val="262626"/>
                </a:solidFill>
                <a:latin typeface="Courier New" pitchFamily="49" charset="0"/>
              </a:rPr>
              <a:t>int</a:t>
            </a:r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 height)</a:t>
            </a:r>
            <a:r>
              <a:rPr lang="en-US" altLang="en-US" dirty="0" smtClean="0">
                <a:solidFill>
                  <a:srgbClr val="262626"/>
                </a:solidFill>
              </a:rPr>
              <a:t/>
            </a:r>
            <a:br>
              <a:rPr lang="en-US" altLang="en-US" dirty="0" smtClean="0">
                <a:solidFill>
                  <a:srgbClr val="262626"/>
                </a:solidFill>
              </a:rPr>
            </a:br>
            <a:r>
              <a:rPr lang="en-US" altLang="en-US" dirty="0" smtClean="0">
                <a:solidFill>
                  <a:srgbClr val="262626"/>
                </a:solidFill>
              </a:rPr>
              <a:t>Gives the frame a fixed size in pixels.</a:t>
            </a:r>
          </a:p>
          <a:p>
            <a:pPr lvl="1"/>
            <a:endParaRPr lang="en-US" altLang="en-US" dirty="0" smtClean="0">
              <a:solidFill>
                <a:srgbClr val="404040"/>
              </a:solidFill>
            </a:endParaRPr>
          </a:p>
          <a:p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public void pack()</a:t>
            </a:r>
            <a:r>
              <a:rPr lang="en-US" altLang="en-US" dirty="0" smtClean="0">
                <a:solidFill>
                  <a:srgbClr val="262626"/>
                </a:solidFill>
              </a:rPr>
              <a:t/>
            </a:r>
            <a:br>
              <a:rPr lang="en-US" altLang="en-US" dirty="0" smtClean="0">
                <a:solidFill>
                  <a:srgbClr val="262626"/>
                </a:solidFill>
              </a:rPr>
            </a:br>
            <a:r>
              <a:rPr lang="en-US" altLang="en-US" dirty="0" smtClean="0">
                <a:solidFill>
                  <a:srgbClr val="262626"/>
                </a:solidFill>
              </a:rPr>
              <a:t>Resizes the frame to fit the components inside it snugly.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500" dirty="0" err="1" smtClean="0"/>
              <a:t>ButtonGroup</a:t>
            </a:r>
            <a:r>
              <a:rPr lang="en-US" sz="1500" dirty="0" smtClean="0"/>
              <a:t> -- </a:t>
            </a:r>
            <a:r>
              <a:rPr lang="en-US" sz="1500" dirty="0"/>
              <a:t>for grouping buttons, particular radio buttons.</a:t>
            </a:r>
          </a:p>
          <a:p>
            <a:r>
              <a:rPr lang="en-US" sz="1500" dirty="0" err="1" smtClean="0"/>
              <a:t>JButton</a:t>
            </a:r>
            <a:r>
              <a:rPr lang="en-US" sz="1500" dirty="0" smtClean="0"/>
              <a:t> -- </a:t>
            </a:r>
            <a:r>
              <a:rPr lang="en-US" sz="1500" dirty="0"/>
              <a:t>a </a:t>
            </a:r>
            <a:r>
              <a:rPr lang="en-US" sz="1500" dirty="0" smtClean="0"/>
              <a:t>standard command </a:t>
            </a:r>
            <a:r>
              <a:rPr lang="en-US" sz="1500" dirty="0"/>
              <a:t>button; used all over the place.</a:t>
            </a:r>
          </a:p>
          <a:p>
            <a:r>
              <a:rPr lang="en-US" sz="1500" dirty="0" err="1" smtClean="0"/>
              <a:t>JCheckBox</a:t>
            </a:r>
            <a:r>
              <a:rPr lang="en-US" sz="1500" dirty="0" smtClean="0"/>
              <a:t> -- </a:t>
            </a:r>
            <a:r>
              <a:rPr lang="en-US" sz="1500" dirty="0"/>
              <a:t>a typical </a:t>
            </a:r>
            <a:r>
              <a:rPr lang="en-US" sz="1500" dirty="0" smtClean="0"/>
              <a:t>on/off checkbox</a:t>
            </a:r>
            <a:r>
              <a:rPr lang="en-US" sz="1500" dirty="0"/>
              <a:t>.</a:t>
            </a:r>
          </a:p>
          <a:p>
            <a:r>
              <a:rPr lang="en-US" sz="1500" dirty="0" err="1" smtClean="0"/>
              <a:t>JCheckBoxMenuItem</a:t>
            </a:r>
            <a:r>
              <a:rPr lang="en-US" sz="1500" dirty="0" smtClean="0"/>
              <a:t> -- </a:t>
            </a:r>
            <a:r>
              <a:rPr lang="en-US" sz="1500" dirty="0"/>
              <a:t>a menu </a:t>
            </a:r>
            <a:r>
              <a:rPr lang="en-US" sz="1500" dirty="0" err="1"/>
              <a:t>itme</a:t>
            </a:r>
            <a:r>
              <a:rPr lang="en-US" sz="1500" dirty="0"/>
              <a:t> with a </a:t>
            </a:r>
            <a:r>
              <a:rPr lang="en-US" sz="1500" dirty="0" smtClean="0"/>
              <a:t>checkbox </a:t>
            </a:r>
            <a:r>
              <a:rPr lang="en-US" sz="1500" dirty="0"/>
              <a:t>next to it</a:t>
            </a:r>
            <a:r>
              <a:rPr lang="en-US" sz="1500" dirty="0" smtClean="0"/>
              <a:t>.</a:t>
            </a:r>
            <a:endParaRPr lang="en-US" sz="1500" dirty="0"/>
          </a:p>
          <a:p>
            <a:r>
              <a:rPr lang="en-US" sz="1500" dirty="0" err="1" smtClean="0"/>
              <a:t>JColorChooser</a:t>
            </a:r>
            <a:r>
              <a:rPr lang="en-US" sz="1500" dirty="0" smtClean="0"/>
              <a:t> -- </a:t>
            </a:r>
            <a:r>
              <a:rPr lang="en-US" sz="1500" dirty="0"/>
              <a:t>a standard-looking color selection </a:t>
            </a:r>
            <a:r>
              <a:rPr lang="en-US" sz="1500" dirty="0" smtClean="0"/>
              <a:t>dialog.</a:t>
            </a:r>
            <a:endParaRPr lang="en-US" sz="1500" dirty="0"/>
          </a:p>
          <a:p>
            <a:r>
              <a:rPr lang="en-US" sz="1500" dirty="0" err="1" smtClean="0"/>
              <a:t>JComboBox</a:t>
            </a:r>
            <a:r>
              <a:rPr lang="en-US" sz="1500" dirty="0" smtClean="0"/>
              <a:t> -- </a:t>
            </a:r>
            <a:r>
              <a:rPr lang="en-US" sz="1500" dirty="0"/>
              <a:t>a pulldown that allows typing too</a:t>
            </a:r>
            <a:r>
              <a:rPr lang="en-US" sz="1500" dirty="0" smtClean="0"/>
              <a:t>.</a:t>
            </a:r>
            <a:endParaRPr lang="en-US" sz="1500" dirty="0"/>
          </a:p>
          <a:p>
            <a:r>
              <a:rPr lang="en-US" sz="1500" dirty="0" err="1" smtClean="0"/>
              <a:t>JComponent</a:t>
            </a:r>
            <a:r>
              <a:rPr lang="en-US" sz="1500" dirty="0" smtClean="0"/>
              <a:t> -- </a:t>
            </a:r>
            <a:r>
              <a:rPr lang="en-US" sz="1500" dirty="0"/>
              <a:t>the top-level of the Swing component </a:t>
            </a:r>
            <a:r>
              <a:rPr lang="en-US" sz="1500" dirty="0" smtClean="0"/>
              <a:t>hierarchy.</a:t>
            </a:r>
            <a:endParaRPr lang="en-US" sz="1500" dirty="0"/>
          </a:p>
          <a:p>
            <a:r>
              <a:rPr lang="en-US" sz="1500" dirty="0" err="1" smtClean="0"/>
              <a:t>JDialog</a:t>
            </a:r>
            <a:r>
              <a:rPr lang="en-US" sz="1500" dirty="0" smtClean="0"/>
              <a:t> -- </a:t>
            </a:r>
            <a:r>
              <a:rPr lang="en-US" sz="1500" dirty="0"/>
              <a:t>a handy pop-up </a:t>
            </a:r>
            <a:r>
              <a:rPr lang="en-US" sz="1500" dirty="0" smtClean="0"/>
              <a:t>dialog.</a:t>
            </a:r>
            <a:endParaRPr lang="en-US" sz="1500" dirty="0"/>
          </a:p>
          <a:p>
            <a:r>
              <a:rPr lang="en-US" sz="1500" dirty="0" err="1" smtClean="0"/>
              <a:t>JEditorPane</a:t>
            </a:r>
            <a:r>
              <a:rPr lang="en-US" sz="1500" dirty="0" smtClean="0"/>
              <a:t> -- </a:t>
            </a:r>
            <a:r>
              <a:rPr lang="en-US" sz="1500" dirty="0"/>
              <a:t>a way to </a:t>
            </a:r>
            <a:r>
              <a:rPr lang="en-US" sz="1500" dirty="0" smtClean="0"/>
              <a:t>view and </a:t>
            </a:r>
            <a:r>
              <a:rPr lang="en-US" sz="1500" dirty="0"/>
              <a:t>edit text, in particular HTML</a:t>
            </a:r>
            <a:r>
              <a:rPr lang="en-US" sz="1500" dirty="0" smtClean="0"/>
              <a:t>.</a:t>
            </a:r>
            <a:endParaRPr lang="en-US" sz="1500" dirty="0"/>
          </a:p>
          <a:p>
            <a:r>
              <a:rPr lang="en-US" sz="1500" dirty="0" err="1" smtClean="0"/>
              <a:t>JFileChooser</a:t>
            </a:r>
            <a:r>
              <a:rPr lang="en-US" sz="1500" dirty="0" smtClean="0"/>
              <a:t> -- </a:t>
            </a:r>
            <a:r>
              <a:rPr lang="en-US" sz="1500" dirty="0"/>
              <a:t>a standard-looking file chooser</a:t>
            </a:r>
            <a:r>
              <a:rPr lang="en-US" sz="1500" dirty="0" smtClean="0"/>
              <a:t>.</a:t>
            </a:r>
            <a:endParaRPr lang="en-US" sz="1500" dirty="0"/>
          </a:p>
          <a:p>
            <a:r>
              <a:rPr lang="en-US" sz="1500" dirty="0" err="1" smtClean="0"/>
              <a:t>JFrame</a:t>
            </a:r>
            <a:r>
              <a:rPr lang="en-US" sz="1500" dirty="0" smtClean="0"/>
              <a:t> -- </a:t>
            </a:r>
            <a:r>
              <a:rPr lang="en-US" sz="1500" dirty="0"/>
              <a:t>the outermost container for a GUI window</a:t>
            </a:r>
            <a:r>
              <a:rPr lang="en-US" sz="1500" dirty="0" smtClean="0"/>
              <a:t>.</a:t>
            </a:r>
            <a:endParaRPr lang="en-US" sz="1500" dirty="0"/>
          </a:p>
          <a:p>
            <a:r>
              <a:rPr lang="en-US" sz="1500" dirty="0" err="1" smtClean="0"/>
              <a:t>Jlabel</a:t>
            </a:r>
            <a:r>
              <a:rPr lang="en-US" sz="1500" dirty="0" smtClean="0"/>
              <a:t> -- </a:t>
            </a:r>
            <a:r>
              <a:rPr lang="en-US" sz="1500" dirty="0"/>
              <a:t>a simple piece of text within a GUI</a:t>
            </a:r>
            <a:r>
              <a:rPr lang="en-US" sz="1500" dirty="0" smtClean="0"/>
              <a:t>.</a:t>
            </a:r>
          </a:p>
          <a:p>
            <a:r>
              <a:rPr lang="en-US" sz="1500" dirty="0" err="1" smtClean="0"/>
              <a:t>JList</a:t>
            </a:r>
            <a:r>
              <a:rPr lang="en-US" sz="1500" dirty="0" smtClean="0"/>
              <a:t> -- </a:t>
            </a:r>
            <a:r>
              <a:rPr lang="en-US" sz="1500" dirty="0"/>
              <a:t>a list of GUI components, typically with a scroll bar</a:t>
            </a:r>
            <a:r>
              <a:rPr lang="en-US" sz="1500" dirty="0" smtClean="0"/>
              <a:t>.</a:t>
            </a:r>
            <a:endParaRPr lang="en-US" sz="1500" dirty="0"/>
          </a:p>
          <a:p>
            <a:r>
              <a:rPr lang="en-US" sz="1500" dirty="0" err="1" smtClean="0"/>
              <a:t>JMenu</a:t>
            </a:r>
            <a:r>
              <a:rPr lang="en-US" sz="1500" dirty="0" smtClean="0"/>
              <a:t> -- </a:t>
            </a:r>
            <a:r>
              <a:rPr lang="en-US" sz="1500" dirty="0"/>
              <a:t>a pulldown or pop-up </a:t>
            </a:r>
            <a:r>
              <a:rPr lang="en-US" sz="1500" dirty="0" smtClean="0"/>
              <a:t>menu</a:t>
            </a:r>
          </a:p>
          <a:p>
            <a:r>
              <a:rPr lang="en-US" sz="1500" dirty="0" err="1"/>
              <a:t>JMenuBar</a:t>
            </a:r>
            <a:r>
              <a:rPr lang="en-US" sz="1500" dirty="0"/>
              <a:t> -- a standard </a:t>
            </a:r>
            <a:r>
              <a:rPr lang="en-US" sz="1500" dirty="0" err="1"/>
              <a:t>menubar</a:t>
            </a:r>
            <a:r>
              <a:rPr lang="en-US" sz="1500" dirty="0"/>
              <a:t>, typically at the top of a </a:t>
            </a:r>
            <a:r>
              <a:rPr lang="en-US" sz="1500" dirty="0" err="1"/>
              <a:t>JFrame</a:t>
            </a:r>
            <a:r>
              <a:rPr lang="en-US" sz="1500" dirty="0"/>
              <a:t>.</a:t>
            </a:r>
          </a:p>
          <a:p>
            <a:r>
              <a:rPr lang="en-US" sz="1500" dirty="0" err="1"/>
              <a:t>JMenuItem</a:t>
            </a:r>
            <a:r>
              <a:rPr lang="en-US" sz="1500" dirty="0"/>
              <a:t> -- an item in a </a:t>
            </a:r>
            <a:r>
              <a:rPr lang="en-US" sz="1500" dirty="0" err="1"/>
              <a:t>JMenu</a:t>
            </a:r>
            <a:r>
              <a:rPr lang="en-US" sz="1500" dirty="0" smtClean="0"/>
              <a:t>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6234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Gives program distinctive “look” and “feel”</a:t>
            </a:r>
          </a:p>
          <a:p>
            <a:r>
              <a:rPr lang="en-US" altLang="en-US" dirty="0"/>
              <a:t>Provides users with basic level of familiarity</a:t>
            </a:r>
          </a:p>
          <a:p>
            <a:r>
              <a:rPr lang="en-US" altLang="en-US" dirty="0"/>
              <a:t>Built from GUI components (controls, widgets, etc.)</a:t>
            </a:r>
          </a:p>
          <a:p>
            <a:pPr lvl="1"/>
            <a:r>
              <a:rPr lang="en-US" altLang="en-US" dirty="0"/>
              <a:t>User interacts with GUI component via mouse, keyboard, </a:t>
            </a:r>
            <a:r>
              <a:rPr lang="en-US" altLang="en-US" dirty="0" smtClean="0"/>
              <a:t>etc.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6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JOptionPane</a:t>
            </a:r>
            <a:r>
              <a:rPr lang="en-US" dirty="0" smtClean="0"/>
              <a:t> -- </a:t>
            </a:r>
            <a:r>
              <a:rPr lang="en-US" dirty="0"/>
              <a:t>a parent class for a set of </a:t>
            </a:r>
            <a:r>
              <a:rPr lang="en-US" dirty="0" smtClean="0"/>
              <a:t>standard option </a:t>
            </a:r>
            <a:r>
              <a:rPr lang="en-US" dirty="0"/>
              <a:t>dialogs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JPanel</a:t>
            </a:r>
            <a:r>
              <a:rPr lang="en-US" dirty="0" smtClean="0"/>
              <a:t> -- </a:t>
            </a:r>
            <a:r>
              <a:rPr lang="en-US" dirty="0"/>
              <a:t>Typically the inner-wrapper of a </a:t>
            </a:r>
            <a:r>
              <a:rPr lang="en-US" dirty="0" err="1" smtClean="0"/>
              <a:t>JFrame</a:t>
            </a:r>
            <a:r>
              <a:rPr lang="en-US" dirty="0" smtClean="0"/>
              <a:t>, for </a:t>
            </a:r>
            <a:r>
              <a:rPr lang="en-US" dirty="0"/>
              <a:t>managing GUI layout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JPasswordField</a:t>
            </a:r>
            <a:r>
              <a:rPr lang="en-US" dirty="0" smtClean="0"/>
              <a:t> -- </a:t>
            </a:r>
            <a:r>
              <a:rPr lang="en-US" dirty="0"/>
              <a:t>a way to enter passwords without echoing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JProgressBar</a:t>
            </a:r>
            <a:r>
              <a:rPr lang="en-US" dirty="0" smtClean="0"/>
              <a:t> -- </a:t>
            </a:r>
            <a:r>
              <a:rPr lang="en-US" dirty="0"/>
              <a:t>a typical-looking "</a:t>
            </a:r>
            <a:r>
              <a:rPr lang="en-US" dirty="0" err="1"/>
              <a:t>throbber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 err="1" smtClean="0"/>
              <a:t>JRadioButton</a:t>
            </a:r>
            <a:r>
              <a:rPr lang="en-US" dirty="0" smtClean="0"/>
              <a:t> -- </a:t>
            </a:r>
            <a:r>
              <a:rPr lang="en-US" dirty="0"/>
              <a:t>a typical-looking radio </a:t>
            </a:r>
            <a:r>
              <a:rPr lang="en-US" dirty="0" smtClean="0"/>
              <a:t>button</a:t>
            </a:r>
            <a:endParaRPr lang="en-US" dirty="0"/>
          </a:p>
          <a:p>
            <a:r>
              <a:rPr lang="en-US" dirty="0" err="1" smtClean="0"/>
              <a:t>JScrollBar</a:t>
            </a:r>
            <a:r>
              <a:rPr lang="en-US" dirty="0" smtClean="0"/>
              <a:t> -- </a:t>
            </a:r>
            <a:r>
              <a:rPr lang="en-US" dirty="0"/>
              <a:t>horizontal or vertical </a:t>
            </a:r>
            <a:r>
              <a:rPr lang="en-US" dirty="0" smtClean="0"/>
              <a:t>scrollbar, typically </a:t>
            </a:r>
            <a:r>
              <a:rPr lang="en-US" dirty="0"/>
              <a:t>in a </a:t>
            </a:r>
            <a:r>
              <a:rPr lang="en-US" dirty="0" err="1" smtClean="0"/>
              <a:t>JScrollPane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JSeparator</a:t>
            </a:r>
            <a:r>
              <a:rPr lang="en-US" dirty="0" smtClean="0"/>
              <a:t> -- </a:t>
            </a:r>
            <a:r>
              <a:rPr lang="en-US" dirty="0"/>
              <a:t>spacing in a menu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JSlider</a:t>
            </a:r>
            <a:r>
              <a:rPr lang="en-US" dirty="0" smtClean="0"/>
              <a:t> -- </a:t>
            </a:r>
            <a:r>
              <a:rPr lang="en-US" dirty="0"/>
              <a:t>typical-looking </a:t>
            </a:r>
            <a:r>
              <a:rPr lang="en-US" dirty="0" smtClean="0"/>
              <a:t>slider ,</a:t>
            </a:r>
            <a:r>
              <a:rPr lang="en-US" dirty="0"/>
              <a:t>typically for numeric </a:t>
            </a:r>
            <a:r>
              <a:rPr lang="en-US" dirty="0" smtClean="0"/>
              <a:t>input.</a:t>
            </a:r>
            <a:endParaRPr lang="en-US" dirty="0"/>
          </a:p>
          <a:p>
            <a:r>
              <a:rPr lang="en-US" dirty="0" err="1" smtClean="0"/>
              <a:t>JTabbedPane</a:t>
            </a:r>
            <a:r>
              <a:rPr lang="en-US" dirty="0" smtClean="0"/>
              <a:t> -- </a:t>
            </a:r>
            <a:r>
              <a:rPr lang="en-US" dirty="0"/>
              <a:t>tabbing pane for organizing things </a:t>
            </a:r>
            <a:r>
              <a:rPr lang="en-US" dirty="0" smtClean="0"/>
              <a:t>like preferences.</a:t>
            </a:r>
            <a:endParaRPr lang="en-US" dirty="0"/>
          </a:p>
          <a:p>
            <a:r>
              <a:rPr lang="en-US" dirty="0" err="1" smtClean="0"/>
              <a:t>JTable</a:t>
            </a:r>
            <a:r>
              <a:rPr lang="en-US" dirty="0" smtClean="0"/>
              <a:t> -- </a:t>
            </a:r>
            <a:r>
              <a:rPr lang="en-US" dirty="0"/>
              <a:t>a two-dimensional </a:t>
            </a:r>
            <a:r>
              <a:rPr lang="en-US" dirty="0" smtClean="0"/>
              <a:t>table, with </a:t>
            </a:r>
            <a:r>
              <a:rPr lang="en-US" dirty="0"/>
              <a:t>many display options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JTextArea</a:t>
            </a:r>
            <a:r>
              <a:rPr lang="en-US" dirty="0" smtClean="0"/>
              <a:t> -- </a:t>
            </a:r>
            <a:r>
              <a:rPr lang="en-US" dirty="0"/>
              <a:t>a </a:t>
            </a:r>
            <a:r>
              <a:rPr lang="en-US" dirty="0" smtClean="0"/>
              <a:t>simple, unformatted </a:t>
            </a:r>
            <a:r>
              <a:rPr lang="en-US" dirty="0"/>
              <a:t>multi-line text area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JTextField</a:t>
            </a:r>
            <a:r>
              <a:rPr lang="en-US" dirty="0" smtClean="0"/>
              <a:t> -- </a:t>
            </a:r>
            <a:r>
              <a:rPr lang="en-US" dirty="0"/>
              <a:t>a single-line text field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JToggleButton</a:t>
            </a:r>
            <a:r>
              <a:rPr lang="en-US" dirty="0" smtClean="0"/>
              <a:t> -- </a:t>
            </a:r>
            <a:r>
              <a:rPr lang="en-US" dirty="0"/>
              <a:t>an </a:t>
            </a:r>
            <a:r>
              <a:rPr lang="en-US" dirty="0" smtClean="0"/>
              <a:t>on/off button.</a:t>
            </a:r>
            <a:endParaRPr lang="en-US" dirty="0"/>
          </a:p>
          <a:p>
            <a:r>
              <a:rPr lang="en-US" dirty="0" err="1" smtClean="0"/>
              <a:t>JToolBar</a:t>
            </a:r>
            <a:r>
              <a:rPr lang="en-US" dirty="0" smtClean="0"/>
              <a:t>-</a:t>
            </a:r>
            <a:r>
              <a:rPr lang="en-US" dirty="0"/>
              <a:t>- a container for buttons that select other tools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JToolTip</a:t>
            </a:r>
            <a:r>
              <a:rPr lang="en-US" dirty="0" smtClean="0"/>
              <a:t> -- </a:t>
            </a:r>
            <a:r>
              <a:rPr lang="en-US" dirty="0"/>
              <a:t>roll-over help for tool buttons or menu items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JTree</a:t>
            </a:r>
            <a:r>
              <a:rPr lang="en-US" dirty="0" smtClean="0"/>
              <a:t> -- </a:t>
            </a:r>
            <a:r>
              <a:rPr lang="en-US" dirty="0"/>
              <a:t>a </a:t>
            </a:r>
            <a:r>
              <a:rPr lang="en-US" dirty="0" smtClean="0"/>
              <a:t>hierarchical </a:t>
            </a:r>
            <a:r>
              <a:rPr lang="en-US" dirty="0"/>
              <a:t>tree </a:t>
            </a:r>
            <a:r>
              <a:rPr lang="en-US" dirty="0" smtClean="0"/>
              <a:t>display, in a Windows </a:t>
            </a:r>
            <a:r>
              <a:rPr lang="en-US" dirty="0"/>
              <a:t>Explorer style.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19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with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import </a:t>
            </a:r>
            <a:r>
              <a:rPr lang="en-US" sz="1200" b="1" dirty="0" err="1" smtClean="0"/>
              <a:t>javax.swing</a:t>
            </a:r>
            <a:r>
              <a:rPr lang="en-US" sz="1200" b="1" dirty="0" smtClean="0"/>
              <a:t>.*;</a:t>
            </a:r>
            <a:endParaRPr lang="en-US" sz="1200" dirty="0" smtClean="0"/>
          </a:p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class </a:t>
            </a:r>
            <a:r>
              <a:rPr lang="en-US" sz="1200" b="1" dirty="0" err="1" smtClean="0"/>
              <a:t>MenuFrame</a:t>
            </a:r>
            <a:r>
              <a:rPr lang="en-US" sz="1200" b="1" dirty="0" smtClean="0"/>
              <a:t> extends </a:t>
            </a:r>
            <a:r>
              <a:rPr lang="en-US" sz="1200" b="1" dirty="0" err="1" smtClean="0"/>
              <a:t>JFrame</a:t>
            </a:r>
            <a:r>
              <a:rPr lang="en-US" sz="1200" b="1" dirty="0" smtClean="0"/>
              <a:t> </a:t>
            </a:r>
            <a:r>
              <a:rPr lang="en-US" sz="1200" b="1" u="sng" dirty="0" smtClean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String </a:t>
            </a:r>
            <a:r>
              <a:rPr lang="en-US" sz="1200" dirty="0" err="1" smtClean="0"/>
              <a:t>msg</a:t>
            </a:r>
            <a:r>
              <a:rPr lang="en-US" sz="1200" dirty="0" smtClean="0"/>
              <a:t> = "";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err="1" smtClean="0"/>
              <a:t>JCheckBoxMenuItem</a:t>
            </a:r>
            <a:r>
              <a:rPr lang="en-US" sz="1200" dirty="0" smtClean="0"/>
              <a:t> debug, test;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err="1" smtClean="0"/>
              <a:t>MenuFrame</a:t>
            </a:r>
            <a:r>
              <a:rPr lang="en-US" sz="1200" dirty="0" smtClean="0"/>
              <a:t>(String title)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b="1" dirty="0" smtClean="0"/>
              <a:t>super(title);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setSize</a:t>
            </a:r>
            <a:r>
              <a:rPr lang="en-US" sz="1200" dirty="0" smtClean="0"/>
              <a:t>(300, 200);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setDefaultCloseOperation</a:t>
            </a:r>
            <a:r>
              <a:rPr lang="en-US" sz="1200" dirty="0" smtClean="0"/>
              <a:t>(</a:t>
            </a:r>
            <a:r>
              <a:rPr lang="en-US" sz="1200" dirty="0" err="1" smtClean="0"/>
              <a:t>JFrame.</a:t>
            </a:r>
            <a:r>
              <a:rPr lang="en-US" sz="1200" b="1" i="1" dirty="0" err="1" smtClean="0"/>
              <a:t>EXIT_ON_CLOSE</a:t>
            </a:r>
            <a:r>
              <a:rPr lang="en-US" sz="1200" b="1" i="1" dirty="0" smtClean="0"/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smtClean="0"/>
              <a:t>// create menu bar and add it to frame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JMenuBar</a:t>
            </a:r>
            <a:r>
              <a:rPr lang="en-US" sz="1200" dirty="0" smtClean="0"/>
              <a:t> mbar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JMenuBar</a:t>
            </a:r>
            <a:r>
              <a:rPr lang="en-US" sz="1200" b="1" dirty="0" smtClean="0"/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setJMenuBar</a:t>
            </a:r>
            <a:r>
              <a:rPr lang="en-US" sz="1200" dirty="0" smtClean="0"/>
              <a:t>(mbar);</a:t>
            </a:r>
          </a:p>
          <a:p>
            <a:pPr lvl="1">
              <a:spcBef>
                <a:spcPts val="0"/>
              </a:spcBef>
              <a:buNone/>
            </a:pPr>
            <a:endParaRPr lang="en-US" sz="12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200" dirty="0" smtClean="0"/>
              <a:t>// create the menu items add to the </a:t>
            </a:r>
            <a:r>
              <a:rPr lang="en-US" sz="1200" u="sng" dirty="0" err="1" smtClean="0"/>
              <a:t>menubar</a:t>
            </a:r>
            <a:endParaRPr lang="en-US" sz="1200" u="sng" dirty="0" smtClean="0"/>
          </a:p>
          <a:p>
            <a:pPr lvl="1">
              <a:spcBef>
                <a:spcPts val="0"/>
              </a:spcBef>
              <a:buNone/>
            </a:pPr>
            <a:r>
              <a:rPr lang="fr-FR" sz="1200" dirty="0" err="1" smtClean="0"/>
              <a:t>JMenu</a:t>
            </a:r>
            <a:r>
              <a:rPr lang="fr-FR" sz="1200" dirty="0" smtClean="0"/>
              <a:t> file = </a:t>
            </a:r>
            <a:r>
              <a:rPr lang="fr-FR" sz="1200" b="1" dirty="0" smtClean="0"/>
              <a:t>new </a:t>
            </a:r>
            <a:r>
              <a:rPr lang="fr-FR" sz="1200" b="1" dirty="0" err="1" smtClean="0"/>
              <a:t>JMenu</a:t>
            </a:r>
            <a:r>
              <a:rPr lang="fr-FR" sz="1200" b="1" dirty="0" smtClean="0"/>
              <a:t>("File");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JMenuItem</a:t>
            </a:r>
            <a:r>
              <a:rPr lang="en-US" sz="1200" dirty="0" smtClean="0"/>
              <a:t> item1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JMenuItem</a:t>
            </a:r>
            <a:r>
              <a:rPr lang="en-US" sz="1200" b="1" dirty="0" smtClean="0"/>
              <a:t>("New...");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JMenuItem</a:t>
            </a:r>
            <a:r>
              <a:rPr lang="en-US" sz="1200" dirty="0" smtClean="0"/>
              <a:t> item2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JMenuItem</a:t>
            </a:r>
            <a:r>
              <a:rPr lang="en-US" sz="1200" b="1" dirty="0" smtClean="0"/>
              <a:t>("Open...");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JMenuItem</a:t>
            </a:r>
            <a:r>
              <a:rPr lang="en-US" sz="1200" dirty="0" smtClean="0"/>
              <a:t> item3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JMenuItem</a:t>
            </a:r>
            <a:r>
              <a:rPr lang="en-US" sz="1200" b="1" dirty="0" smtClean="0"/>
              <a:t>("Close");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JMenuItem</a:t>
            </a:r>
            <a:r>
              <a:rPr lang="en-US" sz="1200" dirty="0" smtClean="0"/>
              <a:t> item5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JMenuItem</a:t>
            </a:r>
            <a:r>
              <a:rPr lang="en-US" sz="1200" b="1" dirty="0" smtClean="0"/>
              <a:t>("Quit...");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file.add</a:t>
            </a:r>
            <a:r>
              <a:rPr lang="en-US" sz="1200" dirty="0" smtClean="0"/>
              <a:t>(item1);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file.add</a:t>
            </a:r>
            <a:r>
              <a:rPr lang="en-US" sz="1200" dirty="0" smtClean="0"/>
              <a:t>(item2);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file.add</a:t>
            </a:r>
            <a:r>
              <a:rPr lang="en-US" sz="1200" dirty="0" smtClean="0"/>
              <a:t>(item3);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file.addSeparator</a:t>
            </a:r>
            <a:r>
              <a:rPr lang="en-US" sz="1200" dirty="0" smtClean="0"/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file.add</a:t>
            </a:r>
            <a:r>
              <a:rPr lang="en-US" sz="1200" dirty="0" smtClean="0"/>
              <a:t>(item5);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mbar.add</a:t>
            </a:r>
            <a:r>
              <a:rPr lang="en-US" sz="1200" dirty="0" smtClean="0"/>
              <a:t>(file);</a:t>
            </a:r>
          </a:p>
          <a:p>
            <a:pPr lvl="1">
              <a:spcBef>
                <a:spcPts val="0"/>
              </a:spcBef>
              <a:buNone/>
            </a:pPr>
            <a:endParaRPr lang="en-US" sz="12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with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1">
              <a:spcBef>
                <a:spcPts val="0"/>
              </a:spcBef>
              <a:buNone/>
            </a:pPr>
            <a:r>
              <a:rPr lang="en-US" sz="1200" dirty="0" smtClean="0"/>
              <a:t>// Adding another menu item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JMenu</a:t>
            </a:r>
            <a:r>
              <a:rPr lang="en-US" sz="1200" dirty="0" smtClean="0"/>
              <a:t> edit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JMenu</a:t>
            </a:r>
            <a:r>
              <a:rPr lang="en-US" sz="1200" b="1" dirty="0" smtClean="0"/>
              <a:t>("Edit");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JMenuItem</a:t>
            </a:r>
            <a:r>
              <a:rPr lang="en-US" sz="1200" dirty="0" smtClean="0"/>
              <a:t> item6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JMenuItem</a:t>
            </a:r>
            <a:r>
              <a:rPr lang="en-US" sz="1200" b="1" dirty="0" smtClean="0"/>
              <a:t>("Cut");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JMenuItem</a:t>
            </a:r>
            <a:r>
              <a:rPr lang="en-US" sz="1200" dirty="0" smtClean="0"/>
              <a:t> item7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JMenuItem</a:t>
            </a:r>
            <a:r>
              <a:rPr lang="en-US" sz="1200" b="1" dirty="0" smtClean="0"/>
              <a:t>("Copy");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JMenuItem</a:t>
            </a:r>
            <a:r>
              <a:rPr lang="en-US" sz="1200" dirty="0" smtClean="0"/>
              <a:t> item8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JMenuItem</a:t>
            </a:r>
            <a:r>
              <a:rPr lang="en-US" sz="1200" b="1" dirty="0" smtClean="0"/>
              <a:t>("Paste");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edit.add</a:t>
            </a:r>
            <a:r>
              <a:rPr lang="en-US" sz="1200" dirty="0" smtClean="0"/>
              <a:t>(item6);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edit.add</a:t>
            </a:r>
            <a:r>
              <a:rPr lang="en-US" sz="1200" dirty="0" smtClean="0"/>
              <a:t>(item7);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edit.add</a:t>
            </a:r>
            <a:r>
              <a:rPr lang="en-US" sz="1200" dirty="0" smtClean="0"/>
              <a:t>(item8);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edit.addSeparator</a:t>
            </a:r>
            <a:r>
              <a:rPr lang="en-US" sz="1200" dirty="0" smtClean="0"/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fr-FR" sz="1200" dirty="0" err="1" smtClean="0"/>
              <a:t>JMenu</a:t>
            </a:r>
            <a:r>
              <a:rPr lang="fr-FR" sz="1200" dirty="0" smtClean="0"/>
              <a:t> </a:t>
            </a:r>
            <a:r>
              <a:rPr lang="fr-FR" sz="1200" dirty="0" err="1" smtClean="0"/>
              <a:t>sub</a:t>
            </a:r>
            <a:r>
              <a:rPr lang="fr-FR" sz="1200" dirty="0" smtClean="0"/>
              <a:t> = </a:t>
            </a:r>
            <a:r>
              <a:rPr lang="fr-FR" sz="1200" b="1" dirty="0" smtClean="0"/>
              <a:t>new </a:t>
            </a:r>
            <a:r>
              <a:rPr lang="fr-FR" sz="1200" b="1" dirty="0" err="1" smtClean="0"/>
              <a:t>JMenu</a:t>
            </a:r>
            <a:r>
              <a:rPr lang="fr-FR" sz="1200" b="1" dirty="0" smtClean="0"/>
              <a:t>("</a:t>
            </a:r>
            <a:r>
              <a:rPr lang="fr-FR" sz="1200" b="1" dirty="0" err="1" smtClean="0"/>
              <a:t>Special</a:t>
            </a:r>
            <a:r>
              <a:rPr lang="fr-FR" sz="1200" b="1" dirty="0" smtClean="0"/>
              <a:t>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JMenuItem</a:t>
            </a:r>
            <a:r>
              <a:rPr lang="en-US" sz="1200" dirty="0" smtClean="0"/>
              <a:t> item10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JMenuItem</a:t>
            </a:r>
            <a:r>
              <a:rPr lang="en-US" sz="1200" b="1" dirty="0" smtClean="0"/>
              <a:t>("First");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JMenuItem</a:t>
            </a:r>
            <a:r>
              <a:rPr lang="en-US" sz="1200" dirty="0" smtClean="0"/>
              <a:t> item11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JMenuItem</a:t>
            </a:r>
            <a:r>
              <a:rPr lang="en-US" sz="1200" b="1" dirty="0" smtClean="0"/>
              <a:t>("Second");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JMenuItem</a:t>
            </a:r>
            <a:r>
              <a:rPr lang="en-US" sz="1200" dirty="0" smtClean="0"/>
              <a:t> item12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JMenuItem</a:t>
            </a:r>
            <a:r>
              <a:rPr lang="en-US" sz="1200" b="1" dirty="0" smtClean="0"/>
              <a:t>("Third");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sub.add</a:t>
            </a:r>
            <a:r>
              <a:rPr lang="en-US" sz="1200" dirty="0" smtClean="0"/>
              <a:t>(item10);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sub.add</a:t>
            </a:r>
            <a:r>
              <a:rPr lang="en-US" sz="1200" dirty="0" smtClean="0"/>
              <a:t>(item11);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sub.add</a:t>
            </a:r>
            <a:r>
              <a:rPr lang="en-US" sz="1200" dirty="0" smtClean="0"/>
              <a:t>(item12);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edit.add</a:t>
            </a:r>
            <a:r>
              <a:rPr lang="en-US" sz="1200" dirty="0" smtClean="0"/>
              <a:t>(sub);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smtClean="0"/>
              <a:t>// these are checkable menu items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smtClean="0"/>
              <a:t>debug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JCheckBoxMenuItem</a:t>
            </a:r>
            <a:r>
              <a:rPr lang="en-US" sz="1200" b="1" dirty="0" smtClean="0"/>
              <a:t>("Debug");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edit.add</a:t>
            </a:r>
            <a:r>
              <a:rPr lang="en-US" sz="1200" dirty="0" smtClean="0"/>
              <a:t>(debug);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smtClean="0"/>
              <a:t>test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JCheckBoxMenuItem</a:t>
            </a:r>
            <a:r>
              <a:rPr lang="en-US" sz="1200" b="1" dirty="0" smtClean="0"/>
              <a:t>("Testing");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edit.add</a:t>
            </a:r>
            <a:r>
              <a:rPr lang="en-US" sz="1200" dirty="0" smtClean="0"/>
              <a:t>(test);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mbar.add</a:t>
            </a:r>
            <a:r>
              <a:rPr lang="en-US" sz="1200" dirty="0" smtClean="0"/>
              <a:t>(edit);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setVisible</a:t>
            </a:r>
            <a:r>
              <a:rPr lang="en-US" sz="1200" dirty="0" smtClean="0"/>
              <a:t>(</a:t>
            </a:r>
            <a:r>
              <a:rPr lang="en-US" sz="1200" b="1" dirty="0" smtClean="0"/>
              <a:t>true);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with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public class </a:t>
            </a:r>
            <a:r>
              <a:rPr lang="en-US" sz="1200" b="1" dirty="0" err="1" smtClean="0"/>
              <a:t>MenuDemo</a:t>
            </a:r>
            <a:r>
              <a:rPr lang="en-US" sz="1200" b="1" dirty="0" smtClean="0"/>
              <a:t>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b="1" dirty="0" smtClean="0"/>
              <a:t>public static void main(String[] </a:t>
            </a:r>
            <a:r>
              <a:rPr lang="en-US" sz="1200" b="1" dirty="0" err="1" smtClean="0"/>
              <a:t>args</a:t>
            </a:r>
            <a:r>
              <a:rPr lang="en-US" sz="1200" b="1" dirty="0" smtClean="0"/>
              <a:t>){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b="1" dirty="0" smtClean="0"/>
              <a:t>	new </a:t>
            </a:r>
            <a:r>
              <a:rPr lang="en-US" sz="1200" b="1" dirty="0" err="1" smtClean="0"/>
              <a:t>MenuFrame</a:t>
            </a:r>
            <a:r>
              <a:rPr lang="en-US" sz="1200" b="1" dirty="0" smtClean="0"/>
              <a:t>("Test Menu");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200" dirty="0" smtClean="0"/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200" dirty="0" smtClean="0"/>
          </a:p>
          <a:p>
            <a:pPr>
              <a:spcBef>
                <a:spcPts val="0"/>
              </a:spcBef>
              <a:buNone/>
            </a:pPr>
            <a:endParaRPr lang="en-US" sz="1200" dirty="0" smtClean="0"/>
          </a:p>
          <a:p>
            <a:pPr>
              <a:spcBef>
                <a:spcPts val="0"/>
              </a:spcBef>
              <a:buNone/>
            </a:pPr>
            <a:endParaRPr lang="en-US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0262" y="2965450"/>
            <a:ext cx="41814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with scrollbar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import </a:t>
            </a:r>
            <a:r>
              <a:rPr lang="en-US" sz="1400" b="1" dirty="0" err="1" smtClean="0"/>
              <a:t>java.awt.FlowLayout</a:t>
            </a:r>
            <a:r>
              <a:rPr lang="en-US" sz="1400" b="1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import </a:t>
            </a:r>
            <a:r>
              <a:rPr lang="en-US" sz="1400" b="1" dirty="0" err="1" smtClean="0"/>
              <a:t>javax.swing</a:t>
            </a:r>
            <a:r>
              <a:rPr lang="en-US" sz="1400" b="1" dirty="0" smtClean="0"/>
              <a:t>.*;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public class </a:t>
            </a:r>
            <a:r>
              <a:rPr lang="en-US" sz="1400" b="1" dirty="0" err="1" smtClean="0"/>
              <a:t>GUITest</a:t>
            </a:r>
            <a:r>
              <a:rPr lang="en-US" sz="1400" b="1" dirty="0" smtClean="0"/>
              <a:t> extends </a:t>
            </a:r>
            <a:r>
              <a:rPr lang="en-US" sz="1400" b="1" dirty="0" err="1" smtClean="0"/>
              <a:t>Jframe</a:t>
            </a:r>
            <a:r>
              <a:rPr lang="en-US" sz="1400" b="1" dirty="0" smtClean="0"/>
              <a:t>{</a:t>
            </a:r>
            <a:endParaRPr lang="en-US" sz="14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/>
              <a:t>public </a:t>
            </a:r>
            <a:r>
              <a:rPr lang="en-US" sz="1400" b="1" dirty="0" err="1" smtClean="0"/>
              <a:t>GUITest</a:t>
            </a:r>
            <a:r>
              <a:rPr lang="en-US" sz="1400" b="1" dirty="0" smtClean="0"/>
              <a:t>()</a:t>
            </a:r>
            <a:r>
              <a:rPr lang="en-US" sz="1400" dirty="0" smtClean="0"/>
              <a:t>{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b="1" dirty="0" smtClean="0"/>
              <a:t>super();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setTitle</a:t>
            </a:r>
            <a:r>
              <a:rPr lang="en-US" sz="1400" dirty="0" smtClean="0"/>
              <a:t>("Create Account");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setSize</a:t>
            </a:r>
            <a:r>
              <a:rPr lang="en-US" sz="1400" dirty="0" smtClean="0"/>
              <a:t>(300,300);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setLayout</a:t>
            </a:r>
            <a:r>
              <a:rPr lang="en-US" sz="1400" dirty="0" smtClean="0"/>
              <a:t>(</a:t>
            </a:r>
            <a:r>
              <a:rPr lang="en-US" sz="1400" b="1" dirty="0" smtClean="0"/>
              <a:t>null);</a:t>
            </a:r>
          </a:p>
          <a:p>
            <a:pPr lvl="2">
              <a:spcBef>
                <a:spcPts val="0"/>
              </a:spcBef>
              <a:buNone/>
            </a:pPr>
            <a:endParaRPr lang="en-US" sz="1400" dirty="0" smtClean="0"/>
          </a:p>
          <a:p>
            <a:pPr lvl="2">
              <a:spcBef>
                <a:spcPts val="0"/>
              </a:spcBef>
              <a:buNone/>
            </a:pPr>
            <a:r>
              <a:rPr lang="de-DE" sz="1400" dirty="0" smtClean="0"/>
              <a:t>JLabel nm = </a:t>
            </a:r>
            <a:r>
              <a:rPr lang="de-DE" sz="1400" b="1" dirty="0" smtClean="0"/>
              <a:t>new JLabel("Name");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JTextField</a:t>
            </a:r>
            <a:r>
              <a:rPr lang="en-US" sz="1400" dirty="0" smtClean="0"/>
              <a:t> </a:t>
            </a:r>
            <a:r>
              <a:rPr lang="en-US" sz="1400" dirty="0" err="1" smtClean="0"/>
              <a:t>nmtf</a:t>
            </a:r>
            <a:r>
              <a:rPr lang="en-US" sz="1400" dirty="0" smtClean="0"/>
              <a:t> = 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JTextField</a:t>
            </a:r>
            <a:r>
              <a:rPr lang="en-US" sz="1400" b="1" dirty="0" smtClean="0"/>
              <a:t>(20);</a:t>
            </a:r>
          </a:p>
          <a:p>
            <a:pPr lvl="2">
              <a:spcBef>
                <a:spcPts val="0"/>
              </a:spcBef>
              <a:buNone/>
            </a:pPr>
            <a:r>
              <a:rPr lang="de-DE" sz="1400" dirty="0" smtClean="0"/>
              <a:t>JLabel gen = </a:t>
            </a:r>
            <a:r>
              <a:rPr lang="de-DE" sz="1400" b="1" dirty="0" smtClean="0"/>
              <a:t>new JLabel("Gender");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JCheckBox</a:t>
            </a:r>
            <a:r>
              <a:rPr lang="en-US" sz="1400" dirty="0" smtClean="0"/>
              <a:t> ml = 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JCheckBox</a:t>
            </a:r>
            <a:r>
              <a:rPr lang="en-US" sz="1400" b="1" dirty="0" smtClean="0"/>
              <a:t>("Male");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JCheckBox</a:t>
            </a:r>
            <a:r>
              <a:rPr lang="en-US" sz="1400" dirty="0" smtClean="0"/>
              <a:t> </a:t>
            </a:r>
            <a:r>
              <a:rPr lang="en-US" sz="1400" dirty="0" err="1" smtClean="0"/>
              <a:t>fml</a:t>
            </a:r>
            <a:r>
              <a:rPr lang="en-US" sz="1400" dirty="0" smtClean="0"/>
              <a:t> = 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JCheckBox</a:t>
            </a:r>
            <a:r>
              <a:rPr lang="en-US" sz="1400" b="1" dirty="0" smtClean="0"/>
              <a:t>("Female");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JLabel</a:t>
            </a:r>
            <a:r>
              <a:rPr lang="en-US" sz="1400" dirty="0" smtClean="0"/>
              <a:t> note = 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JLabel</a:t>
            </a:r>
            <a:r>
              <a:rPr lang="en-US" sz="1400" b="1" dirty="0" smtClean="0"/>
              <a:t>("Note");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JTextArea</a:t>
            </a:r>
            <a:r>
              <a:rPr lang="en-US" sz="1400" dirty="0" smtClean="0"/>
              <a:t> </a:t>
            </a:r>
            <a:r>
              <a:rPr lang="en-US" sz="1400" dirty="0" err="1" smtClean="0"/>
              <a:t>nt</a:t>
            </a:r>
            <a:r>
              <a:rPr lang="en-US" sz="1400" dirty="0" smtClean="0"/>
              <a:t> = 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JTextArea</a:t>
            </a:r>
            <a:r>
              <a:rPr lang="en-US" sz="1400" b="1" dirty="0" smtClean="0"/>
              <a:t>(5,10);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JButton</a:t>
            </a:r>
            <a:r>
              <a:rPr lang="en-US" sz="1400" dirty="0" smtClean="0"/>
              <a:t> submit = 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JButton</a:t>
            </a:r>
            <a:r>
              <a:rPr lang="en-US" sz="1400" b="1" dirty="0" smtClean="0"/>
              <a:t>("Create");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JScrollPane</a:t>
            </a:r>
            <a:r>
              <a:rPr lang="en-US" sz="1400" dirty="0" smtClean="0"/>
              <a:t> </a:t>
            </a:r>
            <a:r>
              <a:rPr lang="en-US" sz="1400" dirty="0" err="1" smtClean="0"/>
              <a:t>jsp</a:t>
            </a:r>
            <a:r>
              <a:rPr lang="en-US" sz="1400" dirty="0" smtClean="0"/>
              <a:t> = 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JScrollPane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nt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ScrollPaneConstants.</a:t>
            </a:r>
            <a:r>
              <a:rPr lang="en-US" sz="1400" b="1" i="1" dirty="0" err="1" smtClean="0"/>
              <a:t>VERTICAL_SCROLLBAR_ALWAYS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ScrollPaneConstants.HORIZONTAL_SCROLLBAR_AS_NEEDED</a:t>
            </a:r>
            <a:r>
              <a:rPr lang="en-US" sz="1400" b="1" i="1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470366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with scrollbar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nm.setBounds</a:t>
            </a:r>
            <a:r>
              <a:rPr lang="en-US" sz="1400" dirty="0" smtClean="0"/>
              <a:t>(10, 20, 50, 20);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add(nm);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nmtf.setBounds</a:t>
            </a:r>
            <a:r>
              <a:rPr lang="en-US" sz="1400" dirty="0" smtClean="0"/>
              <a:t>(60, 20, 200, 20);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add(</a:t>
            </a:r>
            <a:r>
              <a:rPr lang="en-US" sz="1400" dirty="0" err="1" smtClean="0"/>
              <a:t>nmtf</a:t>
            </a:r>
            <a:r>
              <a:rPr lang="en-US" sz="1400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gen.setBounds</a:t>
            </a:r>
            <a:r>
              <a:rPr lang="en-US" sz="1400" dirty="0" smtClean="0"/>
              <a:t>(10, 50, 50, 20);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add(gen);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ml.setBounds</a:t>
            </a:r>
            <a:r>
              <a:rPr lang="en-US" sz="1400" dirty="0" smtClean="0"/>
              <a:t>(60, 50, 80, 20);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add(ml);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fml.setBounds</a:t>
            </a:r>
            <a:r>
              <a:rPr lang="en-US" sz="1400" dirty="0" smtClean="0"/>
              <a:t>(140, 50, 100, 20);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add(</a:t>
            </a:r>
            <a:r>
              <a:rPr lang="en-US" sz="1400" dirty="0" err="1" smtClean="0"/>
              <a:t>fml</a:t>
            </a:r>
            <a:r>
              <a:rPr lang="en-US" sz="1400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note.setBounds</a:t>
            </a:r>
            <a:r>
              <a:rPr lang="en-US" sz="1400" dirty="0" smtClean="0"/>
              <a:t>(10, 80, 40, 20);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add(note);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jsp.setBounds</a:t>
            </a:r>
            <a:r>
              <a:rPr lang="en-US" sz="1400" dirty="0" smtClean="0"/>
              <a:t>(60, 80, 200, 120);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add(</a:t>
            </a:r>
            <a:r>
              <a:rPr lang="en-US" sz="1400" dirty="0" err="1" smtClean="0"/>
              <a:t>jsp</a:t>
            </a:r>
            <a:r>
              <a:rPr lang="en-US" sz="1400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submit.setBounds</a:t>
            </a:r>
            <a:r>
              <a:rPr lang="en-US" sz="1400" dirty="0" smtClean="0"/>
              <a:t>(180, 210, 80, 20);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add(submit);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setVisible</a:t>
            </a:r>
            <a:r>
              <a:rPr lang="en-US" sz="1400" dirty="0" smtClean="0"/>
              <a:t>(</a:t>
            </a:r>
            <a:r>
              <a:rPr lang="en-US" sz="1400" b="1" dirty="0" smtClean="0"/>
              <a:t>true);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 lvl="1">
              <a:spcBef>
                <a:spcPts val="0"/>
              </a:spcBef>
              <a:buNone/>
            </a:pPr>
            <a:endParaRPr lang="en-US" sz="14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/>
              <a:t>public static void main(String[] </a:t>
            </a:r>
            <a:r>
              <a:rPr lang="en-US" sz="1400" b="1" dirty="0" err="1" smtClean="0"/>
              <a:t>args</a:t>
            </a:r>
            <a:r>
              <a:rPr lang="en-US" sz="1400" b="1" dirty="0" smtClean="0"/>
              <a:t>)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/>
              <a:t>	new </a:t>
            </a:r>
            <a:r>
              <a:rPr lang="en-US" sz="1400" b="1" dirty="0" err="1" smtClean="0"/>
              <a:t>GUITest</a:t>
            </a:r>
            <a:r>
              <a:rPr lang="en-US" sz="1400" b="1" dirty="0" smtClean="0"/>
              <a:t>();</a:t>
            </a:r>
            <a:endParaRPr lang="en-US" sz="14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9700" y="16764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70366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0"/>
            <a:ext cx="6172200" cy="1894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Layout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6535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LayoutManagers</a:t>
            </a:r>
            <a:r>
              <a:rPr lang="en-US" dirty="0" smtClean="0"/>
              <a:t> are used to arrange components in a particular manner. </a:t>
            </a:r>
          </a:p>
          <a:p>
            <a:r>
              <a:rPr lang="en-US" dirty="0" smtClean="0"/>
              <a:t>AWT provides the following layout managers (in package </a:t>
            </a:r>
            <a:r>
              <a:rPr lang="en-US" dirty="0" err="1" smtClean="0"/>
              <a:t>java.awt</a:t>
            </a:r>
            <a:r>
              <a:rPr lang="en-US" dirty="0" smtClean="0"/>
              <a:t>): </a:t>
            </a:r>
          </a:p>
          <a:p>
            <a:pPr lvl="1"/>
            <a:r>
              <a:rPr lang="en-US" dirty="0" err="1" smtClean="0"/>
              <a:t>FlowLayout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GridLayout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BorderLayout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GridBagLayout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BoxLayout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CardLayout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and others.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4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Each </a:t>
            </a:r>
            <a:r>
              <a:rPr lang="en-US" sz="2000" b="1" dirty="0" smtClean="0"/>
              <a:t>Container object has a layout manager associated with it.</a:t>
            </a:r>
          </a:p>
          <a:p>
            <a:r>
              <a:rPr lang="en-US" sz="2000" dirty="0" smtClean="0"/>
              <a:t>A layout manager is an instance of any class that implements the </a:t>
            </a:r>
            <a:r>
              <a:rPr lang="en-US" sz="2000" b="1" dirty="0" err="1" smtClean="0"/>
              <a:t>LayoutManager</a:t>
            </a:r>
            <a:r>
              <a:rPr lang="en-US" sz="2000" b="1" dirty="0" smtClean="0"/>
              <a:t> interface.</a:t>
            </a:r>
          </a:p>
          <a:p>
            <a:r>
              <a:rPr lang="en-US" sz="2000" dirty="0" smtClean="0"/>
              <a:t>The layout manager is set by the </a:t>
            </a:r>
            <a:r>
              <a:rPr lang="en-US" sz="2000" b="1" dirty="0" err="1" smtClean="0"/>
              <a:t>setLayout</a:t>
            </a:r>
            <a:r>
              <a:rPr lang="en-US" sz="2000" b="1" dirty="0" smtClean="0"/>
              <a:t>( ) method.</a:t>
            </a:r>
          </a:p>
          <a:p>
            <a:r>
              <a:rPr lang="en-US" sz="1900" dirty="0" smtClean="0"/>
              <a:t>If you do not specify a layout manager, the container will use a default:</a:t>
            </a:r>
          </a:p>
          <a:p>
            <a:pPr marL="501968" lvl="1" indent="-169863"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700" b="1" dirty="0" err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JPanel</a:t>
            </a:r>
            <a:r>
              <a:rPr lang="en-US" sz="1700" dirty="0" smtClean="0"/>
              <a:t> default =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FlowLayout</a:t>
            </a:r>
            <a:endParaRPr lang="en-US" sz="1700" b="1" dirty="0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501968" lvl="1" indent="-169863"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700" b="1" dirty="0" err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JFrame</a:t>
            </a:r>
            <a:r>
              <a:rPr lang="en-US" sz="1700" dirty="0" smtClean="0"/>
              <a:t> default =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BorderLayout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Flow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the </a:t>
            </a:r>
            <a:r>
              <a:rPr lang="en-US" dirty="0" err="1" smtClean="0"/>
              <a:t>java.awt.FlowLayout</a:t>
            </a:r>
            <a:r>
              <a:rPr lang="en-US" dirty="0" smtClean="0"/>
              <a:t>, components are arranged </a:t>
            </a:r>
          </a:p>
          <a:p>
            <a:pPr lvl="1"/>
            <a:r>
              <a:rPr lang="en-US" dirty="0" smtClean="0"/>
              <a:t>from left-to-right inside the container in the order that they are added </a:t>
            </a:r>
          </a:p>
          <a:p>
            <a:pPr lvl="1"/>
            <a:r>
              <a:rPr lang="en-US" dirty="0" smtClean="0"/>
              <a:t>When one row is filled, a new row will be started. </a:t>
            </a:r>
          </a:p>
          <a:p>
            <a:r>
              <a:rPr lang="en-US" dirty="0" smtClean="0"/>
              <a:t>Constructors:</a:t>
            </a:r>
          </a:p>
          <a:p>
            <a:pPr lvl="1"/>
            <a:r>
              <a:rPr lang="en-US" sz="2200" dirty="0" err="1" smtClean="0"/>
              <a:t>FlowLayout</a:t>
            </a:r>
            <a:r>
              <a:rPr lang="en-US" sz="2200" dirty="0" smtClean="0"/>
              <a:t>( ) </a:t>
            </a:r>
          </a:p>
          <a:p>
            <a:pPr lvl="2"/>
            <a:r>
              <a:rPr lang="en-US" sz="1700" dirty="0" smtClean="0"/>
              <a:t>creates the default layout, which centers components and leaves five pixels of space between each component.</a:t>
            </a:r>
            <a:endParaRPr lang="en-US" sz="3000" dirty="0" smtClean="0"/>
          </a:p>
          <a:p>
            <a:pPr lvl="1"/>
            <a:r>
              <a:rPr lang="en-US" sz="2200" dirty="0" err="1" smtClean="0"/>
              <a:t>FlowLayout</a:t>
            </a:r>
            <a:r>
              <a:rPr lang="en-US" sz="2200" dirty="0" smtClean="0"/>
              <a:t>(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i="1" dirty="0" smtClean="0"/>
              <a:t>how)</a:t>
            </a:r>
          </a:p>
          <a:p>
            <a:pPr lvl="2"/>
            <a:r>
              <a:rPr lang="en-US" sz="1700" dirty="0" smtClean="0"/>
              <a:t>specify how each line is aligned.</a:t>
            </a:r>
            <a:endParaRPr lang="en-US" sz="900" dirty="0" smtClean="0"/>
          </a:p>
          <a:p>
            <a:pPr lvl="2"/>
            <a:r>
              <a:rPr lang="en-US" sz="1700" dirty="0" smtClean="0"/>
              <a:t>Valid values for </a:t>
            </a:r>
            <a:r>
              <a:rPr lang="en-US" sz="1700" i="1" dirty="0" smtClean="0"/>
              <a:t>how are as follows:</a:t>
            </a:r>
          </a:p>
          <a:p>
            <a:pPr lvl="3"/>
            <a:r>
              <a:rPr lang="en-US" sz="1500" dirty="0" err="1" smtClean="0"/>
              <a:t>FlowLayout.LEFT</a:t>
            </a:r>
            <a:endParaRPr lang="en-US" sz="1500" dirty="0" smtClean="0"/>
          </a:p>
          <a:p>
            <a:pPr lvl="3"/>
            <a:r>
              <a:rPr lang="en-US" sz="1500" dirty="0" err="1" smtClean="0"/>
              <a:t>FlowLayout.CENTER</a:t>
            </a:r>
            <a:endParaRPr lang="en-US" sz="1500" dirty="0" smtClean="0"/>
          </a:p>
          <a:p>
            <a:pPr lvl="3"/>
            <a:r>
              <a:rPr lang="en-US" sz="1500" dirty="0" err="1" smtClean="0"/>
              <a:t>FlowLayout.RIGHT</a:t>
            </a:r>
            <a:endParaRPr lang="en-US" sz="1500" dirty="0" smtClean="0"/>
          </a:p>
          <a:p>
            <a:pPr lvl="3"/>
            <a:r>
              <a:rPr lang="en-US" sz="1500" dirty="0" err="1" smtClean="0"/>
              <a:t>FlowLayout.LEADING</a:t>
            </a:r>
            <a:endParaRPr lang="en-US" sz="1500" dirty="0" smtClean="0"/>
          </a:p>
          <a:p>
            <a:pPr lvl="3"/>
            <a:r>
              <a:rPr lang="en-US" sz="1500" dirty="0" err="1" smtClean="0"/>
              <a:t>FlowLayout.TRAILING</a:t>
            </a:r>
            <a:endParaRPr lang="en-US" sz="3800" i="1" dirty="0" smtClean="0"/>
          </a:p>
        </p:txBody>
      </p:sp>
    </p:spTree>
    <p:extLst>
      <p:ext uri="{BB962C8B-B14F-4D97-AF65-F5344CB8AC3E}">
        <p14:creationId xmlns:p14="http://schemas.microsoft.com/office/powerpoint/2010/main" val="416717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 Interface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424738" cy="519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081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public class </a:t>
            </a:r>
            <a:r>
              <a:rPr lang="en-US" b="1" dirty="0" err="1"/>
              <a:t>MyLayOut</a:t>
            </a:r>
            <a:r>
              <a:rPr lang="en-US" b="1" dirty="0"/>
              <a:t>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JFrame</a:t>
            </a:r>
            <a:r>
              <a:rPr lang="en-US" dirty="0"/>
              <a:t> f;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MyLayOut</a:t>
            </a:r>
            <a:r>
              <a:rPr lang="en-US" dirty="0"/>
              <a:t>(){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f=</a:t>
            </a:r>
            <a:r>
              <a:rPr lang="en-US" b="1" dirty="0"/>
              <a:t>new </a:t>
            </a:r>
            <a:r>
              <a:rPr lang="en-US" b="1" dirty="0" err="1"/>
              <a:t>JFrame</a:t>
            </a:r>
            <a:r>
              <a:rPr lang="en-US" b="1" dirty="0"/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f.setDefaultCloseOperation</a:t>
            </a:r>
            <a:r>
              <a:rPr lang="en-US" dirty="0"/>
              <a:t>(</a:t>
            </a:r>
            <a:r>
              <a:rPr lang="en-US" dirty="0" err="1"/>
              <a:t>JFrame.</a:t>
            </a:r>
            <a:r>
              <a:rPr lang="en-US" b="1" i="1" dirty="0" err="1"/>
              <a:t>EXIT_ON_CLOSE</a:t>
            </a:r>
            <a:r>
              <a:rPr lang="en-US" b="1" i="1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i="1" dirty="0" smtClean="0"/>
              <a:t>       </a:t>
            </a:r>
            <a:r>
              <a:rPr lang="en-US" dirty="0" smtClean="0"/>
              <a:t> </a:t>
            </a:r>
            <a:r>
              <a:rPr lang="en-US" dirty="0" err="1" smtClean="0"/>
              <a:t>f.setLayout</a:t>
            </a:r>
            <a:r>
              <a:rPr lang="en-US" dirty="0" smtClean="0"/>
              <a:t>(</a:t>
            </a:r>
            <a:r>
              <a:rPr lang="en-US" b="1" dirty="0" smtClean="0"/>
              <a:t>new </a:t>
            </a:r>
            <a:r>
              <a:rPr lang="en-US" b="1" dirty="0" err="1" smtClean="0"/>
              <a:t>FlowLayout</a:t>
            </a:r>
            <a:r>
              <a:rPr lang="en-US" b="1" dirty="0" smtClean="0"/>
              <a:t>());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f.setSize</a:t>
            </a:r>
            <a:r>
              <a:rPr lang="en-US" dirty="0" smtClean="0"/>
              <a:t>(200,200); </a:t>
            </a:r>
            <a:endParaRPr lang="en-US" b="1" i="1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JButton</a:t>
            </a:r>
            <a:r>
              <a:rPr lang="en-US" dirty="0"/>
              <a:t> b1=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("1");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JButton</a:t>
            </a:r>
            <a:r>
              <a:rPr lang="en-US" dirty="0"/>
              <a:t> b2=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("Test 2");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JButton</a:t>
            </a:r>
            <a:r>
              <a:rPr lang="en-US" dirty="0"/>
              <a:t> b3=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("3");  </a:t>
            </a:r>
            <a:endParaRPr lang="en-US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        </a:t>
            </a:r>
            <a:r>
              <a:rPr lang="en-US" dirty="0" err="1" smtClean="0"/>
              <a:t>JButton</a:t>
            </a:r>
            <a:r>
              <a:rPr lang="en-US" dirty="0" smtClean="0"/>
              <a:t> </a:t>
            </a:r>
            <a:r>
              <a:rPr lang="en-US" dirty="0"/>
              <a:t>b4=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("4");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JButton</a:t>
            </a:r>
            <a:r>
              <a:rPr lang="en-US" dirty="0"/>
              <a:t> b5=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("5");  </a:t>
            </a:r>
            <a:r>
              <a:rPr lang="en-US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JButton</a:t>
            </a:r>
            <a:r>
              <a:rPr lang="en-US" dirty="0" smtClean="0"/>
              <a:t> </a:t>
            </a:r>
            <a:r>
              <a:rPr lang="en-US" dirty="0"/>
              <a:t>b6=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("6");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JButton</a:t>
            </a:r>
            <a:r>
              <a:rPr lang="en-US" dirty="0"/>
              <a:t> b7=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("7");  </a:t>
            </a:r>
            <a:endParaRPr lang="en-US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        </a:t>
            </a:r>
            <a:r>
              <a:rPr lang="en-US" dirty="0" err="1" smtClean="0"/>
              <a:t>JButton</a:t>
            </a:r>
            <a:r>
              <a:rPr lang="en-US" dirty="0" smtClean="0"/>
              <a:t> </a:t>
            </a:r>
            <a:r>
              <a:rPr lang="en-US" dirty="0"/>
              <a:t>b8=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("8");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JButton</a:t>
            </a:r>
            <a:r>
              <a:rPr lang="en-US" dirty="0"/>
              <a:t> b9=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("Last 9");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f.add</a:t>
            </a:r>
            <a:r>
              <a:rPr lang="en-US" dirty="0"/>
              <a:t>(b1);</a:t>
            </a:r>
            <a:r>
              <a:rPr lang="en-US" dirty="0" err="1"/>
              <a:t>f.add</a:t>
            </a:r>
            <a:r>
              <a:rPr lang="en-US" dirty="0"/>
              <a:t>(b2);</a:t>
            </a:r>
            <a:r>
              <a:rPr lang="en-US" dirty="0" err="1"/>
              <a:t>f.add</a:t>
            </a:r>
            <a:r>
              <a:rPr lang="en-US" dirty="0"/>
              <a:t>(b3);</a:t>
            </a:r>
            <a:r>
              <a:rPr lang="en-US" dirty="0" err="1"/>
              <a:t>f.add</a:t>
            </a:r>
            <a:r>
              <a:rPr lang="en-US" dirty="0"/>
              <a:t>(b4);</a:t>
            </a:r>
            <a:r>
              <a:rPr lang="en-US" dirty="0" err="1"/>
              <a:t>f.add</a:t>
            </a:r>
            <a:r>
              <a:rPr lang="en-US" dirty="0"/>
              <a:t>(b5);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f.add</a:t>
            </a:r>
            <a:r>
              <a:rPr lang="en-US" dirty="0"/>
              <a:t>(b6);</a:t>
            </a:r>
            <a:r>
              <a:rPr lang="en-US" dirty="0" err="1"/>
              <a:t>f.add</a:t>
            </a:r>
            <a:r>
              <a:rPr lang="en-US" dirty="0"/>
              <a:t>(b7);</a:t>
            </a:r>
            <a:r>
              <a:rPr lang="en-US" dirty="0" err="1"/>
              <a:t>f.add</a:t>
            </a:r>
            <a:r>
              <a:rPr lang="en-US" dirty="0"/>
              <a:t>(b8);</a:t>
            </a:r>
            <a:r>
              <a:rPr lang="en-US" dirty="0" err="1"/>
              <a:t>f.add</a:t>
            </a:r>
            <a:r>
              <a:rPr lang="en-US" dirty="0"/>
              <a:t>(b9);  </a:t>
            </a:r>
            <a:r>
              <a:rPr lang="en-US" dirty="0" smtClean="0"/>
              <a:t>  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f.setVisible</a:t>
            </a:r>
            <a:r>
              <a:rPr lang="en-US" dirty="0"/>
              <a:t>(</a:t>
            </a:r>
            <a:r>
              <a:rPr lang="en-US" b="1" dirty="0"/>
              <a:t>true);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b="1" dirty="0"/>
              <a:t>new </a:t>
            </a:r>
            <a:r>
              <a:rPr lang="en-US" b="1" dirty="0" err="1"/>
              <a:t>MyLayOut</a:t>
            </a:r>
            <a:r>
              <a:rPr lang="en-US" b="1" dirty="0"/>
              <a:t>();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}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3622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696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/>
              <a:t>Default layout for a frame and divides area into named regions</a:t>
            </a:r>
            <a:r>
              <a:rPr lang="en-US" sz="9600" dirty="0" smtClean="0"/>
              <a:t>:</a:t>
            </a:r>
            <a:endParaRPr lang="en-US" sz="11200" dirty="0" smtClean="0"/>
          </a:p>
          <a:p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4800" b="1" dirty="0" smtClean="0"/>
              <a:t>import java.awt.*;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</a:t>
            </a:r>
            <a:r>
              <a:rPr lang="en-US" sz="4800" b="1" dirty="0" smtClean="0"/>
              <a:t>import </a:t>
            </a:r>
            <a:r>
              <a:rPr lang="en-US" sz="4800" b="1" dirty="0" err="1" smtClean="0"/>
              <a:t>javax.swing</a:t>
            </a:r>
            <a:r>
              <a:rPr lang="en-US" sz="4800" b="1" dirty="0" smtClean="0"/>
              <a:t>.*;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b="1" dirty="0" smtClean="0"/>
              <a:t>public class Border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</a:t>
            </a:r>
            <a:r>
              <a:rPr lang="en-US" sz="4800" dirty="0" err="1" smtClean="0"/>
              <a:t>JFrame</a:t>
            </a:r>
            <a:r>
              <a:rPr lang="en-US" sz="4800" dirty="0" smtClean="0"/>
              <a:t> f;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Border(){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f=</a:t>
            </a:r>
            <a:r>
              <a:rPr lang="en-US" sz="4800" b="1" dirty="0" smtClean="0"/>
              <a:t>new </a:t>
            </a:r>
            <a:r>
              <a:rPr lang="en-US" sz="4800" b="1" dirty="0" err="1" smtClean="0"/>
              <a:t>JFrame</a:t>
            </a:r>
            <a:r>
              <a:rPr lang="en-US" sz="4800" b="1" dirty="0" smtClean="0"/>
              <a:t>();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</a:t>
            </a:r>
            <a:r>
              <a:rPr lang="en-US" sz="4800" dirty="0" err="1" smtClean="0"/>
              <a:t>JButton</a:t>
            </a:r>
            <a:r>
              <a:rPr lang="en-US" sz="4800" dirty="0" smtClean="0"/>
              <a:t> b1=</a:t>
            </a:r>
            <a:r>
              <a:rPr lang="en-US" sz="4800" b="1" dirty="0" smtClean="0"/>
              <a:t>new </a:t>
            </a:r>
            <a:r>
              <a:rPr lang="en-US" sz="4800" b="1" dirty="0" err="1" smtClean="0"/>
              <a:t>JButton</a:t>
            </a:r>
            <a:r>
              <a:rPr lang="en-US" sz="4800" b="1" dirty="0" smtClean="0"/>
              <a:t>("NORTH");;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</a:t>
            </a:r>
            <a:r>
              <a:rPr lang="en-US" sz="4800" dirty="0" err="1" smtClean="0"/>
              <a:t>JButton</a:t>
            </a:r>
            <a:r>
              <a:rPr lang="en-US" sz="4800" dirty="0" smtClean="0"/>
              <a:t> b2=</a:t>
            </a:r>
            <a:r>
              <a:rPr lang="en-US" sz="4800" b="1" dirty="0" smtClean="0"/>
              <a:t>new </a:t>
            </a:r>
            <a:r>
              <a:rPr lang="en-US" sz="4800" b="1" dirty="0" err="1" smtClean="0"/>
              <a:t>JButton</a:t>
            </a:r>
            <a:r>
              <a:rPr lang="en-US" sz="4800" b="1" dirty="0" smtClean="0"/>
              <a:t>("SOUTH");;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</a:t>
            </a:r>
            <a:r>
              <a:rPr lang="en-US" sz="4800" dirty="0" err="1" smtClean="0"/>
              <a:t>JButton</a:t>
            </a:r>
            <a:r>
              <a:rPr lang="en-US" sz="4800" dirty="0" smtClean="0"/>
              <a:t> b3=</a:t>
            </a:r>
            <a:r>
              <a:rPr lang="en-US" sz="4800" b="1" dirty="0" smtClean="0"/>
              <a:t>new </a:t>
            </a:r>
            <a:r>
              <a:rPr lang="en-US" sz="4800" b="1" dirty="0" err="1" smtClean="0"/>
              <a:t>JButton</a:t>
            </a:r>
            <a:r>
              <a:rPr lang="en-US" sz="4800" b="1" dirty="0" smtClean="0"/>
              <a:t>("EAST");;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</a:t>
            </a:r>
            <a:r>
              <a:rPr lang="en-US" sz="4800" dirty="0" err="1" smtClean="0"/>
              <a:t>JButton</a:t>
            </a:r>
            <a:r>
              <a:rPr lang="en-US" sz="4800" dirty="0" smtClean="0"/>
              <a:t> b4=</a:t>
            </a:r>
            <a:r>
              <a:rPr lang="en-US" sz="4800" b="1" dirty="0" smtClean="0"/>
              <a:t>new </a:t>
            </a:r>
            <a:r>
              <a:rPr lang="en-US" sz="4800" b="1" dirty="0" err="1" smtClean="0"/>
              <a:t>JButton</a:t>
            </a:r>
            <a:r>
              <a:rPr lang="en-US" sz="4800" b="1" dirty="0" smtClean="0"/>
              <a:t>("WEST");;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</a:t>
            </a:r>
            <a:r>
              <a:rPr lang="en-US" sz="4800" dirty="0" err="1" smtClean="0"/>
              <a:t>JButton</a:t>
            </a:r>
            <a:r>
              <a:rPr lang="en-US" sz="4800" dirty="0" smtClean="0"/>
              <a:t> b5=</a:t>
            </a:r>
            <a:r>
              <a:rPr lang="en-US" sz="4800" b="1" dirty="0" smtClean="0"/>
              <a:t>new </a:t>
            </a:r>
            <a:r>
              <a:rPr lang="en-US" sz="4800" b="1" dirty="0" err="1" smtClean="0"/>
              <a:t>JButton</a:t>
            </a:r>
            <a:r>
              <a:rPr lang="en-US" sz="4800" b="1" dirty="0" smtClean="0"/>
              <a:t>("CENTER");;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</a:t>
            </a:r>
            <a:r>
              <a:rPr lang="en-US" sz="4800" dirty="0" err="1" smtClean="0"/>
              <a:t>f.add</a:t>
            </a:r>
            <a:r>
              <a:rPr lang="en-US" sz="4800" dirty="0" smtClean="0"/>
              <a:t>(b1,BorderLayout.</a:t>
            </a:r>
            <a:r>
              <a:rPr lang="en-US" sz="4800" b="1" i="1" dirty="0" smtClean="0"/>
              <a:t>NORTH);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</a:t>
            </a:r>
            <a:r>
              <a:rPr lang="en-US" sz="4800" dirty="0" err="1" smtClean="0"/>
              <a:t>f.add</a:t>
            </a:r>
            <a:r>
              <a:rPr lang="en-US" sz="4800" dirty="0" smtClean="0"/>
              <a:t>(b2,BorderLayout.</a:t>
            </a:r>
            <a:r>
              <a:rPr lang="en-US" sz="4800" b="1" i="1" dirty="0" smtClean="0"/>
              <a:t>SOUTH);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b="1" i="1" dirty="0" smtClean="0"/>
              <a:t>       </a:t>
            </a:r>
            <a:r>
              <a:rPr lang="en-US" sz="4800" dirty="0" smtClean="0"/>
              <a:t> </a:t>
            </a:r>
            <a:r>
              <a:rPr lang="en-US" sz="4800" dirty="0" err="1" smtClean="0"/>
              <a:t>f.add</a:t>
            </a:r>
            <a:r>
              <a:rPr lang="en-US" sz="4800" dirty="0" smtClean="0"/>
              <a:t>(b3,BorderLayout.</a:t>
            </a:r>
            <a:r>
              <a:rPr lang="en-US" sz="4800" b="1" i="1" dirty="0" smtClean="0"/>
              <a:t>EAST);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</a:t>
            </a:r>
            <a:r>
              <a:rPr lang="en-US" sz="4800" dirty="0" err="1" smtClean="0"/>
              <a:t>f.add</a:t>
            </a:r>
            <a:r>
              <a:rPr lang="en-US" sz="4800" dirty="0" smtClean="0"/>
              <a:t>(b4,BorderLayout.</a:t>
            </a:r>
            <a:r>
              <a:rPr lang="en-US" sz="4800" b="1" i="1" dirty="0" smtClean="0"/>
              <a:t>WEST);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</a:t>
            </a:r>
            <a:r>
              <a:rPr lang="en-US" sz="4800" dirty="0" err="1" smtClean="0"/>
              <a:t>f.add</a:t>
            </a:r>
            <a:r>
              <a:rPr lang="en-US" sz="4800" dirty="0" smtClean="0"/>
              <a:t>(b5,BorderLayout.</a:t>
            </a:r>
            <a:r>
              <a:rPr lang="en-US" sz="4800" b="1" i="1" dirty="0" smtClean="0"/>
              <a:t>CENTER);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</a:t>
            </a:r>
            <a:r>
              <a:rPr lang="en-US" sz="4800" dirty="0" err="1" smtClean="0"/>
              <a:t>f.setSize</a:t>
            </a:r>
            <a:r>
              <a:rPr lang="en-US" sz="4800" dirty="0" smtClean="0"/>
              <a:t>(300,300);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</a:t>
            </a:r>
            <a:r>
              <a:rPr lang="en-US" sz="4800" dirty="0" err="1" smtClean="0"/>
              <a:t>f.setVisible</a:t>
            </a:r>
            <a:r>
              <a:rPr lang="en-US" sz="4800" dirty="0" smtClean="0"/>
              <a:t>(</a:t>
            </a:r>
            <a:r>
              <a:rPr lang="en-US" sz="4800" b="1" dirty="0" smtClean="0"/>
              <a:t>true);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}  </a:t>
            </a:r>
          </a:p>
          <a:p>
            <a:pPr marL="0" indent="0">
              <a:spcBef>
                <a:spcPts val="0"/>
              </a:spcBef>
              <a:buNone/>
            </a:pPr>
            <a:endParaRPr lang="en-US" sz="4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</a:t>
            </a:r>
            <a:r>
              <a:rPr lang="en-US" sz="4800" b="1" dirty="0" smtClean="0"/>
              <a:t>public static void main(String[] </a:t>
            </a:r>
            <a:r>
              <a:rPr lang="en-US" sz="4800" b="1" dirty="0" err="1" smtClean="0"/>
              <a:t>args</a:t>
            </a:r>
            <a:r>
              <a:rPr lang="en-US" sz="4800" b="1" dirty="0" smtClean="0"/>
              <a:t>)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</a:t>
            </a:r>
            <a:r>
              <a:rPr lang="en-US" sz="4800" b="1" dirty="0" smtClean="0"/>
              <a:t>new Border();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}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6670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080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000" dirty="0" smtClean="0"/>
              <a:t>In </a:t>
            </a:r>
            <a:r>
              <a:rPr lang="en-US" sz="4000" dirty="0" err="1" smtClean="0"/>
              <a:t>GridLayout</a:t>
            </a:r>
            <a:r>
              <a:rPr lang="en-US" sz="4000" dirty="0" smtClean="0"/>
              <a:t>, components are arranged in a grid (matrix) of rows and columns inside the Container. </a:t>
            </a:r>
          </a:p>
          <a:p>
            <a:r>
              <a:rPr lang="en-US" sz="4000" dirty="0" smtClean="0"/>
              <a:t>Components are added in a left-to-right, top-to-bottom manner in the order they are added.</a:t>
            </a:r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700" dirty="0" smtClean="0"/>
              <a:t>import </a:t>
            </a:r>
            <a:r>
              <a:rPr lang="en-US" sz="2700" dirty="0" err="1"/>
              <a:t>java.awt</a:t>
            </a:r>
            <a:r>
              <a:rPr lang="en-US" sz="2700" dirty="0"/>
              <a:t>.*;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700" dirty="0"/>
              <a:t>class </a:t>
            </a:r>
            <a:r>
              <a:rPr lang="en-US" sz="2700" dirty="0" err="1"/>
              <a:t>GridLayoutExample</a:t>
            </a:r>
            <a:r>
              <a:rPr lang="en-US" sz="2700" dirty="0"/>
              <a:t> extends Frame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700" dirty="0"/>
              <a:t>public </a:t>
            </a:r>
            <a:r>
              <a:rPr lang="en-US" sz="2700" dirty="0" err="1"/>
              <a:t>GridLayoutExample</a:t>
            </a:r>
            <a:r>
              <a:rPr lang="en-US" sz="2700" dirty="0"/>
              <a:t>( </a:t>
            </a:r>
            <a:r>
              <a:rPr lang="en-US" sz="2700" dirty="0" err="1"/>
              <a:t>int</a:t>
            </a:r>
            <a:r>
              <a:rPr lang="en-US" sz="2700" dirty="0"/>
              <a:t> </a:t>
            </a:r>
            <a:r>
              <a:rPr lang="en-US" sz="2700" dirty="0" err="1"/>
              <a:t>widthInPixels</a:t>
            </a:r>
            <a:r>
              <a:rPr lang="en-US" sz="2700" dirty="0"/>
              <a:t>, </a:t>
            </a:r>
            <a:r>
              <a:rPr lang="en-US" sz="2700" dirty="0" err="1"/>
              <a:t>int</a:t>
            </a:r>
            <a:r>
              <a:rPr lang="en-US" sz="2700" dirty="0"/>
              <a:t> </a:t>
            </a:r>
            <a:r>
              <a:rPr lang="en-US" sz="2700" dirty="0" err="1"/>
              <a:t>heightInPixels</a:t>
            </a:r>
            <a:r>
              <a:rPr lang="en-US" sz="2700" dirty="0"/>
              <a:t> ) {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700" dirty="0" err="1"/>
              <a:t>setTitle</a:t>
            </a:r>
            <a:r>
              <a:rPr lang="en-US" sz="2700" dirty="0"/>
              <a:t>( "Grid Example" );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700" dirty="0" err="1"/>
              <a:t>setSize</a:t>
            </a:r>
            <a:r>
              <a:rPr lang="en-US" sz="2700" dirty="0"/>
              <a:t>( </a:t>
            </a:r>
            <a:r>
              <a:rPr lang="en-US" sz="2700" dirty="0" err="1"/>
              <a:t>widthInPixels</a:t>
            </a:r>
            <a:r>
              <a:rPr lang="en-US" sz="2700" dirty="0"/>
              <a:t>, </a:t>
            </a:r>
            <a:r>
              <a:rPr lang="en-US" sz="2700" dirty="0" err="1"/>
              <a:t>heightInPixels</a:t>
            </a:r>
            <a:r>
              <a:rPr lang="en-US" sz="2700" dirty="0"/>
              <a:t> );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700" dirty="0" err="1"/>
              <a:t>int</a:t>
            </a:r>
            <a:r>
              <a:rPr lang="en-US" sz="2700" dirty="0"/>
              <a:t> </a:t>
            </a:r>
            <a:r>
              <a:rPr lang="en-US" sz="2700" dirty="0" err="1"/>
              <a:t>numberOfRows</a:t>
            </a:r>
            <a:r>
              <a:rPr lang="en-US" sz="2700" dirty="0"/>
              <a:t> = 4;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700" dirty="0" err="1"/>
              <a:t>int</a:t>
            </a:r>
            <a:r>
              <a:rPr lang="en-US" sz="2700" dirty="0"/>
              <a:t> </a:t>
            </a:r>
            <a:r>
              <a:rPr lang="en-US" sz="2700" dirty="0" err="1"/>
              <a:t>numberOfColumns</a:t>
            </a:r>
            <a:r>
              <a:rPr lang="en-US" sz="2700" dirty="0"/>
              <a:t> = 3;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700" dirty="0" err="1"/>
              <a:t>setLayout</a:t>
            </a:r>
            <a:r>
              <a:rPr lang="en-US" sz="2700" dirty="0"/>
              <a:t>( new </a:t>
            </a:r>
            <a:r>
              <a:rPr lang="en-US" sz="2700" dirty="0" err="1"/>
              <a:t>GridLayout</a:t>
            </a:r>
            <a:r>
              <a:rPr lang="en-US" sz="2700" dirty="0"/>
              <a:t>( </a:t>
            </a:r>
            <a:r>
              <a:rPr lang="en-US" sz="2700" dirty="0" err="1"/>
              <a:t>numberOfRows</a:t>
            </a:r>
            <a:r>
              <a:rPr lang="en-US" sz="2700" dirty="0"/>
              <a:t>,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700" dirty="0" err="1"/>
              <a:t>numberOfColumns</a:t>
            </a:r>
            <a:r>
              <a:rPr lang="en-US" sz="2700" dirty="0"/>
              <a:t> ) );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700" dirty="0"/>
              <a:t>for ( </a:t>
            </a:r>
            <a:r>
              <a:rPr lang="en-US" sz="2700" dirty="0" err="1"/>
              <a:t>int</a:t>
            </a:r>
            <a:r>
              <a:rPr lang="en-US" sz="2700" dirty="0"/>
              <a:t> label = 1; label &lt; 13; label++ )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700" dirty="0" smtClean="0"/>
              <a:t>	add</a:t>
            </a:r>
            <a:r>
              <a:rPr lang="en-US" sz="2700" dirty="0"/>
              <a:t>( new Button( </a:t>
            </a:r>
            <a:r>
              <a:rPr lang="en-US" sz="2700" dirty="0" err="1"/>
              <a:t>String.valueOf</a:t>
            </a:r>
            <a:r>
              <a:rPr lang="en-US" sz="2700" dirty="0"/>
              <a:t>( label ) ) );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700" dirty="0"/>
              <a:t>show();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700" dirty="0"/>
              <a:t>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700" dirty="0"/>
              <a:t>public static void main( String </a:t>
            </a:r>
            <a:r>
              <a:rPr lang="en-US" sz="2700" dirty="0" err="1"/>
              <a:t>args</a:t>
            </a:r>
            <a:r>
              <a:rPr lang="en-US" sz="2700" dirty="0"/>
              <a:t>[] )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700" dirty="0" smtClean="0"/>
              <a:t>	new </a:t>
            </a:r>
            <a:r>
              <a:rPr lang="en-US" sz="2700" dirty="0" err="1"/>
              <a:t>GridLayoutExample</a:t>
            </a:r>
            <a:r>
              <a:rPr lang="en-US" sz="2700" dirty="0"/>
              <a:t>( 175, 100 );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7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700" dirty="0"/>
              <a:t>}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086225"/>
            <a:ext cx="1771650" cy="152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375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When want to add component to a specific location.</a:t>
            </a:r>
          </a:p>
          <a:p>
            <a:r>
              <a:rPr lang="en-US" sz="3400" dirty="0" smtClean="0"/>
              <a:t>Set the Layout to null</a:t>
            </a:r>
            <a:endParaRPr lang="en-US" sz="3600" dirty="0" smtClean="0"/>
          </a:p>
          <a:p>
            <a:pPr marL="0" indent="0">
              <a:buNone/>
            </a:pPr>
            <a:endParaRPr lang="en-US" sz="19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public </a:t>
            </a:r>
            <a:r>
              <a:rPr lang="en-US" sz="2000" b="1" dirty="0"/>
              <a:t>class </a:t>
            </a:r>
            <a:r>
              <a:rPr lang="en-US" sz="2000" b="1" dirty="0" err="1"/>
              <a:t>MyLayOut</a:t>
            </a:r>
            <a:r>
              <a:rPr lang="en-US" sz="2000" b="1" dirty="0"/>
              <a:t>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JFrame</a:t>
            </a:r>
            <a:r>
              <a:rPr lang="en-US" sz="2000" dirty="0"/>
              <a:t> f; 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MyLayOut</a:t>
            </a:r>
            <a:r>
              <a:rPr lang="en-US" sz="2000" dirty="0"/>
              <a:t>(){ 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    f=</a:t>
            </a:r>
            <a:r>
              <a:rPr lang="en-US" sz="2000" b="1" dirty="0"/>
              <a:t>new </a:t>
            </a:r>
            <a:r>
              <a:rPr lang="en-US" sz="2000" b="1" dirty="0" err="1"/>
              <a:t>JFrame</a:t>
            </a:r>
            <a:r>
              <a:rPr lang="en-US" sz="2000" b="1" dirty="0"/>
              <a:t>(); </a:t>
            </a:r>
            <a:endParaRPr lang="en-US" sz="2000" b="1" dirty="0" smtClean="0"/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b="1" dirty="0" smtClean="0"/>
              <a:t>        </a:t>
            </a:r>
            <a:r>
              <a:rPr lang="en-US" sz="2000" dirty="0" err="1" smtClean="0"/>
              <a:t>f.setSize</a:t>
            </a:r>
            <a:r>
              <a:rPr lang="en-US" sz="2000" dirty="0" smtClean="0"/>
              <a:t>(200,200); 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b="1" dirty="0" smtClean="0"/>
              <a:t>       </a:t>
            </a:r>
            <a:r>
              <a:rPr lang="en-US" sz="2000" dirty="0" smtClean="0"/>
              <a:t> </a:t>
            </a:r>
            <a:r>
              <a:rPr lang="en-US" sz="2000" dirty="0" err="1" smtClean="0"/>
              <a:t>f.setLayout</a:t>
            </a:r>
            <a:r>
              <a:rPr lang="en-US" sz="2000" dirty="0" smtClean="0"/>
              <a:t>(</a:t>
            </a:r>
            <a:r>
              <a:rPr lang="en-US" sz="2000" b="1" dirty="0" smtClean="0"/>
              <a:t>null); </a:t>
            </a:r>
            <a:endParaRPr lang="en-US" sz="2000" b="1" dirty="0"/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f.setDefaultCloseOperation</a:t>
            </a:r>
            <a:r>
              <a:rPr lang="en-US" sz="2000" dirty="0"/>
              <a:t>(</a:t>
            </a:r>
            <a:r>
              <a:rPr lang="en-US" sz="2000" dirty="0" err="1"/>
              <a:t>JFrame.</a:t>
            </a:r>
            <a:r>
              <a:rPr lang="en-US" sz="2000" b="1" i="1" dirty="0" err="1"/>
              <a:t>EXIT_ON_CLOSE</a:t>
            </a:r>
            <a:r>
              <a:rPr lang="en-US" sz="2000" b="1" i="1" dirty="0"/>
              <a:t>);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     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JButton</a:t>
            </a:r>
            <a:r>
              <a:rPr lang="en-US" sz="2000" dirty="0"/>
              <a:t> b1=</a:t>
            </a:r>
            <a:r>
              <a:rPr lang="en-US" sz="2000" b="1" dirty="0"/>
              <a:t>new </a:t>
            </a:r>
            <a:r>
              <a:rPr lang="en-US" sz="2000" b="1" dirty="0" err="1"/>
              <a:t>JButton</a:t>
            </a:r>
            <a:r>
              <a:rPr lang="en-US" sz="2000" b="1" dirty="0"/>
              <a:t>("1"); 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JButton</a:t>
            </a:r>
            <a:r>
              <a:rPr lang="en-US" sz="2000" dirty="0"/>
              <a:t> b2=</a:t>
            </a:r>
            <a:r>
              <a:rPr lang="en-US" sz="2000" b="1" dirty="0"/>
              <a:t>new </a:t>
            </a:r>
            <a:r>
              <a:rPr lang="en-US" sz="2000" b="1" dirty="0" err="1"/>
              <a:t>JButton</a:t>
            </a:r>
            <a:r>
              <a:rPr lang="en-US" sz="2000" b="1" dirty="0"/>
              <a:t>("Test 2"); 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JButton</a:t>
            </a:r>
            <a:r>
              <a:rPr lang="en-US" sz="2000" dirty="0"/>
              <a:t> b3=</a:t>
            </a:r>
            <a:r>
              <a:rPr lang="en-US" sz="2000" b="1" dirty="0"/>
              <a:t>new </a:t>
            </a:r>
            <a:r>
              <a:rPr lang="en-US" sz="2000" b="1" dirty="0" err="1"/>
              <a:t>JButton</a:t>
            </a:r>
            <a:r>
              <a:rPr lang="en-US" sz="2000" b="1" dirty="0"/>
              <a:t>("3"); </a:t>
            </a:r>
            <a:endParaRPr lang="en-US" sz="2000" dirty="0"/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    b1.setBounds(10, 10, 50, 20);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    b2.setBounds(10, 50, 150, 20);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    b3.setBounds(50, 100, 50, 20</a:t>
            </a:r>
            <a:r>
              <a:rPr lang="en-US" sz="2000" dirty="0" smtClean="0"/>
              <a:t>);             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f.add</a:t>
            </a:r>
            <a:r>
              <a:rPr lang="en-US" sz="2000" dirty="0" smtClean="0"/>
              <a:t>(b1);</a:t>
            </a:r>
            <a:r>
              <a:rPr lang="en-US" sz="2000" dirty="0" err="1" smtClean="0"/>
              <a:t>f.add</a:t>
            </a:r>
            <a:r>
              <a:rPr lang="en-US" sz="2000" dirty="0" smtClean="0"/>
              <a:t>(b2);</a:t>
            </a:r>
            <a:r>
              <a:rPr lang="en-US" sz="2000" dirty="0" err="1" smtClean="0"/>
              <a:t>f.add</a:t>
            </a:r>
            <a:r>
              <a:rPr lang="en-US" sz="2000" dirty="0" smtClean="0"/>
              <a:t>(b3);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 smtClean="0"/>
              <a:t>        </a:t>
            </a:r>
            <a:r>
              <a:rPr lang="en-US" sz="2000" dirty="0" err="1"/>
              <a:t>f.setVisible</a:t>
            </a:r>
            <a:r>
              <a:rPr lang="en-US" sz="2000" dirty="0"/>
              <a:t>(</a:t>
            </a:r>
            <a:r>
              <a:rPr lang="en-US" sz="2000" b="1" dirty="0"/>
              <a:t>true); 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} 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b="1" dirty="0"/>
              <a:t>public static void main(String[] </a:t>
            </a:r>
            <a:r>
              <a:rPr lang="en-US" sz="2000" b="1" dirty="0" err="1"/>
              <a:t>args</a:t>
            </a:r>
            <a:r>
              <a:rPr lang="en-US" sz="2000" b="1" dirty="0"/>
              <a:t>) { 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b="1" dirty="0"/>
              <a:t>new </a:t>
            </a:r>
            <a:r>
              <a:rPr lang="en-US" sz="2000" b="1" dirty="0" err="1"/>
              <a:t>MyLayOut</a:t>
            </a:r>
            <a:r>
              <a:rPr lang="en-US" sz="2000" b="1" dirty="0"/>
              <a:t>(); 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}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}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2672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658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 - Summary</a:t>
            </a:r>
            <a:endParaRPr lang="en-US" dirty="0"/>
          </a:p>
        </p:txBody>
      </p:sp>
      <p:grpSp>
        <p:nvGrpSpPr>
          <p:cNvPr id="3" name="Group 38"/>
          <p:cNvGrpSpPr/>
          <p:nvPr/>
        </p:nvGrpSpPr>
        <p:grpSpPr>
          <a:xfrm>
            <a:off x="1828800" y="1260475"/>
            <a:ext cx="2362200" cy="2625725"/>
            <a:chOff x="3505200" y="1219200"/>
            <a:chExt cx="2362200" cy="2625725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505200" y="1711325"/>
              <a:ext cx="2362200" cy="2133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Left to right,</a:t>
              </a:r>
            </a:p>
            <a:p>
              <a:pPr algn="ctr" eaLnBrk="1" hangingPunct="1"/>
              <a:r>
                <a:rPr lang="en-US" altLang="en-US"/>
                <a:t>Top to bottom</a:t>
              </a: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810000" y="3463925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3810000" y="2168525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3810000" y="2778125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870325" y="1219200"/>
              <a:ext cx="16732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dirty="0" err="1"/>
                <a:t>FlowLayout</a:t>
              </a:r>
              <a:endParaRPr lang="en-US" altLang="en-US" dirty="0"/>
            </a:p>
          </p:txBody>
        </p:sp>
      </p:grpSp>
      <p:grpSp>
        <p:nvGrpSpPr>
          <p:cNvPr id="4" name="Group 40"/>
          <p:cNvGrpSpPr/>
          <p:nvPr/>
        </p:nvGrpSpPr>
        <p:grpSpPr>
          <a:xfrm>
            <a:off x="1905000" y="4114800"/>
            <a:ext cx="2362200" cy="2590800"/>
            <a:chOff x="381000" y="4114800"/>
            <a:chExt cx="2362200" cy="2590800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81000" y="4572000"/>
              <a:ext cx="2362200" cy="2133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c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81000" y="4953000"/>
              <a:ext cx="2286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57200" y="61722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914400" y="50292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209800" y="49530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1355725" y="4460875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/>
                <a:t>n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1431925" y="6137275"/>
              <a:ext cx="3032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/>
                <a:t>s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2270125" y="5299075"/>
              <a:ext cx="3190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/>
                <a:t>e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441325" y="5299075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/>
                <a:t>w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622300" y="4114800"/>
              <a:ext cx="18923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dirty="0" err="1"/>
                <a:t>BorderLayout</a:t>
              </a:r>
              <a:endParaRPr lang="en-US" altLang="en-US" dirty="0"/>
            </a:p>
          </p:txBody>
        </p:sp>
      </p:grpSp>
      <p:grpSp>
        <p:nvGrpSpPr>
          <p:cNvPr id="5" name="Group 37"/>
          <p:cNvGrpSpPr/>
          <p:nvPr/>
        </p:nvGrpSpPr>
        <p:grpSpPr>
          <a:xfrm>
            <a:off x="5486400" y="1219200"/>
            <a:ext cx="2362200" cy="2625725"/>
            <a:chOff x="6400800" y="1219200"/>
            <a:chExt cx="2362200" cy="2625725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6400800" y="1711325"/>
              <a:ext cx="2362200" cy="2133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7162800" y="1711325"/>
              <a:ext cx="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7924800" y="1711325"/>
              <a:ext cx="0" cy="2098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6400800" y="2286000"/>
              <a:ext cx="236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6781800" y="1219200"/>
              <a:ext cx="16049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/>
                <a:t>GridLayout</a:t>
              </a:r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6400800" y="3124200"/>
              <a:ext cx="236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39"/>
          <p:cNvGrpSpPr/>
          <p:nvPr/>
        </p:nvGrpSpPr>
        <p:grpSpPr>
          <a:xfrm>
            <a:off x="5562600" y="4114800"/>
            <a:ext cx="2362200" cy="2590800"/>
            <a:chOff x="381000" y="1254125"/>
            <a:chExt cx="2362200" cy="2590800"/>
          </a:xfrm>
        </p:grpSpPr>
        <p:sp>
          <p:nvSpPr>
            <p:cNvPr id="43" name="Rectangle 26"/>
            <p:cNvSpPr>
              <a:spLocks noChangeArrowheads="1"/>
            </p:cNvSpPr>
            <p:nvPr/>
          </p:nvSpPr>
          <p:spPr bwMode="auto">
            <a:xfrm>
              <a:off x="381000" y="1711325"/>
              <a:ext cx="2362200" cy="2133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none, </a:t>
              </a:r>
              <a:br>
                <a:rPr lang="en-US" altLang="en-US" dirty="0"/>
              </a:br>
              <a:r>
                <a:rPr lang="en-US" altLang="en-US" dirty="0"/>
                <a:t>programmer </a:t>
              </a:r>
              <a:br>
                <a:rPr lang="en-US" altLang="en-US" dirty="0"/>
              </a:br>
              <a:r>
                <a:rPr lang="en-US" altLang="en-US" dirty="0"/>
                <a:t>sets </a:t>
              </a:r>
              <a:r>
                <a:rPr lang="en-US" altLang="en-US" dirty="0" err="1"/>
                <a:t>x,y,w,h</a:t>
              </a:r>
              <a:endParaRPr lang="en-US" altLang="en-US" dirty="0"/>
            </a:p>
          </p:txBody>
        </p:sp>
        <p:sp>
          <p:nvSpPr>
            <p:cNvPr id="44" name="Text Box 28"/>
            <p:cNvSpPr txBox="1">
              <a:spLocks noChangeArrowheads="1"/>
            </p:cNvSpPr>
            <p:nvPr/>
          </p:nvSpPr>
          <p:spPr bwMode="auto">
            <a:xfrm>
              <a:off x="1219200" y="1254125"/>
              <a:ext cx="6572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/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09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0"/>
            <a:ext cx="6172200" cy="1894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Event Handling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6535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AWT </a:t>
            </a:r>
            <a:r>
              <a:rPr lang="en-US" b="1" dirty="0" smtClean="0"/>
              <a:t>Event-Handling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Event handling is a basic concept of graphical user interfaces.</a:t>
            </a:r>
          </a:p>
          <a:p>
            <a:r>
              <a:rPr lang="en-US" dirty="0" smtClean="0"/>
              <a:t>In </a:t>
            </a:r>
            <a:r>
              <a:rPr lang="en-US" dirty="0"/>
              <a:t>event-driven programming,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piece of event-handling codes is executed (or called back by the graphics subsystem)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an event has been fired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response to an user </a:t>
            </a:r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altLang="en-US" dirty="0"/>
              <a:t>mouse clicks</a:t>
            </a:r>
          </a:p>
          <a:p>
            <a:pPr lvl="2"/>
            <a:r>
              <a:rPr lang="en-US" altLang="en-US" dirty="0"/>
              <a:t>keyboard entries</a:t>
            </a:r>
          </a:p>
          <a:p>
            <a:pPr lvl="2"/>
            <a:r>
              <a:rPr lang="en-US" altLang="en-US" dirty="0"/>
              <a:t>time intervals</a:t>
            </a:r>
          </a:p>
          <a:p>
            <a:pPr lvl="2"/>
            <a:r>
              <a:rPr lang="en-US" altLang="en-US" dirty="0"/>
              <a:t>Button </a:t>
            </a:r>
            <a:r>
              <a:rPr lang="en-US" altLang="en-US" dirty="0" smtClean="0"/>
              <a:t>click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unlike the procedural model, where codes are executed in a sequential manner.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86865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objects are involved in the event-handling: </a:t>
            </a:r>
          </a:p>
          <a:p>
            <a:pPr lvl="1" fontAlgn="base"/>
            <a:r>
              <a:rPr lang="en-US" dirty="0"/>
              <a:t>a </a:t>
            </a:r>
            <a:r>
              <a:rPr lang="en-US" i="1" dirty="0"/>
              <a:t>source </a:t>
            </a:r>
            <a:r>
              <a:rPr lang="en-US" i="1" dirty="0" smtClean="0"/>
              <a:t>– </a:t>
            </a:r>
          </a:p>
          <a:p>
            <a:pPr lvl="2" fontAlgn="base"/>
            <a:r>
              <a:rPr lang="en-US" i="1" dirty="0" smtClean="0"/>
              <a:t>GUI component with which user interact.</a:t>
            </a:r>
          </a:p>
          <a:p>
            <a:pPr lvl="2" fontAlgn="base"/>
            <a:r>
              <a:rPr lang="en-US" dirty="0" smtClean="0"/>
              <a:t>generates </a:t>
            </a:r>
            <a:r>
              <a:rPr lang="en-US" dirty="0"/>
              <a:t>an event and sends it to one or more listeners.</a:t>
            </a:r>
          </a:p>
          <a:p>
            <a:pPr lvl="1" fontAlgn="base"/>
            <a:r>
              <a:rPr lang="en-US" i="1" dirty="0"/>
              <a:t>listener</a:t>
            </a:r>
            <a:r>
              <a:rPr lang="en-US" dirty="0"/>
              <a:t>(s)  - </a:t>
            </a:r>
            <a:endParaRPr lang="en-US" dirty="0" smtClean="0"/>
          </a:p>
          <a:p>
            <a:pPr lvl="2" fontAlgn="base"/>
            <a:r>
              <a:rPr lang="en-US" dirty="0" smtClean="0"/>
              <a:t>simply </a:t>
            </a:r>
            <a:r>
              <a:rPr lang="en-US" dirty="0"/>
              <a:t>waits until it receives an event. </a:t>
            </a:r>
            <a:endParaRPr lang="en-US" dirty="0" smtClean="0"/>
          </a:p>
          <a:p>
            <a:pPr lvl="2" fontAlgn="base"/>
            <a:r>
              <a:rPr lang="en-US" altLang="en-US" dirty="0" smtClean="0"/>
              <a:t>Receives </a:t>
            </a:r>
            <a:r>
              <a:rPr lang="en-US" altLang="en-US" dirty="0"/>
              <a:t>event object when notified, then </a:t>
            </a:r>
            <a:r>
              <a:rPr lang="en-US" altLang="en-US" dirty="0" smtClean="0"/>
              <a:t>responds(</a:t>
            </a:r>
            <a:r>
              <a:rPr lang="en-US" dirty="0"/>
              <a:t>processes the event and then </a:t>
            </a:r>
            <a:r>
              <a:rPr lang="en-US" dirty="0" smtClean="0"/>
              <a:t>returns)</a:t>
            </a:r>
            <a:endParaRPr lang="en-US" dirty="0"/>
          </a:p>
          <a:p>
            <a:pPr lvl="1" fontAlgn="base"/>
            <a:r>
              <a:rPr lang="en-US" dirty="0"/>
              <a:t>an </a:t>
            </a:r>
            <a:r>
              <a:rPr lang="en-US" i="1" dirty="0"/>
              <a:t>event</a:t>
            </a:r>
            <a:r>
              <a:rPr lang="en-US" dirty="0"/>
              <a:t> object. </a:t>
            </a:r>
            <a:r>
              <a:rPr lang="en-US" dirty="0" smtClean="0"/>
              <a:t>– </a:t>
            </a:r>
          </a:p>
          <a:p>
            <a:pPr lvl="2" fontAlgn="base"/>
            <a:r>
              <a:rPr lang="en-US" altLang="en-US" dirty="0"/>
              <a:t>Encapsulates information about event that occurred</a:t>
            </a:r>
          </a:p>
          <a:p>
            <a:pPr lvl="2" fontAlgn="base"/>
            <a:r>
              <a:rPr lang="en-US" dirty="0" smtClean="0"/>
              <a:t>Describe </a:t>
            </a:r>
            <a:r>
              <a:rPr lang="en-US" dirty="0"/>
              <a:t>the state change of a source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00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Programmer’s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Programmer must perform two tasks</a:t>
            </a:r>
          </a:p>
          <a:p>
            <a:pPr lvl="1"/>
            <a:r>
              <a:rPr lang="en-US" altLang="en-US" sz="2400" dirty="0"/>
              <a:t>Register event listener for event source</a:t>
            </a:r>
          </a:p>
          <a:p>
            <a:pPr lvl="1"/>
            <a:r>
              <a:rPr lang="en-US" altLang="en-US" sz="2400" dirty="0"/>
              <a:t>Implement event-handling method (event handler)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27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the delegation model, an event is an object that describes a </a:t>
            </a:r>
            <a:r>
              <a:rPr lang="en-US" b="1" dirty="0"/>
              <a:t>state chang</a:t>
            </a:r>
            <a:r>
              <a:rPr lang="en-US" dirty="0"/>
              <a:t>e in a source.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an event can be </a:t>
            </a:r>
            <a:r>
              <a:rPr lang="en-US" b="1" dirty="0"/>
              <a:t>generated as a consequence of a person interacting </a:t>
            </a:r>
            <a:r>
              <a:rPr lang="en-US" dirty="0"/>
              <a:t>with the elements in a graphical user interface</a:t>
            </a:r>
          </a:p>
          <a:p>
            <a:r>
              <a:rPr lang="en-US" dirty="0"/>
              <a:t>Example:</a:t>
            </a:r>
          </a:p>
          <a:p>
            <a:pPr lvl="1" fontAlgn="base"/>
            <a:r>
              <a:rPr lang="en-US" dirty="0"/>
              <a:t>pressing a button, </a:t>
            </a:r>
          </a:p>
          <a:p>
            <a:pPr lvl="1" fontAlgn="base"/>
            <a:r>
              <a:rPr lang="en-US" dirty="0"/>
              <a:t>entering a character via the keyboard, </a:t>
            </a:r>
          </a:p>
          <a:p>
            <a:pPr lvl="1" fontAlgn="base"/>
            <a:r>
              <a:rPr lang="en-US" dirty="0"/>
              <a:t>selecting an item in a list, and </a:t>
            </a:r>
          </a:p>
          <a:p>
            <a:pPr lvl="1" fontAlgn="base"/>
            <a:r>
              <a:rPr lang="en-US" dirty="0"/>
              <a:t>clicking the mouse.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Events may also occur that are not directly caused by interactions with a user interface. For example, an event may be generated when </a:t>
            </a:r>
          </a:p>
          <a:p>
            <a:pPr lvl="1" fontAlgn="base"/>
            <a:r>
              <a:rPr lang="en-US" dirty="0"/>
              <a:t>a timer expires, </a:t>
            </a:r>
          </a:p>
          <a:p>
            <a:pPr lvl="1" fontAlgn="base"/>
            <a:r>
              <a:rPr lang="en-US" dirty="0"/>
              <a:t>a counter exceeds a value,</a:t>
            </a:r>
          </a:p>
          <a:p>
            <a:pPr lvl="1" fontAlgn="base"/>
            <a:r>
              <a:rPr lang="en-US" dirty="0"/>
              <a:t>a software or hardware failure occurs,</a:t>
            </a:r>
          </a:p>
          <a:p>
            <a:pPr lvl="1" fontAlgn="base"/>
            <a:r>
              <a:rPr lang="en-US" dirty="0"/>
              <a:t>or an operation is completed.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3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 Interface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6781800" cy="509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source is an object that generates an event.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occurs when the internal state of </a:t>
            </a:r>
            <a:r>
              <a:rPr lang="en-US" dirty="0" smtClean="0"/>
              <a:t>that object </a:t>
            </a:r>
            <a:r>
              <a:rPr lang="en-US" dirty="0"/>
              <a:t>changes in some way. </a:t>
            </a:r>
            <a:endParaRPr lang="en-US" dirty="0" smtClean="0"/>
          </a:p>
          <a:p>
            <a:r>
              <a:rPr lang="en-US" dirty="0" smtClean="0"/>
              <a:t>Sources </a:t>
            </a:r>
            <a:r>
              <a:rPr lang="en-US" dirty="0"/>
              <a:t>may generate more than one type of event.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source must register listeners in order for the listeners to receive notifications </a:t>
            </a:r>
            <a:r>
              <a:rPr lang="en-US" dirty="0" smtClean="0"/>
              <a:t>about a </a:t>
            </a:r>
            <a:r>
              <a:rPr lang="en-US" dirty="0"/>
              <a:t>specific type of event.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type of event has its own registration method. </a:t>
            </a:r>
            <a:endParaRPr lang="en-US" dirty="0" smtClean="0"/>
          </a:p>
          <a:p>
            <a:pPr lvl="1"/>
            <a:r>
              <a:rPr lang="en-US" dirty="0" smtClean="0"/>
              <a:t>Here </a:t>
            </a:r>
            <a:r>
              <a:rPr lang="en-US" dirty="0"/>
              <a:t>is </a:t>
            </a:r>
            <a:r>
              <a:rPr lang="en-US" dirty="0" smtClean="0"/>
              <a:t>the general </a:t>
            </a:r>
            <a:r>
              <a:rPr lang="en-US" dirty="0"/>
              <a:t>form: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public </a:t>
            </a:r>
            <a:r>
              <a:rPr lang="en-US" dirty="0">
                <a:solidFill>
                  <a:srgbClr val="FF0000"/>
                </a:solidFill>
              </a:rPr>
              <a:t>void </a:t>
            </a:r>
            <a:r>
              <a:rPr lang="en-US" dirty="0" err="1">
                <a:solidFill>
                  <a:srgbClr val="FF0000"/>
                </a:solidFill>
              </a:rPr>
              <a:t>addTypeListener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TypeListener</a:t>
            </a:r>
            <a:r>
              <a:rPr lang="en-US" dirty="0">
                <a:solidFill>
                  <a:srgbClr val="FF0000"/>
                </a:solidFill>
              </a:rPr>
              <a:t> el )</a:t>
            </a:r>
          </a:p>
        </p:txBody>
      </p:sp>
    </p:spTree>
    <p:extLst>
      <p:ext uri="{BB962C8B-B14F-4D97-AF65-F5344CB8AC3E}">
        <p14:creationId xmlns:p14="http://schemas.microsoft.com/office/powerpoint/2010/main" val="2503874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Event </a:t>
            </a:r>
            <a:r>
              <a:rPr lang="en-US" b="1" dirty="0" smtClean="0"/>
              <a:t>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listener is an object that is notified when an event occurs. It has two major requirements.</a:t>
            </a:r>
          </a:p>
          <a:p>
            <a:pPr lvl="1"/>
            <a:r>
              <a:rPr lang="en-US" dirty="0"/>
              <a:t>First</a:t>
            </a:r>
            <a:r>
              <a:rPr lang="en-US" b="1" dirty="0"/>
              <a:t>, it must have been registered </a:t>
            </a:r>
            <a:r>
              <a:rPr lang="en-US" dirty="0"/>
              <a:t>with one or more </a:t>
            </a:r>
            <a:r>
              <a:rPr lang="en-US" b="1" dirty="0"/>
              <a:t>sources</a:t>
            </a:r>
            <a:r>
              <a:rPr lang="en-US" dirty="0"/>
              <a:t> to receive notifications about specific types of events</a:t>
            </a:r>
            <a:r>
              <a:rPr lang="en-US" dirty="0" smtClean="0"/>
              <a:t>.</a:t>
            </a:r>
          </a:p>
          <a:p>
            <a:pPr lvl="2"/>
            <a:r>
              <a:rPr lang="en-US" altLang="en-US" dirty="0"/>
              <a:t>For a program to respond to an event there must be an event listener object in the GUI program that listens to that type of event </a:t>
            </a:r>
          </a:p>
          <a:p>
            <a:pPr lvl="1"/>
            <a:r>
              <a:rPr lang="en-US" dirty="0" smtClean="0"/>
              <a:t>Second</a:t>
            </a:r>
            <a:r>
              <a:rPr lang="en-US" dirty="0"/>
              <a:t>, it </a:t>
            </a:r>
            <a:r>
              <a:rPr lang="en-US" b="1" dirty="0"/>
              <a:t>must implement methods </a:t>
            </a:r>
            <a:r>
              <a:rPr lang="en-US" dirty="0"/>
              <a:t>to receive and process these notifications</a:t>
            </a:r>
            <a:r>
              <a:rPr lang="en-US" dirty="0" smtClean="0"/>
              <a:t>.</a:t>
            </a:r>
          </a:p>
          <a:p>
            <a:pPr lvl="2"/>
            <a:r>
              <a:rPr lang="en-US" altLang="en-US" dirty="0"/>
              <a:t>When an event is generated by the GUI </a:t>
            </a:r>
            <a:r>
              <a:rPr lang="en-US" altLang="en-US" dirty="0" smtClean="0"/>
              <a:t>component this method </a:t>
            </a:r>
            <a:r>
              <a:rPr lang="en-US" altLang="en-US" dirty="0"/>
              <a:t>in the listener object is invoked to respond to the event </a:t>
            </a: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methods that receive and process events are defined in a set of interfaces.</a:t>
            </a:r>
          </a:p>
        </p:txBody>
      </p:sp>
    </p:spTree>
    <p:extLst>
      <p:ext uri="{BB962C8B-B14F-4D97-AF65-F5344CB8AC3E}">
        <p14:creationId xmlns:p14="http://schemas.microsoft.com/office/powerpoint/2010/main" val="108583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If …?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there is no event listener for an event </a:t>
            </a:r>
          </a:p>
          <a:p>
            <a:pPr lvl="1"/>
            <a:r>
              <a:rPr lang="en-US" altLang="en-US" dirty="0"/>
              <a:t>A program can ignore events </a:t>
            </a:r>
          </a:p>
          <a:p>
            <a:pPr lvl="1"/>
            <a:r>
              <a:rPr lang="en-US" altLang="en-US" dirty="0"/>
              <a:t>If there is no listener for an event, the event is just ignored </a:t>
            </a:r>
          </a:p>
        </p:txBody>
      </p:sp>
    </p:spTree>
    <p:extLst>
      <p:ext uri="{BB962C8B-B14F-4D97-AF65-F5344CB8AC3E}">
        <p14:creationId xmlns:p14="http://schemas.microsoft.com/office/powerpoint/2010/main" val="17243270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sequence of steps in Event Handling </a:t>
            </a:r>
            <a:endParaRPr lang="en-US" dirty="0"/>
          </a:p>
        </p:txBody>
      </p:sp>
      <p:pic>
        <p:nvPicPr>
          <p:cNvPr id="20482" name="Picture 2" descr="AWT_EventHandl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33600"/>
            <a:ext cx="6781800" cy="34385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281545" y="4419600"/>
            <a:ext cx="5500255" cy="461665"/>
            <a:chOff x="1281545" y="4419600"/>
            <a:chExt cx="5500255" cy="461665"/>
          </a:xfrm>
        </p:grpSpPr>
        <p:sp>
          <p:nvSpPr>
            <p:cNvPr id="4" name="Rectangle 3"/>
            <p:cNvSpPr/>
            <p:nvPr/>
          </p:nvSpPr>
          <p:spPr>
            <a:xfrm>
              <a:off x="1281545" y="4447310"/>
              <a:ext cx="3124200" cy="3048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48200" y="4419600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Register the listener to the source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38200" y="5853545"/>
            <a:ext cx="6629400" cy="838200"/>
            <a:chOff x="838200" y="5791200"/>
            <a:chExt cx="6629400" cy="838200"/>
          </a:xfrm>
        </p:grpSpPr>
        <p:sp>
          <p:nvSpPr>
            <p:cNvPr id="6" name="Rectangle 5"/>
            <p:cNvSpPr/>
            <p:nvPr/>
          </p:nvSpPr>
          <p:spPr>
            <a:xfrm>
              <a:off x="838200" y="5791200"/>
              <a:ext cx="4343400" cy="8382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0" y="5818909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Implement the Listener Inner Class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100" b="1" dirty="0" smtClean="0"/>
              <a:t>import java.awt.*;</a:t>
            </a:r>
          </a:p>
          <a:p>
            <a:pPr>
              <a:spcBef>
                <a:spcPts val="0"/>
              </a:spcBef>
              <a:buNone/>
            </a:pPr>
            <a:r>
              <a:rPr lang="en-US" sz="1100" b="1" dirty="0" smtClean="0"/>
              <a:t>import </a:t>
            </a:r>
            <a:r>
              <a:rPr lang="en-US" sz="1100" b="1" dirty="0" err="1" smtClean="0"/>
              <a:t>java.awt.event</a:t>
            </a:r>
            <a:r>
              <a:rPr lang="en-US" sz="1100" b="1" dirty="0" smtClean="0"/>
              <a:t>.*;</a:t>
            </a:r>
          </a:p>
          <a:p>
            <a:pPr>
              <a:spcBef>
                <a:spcPts val="0"/>
              </a:spcBef>
              <a:buNone/>
            </a:pPr>
            <a:r>
              <a:rPr lang="en-US" sz="1100" b="1" dirty="0" smtClean="0"/>
              <a:t>import </a:t>
            </a:r>
            <a:r>
              <a:rPr lang="en-US" sz="1100" b="1" dirty="0" err="1" smtClean="0"/>
              <a:t>javax.swing</a:t>
            </a:r>
            <a:r>
              <a:rPr lang="en-US" sz="1100" b="1" dirty="0" smtClean="0"/>
              <a:t>.*; </a:t>
            </a:r>
          </a:p>
          <a:p>
            <a:pPr>
              <a:spcBef>
                <a:spcPts val="0"/>
              </a:spcBef>
              <a:buNone/>
            </a:pPr>
            <a:r>
              <a:rPr lang="en-US" sz="1100" b="1" dirty="0" smtClean="0"/>
              <a:t>public class Counter{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dirty="0" err="1" smtClean="0"/>
              <a:t>JFrame</a:t>
            </a:r>
            <a:r>
              <a:rPr lang="en-US" sz="1100" dirty="0" smtClean="0"/>
              <a:t> f;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dirty="0" err="1" smtClean="0"/>
              <a:t>JTextField</a:t>
            </a:r>
            <a:r>
              <a:rPr lang="en-US" sz="1100" dirty="0" smtClean="0"/>
              <a:t> </a:t>
            </a:r>
            <a:r>
              <a:rPr lang="en-US" sz="1100" dirty="0" err="1" smtClean="0"/>
              <a:t>tf</a:t>
            </a:r>
            <a:r>
              <a:rPr lang="en-US" sz="1100" dirty="0" smtClean="0"/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b="1" dirty="0" smtClean="0"/>
              <a:t>public Counter(){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smtClean="0"/>
              <a:t>f = </a:t>
            </a:r>
            <a:r>
              <a:rPr lang="en-US" sz="1100" b="1" dirty="0" smtClean="0"/>
              <a:t>new </a:t>
            </a:r>
            <a:r>
              <a:rPr lang="en-US" sz="1100" b="1" dirty="0" err="1" smtClean="0"/>
              <a:t>JFrame</a:t>
            </a:r>
            <a:r>
              <a:rPr lang="en-US" sz="1100" b="1" dirty="0" smtClean="0"/>
              <a:t>("Counter");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f.setLayout</a:t>
            </a:r>
            <a:r>
              <a:rPr lang="en-US" sz="1100" dirty="0" smtClean="0"/>
              <a:t>(</a:t>
            </a:r>
            <a:r>
              <a:rPr lang="en-US" sz="1100" b="1" dirty="0" smtClean="0"/>
              <a:t>new </a:t>
            </a:r>
            <a:r>
              <a:rPr lang="en-US" sz="1100" b="1" dirty="0" err="1" smtClean="0"/>
              <a:t>FlowLayout</a:t>
            </a:r>
            <a:r>
              <a:rPr lang="en-US" sz="1100" b="1" dirty="0" smtClean="0"/>
              <a:t>());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f.setSize</a:t>
            </a:r>
            <a:r>
              <a:rPr lang="en-US" sz="1100" dirty="0" smtClean="0"/>
              <a:t>(200, 100);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f.setDefaultCloseOperation</a:t>
            </a:r>
            <a:r>
              <a:rPr lang="en-US" sz="1100" dirty="0" smtClean="0"/>
              <a:t>(</a:t>
            </a:r>
            <a:r>
              <a:rPr lang="en-US" sz="1100" dirty="0" err="1" smtClean="0"/>
              <a:t>JFrame.EXIT_ON_CLOSE</a:t>
            </a:r>
            <a:r>
              <a:rPr lang="en-US" sz="1100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f.add</a:t>
            </a:r>
            <a:r>
              <a:rPr lang="en-US" sz="1100" dirty="0" smtClean="0"/>
              <a:t>(</a:t>
            </a:r>
            <a:r>
              <a:rPr lang="en-US" sz="1100" b="1" dirty="0" smtClean="0"/>
              <a:t>new </a:t>
            </a:r>
            <a:r>
              <a:rPr lang="en-US" sz="1100" b="1" dirty="0" err="1" smtClean="0"/>
              <a:t>JLabel</a:t>
            </a:r>
            <a:r>
              <a:rPr lang="en-US" sz="1100" b="1" dirty="0" smtClean="0"/>
              <a:t>("Counter"));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tf</a:t>
            </a:r>
            <a:r>
              <a:rPr lang="en-US" sz="1100" dirty="0" smtClean="0"/>
              <a:t> = </a:t>
            </a:r>
            <a:r>
              <a:rPr lang="en-US" sz="1100" b="1" dirty="0" smtClean="0"/>
              <a:t>new </a:t>
            </a:r>
            <a:r>
              <a:rPr lang="en-US" sz="1100" b="1" dirty="0" err="1" smtClean="0"/>
              <a:t>JTextField</a:t>
            </a:r>
            <a:r>
              <a:rPr lang="en-US" sz="1100" b="1" dirty="0" smtClean="0"/>
              <a:t>(10);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f.add</a:t>
            </a:r>
            <a:r>
              <a:rPr lang="en-US" sz="1100" dirty="0" smtClean="0"/>
              <a:t>(</a:t>
            </a:r>
            <a:r>
              <a:rPr lang="en-US" sz="1100" dirty="0" err="1" smtClean="0"/>
              <a:t>tf</a:t>
            </a:r>
            <a:r>
              <a:rPr lang="en-US" sz="1100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tf.setText</a:t>
            </a:r>
            <a:r>
              <a:rPr lang="en-US" sz="1100" dirty="0" smtClean="0"/>
              <a:t>("0");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JButton</a:t>
            </a:r>
            <a:r>
              <a:rPr lang="en-US" sz="1100" dirty="0" smtClean="0"/>
              <a:t> b = </a:t>
            </a:r>
            <a:r>
              <a:rPr lang="en-US" sz="1100" b="1" dirty="0" smtClean="0"/>
              <a:t>new </a:t>
            </a:r>
            <a:r>
              <a:rPr lang="en-US" sz="1100" b="1" dirty="0" err="1" smtClean="0"/>
              <a:t>JButton</a:t>
            </a:r>
            <a:r>
              <a:rPr lang="en-US" sz="1100" b="1" dirty="0" smtClean="0"/>
              <a:t>("Count");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f.add</a:t>
            </a:r>
            <a:r>
              <a:rPr lang="en-US" sz="1100" dirty="0" smtClean="0"/>
              <a:t>(b);</a:t>
            </a:r>
          </a:p>
          <a:p>
            <a:pPr lvl="2">
              <a:spcBef>
                <a:spcPts val="0"/>
              </a:spcBef>
              <a:buNone/>
            </a:pPr>
            <a:endParaRPr lang="en-US" sz="11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b.addActionListener</a:t>
            </a:r>
            <a:r>
              <a:rPr lang="en-US" sz="1100" dirty="0" smtClean="0"/>
              <a:t>(</a:t>
            </a:r>
            <a:r>
              <a:rPr lang="en-US" sz="1100" b="1" dirty="0" smtClean="0"/>
              <a:t>new </a:t>
            </a:r>
            <a:r>
              <a:rPr lang="en-US" sz="1100" b="1" dirty="0" err="1" smtClean="0"/>
              <a:t>CounterAction</a:t>
            </a:r>
            <a:r>
              <a:rPr lang="en-US" sz="1100" b="1" dirty="0" smtClean="0"/>
              <a:t>());</a:t>
            </a:r>
          </a:p>
          <a:p>
            <a:pPr lvl="2">
              <a:spcBef>
                <a:spcPts val="0"/>
              </a:spcBef>
              <a:buNone/>
            </a:pPr>
            <a:endParaRPr lang="en-US" sz="11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f.setVisible</a:t>
            </a:r>
            <a:r>
              <a:rPr lang="en-US" sz="1100" dirty="0" smtClean="0"/>
              <a:t>(</a:t>
            </a:r>
            <a:r>
              <a:rPr lang="en-US" sz="1100" b="1" dirty="0" smtClean="0"/>
              <a:t>true);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dirty="0" smtClean="0"/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b="1" dirty="0" smtClean="0"/>
              <a:t>public static void main(String[] </a:t>
            </a:r>
            <a:r>
              <a:rPr lang="en-US" sz="1100" b="1" dirty="0" err="1" smtClean="0"/>
              <a:t>args</a:t>
            </a:r>
            <a:r>
              <a:rPr lang="en-US" sz="1100" b="1" dirty="0" smtClean="0"/>
              <a:t>)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b="1" dirty="0" smtClean="0"/>
              <a:t>	new Counter();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dirty="0" smtClean="0"/>
              <a:t>}</a:t>
            </a:r>
          </a:p>
          <a:p>
            <a:pPr lvl="1">
              <a:spcBef>
                <a:spcPts val="0"/>
              </a:spcBef>
              <a:buNone/>
            </a:pPr>
            <a:endParaRPr lang="en-US" sz="11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100" b="1" dirty="0" smtClean="0"/>
              <a:t>public class </a:t>
            </a:r>
            <a:r>
              <a:rPr lang="en-US" sz="1100" b="1" dirty="0" err="1" smtClean="0"/>
              <a:t>CounterAction</a:t>
            </a:r>
            <a:r>
              <a:rPr lang="en-US" sz="1100" b="1" dirty="0" smtClean="0"/>
              <a:t> implements </a:t>
            </a:r>
            <a:r>
              <a:rPr lang="en-US" sz="1100" b="1" dirty="0" err="1" smtClean="0"/>
              <a:t>ActionListener</a:t>
            </a:r>
            <a:r>
              <a:rPr lang="en-US" sz="1100" b="1" dirty="0" smtClean="0"/>
              <a:t> {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b="1" dirty="0" smtClean="0"/>
              <a:t>public void </a:t>
            </a:r>
            <a:r>
              <a:rPr lang="en-US" sz="1100" b="1" dirty="0" err="1" smtClean="0"/>
              <a:t>actionPerformed</a:t>
            </a:r>
            <a:r>
              <a:rPr lang="en-US" sz="1100" b="1" dirty="0" smtClean="0"/>
              <a:t>(</a:t>
            </a:r>
            <a:r>
              <a:rPr lang="en-US" sz="1100" b="1" dirty="0" err="1" smtClean="0"/>
              <a:t>ActionEvent</a:t>
            </a:r>
            <a:r>
              <a:rPr lang="en-US" sz="1100" b="1" dirty="0" smtClean="0"/>
              <a:t> e) {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tf.setText</a:t>
            </a:r>
            <a:r>
              <a:rPr lang="en-US" sz="1100" dirty="0" smtClean="0"/>
              <a:t>(</a:t>
            </a:r>
            <a:r>
              <a:rPr lang="en-US" sz="1100" dirty="0" err="1" smtClean="0"/>
              <a:t>Integer.parseInt</a:t>
            </a:r>
            <a:r>
              <a:rPr lang="en-US" sz="1100" dirty="0" smtClean="0"/>
              <a:t>(</a:t>
            </a:r>
            <a:r>
              <a:rPr lang="en-US" sz="1100" dirty="0" err="1" smtClean="0"/>
              <a:t>tf.getText</a:t>
            </a:r>
            <a:r>
              <a:rPr lang="en-US" sz="1100" dirty="0" smtClean="0"/>
              <a:t>()) + 1 +""); 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smtClean="0"/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dirty="0" smtClean="0"/>
              <a:t>}}</a:t>
            </a:r>
            <a:endParaRPr lang="en-US" sz="1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Listener in Inner Class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838200" y="5437910"/>
            <a:ext cx="5867400" cy="609600"/>
            <a:chOff x="838200" y="5437910"/>
            <a:chExt cx="5867400" cy="609600"/>
          </a:xfrm>
        </p:grpSpPr>
        <p:sp>
          <p:nvSpPr>
            <p:cNvPr id="15" name="Rectangle 14"/>
            <p:cNvSpPr/>
            <p:nvPr/>
          </p:nvSpPr>
          <p:spPr>
            <a:xfrm>
              <a:off x="838200" y="5437910"/>
              <a:ext cx="3467100" cy="6096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72000" y="5511877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Implement the method to handle the event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4343400" y="5742710"/>
              <a:ext cx="228600" cy="2308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267690" y="4512115"/>
            <a:ext cx="4648200" cy="461665"/>
            <a:chOff x="1295400" y="4539825"/>
            <a:chExt cx="4648200" cy="461665"/>
          </a:xfrm>
        </p:grpSpPr>
        <p:sp>
          <p:nvSpPr>
            <p:cNvPr id="10" name="Rectangle 9"/>
            <p:cNvSpPr/>
            <p:nvPr/>
          </p:nvSpPr>
          <p:spPr>
            <a:xfrm>
              <a:off x="1295400" y="4636577"/>
              <a:ext cx="1780309" cy="31642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0000" y="4539825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Register the listener to the source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075709" y="4703848"/>
              <a:ext cx="734291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036620" y="1752600"/>
            <a:ext cx="3602180" cy="581890"/>
            <a:chOff x="2078180" y="1752600"/>
            <a:chExt cx="3429000" cy="581890"/>
          </a:xfrm>
        </p:grpSpPr>
        <p:sp>
          <p:nvSpPr>
            <p:cNvPr id="5" name="Rectangle 4"/>
            <p:cNvSpPr/>
            <p:nvPr/>
          </p:nvSpPr>
          <p:spPr>
            <a:xfrm>
              <a:off x="2078180" y="2182090"/>
              <a:ext cx="914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73580" y="1752600"/>
              <a:ext cx="2133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Implement the listener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2992580" y="2027457"/>
              <a:ext cx="381000" cy="2308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100" b="1" dirty="0" smtClean="0"/>
              <a:t>import java.awt.*;</a:t>
            </a:r>
          </a:p>
          <a:p>
            <a:pPr>
              <a:spcBef>
                <a:spcPts val="0"/>
              </a:spcBef>
              <a:buNone/>
            </a:pPr>
            <a:r>
              <a:rPr lang="en-US" sz="1100" b="1" dirty="0" smtClean="0"/>
              <a:t>import </a:t>
            </a:r>
            <a:r>
              <a:rPr lang="en-US" sz="1100" b="1" dirty="0" err="1" smtClean="0"/>
              <a:t>java.awt.event</a:t>
            </a:r>
            <a:r>
              <a:rPr lang="en-US" sz="1100" b="1" dirty="0" smtClean="0"/>
              <a:t>.*;</a:t>
            </a:r>
          </a:p>
          <a:p>
            <a:pPr>
              <a:spcBef>
                <a:spcPts val="0"/>
              </a:spcBef>
              <a:buNone/>
            </a:pPr>
            <a:r>
              <a:rPr lang="en-US" sz="1100" b="1" dirty="0" smtClean="0"/>
              <a:t>import </a:t>
            </a:r>
            <a:r>
              <a:rPr lang="en-US" sz="1100" b="1" dirty="0" err="1" smtClean="0"/>
              <a:t>javax.swing</a:t>
            </a:r>
            <a:r>
              <a:rPr lang="en-US" sz="1100" b="1" dirty="0" smtClean="0"/>
              <a:t>.*;</a:t>
            </a:r>
            <a:endParaRPr lang="en-US" sz="1100" dirty="0" smtClean="0"/>
          </a:p>
          <a:p>
            <a:pPr>
              <a:spcBef>
                <a:spcPts val="0"/>
              </a:spcBef>
              <a:buNone/>
            </a:pPr>
            <a:r>
              <a:rPr lang="en-US" sz="1100" b="1" dirty="0" smtClean="0"/>
              <a:t>public class Counter implements </a:t>
            </a:r>
            <a:r>
              <a:rPr lang="en-US" sz="1100" b="1" dirty="0" err="1" smtClean="0"/>
              <a:t>ActionListener</a:t>
            </a:r>
            <a:r>
              <a:rPr lang="en-US" sz="1100" b="1" dirty="0" smtClean="0"/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dirty="0" err="1" smtClean="0"/>
              <a:t>JFrame</a:t>
            </a:r>
            <a:r>
              <a:rPr lang="en-US" sz="1100" dirty="0" smtClean="0"/>
              <a:t> f;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dirty="0" err="1" smtClean="0"/>
              <a:t>JTextField</a:t>
            </a:r>
            <a:r>
              <a:rPr lang="en-US" sz="1100" dirty="0" smtClean="0"/>
              <a:t> </a:t>
            </a:r>
            <a:r>
              <a:rPr lang="en-US" sz="1100" dirty="0" err="1" smtClean="0"/>
              <a:t>tf</a:t>
            </a:r>
            <a:r>
              <a:rPr lang="en-US" sz="1100" dirty="0" smtClean="0"/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b="1" dirty="0" smtClean="0"/>
              <a:t>public Counter(){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smtClean="0"/>
              <a:t>f = </a:t>
            </a:r>
            <a:r>
              <a:rPr lang="en-US" sz="1100" b="1" dirty="0" smtClean="0"/>
              <a:t>new </a:t>
            </a:r>
            <a:r>
              <a:rPr lang="en-US" sz="1100" b="1" dirty="0" err="1" smtClean="0"/>
              <a:t>JFrame</a:t>
            </a:r>
            <a:r>
              <a:rPr lang="en-US" sz="1100" b="1" dirty="0" smtClean="0"/>
              <a:t>("Counter");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f.setLayout</a:t>
            </a:r>
            <a:r>
              <a:rPr lang="en-US" sz="1100" dirty="0" smtClean="0"/>
              <a:t>(</a:t>
            </a:r>
            <a:r>
              <a:rPr lang="en-US" sz="1100" b="1" dirty="0" smtClean="0"/>
              <a:t>new </a:t>
            </a:r>
            <a:r>
              <a:rPr lang="en-US" sz="1100" b="1" dirty="0" err="1" smtClean="0"/>
              <a:t>FlowLayout</a:t>
            </a:r>
            <a:r>
              <a:rPr lang="en-US" sz="1100" b="1" dirty="0" smtClean="0"/>
              <a:t>());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f.setSize</a:t>
            </a:r>
            <a:r>
              <a:rPr lang="en-US" sz="1100" dirty="0" smtClean="0"/>
              <a:t>(200, 100);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f.setDefaultCloseOperation</a:t>
            </a:r>
            <a:r>
              <a:rPr lang="en-US" sz="1100" dirty="0" smtClean="0"/>
              <a:t>(</a:t>
            </a:r>
            <a:r>
              <a:rPr lang="en-US" sz="1100" dirty="0" err="1" smtClean="0"/>
              <a:t>JFrame.</a:t>
            </a:r>
            <a:r>
              <a:rPr lang="en-US" sz="1100" b="1" i="1" dirty="0" err="1" smtClean="0"/>
              <a:t>EXIT_ON_CLOSE</a:t>
            </a:r>
            <a:r>
              <a:rPr lang="en-US" sz="1100" b="1" i="1" dirty="0" smtClean="0"/>
              <a:t>);</a:t>
            </a:r>
            <a:endParaRPr lang="en-US" sz="11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f.add</a:t>
            </a:r>
            <a:r>
              <a:rPr lang="en-US" sz="1100" dirty="0" smtClean="0"/>
              <a:t>(</a:t>
            </a:r>
            <a:r>
              <a:rPr lang="en-US" sz="1100" b="1" dirty="0" smtClean="0"/>
              <a:t>new </a:t>
            </a:r>
            <a:r>
              <a:rPr lang="en-US" sz="1100" b="1" dirty="0" err="1" smtClean="0"/>
              <a:t>JLabel</a:t>
            </a:r>
            <a:r>
              <a:rPr lang="en-US" sz="1100" b="1" dirty="0" smtClean="0"/>
              <a:t>("Counter"));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tf</a:t>
            </a:r>
            <a:r>
              <a:rPr lang="en-US" sz="1100" dirty="0" smtClean="0"/>
              <a:t> = </a:t>
            </a:r>
            <a:r>
              <a:rPr lang="en-US" sz="1100" b="1" dirty="0" smtClean="0"/>
              <a:t>new </a:t>
            </a:r>
            <a:r>
              <a:rPr lang="en-US" sz="1100" b="1" dirty="0" err="1" smtClean="0"/>
              <a:t>JTextField</a:t>
            </a:r>
            <a:r>
              <a:rPr lang="en-US" sz="1100" b="1" dirty="0" smtClean="0"/>
              <a:t>(10);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f.add</a:t>
            </a:r>
            <a:r>
              <a:rPr lang="en-US" sz="1100" dirty="0" smtClean="0"/>
              <a:t>(</a:t>
            </a:r>
            <a:r>
              <a:rPr lang="en-US" sz="1100" dirty="0" err="1" smtClean="0"/>
              <a:t>tf</a:t>
            </a:r>
            <a:r>
              <a:rPr lang="en-US" sz="1100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tf.setText</a:t>
            </a:r>
            <a:r>
              <a:rPr lang="en-US" sz="1100" dirty="0" smtClean="0"/>
              <a:t>("0");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JButton</a:t>
            </a:r>
            <a:r>
              <a:rPr lang="en-US" sz="1100" dirty="0" smtClean="0"/>
              <a:t> b = </a:t>
            </a:r>
            <a:r>
              <a:rPr lang="en-US" sz="1100" b="1" dirty="0" smtClean="0"/>
              <a:t>new </a:t>
            </a:r>
            <a:r>
              <a:rPr lang="en-US" sz="1100" b="1" dirty="0" err="1" smtClean="0"/>
              <a:t>JButton</a:t>
            </a:r>
            <a:r>
              <a:rPr lang="en-US" sz="1100" b="1" dirty="0" smtClean="0"/>
              <a:t>("Count");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f.add</a:t>
            </a:r>
            <a:r>
              <a:rPr lang="en-US" sz="1100" dirty="0" smtClean="0"/>
              <a:t>(b);</a:t>
            </a:r>
          </a:p>
          <a:p>
            <a:pPr lvl="2">
              <a:spcBef>
                <a:spcPts val="0"/>
              </a:spcBef>
              <a:buNone/>
            </a:pPr>
            <a:endParaRPr lang="en-US" sz="1100" dirty="0"/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b.addActionListener</a:t>
            </a:r>
            <a:r>
              <a:rPr lang="en-US" sz="1100" dirty="0" smtClean="0"/>
              <a:t>(</a:t>
            </a:r>
            <a:r>
              <a:rPr lang="en-US" sz="1100" b="1" dirty="0" smtClean="0"/>
              <a:t>this);</a:t>
            </a:r>
          </a:p>
          <a:p>
            <a:pPr lvl="2">
              <a:spcBef>
                <a:spcPts val="0"/>
              </a:spcBef>
              <a:buNone/>
            </a:pPr>
            <a:endParaRPr lang="en-US" sz="1100" b="1" dirty="0" smtClean="0"/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f.setVisible</a:t>
            </a:r>
            <a:r>
              <a:rPr lang="en-US" sz="1100" dirty="0" smtClean="0"/>
              <a:t>(</a:t>
            </a:r>
            <a:r>
              <a:rPr lang="en-US" sz="1100" b="1" dirty="0" smtClean="0"/>
              <a:t>true);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dirty="0" smtClean="0"/>
              <a:t>}</a:t>
            </a:r>
          </a:p>
          <a:p>
            <a:pPr lvl="1">
              <a:spcBef>
                <a:spcPts val="0"/>
              </a:spcBef>
              <a:buNone/>
            </a:pPr>
            <a:endParaRPr lang="en-US" sz="11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100" b="1" dirty="0" smtClean="0"/>
              <a:t>public void </a:t>
            </a:r>
            <a:r>
              <a:rPr lang="en-US" sz="1100" b="1" dirty="0" err="1" smtClean="0"/>
              <a:t>actionPerformed</a:t>
            </a:r>
            <a:r>
              <a:rPr lang="en-US" sz="1100" b="1" dirty="0" smtClean="0"/>
              <a:t>(</a:t>
            </a:r>
            <a:r>
              <a:rPr lang="en-US" sz="1100" b="1" dirty="0" err="1" smtClean="0"/>
              <a:t>ActionEvent</a:t>
            </a:r>
            <a:r>
              <a:rPr lang="en-US" sz="1100" b="1" dirty="0" smtClean="0"/>
              <a:t> e)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tf.setText</a:t>
            </a:r>
            <a:r>
              <a:rPr lang="en-US" sz="1100" dirty="0" smtClean="0"/>
              <a:t>(</a:t>
            </a:r>
            <a:r>
              <a:rPr lang="en-US" sz="1100" dirty="0" err="1" smtClean="0"/>
              <a:t>Integer.</a:t>
            </a:r>
            <a:r>
              <a:rPr lang="en-US" sz="1100" i="1" dirty="0" err="1" smtClean="0"/>
              <a:t>parseInt</a:t>
            </a:r>
            <a:r>
              <a:rPr lang="en-US" sz="1100" i="1" dirty="0" smtClean="0"/>
              <a:t>(</a:t>
            </a:r>
            <a:r>
              <a:rPr lang="en-US" sz="1100" i="1" dirty="0" err="1" smtClean="0"/>
              <a:t>tf.getText</a:t>
            </a:r>
            <a:r>
              <a:rPr lang="en-US" sz="1100" i="1" dirty="0" smtClean="0"/>
              <a:t>()) + 1 +""); 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dirty="0" smtClean="0"/>
              <a:t>}</a:t>
            </a:r>
          </a:p>
          <a:p>
            <a:pPr lvl="1">
              <a:spcBef>
                <a:spcPts val="0"/>
              </a:spcBef>
              <a:buNone/>
            </a:pPr>
            <a:endParaRPr lang="en-US" sz="11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100" b="1" dirty="0" smtClean="0"/>
              <a:t>public static void main(String[] </a:t>
            </a:r>
            <a:r>
              <a:rPr lang="en-US" sz="1100" b="1" dirty="0" err="1" smtClean="0"/>
              <a:t>args</a:t>
            </a:r>
            <a:r>
              <a:rPr lang="en-US" sz="1100" b="1" dirty="0" smtClean="0"/>
              <a:t>)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b="1" dirty="0" smtClean="0"/>
              <a:t>	new Counter();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1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Listener in Own Class</a:t>
            </a:r>
          </a:p>
        </p:txBody>
      </p:sp>
    </p:spTree>
    <p:extLst>
      <p:ext uri="{BB962C8B-B14F-4D97-AF65-F5344CB8AC3E}">
        <p14:creationId xmlns:p14="http://schemas.microsoft.com/office/powerpoint/2010/main" val="30092614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43000" y="4572000"/>
            <a:ext cx="6172200" cy="948898"/>
            <a:chOff x="1143000" y="4572000"/>
            <a:chExt cx="6172200" cy="948898"/>
          </a:xfrm>
        </p:grpSpPr>
        <p:sp>
          <p:nvSpPr>
            <p:cNvPr id="4" name="Rectangle 3"/>
            <p:cNvSpPr/>
            <p:nvPr/>
          </p:nvSpPr>
          <p:spPr>
            <a:xfrm>
              <a:off x="1143000" y="4572000"/>
              <a:ext cx="3886200" cy="94889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1600" y="4723283"/>
              <a:ext cx="2133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Register the anonymous listener object to the source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import java.awt.*;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import </a:t>
            </a:r>
            <a:r>
              <a:rPr lang="en-US" sz="1200" b="1" dirty="0" err="1" smtClean="0"/>
              <a:t>java.awt.event</a:t>
            </a:r>
            <a:r>
              <a:rPr lang="en-US" sz="1200" b="1" dirty="0" smtClean="0"/>
              <a:t>.*;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import </a:t>
            </a:r>
            <a:r>
              <a:rPr lang="en-US" sz="1200" b="1" dirty="0" err="1" smtClean="0"/>
              <a:t>javax.swing</a:t>
            </a:r>
            <a:r>
              <a:rPr lang="en-US" sz="1200" b="1" dirty="0" smtClean="0"/>
              <a:t>.*;</a:t>
            </a:r>
            <a:endParaRPr lang="en-US" sz="1200" dirty="0" smtClean="0"/>
          </a:p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public class Counter{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JFrame</a:t>
            </a:r>
            <a:r>
              <a:rPr lang="en-US" sz="1200" dirty="0" smtClean="0"/>
              <a:t> f;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JTextField</a:t>
            </a:r>
            <a:r>
              <a:rPr lang="en-US" sz="1200" dirty="0" smtClean="0"/>
              <a:t> </a:t>
            </a:r>
            <a:r>
              <a:rPr lang="en-US" sz="1200" dirty="0" err="1" smtClean="0"/>
              <a:t>tf</a:t>
            </a:r>
            <a:r>
              <a:rPr lang="en-US" sz="1200" dirty="0" smtClean="0"/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b="1" dirty="0" smtClean="0"/>
              <a:t>public Counter(){</a:t>
            </a:r>
          </a:p>
          <a:p>
            <a:pPr lvl="2">
              <a:spcBef>
                <a:spcPts val="0"/>
              </a:spcBef>
              <a:buNone/>
            </a:pPr>
            <a:r>
              <a:rPr lang="en-US" sz="1200" dirty="0" smtClean="0"/>
              <a:t>f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JFrame</a:t>
            </a:r>
            <a:r>
              <a:rPr lang="en-US" sz="1200" b="1" dirty="0" smtClean="0"/>
              <a:t>("Counter");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200" dirty="0" err="1" smtClean="0"/>
              <a:t>f.setLayout</a:t>
            </a:r>
            <a:r>
              <a:rPr lang="en-US" sz="1200" dirty="0" smtClean="0"/>
              <a:t>(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FlowLayout</a:t>
            </a:r>
            <a:r>
              <a:rPr lang="en-US" sz="1200" b="1" dirty="0" smtClean="0"/>
              <a:t>());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200" dirty="0" err="1" smtClean="0"/>
              <a:t>f.setSize</a:t>
            </a:r>
            <a:r>
              <a:rPr lang="en-US" sz="1200" dirty="0" smtClean="0"/>
              <a:t>(200, 100);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200" dirty="0" err="1" smtClean="0"/>
              <a:t>f.setDefaultCloseOperation</a:t>
            </a:r>
            <a:r>
              <a:rPr lang="en-US" sz="1200" dirty="0" smtClean="0"/>
              <a:t>(</a:t>
            </a:r>
            <a:r>
              <a:rPr lang="en-US" sz="1200" dirty="0" err="1" smtClean="0"/>
              <a:t>JFrame.</a:t>
            </a:r>
            <a:r>
              <a:rPr lang="en-US" sz="1200" b="1" i="1" dirty="0" err="1" smtClean="0"/>
              <a:t>EXIT_ON_CLOSE</a:t>
            </a:r>
            <a:r>
              <a:rPr lang="en-US" sz="1200" b="1" i="1" dirty="0" smtClean="0"/>
              <a:t>);</a:t>
            </a:r>
            <a:endParaRPr lang="en-US" sz="12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200" dirty="0" err="1" smtClean="0"/>
              <a:t>f.add</a:t>
            </a:r>
            <a:r>
              <a:rPr lang="en-US" sz="1200" dirty="0" smtClean="0"/>
              <a:t>(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JLabel</a:t>
            </a:r>
            <a:r>
              <a:rPr lang="en-US" sz="1200" b="1" dirty="0" smtClean="0"/>
              <a:t>("Counter"));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200" dirty="0" err="1" smtClean="0"/>
              <a:t>tf</a:t>
            </a:r>
            <a:r>
              <a:rPr lang="en-US" sz="1200" dirty="0" smtClean="0"/>
              <a:t>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JTextField</a:t>
            </a:r>
            <a:r>
              <a:rPr lang="en-US" sz="1200" b="1" dirty="0" smtClean="0"/>
              <a:t>(10);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200" dirty="0" err="1" smtClean="0"/>
              <a:t>tf.setText</a:t>
            </a:r>
            <a:r>
              <a:rPr lang="en-US" sz="1200" dirty="0" smtClean="0"/>
              <a:t>("0");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200" dirty="0" err="1" smtClean="0"/>
              <a:t>JButton</a:t>
            </a:r>
            <a:r>
              <a:rPr lang="en-US" sz="1200" dirty="0" smtClean="0"/>
              <a:t> b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JButton</a:t>
            </a:r>
            <a:r>
              <a:rPr lang="en-US" sz="1200" b="1" dirty="0" smtClean="0"/>
              <a:t>("Count");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200" dirty="0" err="1"/>
              <a:t>f.add</a:t>
            </a:r>
            <a:r>
              <a:rPr lang="en-US" sz="1200" dirty="0"/>
              <a:t>(</a:t>
            </a:r>
            <a:r>
              <a:rPr lang="en-US" sz="1200" dirty="0" err="1"/>
              <a:t>tf</a:t>
            </a:r>
            <a:r>
              <a:rPr lang="en-US" sz="1200" dirty="0" smtClean="0"/>
              <a:t>); </a:t>
            </a:r>
            <a:r>
              <a:rPr lang="en-US" sz="1200" dirty="0" err="1" smtClean="0"/>
              <a:t>f.add</a:t>
            </a:r>
            <a:r>
              <a:rPr lang="en-US" sz="1200" dirty="0" smtClean="0"/>
              <a:t>(b);</a:t>
            </a:r>
          </a:p>
          <a:p>
            <a:pPr lvl="2">
              <a:spcBef>
                <a:spcPts val="0"/>
              </a:spcBef>
              <a:buNone/>
            </a:pPr>
            <a:endParaRPr lang="en-US" sz="10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200" dirty="0" err="1" smtClean="0"/>
              <a:t>b.addActionListener</a:t>
            </a:r>
            <a:r>
              <a:rPr lang="en-US" sz="1200" dirty="0" smtClean="0"/>
              <a:t>(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ActionListener</a:t>
            </a:r>
            <a:r>
              <a:rPr lang="en-US" sz="1200" b="1" dirty="0" smtClean="0"/>
              <a:t>(){</a:t>
            </a:r>
          </a:p>
          <a:p>
            <a:pPr lvl="2">
              <a:spcBef>
                <a:spcPts val="0"/>
              </a:spcBef>
              <a:buNone/>
            </a:pPr>
            <a:r>
              <a:rPr lang="en-US" sz="1200" b="1" dirty="0" smtClean="0"/>
              <a:t>public void </a:t>
            </a:r>
            <a:r>
              <a:rPr lang="en-US" sz="1200" b="1" dirty="0" err="1" smtClean="0"/>
              <a:t>actionPerformed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ActionEvent</a:t>
            </a:r>
            <a:r>
              <a:rPr lang="en-US" sz="1200" b="1" dirty="0" smtClean="0"/>
              <a:t> e) {</a:t>
            </a:r>
          </a:p>
          <a:p>
            <a:pPr lvl="2">
              <a:spcBef>
                <a:spcPts val="0"/>
              </a:spcBef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tf.setText</a:t>
            </a:r>
            <a:r>
              <a:rPr lang="en-US" sz="1200" dirty="0" smtClean="0"/>
              <a:t>(</a:t>
            </a:r>
            <a:r>
              <a:rPr lang="en-US" sz="1200" dirty="0" err="1" smtClean="0"/>
              <a:t>Integer.</a:t>
            </a:r>
            <a:r>
              <a:rPr lang="en-US" sz="1200" i="1" dirty="0" err="1" smtClean="0"/>
              <a:t>parseInt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tf.getText</a:t>
            </a:r>
            <a:r>
              <a:rPr lang="en-US" sz="1200" i="1" dirty="0" smtClean="0"/>
              <a:t>()) + 1 +""); </a:t>
            </a:r>
          </a:p>
          <a:p>
            <a:pPr lvl="2">
              <a:spcBef>
                <a:spcPts val="0"/>
              </a:spcBef>
              <a:buNone/>
            </a:pPr>
            <a:r>
              <a:rPr lang="en-US" sz="1200" dirty="0" smtClean="0"/>
              <a:t>	}</a:t>
            </a:r>
          </a:p>
          <a:p>
            <a:pPr lvl="2">
              <a:spcBef>
                <a:spcPts val="0"/>
              </a:spcBef>
              <a:buNone/>
            </a:pPr>
            <a:r>
              <a:rPr lang="en-US" sz="1200" dirty="0" smtClean="0"/>
              <a:t>});</a:t>
            </a:r>
          </a:p>
          <a:p>
            <a:pPr lvl="2">
              <a:spcBef>
                <a:spcPts val="0"/>
              </a:spcBef>
              <a:buNone/>
            </a:pPr>
            <a:endParaRPr lang="en-US" sz="10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200" dirty="0" err="1" smtClean="0"/>
              <a:t>f.setVisible</a:t>
            </a:r>
            <a:r>
              <a:rPr lang="en-US" sz="1200" dirty="0" smtClean="0"/>
              <a:t>(</a:t>
            </a:r>
            <a:r>
              <a:rPr lang="en-US" sz="1200" b="1" dirty="0" smtClean="0"/>
              <a:t>true);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smtClean="0"/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b="1" dirty="0" smtClean="0"/>
              <a:t>public static void main(String[] </a:t>
            </a:r>
            <a:r>
              <a:rPr lang="en-US" sz="1200" b="1" dirty="0" err="1" smtClean="0"/>
              <a:t>args</a:t>
            </a:r>
            <a:r>
              <a:rPr lang="en-US" sz="1200" b="1" dirty="0" smtClean="0"/>
              <a:t>)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b="1" dirty="0" smtClean="0"/>
              <a:t>new Counter();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 Listener in Anonymous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38200" y="5105400"/>
            <a:ext cx="6858000" cy="1219200"/>
            <a:chOff x="838200" y="5105400"/>
            <a:chExt cx="6858000" cy="1219200"/>
          </a:xfrm>
        </p:grpSpPr>
        <p:sp>
          <p:nvSpPr>
            <p:cNvPr id="4" name="Rectangle 3"/>
            <p:cNvSpPr/>
            <p:nvPr/>
          </p:nvSpPr>
          <p:spPr>
            <a:xfrm>
              <a:off x="838200" y="5105400"/>
              <a:ext cx="4191000" cy="12192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05400" y="5486400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Identify the source first and then implement the logic depending on the source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buttons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133600"/>
            <a:ext cx="1905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/>
              <a:t>import </a:t>
            </a:r>
            <a:r>
              <a:rPr lang="en-US" sz="1100" dirty="0" err="1"/>
              <a:t>java.awt</a:t>
            </a:r>
            <a:r>
              <a:rPr lang="en-US" sz="1100" dirty="0"/>
              <a:t>.*;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import </a:t>
            </a:r>
            <a:r>
              <a:rPr lang="en-US" sz="1100" dirty="0" err="1"/>
              <a:t>java.awt.event</a:t>
            </a:r>
            <a:r>
              <a:rPr lang="en-US" sz="1100" dirty="0"/>
              <a:t>.*;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import </a:t>
            </a:r>
            <a:r>
              <a:rPr lang="en-US" sz="1100" dirty="0" err="1"/>
              <a:t>javax.swing</a:t>
            </a:r>
            <a:r>
              <a:rPr lang="en-US" sz="1100" dirty="0"/>
              <a:t>.*;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public class Counter extends </a:t>
            </a:r>
            <a:r>
              <a:rPr lang="en-US" sz="1100" dirty="0" err="1"/>
              <a:t>JFrame</a:t>
            </a:r>
            <a:r>
              <a:rPr lang="en-US" sz="1100" dirty="0"/>
              <a:t> implements </a:t>
            </a:r>
            <a:r>
              <a:rPr lang="en-US" sz="1100" dirty="0" err="1"/>
              <a:t>ActionListener</a:t>
            </a:r>
            <a:r>
              <a:rPr lang="en-US" sz="1100" dirty="0"/>
              <a:t>{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100" dirty="0" err="1"/>
              <a:t>JTextField</a:t>
            </a:r>
            <a:r>
              <a:rPr lang="en-US" sz="1100" dirty="0"/>
              <a:t> </a:t>
            </a:r>
            <a:r>
              <a:rPr lang="en-US" sz="1100" dirty="0" err="1"/>
              <a:t>tf</a:t>
            </a:r>
            <a:r>
              <a:rPr lang="en-US" sz="1100" dirty="0"/>
              <a:t>;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100" dirty="0" err="1"/>
              <a:t>JButton</a:t>
            </a:r>
            <a:r>
              <a:rPr lang="en-US" sz="1100" dirty="0"/>
              <a:t> b, r;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100" dirty="0"/>
              <a:t>public Counter(){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/>
              <a:t>super("Counter</a:t>
            </a:r>
            <a:r>
              <a:rPr lang="en-US" sz="1100" dirty="0" smtClean="0"/>
              <a:t>"); </a:t>
            </a:r>
            <a:r>
              <a:rPr lang="en-US" sz="1100" dirty="0" err="1"/>
              <a:t>setSize</a:t>
            </a:r>
            <a:r>
              <a:rPr lang="en-US" sz="1100" dirty="0"/>
              <a:t>(200, 100);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 err="1"/>
              <a:t>setLayout</a:t>
            </a:r>
            <a:r>
              <a:rPr lang="en-US" sz="1100" dirty="0"/>
              <a:t>(new </a:t>
            </a:r>
            <a:r>
              <a:rPr lang="en-US" sz="1100" dirty="0" err="1"/>
              <a:t>FlowLayout</a:t>
            </a:r>
            <a:r>
              <a:rPr lang="en-US" sz="1100" dirty="0" smtClean="0"/>
              <a:t>());</a:t>
            </a:r>
            <a:endParaRPr lang="en-US" sz="1100" dirty="0"/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 err="1"/>
              <a:t>setDefaultCloseOperation</a:t>
            </a:r>
            <a:r>
              <a:rPr lang="en-US" sz="1100" dirty="0"/>
              <a:t>(</a:t>
            </a:r>
            <a:r>
              <a:rPr lang="en-US" sz="1100" dirty="0" err="1"/>
              <a:t>JFrame.</a:t>
            </a:r>
            <a:r>
              <a:rPr lang="en-US" sz="1100" i="1" dirty="0" err="1"/>
              <a:t>EXIT_ON_CLOSE</a:t>
            </a:r>
            <a:r>
              <a:rPr lang="en-US" sz="1100" i="1" dirty="0"/>
              <a:t>);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/>
              <a:t>add(new </a:t>
            </a:r>
            <a:r>
              <a:rPr lang="en-US" sz="1100" dirty="0" err="1"/>
              <a:t>JLabel</a:t>
            </a:r>
            <a:r>
              <a:rPr lang="en-US" sz="1100" dirty="0"/>
              <a:t>("Counter"));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 err="1"/>
              <a:t>tf</a:t>
            </a:r>
            <a:r>
              <a:rPr lang="en-US" sz="1100" dirty="0"/>
              <a:t> = new </a:t>
            </a:r>
            <a:r>
              <a:rPr lang="en-US" sz="1100" dirty="0" err="1"/>
              <a:t>JTextField</a:t>
            </a:r>
            <a:r>
              <a:rPr lang="en-US" sz="1100" dirty="0" smtClean="0"/>
              <a:t>(</a:t>
            </a:r>
            <a:r>
              <a:rPr lang="en-US" sz="1100" dirty="0"/>
              <a:t>"</a:t>
            </a:r>
            <a:r>
              <a:rPr lang="en-US" sz="1100" dirty="0" smtClean="0"/>
              <a:t>0“, 10);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 smtClean="0"/>
              <a:t>b </a:t>
            </a:r>
            <a:r>
              <a:rPr lang="en-US" sz="1100" dirty="0"/>
              <a:t>= new </a:t>
            </a:r>
            <a:r>
              <a:rPr lang="en-US" sz="1100" dirty="0" err="1"/>
              <a:t>JButton</a:t>
            </a:r>
            <a:r>
              <a:rPr lang="en-US" sz="1100" dirty="0"/>
              <a:t>("Count");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/>
              <a:t>r = new </a:t>
            </a:r>
            <a:r>
              <a:rPr lang="en-US" sz="1100" dirty="0" err="1"/>
              <a:t>JButton</a:t>
            </a:r>
            <a:r>
              <a:rPr lang="en-US" sz="1100" dirty="0"/>
              <a:t>("Reset");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/>
              <a:t>add(</a:t>
            </a:r>
            <a:r>
              <a:rPr lang="en-US" sz="1100" dirty="0" err="1"/>
              <a:t>tf</a:t>
            </a:r>
            <a:r>
              <a:rPr lang="en-US" sz="1100" dirty="0"/>
              <a:t>);add(b);add(r</a:t>
            </a:r>
            <a:r>
              <a:rPr lang="en-US" sz="1100" dirty="0" smtClean="0"/>
              <a:t>);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 err="1"/>
              <a:t>setVisible</a:t>
            </a:r>
            <a:r>
              <a:rPr lang="en-US" sz="1100" dirty="0"/>
              <a:t>(true);</a:t>
            </a:r>
          </a:p>
          <a:p>
            <a:pPr marL="640080" lvl="2" indent="0">
              <a:spcBef>
                <a:spcPts val="0"/>
              </a:spcBef>
              <a:buNone/>
            </a:pPr>
            <a:endParaRPr lang="en-US" sz="1100" dirty="0"/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 err="1"/>
              <a:t>b.addActionListener</a:t>
            </a:r>
            <a:r>
              <a:rPr lang="en-US" sz="1100" dirty="0"/>
              <a:t>(this);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 err="1"/>
              <a:t>r.addActionListener</a:t>
            </a:r>
            <a:r>
              <a:rPr lang="en-US" sz="1100" dirty="0"/>
              <a:t>(this</a:t>
            </a:r>
            <a:r>
              <a:rPr lang="en-US" sz="1100" dirty="0" smtClean="0"/>
              <a:t>);</a:t>
            </a:r>
            <a:endParaRPr lang="en-US" sz="1100" dirty="0"/>
          </a:p>
          <a:p>
            <a:pPr marL="365760" lvl="1" indent="0">
              <a:spcBef>
                <a:spcPts val="0"/>
              </a:spcBef>
              <a:buNone/>
            </a:pPr>
            <a:r>
              <a:rPr lang="en-US" sz="1100" dirty="0" smtClean="0"/>
              <a:t>}</a:t>
            </a:r>
            <a:endParaRPr lang="en-US" sz="1100" dirty="0"/>
          </a:p>
          <a:p>
            <a:pPr marL="365760" lvl="1" indent="0">
              <a:spcBef>
                <a:spcPts val="0"/>
              </a:spcBef>
              <a:buNone/>
            </a:pPr>
            <a:endParaRPr lang="en-US" sz="1100" dirty="0"/>
          </a:p>
          <a:p>
            <a:pPr marL="365760" lvl="1" indent="0">
              <a:spcBef>
                <a:spcPts val="0"/>
              </a:spcBef>
              <a:buNone/>
            </a:pPr>
            <a:r>
              <a:rPr lang="en-US" sz="1100" dirty="0"/>
              <a:t>public void </a:t>
            </a:r>
            <a:r>
              <a:rPr lang="en-US" sz="1100" dirty="0" err="1"/>
              <a:t>actionPerformed</a:t>
            </a:r>
            <a:r>
              <a:rPr lang="en-US" sz="1100" dirty="0"/>
              <a:t>(</a:t>
            </a:r>
            <a:r>
              <a:rPr lang="en-US" sz="1100" dirty="0" err="1"/>
              <a:t>ActionEvent</a:t>
            </a:r>
            <a:r>
              <a:rPr lang="en-US" sz="1100" dirty="0"/>
              <a:t> e) {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/>
              <a:t>Object </a:t>
            </a:r>
            <a:r>
              <a:rPr lang="en-US" sz="1100" dirty="0" err="1"/>
              <a:t>obj</a:t>
            </a:r>
            <a:r>
              <a:rPr lang="en-US" sz="1100" dirty="0"/>
              <a:t> = </a:t>
            </a:r>
            <a:r>
              <a:rPr lang="en-US" sz="1100" dirty="0" err="1"/>
              <a:t>e.getSource</a:t>
            </a:r>
            <a:r>
              <a:rPr lang="en-US" sz="1100" dirty="0"/>
              <a:t>();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/>
              <a:t>if (</a:t>
            </a:r>
            <a:r>
              <a:rPr lang="en-US" sz="1100" dirty="0" err="1"/>
              <a:t>obj</a:t>
            </a:r>
            <a:r>
              <a:rPr lang="en-US" sz="1100" dirty="0"/>
              <a:t> == b)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tf.setText</a:t>
            </a:r>
            <a:r>
              <a:rPr lang="en-US" sz="1100" dirty="0" smtClean="0"/>
              <a:t>(</a:t>
            </a:r>
            <a:r>
              <a:rPr lang="en-US" sz="1100" dirty="0" err="1" smtClean="0"/>
              <a:t>Integer.</a:t>
            </a:r>
            <a:r>
              <a:rPr lang="en-US" sz="1100" i="1" dirty="0" err="1" smtClean="0"/>
              <a:t>parseInt</a:t>
            </a:r>
            <a:r>
              <a:rPr lang="en-US" sz="1100" i="1" dirty="0" smtClean="0"/>
              <a:t>(</a:t>
            </a:r>
            <a:r>
              <a:rPr lang="en-US" sz="1100" i="1" dirty="0" err="1" smtClean="0"/>
              <a:t>tf.getText</a:t>
            </a:r>
            <a:r>
              <a:rPr lang="en-US" sz="1100" i="1" dirty="0"/>
              <a:t>()) + 1 +""); 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/>
              <a:t>else if(</a:t>
            </a:r>
            <a:r>
              <a:rPr lang="en-US" sz="1100" dirty="0" err="1"/>
              <a:t>obj</a:t>
            </a:r>
            <a:r>
              <a:rPr lang="en-US" sz="1100" dirty="0"/>
              <a:t> == r)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tf.setText</a:t>
            </a:r>
            <a:r>
              <a:rPr lang="en-US" sz="1100" dirty="0"/>
              <a:t>("0");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100" dirty="0" smtClean="0"/>
              <a:t>}</a:t>
            </a:r>
            <a:endParaRPr lang="en-US" sz="1100" dirty="0"/>
          </a:p>
          <a:p>
            <a:pPr marL="365760" lvl="1" indent="0">
              <a:spcBef>
                <a:spcPts val="0"/>
              </a:spcBef>
              <a:buNone/>
            </a:pPr>
            <a:r>
              <a:rPr lang="en-US" sz="1100" dirty="0"/>
              <a:t>public static void main(String[] </a:t>
            </a:r>
            <a:r>
              <a:rPr lang="en-US" sz="1100" dirty="0" err="1"/>
              <a:t>args</a:t>
            </a:r>
            <a:r>
              <a:rPr lang="en-US" sz="1100" dirty="0"/>
              <a:t>) </a:t>
            </a:r>
            <a:r>
              <a:rPr lang="en-US" sz="1100" dirty="0" smtClean="0"/>
              <a:t>{ new </a:t>
            </a:r>
            <a:r>
              <a:rPr lang="en-US" sz="1100" dirty="0"/>
              <a:t>Counter</a:t>
            </a:r>
            <a:r>
              <a:rPr lang="en-US" sz="1100" dirty="0" smtClean="0"/>
              <a:t>();}</a:t>
            </a: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167372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Some common Source, Event and Listener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92786"/>
              </p:ext>
            </p:extLst>
          </p:nvPr>
        </p:nvGraphicFramePr>
        <p:xfrm>
          <a:off x="457201" y="1676400"/>
          <a:ext cx="8229598" cy="5062670"/>
        </p:xfrm>
        <a:graphic>
          <a:graphicData uri="http://schemas.openxmlformats.org/drawingml/2006/table">
            <a:tbl>
              <a:tblPr/>
              <a:tblGrid>
                <a:gridCol w="1747106"/>
                <a:gridCol w="1091941"/>
                <a:gridCol w="1645191"/>
                <a:gridCol w="3745360"/>
              </a:tblGrid>
              <a:tr h="26219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Source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Event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Interface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Methods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75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Button (Click)</a:t>
                      </a:r>
                    </a:p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List (Double clicked)</a:t>
                      </a:r>
                    </a:p>
                    <a:p>
                      <a:pPr algn="l" fontAlgn="t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MenuItem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(Clicked)</a:t>
                      </a:r>
                    </a:p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ActionEvent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ActionListener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void actionPerformed(ActionEvent ae)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75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CheckBox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ItemEvent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ItemListener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void itemStateChanged(ItemEvent ie)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26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Frame(via Keyboard)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KeyEvent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KeyListener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void keyPressed(KeyEvent ke)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void keyReleased(KeyEvent ke)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void keyTyped(KeyEvent ke)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877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Frame(Mouse action)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MouseEvent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MouseListener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void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mouseClicked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MouseEvent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me)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void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mouseEntered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MouseEvent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me)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void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mouseExited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MouseEvent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me)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void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mousePressed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MouseEvent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me)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void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mouseReleased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MouseEvent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me)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1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Frame(Mouse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Move)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MouseEvent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MouseMotionListener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void mouseDragged(MouseEvent me)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void mouseMoved(MouseEvent me)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75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TextField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TextArea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(changing text)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TextEvent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TextListener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void textValueChanged(TextEvent te)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28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Window/Frame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WindowEvent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WindowListener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void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windowActivated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WindowEvent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we)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void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windowClosed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WindowEvent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we)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void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windowClosing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WindowEvent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we)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void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windowDeactivated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WindowEvent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we)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void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windowDeiconified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WindowEvent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we)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void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windowIconified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WindowEvent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we)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void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windowOpened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WindowEvent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we)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58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Adapter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Suppose your class directly implements </a:t>
            </a:r>
            <a:r>
              <a:rPr lang="en-US" altLang="en-US" dirty="0" err="1" smtClean="0"/>
              <a:t>M</a:t>
            </a:r>
            <a:r>
              <a:rPr lang="en-US" altLang="en-US" b="1" dirty="0" err="1" smtClean="0">
                <a:latin typeface="Courier New" pitchFamily="49" charset="0"/>
              </a:rPr>
              <a:t>ouseListener</a:t>
            </a:r>
            <a:r>
              <a:rPr lang="en-US" altLang="en-US" dirty="0" smtClean="0"/>
              <a:t> </a:t>
            </a:r>
            <a:endParaRPr lang="en-US" altLang="en-US" dirty="0"/>
          </a:p>
          <a:p>
            <a:pPr lvl="1"/>
            <a:r>
              <a:rPr lang="en-US" altLang="en-US" dirty="0"/>
              <a:t>Then you must implement all five </a:t>
            </a:r>
            <a:r>
              <a:rPr lang="en-US" altLang="en-US" b="1" dirty="0" err="1">
                <a:latin typeface="Courier New" pitchFamily="49" charset="0"/>
              </a:rPr>
              <a:t>MouseListener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dirty="0"/>
              <a:t>methods. </a:t>
            </a:r>
          </a:p>
          <a:p>
            <a:pPr lvl="1"/>
            <a:r>
              <a:rPr lang="en-US" altLang="en-US" dirty="0"/>
              <a:t>Even if you care only about mouse clicks </a:t>
            </a:r>
          </a:p>
          <a:p>
            <a:r>
              <a:rPr lang="en-US" altLang="en-US" dirty="0"/>
              <a:t>Methods for those events you don't care about can have empty bodies. </a:t>
            </a:r>
          </a:p>
          <a:p>
            <a:pPr lvl="1"/>
            <a:r>
              <a:rPr lang="en-US" altLang="en-US" dirty="0"/>
              <a:t>Resulting collection of empty method bodies can make code harder to read and maintain </a:t>
            </a:r>
            <a:endParaRPr lang="en-US" altLang="en-US" dirty="0" smtClean="0"/>
          </a:p>
          <a:p>
            <a:r>
              <a:rPr lang="en-US" altLang="en-US" dirty="0" smtClean="0"/>
              <a:t>How to avoid?</a:t>
            </a:r>
          </a:p>
          <a:p>
            <a:pPr lvl="1"/>
            <a:r>
              <a:rPr lang="en-US" altLang="en-US" dirty="0" smtClean="0"/>
              <a:t>Use </a:t>
            </a:r>
            <a:r>
              <a:rPr lang="en-US" altLang="en-US" dirty="0"/>
              <a:t>adapter classes</a:t>
            </a:r>
          </a:p>
          <a:p>
            <a:pPr lvl="1"/>
            <a:r>
              <a:rPr lang="en-US" altLang="en-US" dirty="0" smtClean="0"/>
              <a:t>An </a:t>
            </a:r>
            <a:r>
              <a:rPr lang="en-US" altLang="en-US" dirty="0"/>
              <a:t>adapter class implements empty versions of all its interface's methods. </a:t>
            </a:r>
            <a:endParaRPr lang="en-US" altLang="en-US" dirty="0" smtClean="0"/>
          </a:p>
          <a:p>
            <a:pPr lvl="1"/>
            <a:r>
              <a:rPr lang="en-US" altLang="en-US" dirty="0"/>
              <a:t>For example, the </a:t>
            </a:r>
            <a:r>
              <a:rPr lang="en-US" altLang="en-US" b="1" dirty="0" err="1">
                <a:latin typeface="Courier New" pitchFamily="49" charset="0"/>
              </a:rPr>
              <a:t>MouseAdapter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dirty="0"/>
              <a:t>class implements the </a:t>
            </a:r>
            <a:r>
              <a:rPr lang="en-US" altLang="en-US" b="1" dirty="0" err="1">
                <a:latin typeface="Courier New" pitchFamily="49" charset="0"/>
              </a:rPr>
              <a:t>MouseListener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dirty="0"/>
              <a:t>interface. 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3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Top-Level and Secondary Containers</a:t>
            </a:r>
            <a:endParaRPr lang="en-US" dirty="0"/>
          </a:p>
        </p:txBody>
      </p:sp>
      <p:pic>
        <p:nvPicPr>
          <p:cNvPr id="4" name="Content Placeholder 3" descr="Swing_ContentPane.png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5029200" cy="3168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Example – Mouse event with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i</a:t>
            </a:r>
            <a:r>
              <a:rPr lang="en-US" sz="1400" dirty="0" smtClean="0"/>
              <a:t>mport </a:t>
            </a:r>
            <a:r>
              <a:rPr lang="en-US" sz="1400" dirty="0" err="1" smtClean="0"/>
              <a:t>java.awt.FlowLayout</a:t>
            </a:r>
            <a:r>
              <a:rPr lang="en-US" sz="14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java.awt.event.MouseAdapter</a:t>
            </a:r>
            <a:r>
              <a:rPr lang="en-US" sz="14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java.awt.event.MouseEvent</a:t>
            </a:r>
            <a:r>
              <a:rPr lang="en-US" sz="14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javax.swing.JFrame</a:t>
            </a:r>
            <a:r>
              <a:rPr lang="en-US" sz="14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javax.swing.JTextField</a:t>
            </a:r>
            <a:r>
              <a:rPr lang="en-US" sz="1400" dirty="0" smtClean="0"/>
              <a:t>;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public class </a:t>
            </a:r>
            <a:r>
              <a:rPr lang="en-US" sz="1400" b="1" dirty="0" err="1" smtClean="0"/>
              <a:t>TestMouseEvent</a:t>
            </a:r>
            <a:r>
              <a:rPr lang="en-US" sz="1400" b="1" dirty="0" smtClean="0"/>
              <a:t> {</a:t>
            </a:r>
            <a:endParaRPr lang="en-US" sz="14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/>
              <a:t>public static void main(String[] </a:t>
            </a:r>
            <a:r>
              <a:rPr lang="en-US" sz="1400" b="1" dirty="0" err="1" smtClean="0"/>
              <a:t>args</a:t>
            </a:r>
            <a:r>
              <a:rPr lang="en-US" sz="1400" b="1" dirty="0" smtClean="0"/>
              <a:t>) {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JFrame</a:t>
            </a:r>
            <a:r>
              <a:rPr lang="en-US" sz="1400" dirty="0" smtClean="0"/>
              <a:t> f = 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JFrame</a:t>
            </a:r>
            <a:r>
              <a:rPr lang="en-US" sz="1400" b="1" dirty="0" smtClean="0"/>
              <a:t>();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f.setLayout</a:t>
            </a:r>
            <a:r>
              <a:rPr lang="en-US" sz="1400" dirty="0" smtClean="0"/>
              <a:t>(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FlowLayout</a:t>
            </a:r>
            <a:r>
              <a:rPr lang="en-US" sz="1400" b="1" dirty="0" smtClean="0"/>
              <a:t>());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f.setSize</a:t>
            </a:r>
            <a:r>
              <a:rPr lang="en-US" sz="1400" dirty="0" smtClean="0"/>
              <a:t>(200, 200);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f.setDefaultCloseOperation</a:t>
            </a:r>
            <a:r>
              <a:rPr lang="en-US" sz="1400" dirty="0" smtClean="0"/>
              <a:t>(</a:t>
            </a:r>
            <a:r>
              <a:rPr lang="en-US" sz="1400" dirty="0" err="1" smtClean="0"/>
              <a:t>JFrame.</a:t>
            </a:r>
            <a:r>
              <a:rPr lang="en-US" sz="1400" b="1" i="1" dirty="0" err="1" smtClean="0"/>
              <a:t>EXIT_ON_CLOSE</a:t>
            </a:r>
            <a:r>
              <a:rPr lang="en-US" sz="1400" b="1" i="1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JTextField</a:t>
            </a:r>
            <a:r>
              <a:rPr lang="en-US" sz="1400" dirty="0" smtClean="0"/>
              <a:t> </a:t>
            </a:r>
            <a:r>
              <a:rPr lang="en-US" sz="1400" dirty="0" err="1" smtClean="0"/>
              <a:t>tf</a:t>
            </a:r>
            <a:r>
              <a:rPr lang="en-US" sz="1400" dirty="0" smtClean="0"/>
              <a:t> = 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JTextField</a:t>
            </a:r>
            <a:r>
              <a:rPr lang="en-US" sz="1400" b="1" dirty="0" smtClean="0"/>
              <a:t>(15);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f.add</a:t>
            </a:r>
            <a:r>
              <a:rPr lang="en-US" sz="1400" dirty="0" smtClean="0"/>
              <a:t>(</a:t>
            </a:r>
            <a:r>
              <a:rPr lang="en-US" sz="1400" dirty="0" err="1" smtClean="0"/>
              <a:t>tf</a:t>
            </a:r>
            <a:r>
              <a:rPr lang="en-US" sz="1400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f.addMouseListener</a:t>
            </a:r>
            <a:r>
              <a:rPr lang="en-US" sz="1400" dirty="0" smtClean="0"/>
              <a:t>(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MouseAdapter</a:t>
            </a:r>
            <a:r>
              <a:rPr lang="en-US" sz="1400" b="1" dirty="0" smtClean="0"/>
              <a:t>() {</a:t>
            </a:r>
          </a:p>
          <a:p>
            <a:pPr lvl="3">
              <a:spcBef>
                <a:spcPts val="0"/>
              </a:spcBef>
              <a:buNone/>
            </a:pPr>
            <a:r>
              <a:rPr lang="en-US" sz="1400" dirty="0" smtClean="0"/>
              <a:t>@Override</a:t>
            </a:r>
          </a:p>
          <a:p>
            <a:pPr lvl="3">
              <a:spcBef>
                <a:spcPts val="0"/>
              </a:spcBef>
              <a:buNone/>
            </a:pPr>
            <a:r>
              <a:rPr lang="en-US" sz="1400" b="1" dirty="0" smtClean="0"/>
              <a:t>public void </a:t>
            </a:r>
            <a:r>
              <a:rPr lang="en-US" sz="1400" b="1" dirty="0" err="1" smtClean="0"/>
              <a:t>mouseClicked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MouseEvent</a:t>
            </a:r>
            <a:r>
              <a:rPr lang="en-US" sz="1400" b="1" dirty="0" smtClean="0"/>
              <a:t> e) {</a:t>
            </a:r>
          </a:p>
          <a:p>
            <a:pPr lvl="3">
              <a:spcBef>
                <a:spcPts val="0"/>
              </a:spcBef>
              <a:buNone/>
            </a:pPr>
            <a:r>
              <a:rPr lang="en-US" sz="1400" dirty="0" err="1" smtClean="0"/>
              <a:t>tf.setText</a:t>
            </a:r>
            <a:r>
              <a:rPr lang="en-US" sz="1400" dirty="0" smtClean="0"/>
              <a:t>("Clicked at x:"+</a:t>
            </a:r>
            <a:r>
              <a:rPr lang="en-US" sz="1400" dirty="0" err="1" smtClean="0"/>
              <a:t>e.getX</a:t>
            </a:r>
            <a:r>
              <a:rPr lang="en-US" sz="1400" dirty="0" smtClean="0"/>
              <a:t>()+", y:"+</a:t>
            </a:r>
            <a:r>
              <a:rPr lang="en-US" sz="1400" dirty="0" err="1" smtClean="0"/>
              <a:t>e.getY</a:t>
            </a:r>
            <a:r>
              <a:rPr lang="en-US" sz="1400" dirty="0" smtClean="0"/>
              <a:t>());</a:t>
            </a:r>
          </a:p>
          <a:p>
            <a:pPr lvl="3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});</a:t>
            </a:r>
          </a:p>
          <a:p>
            <a:pPr lvl="2">
              <a:spcBef>
                <a:spcPts val="0"/>
              </a:spcBef>
              <a:buNone/>
            </a:pPr>
            <a:endParaRPr lang="en-US" sz="14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f.setVisible</a:t>
            </a:r>
            <a:r>
              <a:rPr lang="en-US" sz="1400" dirty="0" smtClean="0"/>
              <a:t>(</a:t>
            </a:r>
            <a:r>
              <a:rPr lang="en-US" sz="1400" b="1" dirty="0" smtClean="0"/>
              <a:t>true);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1600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Example – Mouse event with listener &amp; </a:t>
            </a:r>
            <a:r>
              <a:rPr lang="en-US" dirty="0" err="1" smtClean="0"/>
              <a:t>Annonymous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java.awt.FlowLayout</a:t>
            </a:r>
            <a:r>
              <a:rPr lang="en-US" sz="14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java.awt.event</a:t>
            </a:r>
            <a:r>
              <a:rPr lang="en-US" sz="1400" dirty="0" smtClean="0"/>
              <a:t>.*;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javax.swing.JFrame</a:t>
            </a:r>
            <a:r>
              <a:rPr lang="en-US" sz="14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javax.swing.JTextField</a:t>
            </a:r>
            <a:r>
              <a:rPr lang="en-US" sz="14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public class </a:t>
            </a:r>
            <a:r>
              <a:rPr lang="en-US" sz="1400" dirty="0" err="1" smtClean="0"/>
              <a:t>TestMouseListener</a:t>
            </a:r>
            <a:r>
              <a:rPr lang="en-US" sz="1400" dirty="0" smtClean="0"/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public static void main(String[]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 {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JFrame</a:t>
            </a:r>
            <a:r>
              <a:rPr lang="en-US" sz="1400" dirty="0" smtClean="0"/>
              <a:t> f = new </a:t>
            </a:r>
            <a:r>
              <a:rPr lang="en-US" sz="1400" dirty="0" err="1" smtClean="0"/>
              <a:t>JFrame</a:t>
            </a:r>
            <a:r>
              <a:rPr lang="en-US" sz="1400" dirty="0" smtClean="0"/>
              <a:t>();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f.setLayout</a:t>
            </a:r>
            <a:r>
              <a:rPr lang="en-US" sz="1400" dirty="0" smtClean="0"/>
              <a:t>(new </a:t>
            </a:r>
            <a:r>
              <a:rPr lang="en-US" sz="1400" dirty="0" err="1" smtClean="0"/>
              <a:t>FlowLayout</a:t>
            </a:r>
            <a:r>
              <a:rPr lang="en-US" sz="1400" dirty="0" smtClean="0"/>
              <a:t>());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f.setSize</a:t>
            </a:r>
            <a:r>
              <a:rPr lang="en-US" sz="1400" dirty="0" smtClean="0"/>
              <a:t>(200, 200);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f.setDefaultCloseOperation</a:t>
            </a:r>
            <a:r>
              <a:rPr lang="en-US" sz="1400" dirty="0" smtClean="0"/>
              <a:t>(</a:t>
            </a:r>
            <a:r>
              <a:rPr lang="en-US" sz="1400" dirty="0" err="1" smtClean="0"/>
              <a:t>JFrame.</a:t>
            </a:r>
            <a:r>
              <a:rPr lang="en-US" sz="1400" i="1" dirty="0" err="1" smtClean="0"/>
              <a:t>EXIT_ON_CLOSE</a:t>
            </a:r>
            <a:r>
              <a:rPr lang="en-US" sz="1400" i="1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JTextField</a:t>
            </a:r>
            <a:r>
              <a:rPr lang="en-US" sz="1400" dirty="0" smtClean="0"/>
              <a:t> </a:t>
            </a:r>
            <a:r>
              <a:rPr lang="en-US" sz="1400" dirty="0" err="1" smtClean="0"/>
              <a:t>tf</a:t>
            </a:r>
            <a:r>
              <a:rPr lang="en-US" sz="1400" dirty="0" smtClean="0"/>
              <a:t> = new </a:t>
            </a:r>
            <a:r>
              <a:rPr lang="en-US" sz="1400" dirty="0" err="1" smtClean="0"/>
              <a:t>JTextField</a:t>
            </a:r>
            <a:r>
              <a:rPr lang="en-US" sz="1400" dirty="0" smtClean="0"/>
              <a:t>(15);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f.add</a:t>
            </a:r>
            <a:r>
              <a:rPr lang="en-US" sz="1400" dirty="0" smtClean="0"/>
              <a:t>(</a:t>
            </a:r>
            <a:r>
              <a:rPr lang="en-US" sz="1400" dirty="0" err="1" smtClean="0"/>
              <a:t>tf</a:t>
            </a:r>
            <a:r>
              <a:rPr lang="en-US" sz="1400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f.addMouseListener</a:t>
            </a:r>
            <a:r>
              <a:rPr lang="en-US" sz="1400" dirty="0" smtClean="0"/>
              <a:t>(new </a:t>
            </a:r>
            <a:r>
              <a:rPr lang="en-US" sz="1400" dirty="0" err="1" smtClean="0"/>
              <a:t>MouseListener</a:t>
            </a:r>
            <a:r>
              <a:rPr lang="en-US" sz="1400" dirty="0" smtClean="0"/>
              <a:t>() {</a:t>
            </a:r>
          </a:p>
          <a:p>
            <a:pPr lvl="3">
              <a:spcBef>
                <a:spcPts val="0"/>
              </a:spcBef>
              <a:buNone/>
            </a:pPr>
            <a:r>
              <a:rPr lang="en-US" sz="1400" dirty="0" smtClean="0"/>
              <a:t>public void </a:t>
            </a:r>
            <a:r>
              <a:rPr lang="en-US" sz="1400" dirty="0" err="1" smtClean="0"/>
              <a:t>mouseReleased</a:t>
            </a:r>
            <a:r>
              <a:rPr lang="en-US" sz="1400" dirty="0" smtClean="0"/>
              <a:t>(</a:t>
            </a:r>
            <a:r>
              <a:rPr lang="en-US" sz="1400" dirty="0" err="1" smtClean="0"/>
              <a:t>MouseEvent</a:t>
            </a:r>
            <a:r>
              <a:rPr lang="en-US" sz="1400" dirty="0" smtClean="0"/>
              <a:t> e) {}</a:t>
            </a:r>
          </a:p>
          <a:p>
            <a:pPr lvl="3">
              <a:spcBef>
                <a:spcPts val="0"/>
              </a:spcBef>
              <a:buNone/>
            </a:pPr>
            <a:r>
              <a:rPr lang="en-US" sz="1400" dirty="0" smtClean="0"/>
              <a:t>public void </a:t>
            </a:r>
            <a:r>
              <a:rPr lang="en-US" sz="1400" dirty="0" err="1" smtClean="0"/>
              <a:t>mousePressed</a:t>
            </a:r>
            <a:r>
              <a:rPr lang="en-US" sz="1400" dirty="0" smtClean="0"/>
              <a:t>(</a:t>
            </a:r>
            <a:r>
              <a:rPr lang="en-US" sz="1400" dirty="0" err="1" smtClean="0"/>
              <a:t>MouseEvent</a:t>
            </a:r>
            <a:r>
              <a:rPr lang="en-US" sz="1400" dirty="0" smtClean="0"/>
              <a:t> e) {}</a:t>
            </a:r>
          </a:p>
          <a:p>
            <a:pPr lvl="3">
              <a:spcBef>
                <a:spcPts val="0"/>
              </a:spcBef>
              <a:buNone/>
            </a:pPr>
            <a:r>
              <a:rPr lang="en-US" sz="1400" dirty="0" smtClean="0"/>
              <a:t>public void </a:t>
            </a:r>
            <a:r>
              <a:rPr lang="en-US" sz="1400" dirty="0" err="1" smtClean="0"/>
              <a:t>mouseExited</a:t>
            </a:r>
            <a:r>
              <a:rPr lang="en-US" sz="1400" dirty="0" smtClean="0"/>
              <a:t>(</a:t>
            </a:r>
            <a:r>
              <a:rPr lang="en-US" sz="1400" dirty="0" err="1" smtClean="0"/>
              <a:t>MouseEvent</a:t>
            </a:r>
            <a:r>
              <a:rPr lang="en-US" sz="1400" dirty="0" smtClean="0"/>
              <a:t> e) {}</a:t>
            </a:r>
          </a:p>
          <a:p>
            <a:pPr lvl="3">
              <a:spcBef>
                <a:spcPts val="0"/>
              </a:spcBef>
              <a:buNone/>
            </a:pPr>
            <a:r>
              <a:rPr lang="en-US" sz="1400" dirty="0" smtClean="0"/>
              <a:t>public void </a:t>
            </a:r>
            <a:r>
              <a:rPr lang="en-US" sz="1400" dirty="0" err="1" smtClean="0"/>
              <a:t>mouseEntered</a:t>
            </a:r>
            <a:r>
              <a:rPr lang="en-US" sz="1400" dirty="0" smtClean="0"/>
              <a:t>(</a:t>
            </a:r>
            <a:r>
              <a:rPr lang="en-US" sz="1400" dirty="0" err="1" smtClean="0"/>
              <a:t>MouseEvent</a:t>
            </a:r>
            <a:r>
              <a:rPr lang="en-US" sz="1400" dirty="0" smtClean="0"/>
              <a:t> e) {}</a:t>
            </a:r>
          </a:p>
          <a:p>
            <a:pPr lvl="3">
              <a:spcBef>
                <a:spcPts val="0"/>
              </a:spcBef>
              <a:buNone/>
            </a:pPr>
            <a:r>
              <a:rPr lang="en-US" sz="1400" dirty="0" smtClean="0"/>
              <a:t>public void </a:t>
            </a:r>
            <a:r>
              <a:rPr lang="en-US" sz="1400" dirty="0" err="1" smtClean="0"/>
              <a:t>mouseClicked</a:t>
            </a:r>
            <a:r>
              <a:rPr lang="en-US" sz="1400" dirty="0" smtClean="0"/>
              <a:t>(</a:t>
            </a:r>
            <a:r>
              <a:rPr lang="en-US" sz="1400" dirty="0" err="1" smtClean="0"/>
              <a:t>MouseEvent</a:t>
            </a:r>
            <a:r>
              <a:rPr lang="en-US" sz="1400" dirty="0" smtClean="0"/>
              <a:t> e) {</a:t>
            </a:r>
          </a:p>
          <a:p>
            <a:pPr lvl="3">
              <a:spcBef>
                <a:spcPts val="0"/>
              </a:spcBef>
              <a:buNone/>
            </a:pPr>
            <a:r>
              <a:rPr lang="en-US" sz="1400" dirty="0" err="1" smtClean="0"/>
              <a:t>tf.setText</a:t>
            </a:r>
            <a:r>
              <a:rPr lang="en-US" sz="1400" dirty="0" smtClean="0"/>
              <a:t>("Clicked at x:"+</a:t>
            </a:r>
            <a:r>
              <a:rPr lang="en-US" sz="1400" dirty="0" err="1" smtClean="0"/>
              <a:t>e.getX</a:t>
            </a:r>
            <a:r>
              <a:rPr lang="en-US" sz="1400" dirty="0" smtClean="0"/>
              <a:t>()+", y:"+</a:t>
            </a:r>
            <a:r>
              <a:rPr lang="en-US" sz="1400" dirty="0" err="1" smtClean="0"/>
              <a:t>e.getY</a:t>
            </a:r>
            <a:r>
              <a:rPr lang="en-US" sz="1400" dirty="0" smtClean="0"/>
              <a:t>());</a:t>
            </a:r>
          </a:p>
          <a:p>
            <a:pPr lvl="3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});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f.setVisible</a:t>
            </a:r>
            <a:r>
              <a:rPr lang="en-US" sz="1400" dirty="0" smtClean="0"/>
              <a:t>(true);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Example – Mouse event with 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200" dirty="0" smtClean="0"/>
              <a:t>import </a:t>
            </a:r>
            <a:r>
              <a:rPr lang="en-US" sz="1200" dirty="0" err="1" smtClean="0"/>
              <a:t>java.awt.FlowLayout</a:t>
            </a:r>
            <a:r>
              <a:rPr lang="en-US" sz="12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import; </a:t>
            </a:r>
            <a:r>
              <a:rPr lang="en-US" sz="1200" dirty="0" err="1" smtClean="0"/>
              <a:t>java.awt.event</a:t>
            </a:r>
            <a:r>
              <a:rPr lang="en-US" sz="1200" dirty="0" smtClean="0"/>
              <a:t>.*;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import </a:t>
            </a:r>
            <a:r>
              <a:rPr lang="en-US" sz="1200" dirty="0" err="1" smtClean="0"/>
              <a:t>javax.swing.JFrame</a:t>
            </a:r>
            <a:r>
              <a:rPr lang="en-US" sz="12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import </a:t>
            </a:r>
            <a:r>
              <a:rPr lang="en-US" sz="1200" dirty="0" err="1" smtClean="0"/>
              <a:t>javax.swing.JTextField</a:t>
            </a:r>
            <a:r>
              <a:rPr lang="en-US" sz="12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public class </a:t>
            </a:r>
            <a:r>
              <a:rPr lang="en-US" sz="1200" dirty="0" err="1" smtClean="0"/>
              <a:t>TestMouseListener</a:t>
            </a:r>
            <a:r>
              <a:rPr lang="en-US" sz="1200" dirty="0" smtClean="0"/>
              <a:t> implements </a:t>
            </a:r>
            <a:r>
              <a:rPr lang="en-US" sz="1200" dirty="0" err="1" smtClean="0"/>
              <a:t>MouseListener</a:t>
            </a:r>
            <a:r>
              <a:rPr lang="en-US" sz="1200" dirty="0" smtClean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JTextField</a:t>
            </a:r>
            <a:r>
              <a:rPr lang="en-US" sz="1200" dirty="0" smtClean="0"/>
              <a:t> </a:t>
            </a:r>
            <a:r>
              <a:rPr lang="en-US" sz="1200" dirty="0" err="1" smtClean="0"/>
              <a:t>tf</a:t>
            </a:r>
            <a:r>
              <a:rPr lang="en-US" sz="1200" dirty="0" smtClean="0"/>
              <a:t> 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public </a:t>
            </a:r>
            <a:r>
              <a:rPr lang="en-US" sz="1200" dirty="0" err="1" smtClean="0"/>
              <a:t>TestMouseListener</a:t>
            </a:r>
            <a:r>
              <a:rPr lang="en-US" sz="1200" dirty="0" smtClean="0"/>
              <a:t>()	{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JFrame</a:t>
            </a:r>
            <a:r>
              <a:rPr lang="en-US" sz="1200" dirty="0" smtClean="0"/>
              <a:t> f = new </a:t>
            </a:r>
            <a:r>
              <a:rPr lang="en-US" sz="1200" dirty="0" err="1" smtClean="0"/>
              <a:t>JFrame</a:t>
            </a:r>
            <a:r>
              <a:rPr lang="en-US" sz="1200" dirty="0" smtClean="0"/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f.setLayout</a:t>
            </a:r>
            <a:r>
              <a:rPr lang="en-US" sz="1200" dirty="0" smtClean="0"/>
              <a:t>(new </a:t>
            </a:r>
            <a:r>
              <a:rPr lang="en-US" sz="1200" dirty="0" err="1" smtClean="0"/>
              <a:t>FlowLayout</a:t>
            </a:r>
            <a:r>
              <a:rPr lang="en-US" sz="1200" dirty="0" smtClean="0"/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f.setSize</a:t>
            </a:r>
            <a:r>
              <a:rPr lang="en-US" sz="1200" dirty="0" smtClean="0"/>
              <a:t>(200, 200);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f.setDefaultCloseOperation</a:t>
            </a:r>
            <a:r>
              <a:rPr lang="en-US" sz="1200" dirty="0" smtClean="0"/>
              <a:t>(</a:t>
            </a:r>
            <a:r>
              <a:rPr lang="en-US" sz="1200" dirty="0" err="1" smtClean="0"/>
              <a:t>JFrame.EXIT_ON_CLOSE</a:t>
            </a:r>
            <a:r>
              <a:rPr lang="en-US" sz="1200" dirty="0" smtClean="0"/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tf</a:t>
            </a:r>
            <a:r>
              <a:rPr lang="en-US" sz="1200" dirty="0" smtClean="0"/>
              <a:t> = new </a:t>
            </a:r>
            <a:r>
              <a:rPr lang="en-US" sz="1200" dirty="0" err="1" smtClean="0"/>
              <a:t>JTextField</a:t>
            </a:r>
            <a:r>
              <a:rPr lang="en-US" sz="1200" dirty="0" smtClean="0"/>
              <a:t>(15);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f.add</a:t>
            </a:r>
            <a:r>
              <a:rPr lang="en-US" sz="1200" dirty="0" smtClean="0"/>
              <a:t>(</a:t>
            </a:r>
            <a:r>
              <a:rPr lang="en-US" sz="1200" dirty="0" err="1" smtClean="0"/>
              <a:t>tf</a:t>
            </a:r>
            <a:r>
              <a:rPr lang="en-US" sz="1200" dirty="0" smtClean="0"/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f.addMouseListener</a:t>
            </a:r>
            <a:r>
              <a:rPr lang="en-US" sz="1200" dirty="0" smtClean="0"/>
              <a:t>(this);		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f.setVisible</a:t>
            </a:r>
            <a:r>
              <a:rPr lang="en-US" sz="1200" dirty="0" smtClean="0"/>
              <a:t>(true);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200" dirty="0" smtClean="0"/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public static void main(String[] </a:t>
            </a:r>
            <a:r>
              <a:rPr lang="en-US" sz="1200" dirty="0" err="1" smtClean="0"/>
              <a:t>args</a:t>
            </a:r>
            <a:r>
              <a:rPr lang="en-US" sz="1200" dirty="0" smtClean="0"/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	new </a:t>
            </a:r>
            <a:r>
              <a:rPr lang="en-US" sz="1200" dirty="0" err="1" smtClean="0"/>
              <a:t>TestMouseListener</a:t>
            </a:r>
            <a:r>
              <a:rPr lang="en-US" sz="1200" dirty="0" smtClean="0"/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200" dirty="0" smtClean="0"/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public void </a:t>
            </a:r>
            <a:r>
              <a:rPr lang="en-US" sz="1200" dirty="0" err="1" smtClean="0"/>
              <a:t>mouseClicked</a:t>
            </a:r>
            <a:r>
              <a:rPr lang="en-US" sz="1200" dirty="0" smtClean="0"/>
              <a:t>(</a:t>
            </a:r>
            <a:r>
              <a:rPr lang="en-US" sz="1200" dirty="0" err="1" smtClean="0"/>
              <a:t>MouseEvent</a:t>
            </a:r>
            <a:r>
              <a:rPr lang="en-US" sz="1200" dirty="0" smtClean="0"/>
              <a:t> e) {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tf.setText</a:t>
            </a:r>
            <a:r>
              <a:rPr lang="en-US" sz="1200" dirty="0" smtClean="0"/>
              <a:t>("Clicked at x:"+</a:t>
            </a:r>
            <a:r>
              <a:rPr lang="en-US" sz="1200" dirty="0" err="1" smtClean="0"/>
              <a:t>e.getX</a:t>
            </a:r>
            <a:r>
              <a:rPr lang="en-US" sz="1200" dirty="0" smtClean="0"/>
              <a:t>()+", y:"+</a:t>
            </a:r>
            <a:r>
              <a:rPr lang="en-US" sz="1200" dirty="0" err="1" smtClean="0"/>
              <a:t>e.getY</a:t>
            </a:r>
            <a:r>
              <a:rPr lang="en-US" sz="1200" dirty="0" smtClean="0"/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public void </a:t>
            </a:r>
            <a:r>
              <a:rPr lang="en-US" sz="1200" dirty="0" err="1" smtClean="0"/>
              <a:t>mousePressed</a:t>
            </a:r>
            <a:r>
              <a:rPr lang="en-US" sz="1200" dirty="0" smtClean="0"/>
              <a:t>(</a:t>
            </a:r>
            <a:r>
              <a:rPr lang="en-US" sz="1200" dirty="0" err="1" smtClean="0"/>
              <a:t>MouseEvent</a:t>
            </a:r>
            <a:r>
              <a:rPr lang="en-US" sz="1200" dirty="0" smtClean="0"/>
              <a:t> e) { }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public void </a:t>
            </a:r>
            <a:r>
              <a:rPr lang="en-US" sz="1200" dirty="0" err="1" smtClean="0"/>
              <a:t>mouseReleased</a:t>
            </a:r>
            <a:r>
              <a:rPr lang="en-US" sz="1200" dirty="0" smtClean="0"/>
              <a:t>(</a:t>
            </a:r>
            <a:r>
              <a:rPr lang="en-US" sz="1200" dirty="0" err="1" smtClean="0"/>
              <a:t>MouseEvent</a:t>
            </a:r>
            <a:r>
              <a:rPr lang="en-US" sz="1200" dirty="0" smtClean="0"/>
              <a:t> e) { }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public void </a:t>
            </a:r>
            <a:r>
              <a:rPr lang="en-US" sz="1200" dirty="0" err="1" smtClean="0"/>
              <a:t>mouseEntered</a:t>
            </a:r>
            <a:r>
              <a:rPr lang="en-US" sz="1200" dirty="0" smtClean="0"/>
              <a:t>(</a:t>
            </a:r>
            <a:r>
              <a:rPr lang="en-US" sz="1200" dirty="0" err="1" smtClean="0"/>
              <a:t>MouseEvent</a:t>
            </a:r>
            <a:r>
              <a:rPr lang="en-US" sz="1200" dirty="0" smtClean="0"/>
              <a:t> e) { }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public void </a:t>
            </a:r>
            <a:r>
              <a:rPr lang="en-US" sz="1200" dirty="0" err="1" smtClean="0"/>
              <a:t>mouseExited</a:t>
            </a:r>
            <a:r>
              <a:rPr lang="en-US" sz="1200" dirty="0" smtClean="0"/>
              <a:t>(</a:t>
            </a:r>
            <a:r>
              <a:rPr lang="en-US" sz="1200" dirty="0" err="1" smtClean="0"/>
              <a:t>MouseEvent</a:t>
            </a:r>
            <a:r>
              <a:rPr lang="en-US" sz="1200" dirty="0" smtClean="0"/>
              <a:t> e) {  }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dirty="0" smtClean="0"/>
              <a:t>Java: Complete Reference - Chapter 24-26, 31-33</a:t>
            </a:r>
          </a:p>
          <a:p>
            <a:r>
              <a:rPr lang="en-US" altLang="en-US" dirty="0" smtClean="0"/>
              <a:t>Java: How to Program – Chapter 12</a:t>
            </a:r>
          </a:p>
          <a:p>
            <a:endParaRPr lang="en-US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Three Parts of a GUI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 smtClean="0"/>
              <a:t>Components that make up the Graphical User Interface </a:t>
            </a:r>
          </a:p>
          <a:p>
            <a:r>
              <a:rPr lang="en-US" altLang="en-US" dirty="0" smtClean="0"/>
              <a:t>Listeners that receive the events and respond to them </a:t>
            </a:r>
          </a:p>
          <a:p>
            <a:r>
              <a:rPr lang="en-US" altLang="en-US" dirty="0" smtClean="0"/>
              <a:t>Application code that does useful work for the user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AWT &amp; Swing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AWT:  Abstract Windowing </a:t>
            </a:r>
            <a:r>
              <a:rPr lang="en-US" altLang="en-US" dirty="0" smtClean="0"/>
              <a:t>Toolkit</a:t>
            </a:r>
          </a:p>
          <a:p>
            <a:pPr lvl="1"/>
            <a:r>
              <a:rPr lang="en-US" altLang="en-US" dirty="0">
                <a:solidFill>
                  <a:srgbClr val="262626"/>
                </a:solidFill>
              </a:rPr>
              <a:t>Sun's initial effort to create a set of cross-platform GUI classes</a:t>
            </a:r>
            <a:r>
              <a:rPr lang="en-US" altLang="en-US" dirty="0" smtClean="0">
                <a:solidFill>
                  <a:srgbClr val="262626"/>
                </a:solidFill>
              </a:rPr>
              <a:t>. </a:t>
            </a:r>
            <a:r>
              <a:rPr lang="en-US" altLang="en-US" sz="2100" i="1" dirty="0" smtClean="0">
                <a:solidFill>
                  <a:srgbClr val="262626"/>
                </a:solidFill>
              </a:rPr>
              <a:t>(</a:t>
            </a:r>
            <a:r>
              <a:rPr lang="en-US" altLang="en-US" sz="2100" i="1" dirty="0">
                <a:solidFill>
                  <a:srgbClr val="262626"/>
                </a:solidFill>
              </a:rPr>
              <a:t>JDK 1.0 - 1.1)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Maps general Java code to each operating system's real GUI </a:t>
            </a:r>
            <a:r>
              <a:rPr lang="en-US" altLang="en-US" dirty="0" smtClean="0">
                <a:solidFill>
                  <a:srgbClr val="404040"/>
                </a:solidFill>
              </a:rPr>
              <a:t>system.</a:t>
            </a:r>
          </a:p>
          <a:p>
            <a:pPr lvl="1"/>
            <a:r>
              <a:rPr lang="en-US" altLang="en-US" dirty="0"/>
              <a:t>Does not provide consistent, cross-platform look-and-feel</a:t>
            </a:r>
          </a:p>
          <a:p>
            <a:pPr lvl="1"/>
            <a:r>
              <a:rPr lang="en-US" altLang="en-US" dirty="0" smtClean="0"/>
              <a:t>import </a:t>
            </a:r>
            <a:r>
              <a:rPr lang="en-US" altLang="en-US" dirty="0"/>
              <a:t>java.awt.*</a:t>
            </a:r>
          </a:p>
          <a:p>
            <a:r>
              <a:rPr lang="en-US" altLang="en-US" dirty="0"/>
              <a:t>Swing:  new with </a:t>
            </a:r>
            <a:r>
              <a:rPr lang="en-US" altLang="en-US" dirty="0" smtClean="0"/>
              <a:t>Java2</a:t>
            </a:r>
          </a:p>
          <a:p>
            <a:pPr lvl="1"/>
            <a:r>
              <a:rPr lang="en-US" altLang="en-US" dirty="0" smtClean="0">
                <a:solidFill>
                  <a:srgbClr val="262626"/>
                </a:solidFill>
              </a:rPr>
              <a:t>A </a:t>
            </a:r>
            <a:r>
              <a:rPr lang="en-US" altLang="en-US" dirty="0">
                <a:solidFill>
                  <a:srgbClr val="262626"/>
                </a:solidFill>
              </a:rPr>
              <a:t>newer GUI library written from the ground up that allows much more powerful graphics and GUI construction.  </a:t>
            </a:r>
            <a:r>
              <a:rPr lang="en-US" altLang="en-US" sz="1800" i="1" dirty="0">
                <a:solidFill>
                  <a:srgbClr val="262626"/>
                </a:solidFill>
              </a:rPr>
              <a:t>(JDK 1.2+)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Paints GUI controls itself pixel-by-pixel rather than handing off to OS.</a:t>
            </a:r>
          </a:p>
          <a:p>
            <a:pPr lvl="1"/>
            <a:r>
              <a:rPr lang="en-US" altLang="en-US" i="1" dirty="0">
                <a:solidFill>
                  <a:srgbClr val="404040"/>
                </a:solidFill>
              </a:rPr>
              <a:t>Benefits: </a:t>
            </a:r>
            <a:r>
              <a:rPr lang="en-US" altLang="en-US" dirty="0">
                <a:solidFill>
                  <a:srgbClr val="404040"/>
                </a:solidFill>
              </a:rPr>
              <a:t> </a:t>
            </a:r>
            <a:r>
              <a:rPr lang="en-US" altLang="en-US" dirty="0" smtClean="0">
                <a:solidFill>
                  <a:srgbClr val="404040"/>
                </a:solidFill>
              </a:rPr>
              <a:t>light weight, new features</a:t>
            </a:r>
            <a:r>
              <a:rPr lang="en-US" altLang="en-US" dirty="0">
                <a:solidFill>
                  <a:srgbClr val="404040"/>
                </a:solidFill>
              </a:rPr>
              <a:t>; compatibility; </a:t>
            </a:r>
            <a:r>
              <a:rPr lang="en-US" altLang="en-US" dirty="0" smtClean="0">
                <a:solidFill>
                  <a:srgbClr val="404040"/>
                </a:solidFill>
              </a:rPr>
              <a:t>same look &amp; feel across different platform.</a:t>
            </a:r>
          </a:p>
          <a:p>
            <a:pPr lvl="1"/>
            <a:r>
              <a:rPr lang="en-US" altLang="en-US" dirty="0" smtClean="0"/>
              <a:t>import </a:t>
            </a:r>
            <a:r>
              <a:rPr lang="en-US" altLang="en-US" dirty="0"/>
              <a:t>javax.swing</a:t>
            </a:r>
            <a:r>
              <a:rPr lang="en-US" altLang="en-US" dirty="0" smtClean="0"/>
              <a:t>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7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Hierarchy</a:t>
            </a:r>
            <a:endParaRPr lang="en-US" dirty="0"/>
          </a:p>
        </p:txBody>
      </p:sp>
      <p:pic>
        <p:nvPicPr>
          <p:cNvPr id="4" name="Content Placeholder 3" descr="Swing_ClassDiagram.png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781799" cy="41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  <a:sym typeface="Arial" pitchFamily="34" charset="0"/>
              </a:rPr>
              <a:t>There are three basic </a:t>
            </a:r>
            <a:r>
              <a:rPr lang="en-US" sz="2800" i="1" dirty="0" smtClean="0">
                <a:latin typeface="Arial" pitchFamily="34" charset="0"/>
                <a:cs typeface="Arial" pitchFamily="34" charset="0"/>
                <a:sym typeface="Arial" pitchFamily="34" charset="0"/>
              </a:rPr>
              <a:t>top-level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Arial" pitchFamily="34" charset="0"/>
              </a:rPr>
              <a:t> containers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JWindow</a:t>
            </a:r>
            <a:r>
              <a:rPr lang="en-US" dirty="0" smtClean="0">
                <a:latin typeface="Arial" pitchFamily="34" charset="0"/>
                <a:cs typeface="Arial" pitchFamily="34" charset="0"/>
                <a:sym typeface="Arial" pitchFamily="34" charset="0"/>
              </a:rPr>
              <a:t>: top-level window with no border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JFrame</a:t>
            </a:r>
            <a:r>
              <a:rPr lang="en-US" dirty="0" smtClean="0">
                <a:latin typeface="Arial" pitchFamily="34" charset="0"/>
                <a:cs typeface="Arial" pitchFamily="34" charset="0"/>
                <a:sym typeface="Arial" pitchFamily="34" charset="0"/>
              </a:rPr>
              <a:t>: top-level window with border and (optional) menu bar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JDialog</a:t>
            </a:r>
            <a:r>
              <a:rPr lang="en-US" dirty="0" smtClean="0">
                <a:latin typeface="Arial" pitchFamily="34" charset="0"/>
                <a:cs typeface="Arial" pitchFamily="34" charset="0"/>
                <a:sym typeface="Arial" pitchFamily="34" charset="0"/>
              </a:rPr>
              <a:t>: used for dialog windows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  <a:sym typeface="Arial" pitchFamily="34" charset="0"/>
              </a:rPr>
              <a:t>Another important container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JPanel</a:t>
            </a:r>
            <a:r>
              <a:rPr lang="en-US" dirty="0" smtClean="0">
                <a:latin typeface="Arial" pitchFamily="34" charset="0"/>
                <a:cs typeface="Arial" pitchFamily="34" charset="0"/>
                <a:sym typeface="Arial" pitchFamily="34" charset="0"/>
              </a:rPr>
              <a:t>: used mostly to organize objects within other containers</a:t>
            </a:r>
            <a:endParaRPr lang="en-US" dirty="0" smtClean="0"/>
          </a:p>
        </p:txBody>
      </p:sp>
      <p:pic>
        <p:nvPicPr>
          <p:cNvPr id="4" name="Picture 3" descr="AWT_ContainerComponent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5" y="4848225"/>
            <a:ext cx="597535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2467</TotalTime>
  <Words>3293</Words>
  <Application>Microsoft Office PowerPoint</Application>
  <PresentationFormat>On-screen Show (4:3)</PresentationFormat>
  <Paragraphs>750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Oriel</vt:lpstr>
      <vt:lpstr>Graphical User Interface CSI 211: Object Oriented Programming</vt:lpstr>
      <vt:lpstr>Graphical Use Interface</vt:lpstr>
      <vt:lpstr>Graphical Use Interface</vt:lpstr>
      <vt:lpstr>Graphical Use Interface</vt:lpstr>
      <vt:lpstr>Top-Level and Secondary Containers</vt:lpstr>
      <vt:lpstr>Three Parts of a GUI Application</vt:lpstr>
      <vt:lpstr>AWT &amp; Swing</vt:lpstr>
      <vt:lpstr>GUI Hierarchy</vt:lpstr>
      <vt:lpstr>Containers</vt:lpstr>
      <vt:lpstr>GUI Component API</vt:lpstr>
      <vt:lpstr>Steps to create GUI–Basic Workflow</vt:lpstr>
      <vt:lpstr>Steps to create GUI – Adding Components</vt:lpstr>
      <vt:lpstr>GUI  Example</vt:lpstr>
      <vt:lpstr>GUI  Example</vt:lpstr>
      <vt:lpstr>GUI  Example</vt:lpstr>
      <vt:lpstr>Steps to create GUI</vt:lpstr>
      <vt:lpstr>JFrame</vt:lpstr>
      <vt:lpstr>JFrame</vt:lpstr>
      <vt:lpstr>Some components</vt:lpstr>
      <vt:lpstr>Some components</vt:lpstr>
      <vt:lpstr>Example - with Menu</vt:lpstr>
      <vt:lpstr>Example - with Menu</vt:lpstr>
      <vt:lpstr>Example - with Menu</vt:lpstr>
      <vt:lpstr>Example – with scrollbar</vt:lpstr>
      <vt:lpstr>Example – with scrollbar</vt:lpstr>
      <vt:lpstr>Layout</vt:lpstr>
      <vt:lpstr>What is Layout</vt:lpstr>
      <vt:lpstr>What is Layout</vt:lpstr>
      <vt:lpstr>Flow Layout</vt:lpstr>
      <vt:lpstr>Flow Layout</vt:lpstr>
      <vt:lpstr>Border Layout</vt:lpstr>
      <vt:lpstr>Grid Layout</vt:lpstr>
      <vt:lpstr>No Layout</vt:lpstr>
      <vt:lpstr>Layouts - Summary</vt:lpstr>
      <vt:lpstr>Event Handling</vt:lpstr>
      <vt:lpstr>AWT Event-Handling</vt:lpstr>
      <vt:lpstr>Main Components</vt:lpstr>
      <vt:lpstr>Programmer’s responsibility</vt:lpstr>
      <vt:lpstr>Events</vt:lpstr>
      <vt:lpstr>Event Source</vt:lpstr>
      <vt:lpstr>Event Listeners</vt:lpstr>
      <vt:lpstr>What If …?</vt:lpstr>
      <vt:lpstr>The sequence of steps in Event Handling </vt:lpstr>
      <vt:lpstr>Implement Listener in Inner Class</vt:lpstr>
      <vt:lpstr>Implement Listener in Own Class</vt:lpstr>
      <vt:lpstr>Implement Listener in Anonymous Class</vt:lpstr>
      <vt:lpstr>Multiple buttons</vt:lpstr>
      <vt:lpstr>List of Some common Source, Event and Listener</vt:lpstr>
      <vt:lpstr>Adapter Classes</vt:lpstr>
      <vt:lpstr>GUI Example – Mouse event with adapter</vt:lpstr>
      <vt:lpstr>GUI Example – Mouse event with listener &amp; Annonymous Class</vt:lpstr>
      <vt:lpstr>GUI Example – Mouse event with listener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Tanjina Helaly</dc:creator>
  <cp:lastModifiedBy>Tanjina Helaly</cp:lastModifiedBy>
  <cp:revision>35</cp:revision>
  <dcterms:created xsi:type="dcterms:W3CDTF">2016-11-27T05:22:31Z</dcterms:created>
  <dcterms:modified xsi:type="dcterms:W3CDTF">2016-12-11T08:57:12Z</dcterms:modified>
</cp:coreProperties>
</file>