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2" r:id="rId3"/>
    <p:sldId id="270" r:id="rId4"/>
    <p:sldId id="271" r:id="rId5"/>
    <p:sldId id="258" r:id="rId6"/>
    <p:sldId id="261" r:id="rId7"/>
    <p:sldId id="260" r:id="rId8"/>
    <p:sldId id="263" r:id="rId9"/>
    <p:sldId id="264" r:id="rId10"/>
    <p:sldId id="265" r:id="rId11"/>
    <p:sldId id="266" r:id="rId12"/>
    <p:sldId id="268" r:id="rId13"/>
    <p:sldId id="272" r:id="rId14"/>
    <p:sldId id="273" r:id="rId15"/>
    <p:sldId id="277" r:id="rId16"/>
    <p:sldId id="274" r:id="rId17"/>
    <p:sldId id="276" r:id="rId18"/>
    <p:sldId id="275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222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6B2E4E8D-024F-44DB-BEAF-6063D872D9AC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F847B43-B1D5-4FCF-AA39-A41D8812E8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84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01D5E95-FA32-4C31-B2C8-27E8E6CEEFF0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12B56-D98F-484F-AA48-A5AB3814B556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2BEAD-9382-413A-B6C1-2B835DC78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25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A7A09-19D4-4463-A3B3-426047ED6E5D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E9517-917E-4257-88A3-0FA38F7D8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0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75B0B-BA3D-4C5D-B1BA-7B5FDD0268F9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41BCD-4181-473A-938A-C0CBBE396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3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56D8A9C-40AC-4DD8-8C8D-9A56453F5488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6DF4B62-42C6-4DC5-A7CF-7093648C2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3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4885A-78B4-431A-B8F4-5B9DDE06A1E3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1B020-4D25-41CB-90B4-94005E21F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0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6F909-8C28-4F55-9021-6A5E3015B604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A2BE5-3007-4DE3-9B4D-28C6A7E59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5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0A951-D8F1-4883-8852-37672328589A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B9824-7477-448A-88A5-7A9454FC6F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1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FFB5D49-8D74-4B62-A15B-D2C58B2D2080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D3EA5D9-8AD2-40DE-94D7-56669B686F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5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19C0E-1E30-4BEC-ADBE-33A379B787D2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60D75-F3D9-48E4-9FD5-C64EBD92F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0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Connec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9D5455E-64C7-4D44-AC8E-DBAFCC12A9C4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1BE6103-E7DD-482B-895B-41A40AFF1F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71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C12920F-EFE3-405A-9340-EEB923F5127B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8146BDE-64D4-49A8-8624-A7561C6A74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8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C71E03-3C13-4AFB-81A9-AC366CA1E7A3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B212980-FA1A-4585-B96B-8E2A07233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0" r:id="rId4"/>
    <p:sldLayoutId id="2147483781" r:id="rId5"/>
    <p:sldLayoutId id="2147483788" r:id="rId6"/>
    <p:sldLayoutId id="2147483782" r:id="rId7"/>
    <p:sldLayoutId id="2147483789" r:id="rId8"/>
    <p:sldLayoutId id="2147483790" r:id="rId9"/>
    <p:sldLayoutId id="2147483783" r:id="rId10"/>
    <p:sldLayoutId id="21474837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String.html" TargetMode="External"/><Relationship Id="rId2" Type="http://schemas.openxmlformats.org/officeDocument/2006/relationships/hyperlink" Target="https://docs.oracle.com/javase/7/docs/api/java/util/StringTokenizer.html#StringTokenizer%28java.lang.String%2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racle.com/javase/7/docs/api/java/util/StringTokenizer.html#StringTokenizer%28java.lang.String,%20java.lang.String,%20boolean%29" TargetMode="External"/><Relationship Id="rId4" Type="http://schemas.openxmlformats.org/officeDocument/2006/relationships/hyperlink" Target="https://docs.oracle.com/javase/7/docs/api/java/util/StringTokenizer.html#StringTokenizer%28java.lang.String,%20java.lang.String%29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7/docs/api/java/util/StringTokenizer.html#nextToken%28%29" TargetMode="External"/><Relationship Id="rId3" Type="http://schemas.openxmlformats.org/officeDocument/2006/relationships/hyperlink" Target="https://docs.oracle.com/javase/7/docs/api/java/util/StringTokenizer.html#hasMoreElements%28%29" TargetMode="External"/><Relationship Id="rId7" Type="http://schemas.openxmlformats.org/officeDocument/2006/relationships/hyperlink" Target="https://docs.oracle.com/javase/7/docs/api/java/lang/String.html" TargetMode="External"/><Relationship Id="rId2" Type="http://schemas.openxmlformats.org/officeDocument/2006/relationships/hyperlink" Target="https://docs.oracle.com/javase/7/docs/api/java/util/StringTokenizer.html#countTokens%28%2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7/docs/api/java/util/StringTokenizer.html#nextElement%28%29" TargetMode="External"/><Relationship Id="rId5" Type="http://schemas.openxmlformats.org/officeDocument/2006/relationships/hyperlink" Target="https://docs.oracle.com/javase/7/docs/api/java/lang/Object.html" TargetMode="External"/><Relationship Id="rId4" Type="http://schemas.openxmlformats.org/officeDocument/2006/relationships/hyperlink" Target="https://docs.oracle.com/javase/7/docs/api/java/util/StringTokenizer.html#hasMoreTokens%28%29" TargetMode="External"/><Relationship Id="rId9" Type="http://schemas.openxmlformats.org/officeDocument/2006/relationships/hyperlink" Target="https://docs.oracle.com/javase/7/docs/api/java/util/StringTokenizer.html#nextToken%28java.lang.String%29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7/docs/api/java/lang/String.html#equals%28java.lang.Object%29" TargetMode="External"/><Relationship Id="rId13" Type="http://schemas.openxmlformats.org/officeDocument/2006/relationships/hyperlink" Target="https://docs.oracle.com/javase/7/docs/api/java/lang/String.html#isEmpty%28%29" TargetMode="External"/><Relationship Id="rId3" Type="http://schemas.openxmlformats.org/officeDocument/2006/relationships/hyperlink" Target="https://docs.oracle.com/javase/7/docs/api/java/lang/String.html#compareTo%28java.lang.String%29" TargetMode="External"/><Relationship Id="rId7" Type="http://schemas.openxmlformats.org/officeDocument/2006/relationships/hyperlink" Target="https://docs.oracle.com/javase/7/docs/api/java/lang/String.html#endsWith%28java.lang.String%29" TargetMode="External"/><Relationship Id="rId12" Type="http://schemas.openxmlformats.org/officeDocument/2006/relationships/hyperlink" Target="https://docs.oracle.com/javase/7/docs/api/java/lang/String.html#indexOf%28java.lang.String%29" TargetMode="External"/><Relationship Id="rId2" Type="http://schemas.openxmlformats.org/officeDocument/2006/relationships/hyperlink" Target="https://docs.oracle.com/javase/7/docs/api/java/lang/String.html#charAt%28int%2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7/docs/api/java/lang/String.html#concat%28java.lang.String%29" TargetMode="External"/><Relationship Id="rId11" Type="http://schemas.openxmlformats.org/officeDocument/2006/relationships/hyperlink" Target="https://docs.oracle.com/javase/7/docs/api/java/lang/String.html#getBytes%28%29" TargetMode="External"/><Relationship Id="rId5" Type="http://schemas.openxmlformats.org/officeDocument/2006/relationships/hyperlink" Target="https://docs.oracle.com/javase/7/docs/api/java/lang/String.html#compareToIgnoreCase%28java.lang.String%29" TargetMode="External"/><Relationship Id="rId15" Type="http://schemas.openxmlformats.org/officeDocument/2006/relationships/hyperlink" Target="https://docs.oracle.com/javase/7/docs/api/java/lang/String.html#lastIndexOf%28java.lang.String%29" TargetMode="External"/><Relationship Id="rId10" Type="http://schemas.openxmlformats.org/officeDocument/2006/relationships/hyperlink" Target="https://docs.oracle.com/javase/7/docs/api/java/lang/String.html#equalsIgnoreCase%28java.lang.String%29" TargetMode="External"/><Relationship Id="rId4" Type="http://schemas.openxmlformats.org/officeDocument/2006/relationships/hyperlink" Target="https://docs.oracle.com/javase/7/docs/api/java/lang/String.html" TargetMode="External"/><Relationship Id="rId9" Type="http://schemas.openxmlformats.org/officeDocument/2006/relationships/hyperlink" Target="https://docs.oracle.com/javase/7/docs/api/java/lang/Object.html" TargetMode="External"/><Relationship Id="rId14" Type="http://schemas.openxmlformats.org/officeDocument/2006/relationships/hyperlink" Target="https://docs.oracle.com/javase/7/docs/api/java/lang/String.html#length%28%29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7/docs/api/java/lang/String.html#substring%28int%29" TargetMode="External"/><Relationship Id="rId13" Type="http://schemas.openxmlformats.org/officeDocument/2006/relationships/hyperlink" Target="https://docs.oracle.com/javase/7/docs/api/java/lang/String.html#valueOf%28double%29" TargetMode="External"/><Relationship Id="rId3" Type="http://schemas.openxmlformats.org/officeDocument/2006/relationships/hyperlink" Target="https://docs.oracle.com/javase/7/docs/api/java/lang/String.html" TargetMode="External"/><Relationship Id="rId7" Type="http://schemas.openxmlformats.org/officeDocument/2006/relationships/hyperlink" Target="https://docs.oracle.com/javase/7/docs/api/java/lang/String.html#startsWith%28java.lang.String%29" TargetMode="External"/><Relationship Id="rId12" Type="http://schemas.openxmlformats.org/officeDocument/2006/relationships/hyperlink" Target="https://docs.oracle.com/javase/7/docs/api/java/lang/String.html#trim%28%29" TargetMode="External"/><Relationship Id="rId2" Type="http://schemas.openxmlformats.org/officeDocument/2006/relationships/hyperlink" Target="https://docs.oracle.com/javase/7/docs/api/java/lang/String.html#length%28%2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7/docs/api/java/lang/String.html#split%28java.lang.String%29" TargetMode="External"/><Relationship Id="rId11" Type="http://schemas.openxmlformats.org/officeDocument/2006/relationships/hyperlink" Target="https://docs.oracle.com/javase/7/docs/api/java/lang/String.html#toUpperCase%28%29" TargetMode="External"/><Relationship Id="rId5" Type="http://schemas.openxmlformats.org/officeDocument/2006/relationships/hyperlink" Target="https://docs.oracle.com/javase/7/docs/api/java/util/regex/Pattern.html#sum" TargetMode="External"/><Relationship Id="rId10" Type="http://schemas.openxmlformats.org/officeDocument/2006/relationships/hyperlink" Target="https://docs.oracle.com/javase/7/docs/api/java/lang/String.html#toLowerCase%28%29" TargetMode="External"/><Relationship Id="rId4" Type="http://schemas.openxmlformats.org/officeDocument/2006/relationships/hyperlink" Target="https://docs.oracle.com/javase/7/docs/api/java/lang/String.html#replaceAll%28java.lang.String,%20java.lang.String%29" TargetMode="External"/><Relationship Id="rId9" Type="http://schemas.openxmlformats.org/officeDocument/2006/relationships/hyperlink" Target="https://docs.oracle.com/javase/7/docs/api/java/lang/String.html#substring%28int,%20int%29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String Class</a:t>
            </a: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en-US" smtClean="0"/>
              <a:t>Tanjina Helaly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/>
              <a:t>equals( ) Versus ==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// equals() vs ==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class EqualsNotEqualTo {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public static void main(String args[]) { 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String s1 = “Hello”;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String s2 = new String(s1);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System.out.println(s1 + " equals " + s2 + " -&gt; " +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s1.equals(s2));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System.out.println(s1 + " == " + s2 + " -&gt; " + (s1 == s2));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  <a:endParaRPr lang="en-US" altLang="en-US" smtClean="0"/>
          </a:p>
          <a:p>
            <a:pPr eaLnBrk="1" hangingPunct="1"/>
            <a:r>
              <a:rPr lang="en-US" altLang="en-US" sz="2000" smtClean="0"/>
              <a:t>the contents of s1 and s2 are identical but they are 2 distinct objects, </a:t>
            </a:r>
          </a:p>
          <a:p>
            <a:pPr lvl="1" eaLnBrk="1" hangingPunct="1"/>
            <a:r>
              <a:rPr lang="en-US" altLang="en-US" sz="2000" smtClean="0"/>
              <a:t>therefore, not ==, as is shown here by the output of the preceding example:</a:t>
            </a:r>
          </a:p>
          <a:p>
            <a:pPr eaLnBrk="1" hangingPunct="1"/>
            <a:r>
              <a:rPr lang="en-US" altLang="en-US" sz="2000" smtClean="0"/>
              <a:t>Output</a:t>
            </a:r>
            <a:endParaRPr lang="en-US" altLang="en-US" smtClean="0"/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sz="1400" smtClean="0"/>
              <a:t>Hello equals Hello -&gt; true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sz="1400" smtClean="0"/>
              <a:t>Hello == Hello -&gt; false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/>
              <a:t>equals( ) Versus ==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400" dirty="0" smtClean="0"/>
              <a:t>public class </a:t>
            </a:r>
            <a:r>
              <a:rPr lang="en-US" altLang="en-US" sz="1400" dirty="0" err="1" smtClean="0"/>
              <a:t>StringTest</a:t>
            </a:r>
            <a:r>
              <a:rPr lang="en-US" altLang="en-US" sz="1400" dirty="0" smtClean="0"/>
              <a:t> {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400" dirty="0" smtClean="0"/>
              <a:t>public static void main( String[] </a:t>
            </a:r>
            <a:r>
              <a:rPr lang="en-US" altLang="en-US" sz="1400" dirty="0" err="1" smtClean="0"/>
              <a:t>args</a:t>
            </a:r>
            <a:r>
              <a:rPr lang="en-US" altLang="en-US" sz="1400" dirty="0" smtClean="0"/>
              <a:t> ) {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400" dirty="0" smtClean="0"/>
              <a:t>String me = "Roger";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400" dirty="0" smtClean="0"/>
              <a:t>if ( me == "Roger" )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400" dirty="0" smtClean="0"/>
              <a:t>	</a:t>
            </a:r>
            <a:r>
              <a:rPr lang="en-US" altLang="en-US" sz="1400" dirty="0" err="1" smtClean="0"/>
              <a:t>System.out.println</a:t>
            </a:r>
            <a:r>
              <a:rPr lang="en-US" altLang="en-US" sz="1400" dirty="0" smtClean="0"/>
              <a:t>( "Yes, I am me" );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400" dirty="0" smtClean="0"/>
              <a:t>else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400" dirty="0" smtClean="0"/>
              <a:t>	</a:t>
            </a:r>
            <a:r>
              <a:rPr lang="en-US" altLang="en-US" sz="1400" dirty="0" err="1" smtClean="0"/>
              <a:t>System.out.println</a:t>
            </a:r>
            <a:r>
              <a:rPr lang="en-US" altLang="en-US" sz="1400" dirty="0" smtClean="0"/>
              <a:t>( "No, I am not me?" );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400" dirty="0" smtClean="0"/>
              <a:t>String </a:t>
            </a:r>
            <a:r>
              <a:rPr lang="en-US" altLang="en-US" sz="1400" dirty="0" err="1" smtClean="0"/>
              <a:t>shortName</a:t>
            </a:r>
            <a:r>
              <a:rPr lang="en-US" altLang="en-US" sz="1400" dirty="0" smtClean="0"/>
              <a:t> = </a:t>
            </a:r>
            <a:r>
              <a:rPr lang="en-US" altLang="en-US" sz="1400" dirty="0" err="1" smtClean="0"/>
              <a:t>me.substring</a:t>
            </a:r>
            <a:r>
              <a:rPr lang="en-US" altLang="en-US" sz="1400" dirty="0" smtClean="0"/>
              <a:t>( 0, 3 );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400" dirty="0" err="1" smtClean="0"/>
              <a:t>System.out.println</a:t>
            </a:r>
            <a:r>
              <a:rPr lang="en-US" altLang="en-US" sz="1400" dirty="0" smtClean="0"/>
              <a:t>( </a:t>
            </a:r>
            <a:r>
              <a:rPr lang="en-US" altLang="en-US" sz="1400" dirty="0" err="1" smtClean="0"/>
              <a:t>shortName</a:t>
            </a:r>
            <a:r>
              <a:rPr lang="en-US" altLang="en-US" sz="1400" dirty="0" smtClean="0"/>
              <a:t> );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400" dirty="0" smtClean="0"/>
              <a:t>if ( </a:t>
            </a:r>
            <a:r>
              <a:rPr lang="en-US" altLang="en-US" sz="1400" dirty="0" err="1" smtClean="0"/>
              <a:t>shortName</a:t>
            </a:r>
            <a:r>
              <a:rPr lang="en-US" altLang="en-US" sz="1400" dirty="0" smtClean="0"/>
              <a:t> == "Rog" )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400" dirty="0" smtClean="0"/>
              <a:t>	</a:t>
            </a:r>
            <a:r>
              <a:rPr lang="en-US" altLang="en-US" sz="1400" dirty="0" err="1" smtClean="0"/>
              <a:t>System.out.println</a:t>
            </a:r>
            <a:r>
              <a:rPr lang="en-US" altLang="en-US" sz="1400" dirty="0" smtClean="0"/>
              <a:t>( "Very Good" );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400" dirty="0" smtClean="0"/>
              <a:t>else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400" dirty="0" smtClean="0"/>
              <a:t>	</a:t>
            </a:r>
            <a:r>
              <a:rPr lang="en-US" altLang="en-US" sz="1400" dirty="0" err="1" smtClean="0"/>
              <a:t>System.out.println</a:t>
            </a:r>
            <a:r>
              <a:rPr lang="en-US" altLang="en-US" sz="1400" dirty="0" smtClean="0"/>
              <a:t>( "Trouble here" ); //How is this possible?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400" dirty="0" smtClean="0"/>
              <a:t>if ( </a:t>
            </a:r>
            <a:r>
              <a:rPr lang="en-US" altLang="en-US" sz="1400" dirty="0" err="1" smtClean="0"/>
              <a:t>shortName.equals</a:t>
            </a:r>
            <a:r>
              <a:rPr lang="en-US" altLang="en-US" sz="1400" dirty="0" smtClean="0"/>
              <a:t>( "Rog" ) )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400" dirty="0" smtClean="0"/>
              <a:t>	</a:t>
            </a:r>
            <a:r>
              <a:rPr lang="en-US" altLang="en-US" sz="1400" dirty="0" err="1" smtClean="0"/>
              <a:t>System.out.println</a:t>
            </a:r>
            <a:r>
              <a:rPr lang="en-US" altLang="en-US" sz="1400" dirty="0" smtClean="0"/>
              <a:t>( "Do it this way" );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altLang="en-US" sz="1400" dirty="0" smtClean="0"/>
              <a:t>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1400" dirty="0" smtClean="0"/>
              <a:t>}</a:t>
            </a:r>
          </a:p>
          <a:p>
            <a:pPr>
              <a:defRPr/>
            </a:pPr>
            <a:r>
              <a:rPr lang="en-US" altLang="en-US" sz="1400" b="1" dirty="0" smtClean="0"/>
              <a:t>Output</a:t>
            </a:r>
          </a:p>
          <a:p>
            <a:pPr marL="366713" lvl="1" indent="0">
              <a:buFont typeface="Wingdings 2" pitchFamily="18" charset="2"/>
              <a:buNone/>
              <a:defRPr/>
            </a:pPr>
            <a:r>
              <a:rPr lang="en-US" altLang="en-US" sz="1100" dirty="0" smtClean="0"/>
              <a:t>Yes, I am me</a:t>
            </a:r>
          </a:p>
          <a:p>
            <a:pPr marL="366713" lvl="1" indent="0">
              <a:buFont typeface="Wingdings 2" pitchFamily="18" charset="2"/>
              <a:buNone/>
              <a:defRPr/>
            </a:pPr>
            <a:r>
              <a:rPr lang="en-US" altLang="en-US" sz="1100" dirty="0" smtClean="0"/>
              <a:t>Rog</a:t>
            </a:r>
          </a:p>
          <a:p>
            <a:pPr marL="366713" lvl="1" indent="0">
              <a:buFont typeface="Wingdings 2" pitchFamily="18" charset="2"/>
              <a:buNone/>
              <a:defRPr/>
            </a:pPr>
            <a:r>
              <a:rPr lang="en-US" altLang="en-US" sz="1100" dirty="0" smtClean="0"/>
              <a:t>Trouble here</a:t>
            </a:r>
          </a:p>
          <a:p>
            <a:pPr marL="366713" lvl="1" indent="0">
              <a:buFont typeface="Wingdings 2" pitchFamily="18" charset="2"/>
              <a:buNone/>
              <a:defRPr/>
            </a:pPr>
            <a:r>
              <a:rPr lang="en-US" altLang="en-US" sz="1100" dirty="0" smtClean="0"/>
              <a:t>Do it this way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en-US" sz="14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equals( ) Versus ==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lvl="2">
              <a:buFont typeface="Wingdings" pitchFamily="2" charset="2"/>
              <a:buNone/>
              <a:defRPr/>
            </a:pPr>
            <a:r>
              <a:rPr lang="en-US" altLang="en-US" dirty="0" smtClean="0"/>
              <a:t>if ( me == "Roger" )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altLang="en-US" dirty="0" smtClean="0"/>
              <a:t>	</a:t>
            </a:r>
            <a:r>
              <a:rPr lang="en-US" altLang="en-US" dirty="0" err="1" smtClean="0"/>
              <a:t>System.out.println</a:t>
            </a:r>
            <a:r>
              <a:rPr lang="en-US" altLang="en-US" dirty="0" smtClean="0"/>
              <a:t>( "Yes, I am me" );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altLang="en-US" dirty="0" smtClean="0"/>
              <a:t>else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altLang="en-US" dirty="0" smtClean="0"/>
              <a:t>	</a:t>
            </a:r>
            <a:r>
              <a:rPr lang="en-US" altLang="en-US" dirty="0" err="1" smtClean="0"/>
              <a:t>System.out.println</a:t>
            </a:r>
            <a:r>
              <a:rPr lang="en-US" altLang="en-US" dirty="0" smtClean="0"/>
              <a:t>( "No, I am not me?" );</a:t>
            </a:r>
          </a:p>
          <a:p>
            <a:pPr>
              <a:defRPr/>
            </a:pPr>
            <a:r>
              <a:rPr lang="en-US" altLang="en-US" sz="2000" dirty="0" smtClean="0"/>
              <a:t>Compilers are allowed, but not required to store equal strings in the same memory location. </a:t>
            </a:r>
          </a:p>
          <a:p>
            <a:pPr>
              <a:defRPr/>
            </a:pPr>
            <a:r>
              <a:rPr lang="en-US" altLang="en-US" sz="2000" dirty="0" smtClean="0"/>
              <a:t>Since </a:t>
            </a:r>
            <a:r>
              <a:rPr lang="en-US" altLang="en-US" sz="2000" b="1" dirty="0" smtClean="0"/>
              <a:t>me was initialized with a string literal the compiler </a:t>
            </a:r>
            <a:r>
              <a:rPr lang="en-US" altLang="en-US" sz="2000" dirty="0" smtClean="0"/>
              <a:t>was smart enough to store the two strings in the same location.</a:t>
            </a:r>
          </a:p>
          <a:p>
            <a:pPr>
              <a:defRPr/>
            </a:pPr>
            <a:r>
              <a:rPr lang="en-US" altLang="en-US" dirty="0" smtClean="0"/>
              <a:t>In the comparison:</a:t>
            </a:r>
          </a:p>
          <a:p>
            <a:pPr marL="366713" lvl="1" indent="0">
              <a:buFont typeface="Wingdings 2" pitchFamily="18" charset="2"/>
              <a:buNone/>
              <a:defRPr/>
            </a:pPr>
            <a:r>
              <a:rPr lang="en-US" altLang="en-US" sz="2000" dirty="0" smtClean="0"/>
              <a:t>if ( </a:t>
            </a:r>
            <a:r>
              <a:rPr lang="en-US" altLang="en-US" sz="2000" dirty="0" err="1" smtClean="0"/>
              <a:t>shortName</a:t>
            </a:r>
            <a:r>
              <a:rPr lang="en-US" altLang="en-US" sz="2000" dirty="0" smtClean="0"/>
              <a:t> == "Rog" )</a:t>
            </a:r>
            <a:endParaRPr lang="en-US" altLang="en-US" dirty="0" smtClean="0"/>
          </a:p>
          <a:p>
            <a:pPr lvl="1">
              <a:defRPr/>
            </a:pPr>
            <a:r>
              <a:rPr lang="en-US" altLang="en-US" dirty="0" err="1" smtClean="0"/>
              <a:t>shortName</a:t>
            </a:r>
            <a:r>
              <a:rPr lang="en-US" altLang="en-US" dirty="0" smtClean="0"/>
              <a:t> was not initialized with a literal, so the compiler did not know to store in the same location as "Rog". Thus this </a:t>
            </a:r>
            <a:r>
              <a:rPr lang="en-US" altLang="en-US" b="1" dirty="0" smtClean="0"/>
              <a:t>comparison is false !</a:t>
            </a:r>
            <a:endParaRPr lang="en-US" alt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StringBuffer</a:t>
            </a:r>
            <a:r>
              <a:rPr lang="en-US" dirty="0" smtClean="0"/>
              <a:t>, </a:t>
            </a:r>
            <a:r>
              <a:rPr lang="en-US" dirty="0" err="1" smtClean="0"/>
              <a:t>StringBuilder</a:t>
            </a: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String</a:t>
            </a:r>
            <a:r>
              <a:rPr lang="en-US" altLang="en-US" b="1" smtClean="0"/>
              <a:t> </a:t>
            </a:r>
            <a:r>
              <a:rPr lang="en-US" altLang="en-US" smtClean="0"/>
              <a:t>is </a:t>
            </a:r>
            <a:r>
              <a:rPr lang="en-US" altLang="en-US" i="1" smtClean="0"/>
              <a:t>immutable</a:t>
            </a:r>
            <a:r>
              <a:rPr lang="en-US" altLang="en-US" smtClean="0"/>
              <a:t>  ( once created can not be changed )object  .</a:t>
            </a:r>
          </a:p>
          <a:p>
            <a:pPr lvl="1"/>
            <a:r>
              <a:rPr lang="en-US" altLang="en-US" smtClean="0"/>
              <a:t>String  once assigned can not be changed.</a:t>
            </a:r>
          </a:p>
          <a:p>
            <a:r>
              <a:rPr lang="en-US" altLang="en-US" smtClean="0"/>
              <a:t>Every immutable object in Java is </a:t>
            </a:r>
            <a:r>
              <a:rPr lang="en-US" altLang="en-US" b="1" smtClean="0"/>
              <a:t>thread safe </a:t>
            </a:r>
            <a:r>
              <a:rPr lang="en-US" altLang="en-US" smtClean="0"/>
              <a:t>,that implies String is also thread safe . </a:t>
            </a:r>
          </a:p>
          <a:p>
            <a:r>
              <a:rPr lang="en-US" altLang="en-US" smtClean="0"/>
              <a:t>String can not be used by two threads simultaneously. 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z="1600" smtClean="0"/>
              <a:t>String  demo = " hello " ; // The “hello” object is stored in constant string pool and its value can not be modified.</a:t>
            </a:r>
            <a:br>
              <a:rPr lang="en-US" altLang="en-US" sz="1600" smtClean="0"/>
            </a:br>
            <a:r>
              <a:rPr lang="en-US" altLang="en-US" sz="1600" smtClean="0"/>
              <a:t/>
            </a:r>
            <a:br>
              <a:rPr lang="en-US" altLang="en-US" sz="1600" smtClean="0"/>
            </a:br>
            <a:r>
              <a:rPr lang="en-US" altLang="en-US" sz="1600" smtClean="0"/>
              <a:t>demo="Bye" ;     //new "Bye" string is created in constant pool and referenced by the demo variable            </a:t>
            </a:r>
            <a:br>
              <a:rPr lang="en-US" altLang="en-US" sz="1600" smtClean="0"/>
            </a:br>
            <a:r>
              <a:rPr lang="en-US" altLang="en-US" sz="1600" smtClean="0"/>
              <a:t> // "hello" string still exists in string constant pool and its value is not overrided but we lost reference to the  "hello"string  </a:t>
            </a:r>
            <a:endParaRPr lang="en-US" alt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StringBuffer</a:t>
            </a:r>
            <a:r>
              <a:rPr lang="en-US" dirty="0" smtClean="0"/>
              <a:t>, </a:t>
            </a:r>
            <a:r>
              <a:rPr lang="en-US" dirty="0" err="1" smtClean="0"/>
              <a:t>StringBuilder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StringBuffer</a:t>
            </a:r>
            <a:r>
              <a:rPr lang="en-US" altLang="en-US" b="1" smtClean="0"/>
              <a:t> </a:t>
            </a:r>
            <a:r>
              <a:rPr lang="en-US" altLang="en-US" smtClean="0"/>
              <a:t>is mutable means one can change the value of the object .</a:t>
            </a:r>
          </a:p>
          <a:p>
            <a:pPr lvl="1"/>
            <a:r>
              <a:rPr lang="en-US" altLang="en-US" smtClean="0"/>
              <a:t>StringBuffer  has the same methods as the StringBuilder , </a:t>
            </a:r>
          </a:p>
          <a:p>
            <a:pPr lvl="1"/>
            <a:r>
              <a:rPr lang="en-US" altLang="en-US" smtClean="0"/>
              <a:t>but </a:t>
            </a:r>
            <a:r>
              <a:rPr lang="en-US" altLang="en-US" b="1" smtClean="0"/>
              <a:t>each method in StringBuffer is  synchronized </a:t>
            </a:r>
            <a:r>
              <a:rPr lang="en-US" altLang="en-US" smtClean="0"/>
              <a:t>that is </a:t>
            </a:r>
            <a:r>
              <a:rPr lang="en-US" altLang="en-US" b="1" smtClean="0"/>
              <a:t>StringBuffer is thread safe</a:t>
            </a:r>
            <a:r>
              <a:rPr lang="en-US" altLang="en-US" smtClean="0"/>
              <a:t>. </a:t>
            </a:r>
          </a:p>
          <a:p>
            <a:r>
              <a:rPr lang="en-US" altLang="en-US" smtClean="0"/>
              <a:t>StringBuilder  is same as the StringBuffer , that is it stores the object in heap and it can also be modified . </a:t>
            </a:r>
          </a:p>
          <a:p>
            <a:pPr lvl="1"/>
            <a:r>
              <a:rPr lang="en-US" altLang="en-US" smtClean="0"/>
              <a:t>The main difference between the StringBuffer and StringBuilder is that</a:t>
            </a:r>
            <a:r>
              <a:rPr lang="en-US" altLang="en-US" b="1" smtClean="0"/>
              <a:t> StringBuilder is also not thread safe. </a:t>
            </a:r>
          </a:p>
          <a:p>
            <a:pPr lvl="1"/>
            <a:r>
              <a:rPr lang="en-US" altLang="en-US" smtClean="0"/>
              <a:t>StringBuilder is fast as it is not thread safe . 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Split method-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1600" dirty="0" smtClean="0"/>
              <a:t>import </a:t>
            </a:r>
            <a:r>
              <a:rPr lang="en-US" sz="1600" dirty="0" err="1" smtClean="0"/>
              <a:t>java.util.StringTokenizer</a:t>
            </a:r>
            <a:r>
              <a:rPr lang="en-US" sz="1600" dirty="0" smtClean="0"/>
              <a:t>;  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600" dirty="0" smtClean="0"/>
              <a:t>public class Simple{  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600" dirty="0" smtClean="0"/>
              <a:t> public static void main(String </a:t>
            </a:r>
            <a:r>
              <a:rPr lang="en-US" sz="1600" dirty="0" err="1" smtClean="0"/>
              <a:t>args</a:t>
            </a:r>
            <a:r>
              <a:rPr lang="en-US" sz="1600" dirty="0" smtClean="0"/>
              <a:t>[]){  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600" dirty="0" smtClean="0"/>
              <a:t> </a:t>
            </a:r>
            <a:r>
              <a:rPr lang="en-US" sz="1600" dirty="0"/>
              <a:t>	String </a:t>
            </a:r>
            <a:r>
              <a:rPr lang="en-US" sz="1600" dirty="0" err="1"/>
              <a:t>st</a:t>
            </a:r>
            <a:r>
              <a:rPr lang="en-US" sz="1600" dirty="0"/>
              <a:t> = </a:t>
            </a:r>
            <a:r>
              <a:rPr lang="en-US" sz="1600" b="1" dirty="0"/>
              <a:t>new String("Welcome to OOP");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600" dirty="0" smtClean="0"/>
              <a:t>	String</a:t>
            </a:r>
            <a:r>
              <a:rPr lang="en-US" sz="1600" dirty="0"/>
              <a:t>[] words = </a:t>
            </a:r>
            <a:r>
              <a:rPr lang="en-US" sz="1600" dirty="0" err="1"/>
              <a:t>st.split</a:t>
            </a:r>
            <a:r>
              <a:rPr lang="en-US" sz="1600" dirty="0"/>
              <a:t>(" ");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600" b="1" dirty="0" smtClean="0"/>
              <a:t>	for(String </a:t>
            </a:r>
            <a:r>
              <a:rPr lang="en-US" sz="1600" b="1" dirty="0"/>
              <a:t>s: words)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600" dirty="0" smtClean="0"/>
              <a:t>		</a:t>
            </a:r>
            <a:r>
              <a:rPr lang="en-US" sz="1600" dirty="0" err="1" smtClean="0"/>
              <a:t>System.</a:t>
            </a:r>
            <a:r>
              <a:rPr lang="en-US" sz="1600" b="1" i="1" dirty="0" err="1" smtClean="0"/>
              <a:t>out.println</a:t>
            </a:r>
            <a:r>
              <a:rPr lang="en-US" sz="1600" b="1" i="1" dirty="0" smtClean="0"/>
              <a:t>(s</a:t>
            </a:r>
            <a:r>
              <a:rPr lang="en-US" sz="1600" b="1" i="1" dirty="0"/>
              <a:t>);</a:t>
            </a:r>
            <a:r>
              <a:rPr lang="en-US" sz="1600" dirty="0" smtClean="0"/>
              <a:t> 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600" dirty="0" smtClean="0"/>
              <a:t>    }  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600" dirty="0" smtClean="0"/>
              <a:t>}</a:t>
            </a:r>
            <a:r>
              <a:rPr lang="en-US" dirty="0" smtClean="0"/>
              <a:t>  </a:t>
            </a:r>
          </a:p>
          <a:p>
            <a:pPr>
              <a:defRPr/>
            </a:pPr>
            <a:r>
              <a:rPr lang="en-US" dirty="0" smtClean="0"/>
              <a:t>Output: </a:t>
            </a:r>
          </a:p>
          <a:p>
            <a:pPr marL="366713" lvl="1" indent="0">
              <a:buFont typeface="Wingdings 2" pitchFamily="18" charset="2"/>
              <a:buNone/>
              <a:defRPr/>
            </a:pPr>
            <a:r>
              <a:rPr lang="en-US" sz="1600" dirty="0" smtClean="0"/>
              <a:t>Welcome </a:t>
            </a:r>
          </a:p>
          <a:p>
            <a:pPr marL="366713" lvl="1" indent="0">
              <a:buFont typeface="Wingdings 2" pitchFamily="18" charset="2"/>
              <a:buNone/>
              <a:defRPr/>
            </a:pPr>
            <a:r>
              <a:rPr lang="en-US" sz="1600" dirty="0"/>
              <a:t>t</a:t>
            </a:r>
            <a:r>
              <a:rPr lang="en-US" sz="1600" dirty="0" smtClean="0"/>
              <a:t>o</a:t>
            </a:r>
          </a:p>
          <a:p>
            <a:pPr marL="366713" lvl="1" indent="0">
              <a:buFont typeface="Wingdings 2" pitchFamily="18" charset="2"/>
              <a:buNone/>
              <a:defRPr/>
            </a:pPr>
            <a:r>
              <a:rPr lang="en-US" sz="1600" dirty="0" smtClean="0"/>
              <a:t>OOP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StringTokenizer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b="1" smtClean="0"/>
              <a:t>java.util.StringTokenizer</a:t>
            </a:r>
            <a:r>
              <a:rPr lang="en-US" altLang="en-US" smtClean="0"/>
              <a:t> class allows you to break a string into tokens. It is simple way to break string.</a:t>
            </a:r>
          </a:p>
          <a:p>
            <a:r>
              <a:rPr lang="en-US" altLang="en-US" smtClean="0"/>
              <a:t>The default delimiter set, </a:t>
            </a:r>
          </a:p>
          <a:p>
            <a:pPr lvl="1"/>
            <a:r>
              <a:rPr lang="en-US" altLang="en-US" smtClean="0"/>
              <a:t>" \t\n\r\f": </a:t>
            </a:r>
          </a:p>
          <a:p>
            <a:pPr lvl="1"/>
            <a:r>
              <a:rPr lang="en-US" altLang="en-US" smtClean="0"/>
              <a:t>space character, tab character, newline character, carriage-return character, form-feed character.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4373563"/>
          <a:ext cx="7772400" cy="2179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/>
              </a:tblGrid>
              <a:tr h="32650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Constructor and Description</a:t>
                      </a:r>
                      <a:endParaRPr lang="en-US" sz="1600" dirty="0"/>
                    </a:p>
                  </a:txBody>
                  <a:tcPr marL="28575" marR="28575" marT="28556" marB="28556" anchor="ctr"/>
                </a:tc>
              </a:tr>
              <a:tr h="544755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hlinkClick r:id="rId2"/>
                        </a:rPr>
                        <a:t>StringTokenizer</a:t>
                      </a:r>
                      <a:r>
                        <a:rPr lang="en-US" sz="1600" dirty="0"/>
                        <a:t>(</a:t>
                      </a:r>
                      <a:r>
                        <a:rPr lang="en-US" sz="1600" dirty="0">
                          <a:hlinkClick r:id="rId3" tooltip="class in java.lang"/>
                        </a:rPr>
                        <a:t>String</a:t>
                      </a:r>
                      <a:r>
                        <a:rPr lang="en-US" sz="1600" dirty="0"/>
                        <a:t> </a:t>
                      </a:r>
                      <a:r>
                        <a:rPr lang="en-US" sz="1600" dirty="0" err="1"/>
                        <a:t>str</a:t>
                      </a:r>
                      <a:r>
                        <a:rPr lang="en-US" sz="1600" dirty="0"/>
                        <a:t>) Constructs a string tokenizer for the specified string.</a:t>
                      </a:r>
                    </a:p>
                  </a:txBody>
                  <a:tcPr marL="28575" marR="28575" marT="28556" marB="28556" anchor="ctr"/>
                </a:tc>
              </a:tr>
              <a:tr h="591023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hlinkClick r:id="rId4"/>
                        </a:rPr>
                        <a:t>StringTokenizer</a:t>
                      </a:r>
                      <a:r>
                        <a:rPr lang="en-US" sz="1600" dirty="0"/>
                        <a:t>(</a:t>
                      </a:r>
                      <a:r>
                        <a:rPr lang="en-US" sz="1600" dirty="0">
                          <a:hlinkClick r:id="rId3" tooltip="class in java.lang"/>
                        </a:rPr>
                        <a:t>String</a:t>
                      </a:r>
                      <a:r>
                        <a:rPr lang="en-US" sz="1600" dirty="0"/>
                        <a:t> </a:t>
                      </a:r>
                      <a:r>
                        <a:rPr lang="en-US" sz="1600" dirty="0" err="1"/>
                        <a:t>str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>
                          <a:hlinkClick r:id="rId3" tooltip="class in java.lang"/>
                        </a:rPr>
                        <a:t>String</a:t>
                      </a:r>
                      <a:r>
                        <a:rPr lang="en-US" sz="1600" dirty="0"/>
                        <a:t> </a:t>
                      </a:r>
                      <a:r>
                        <a:rPr lang="en-US" sz="1600" dirty="0" err="1"/>
                        <a:t>delim</a:t>
                      </a:r>
                      <a:r>
                        <a:rPr lang="en-US" sz="1600" dirty="0"/>
                        <a:t>) Constructs a string tokenizer for the specified string.</a:t>
                      </a:r>
                    </a:p>
                  </a:txBody>
                  <a:tcPr marL="28575" marR="28575" marT="28556" marB="28556" anchor="ctr"/>
                </a:tc>
              </a:tr>
              <a:tr h="717356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hlinkClick r:id="rId5"/>
                        </a:rPr>
                        <a:t>StringTokenizer</a:t>
                      </a:r>
                      <a:r>
                        <a:rPr lang="en-US" sz="1600" dirty="0"/>
                        <a:t>(</a:t>
                      </a:r>
                      <a:r>
                        <a:rPr lang="en-US" sz="1600" dirty="0">
                          <a:hlinkClick r:id="rId3" tooltip="class in java.lang"/>
                        </a:rPr>
                        <a:t>String</a:t>
                      </a:r>
                      <a:r>
                        <a:rPr lang="en-US" sz="1600" dirty="0"/>
                        <a:t> </a:t>
                      </a:r>
                      <a:r>
                        <a:rPr lang="en-US" sz="1600" dirty="0" err="1"/>
                        <a:t>str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>
                          <a:hlinkClick r:id="rId3" tooltip="class in java.lang"/>
                        </a:rPr>
                        <a:t>String</a:t>
                      </a:r>
                      <a:r>
                        <a:rPr lang="en-US" sz="1600" dirty="0"/>
                        <a:t> </a:t>
                      </a:r>
                      <a:r>
                        <a:rPr lang="en-US" sz="1600" dirty="0" err="1"/>
                        <a:t>delim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boolean</a:t>
                      </a:r>
                      <a:r>
                        <a:rPr lang="en-US" sz="1600" dirty="0"/>
                        <a:t> </a:t>
                      </a:r>
                      <a:r>
                        <a:rPr lang="en-US" sz="1600" dirty="0" err="1"/>
                        <a:t>returnDelims</a:t>
                      </a:r>
                      <a:r>
                        <a:rPr lang="en-US" sz="1600" dirty="0"/>
                        <a:t>) Constructs a string tokenizer for the specified string.</a:t>
                      </a:r>
                    </a:p>
                  </a:txBody>
                  <a:tcPr marL="28575" marR="28575" marT="28556" marB="28556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StringTokenizer</a:t>
            </a:r>
            <a:r>
              <a:rPr lang="en-US" dirty="0" smtClean="0"/>
              <a:t> - Methods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603375"/>
          <a:ext cx="7620000" cy="4797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5334000"/>
              </a:tblGrid>
              <a:tr h="350914">
                <a:tc>
                  <a:txBody>
                    <a:bodyPr/>
                    <a:lstStyle/>
                    <a:p>
                      <a:r>
                        <a:rPr lang="en-US" sz="1400" dirty="0"/>
                        <a:t>Modifier and Type</a:t>
                      </a:r>
                    </a:p>
                  </a:txBody>
                  <a:tcPr marL="22605" marR="22605" marT="22606" marB="2260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Method and Description</a:t>
                      </a:r>
                    </a:p>
                  </a:txBody>
                  <a:tcPr marL="22605" marR="22605" marT="22606" marB="22606" anchor="ctr"/>
                </a:tc>
              </a:tr>
              <a:tr h="1052258">
                <a:tc>
                  <a:txBody>
                    <a:bodyPr/>
                    <a:lstStyle/>
                    <a:p>
                      <a:r>
                        <a:rPr lang="en-US" sz="1400"/>
                        <a:t>int</a:t>
                      </a:r>
                    </a:p>
                  </a:txBody>
                  <a:tcPr marL="22605" marR="22605" marT="22606" marB="22606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hlinkClick r:id="rId2"/>
                        </a:rPr>
                        <a:t>countTokens</a:t>
                      </a:r>
                      <a:r>
                        <a:rPr lang="en-US" sz="1400"/>
                        <a:t>() Calculates the number of times that this tokenizer's nextToken method can be called before it generates an exception.</a:t>
                      </a:r>
                    </a:p>
                  </a:txBody>
                  <a:tcPr marL="22605" marR="22605" marT="22606" marB="22606" anchor="ctr"/>
                </a:tc>
              </a:tr>
              <a:tr h="648468">
                <a:tc>
                  <a:txBody>
                    <a:bodyPr/>
                    <a:lstStyle/>
                    <a:p>
                      <a:r>
                        <a:rPr lang="en-US" sz="1400" dirty="0" err="1"/>
                        <a:t>boolean</a:t>
                      </a:r>
                      <a:endParaRPr lang="en-US" sz="1400" dirty="0"/>
                    </a:p>
                  </a:txBody>
                  <a:tcPr marL="22605" marR="22605" marT="22606" marB="22606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hlinkClick r:id="rId3"/>
                        </a:rPr>
                        <a:t>hasMoreElements</a:t>
                      </a:r>
                      <a:r>
                        <a:rPr lang="en-US" sz="1400"/>
                        <a:t>() Returns the same value as the hasMoreTokens method.</a:t>
                      </a:r>
                    </a:p>
                  </a:txBody>
                  <a:tcPr marL="22605" marR="22605" marT="22606" marB="22606" anchor="ctr"/>
                </a:tc>
              </a:tr>
              <a:tr h="699106">
                <a:tc>
                  <a:txBody>
                    <a:bodyPr/>
                    <a:lstStyle/>
                    <a:p>
                      <a:r>
                        <a:rPr lang="en-US" sz="1400"/>
                        <a:t>boolean</a:t>
                      </a:r>
                    </a:p>
                  </a:txBody>
                  <a:tcPr marL="22605" marR="22605" marT="22606" marB="22606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hlinkClick r:id="rId4"/>
                        </a:rPr>
                        <a:t>hasMoreTokens</a:t>
                      </a:r>
                      <a:r>
                        <a:rPr lang="en-US" sz="1400"/>
                        <a:t>() Tests if there are more tokens available from this tokenizer's string.</a:t>
                      </a:r>
                    </a:p>
                  </a:txBody>
                  <a:tcPr marL="22605" marR="22605" marT="22606" marB="22606" anchor="ctr"/>
                </a:tc>
              </a:tr>
              <a:tr h="916768">
                <a:tc>
                  <a:txBody>
                    <a:bodyPr/>
                    <a:lstStyle/>
                    <a:p>
                      <a:r>
                        <a:rPr lang="en-US" sz="1400">
                          <a:hlinkClick r:id="rId5" tooltip="class in java.lang"/>
                        </a:rPr>
                        <a:t>Object</a:t>
                      </a:r>
                      <a:endParaRPr lang="en-US" sz="1400"/>
                    </a:p>
                  </a:txBody>
                  <a:tcPr marL="22605" marR="22605" marT="22606" marB="22606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hlinkClick r:id="rId6"/>
                        </a:rPr>
                        <a:t>nextElement</a:t>
                      </a:r>
                      <a:r>
                        <a:rPr lang="en-US" sz="1400"/>
                        <a:t>() Returns the same value as the nextToken method, except that its declared return value is Object rather than String.</a:t>
                      </a:r>
                    </a:p>
                  </a:txBody>
                  <a:tcPr marL="22605" marR="22605" marT="22606" marB="22606" anchor="ctr"/>
                </a:tc>
              </a:tr>
              <a:tr h="481445"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7" tooltip="class in java.lang"/>
                        </a:rPr>
                        <a:t>String</a:t>
                      </a:r>
                      <a:endParaRPr lang="en-US" sz="1400" dirty="0"/>
                    </a:p>
                  </a:txBody>
                  <a:tcPr marL="22605" marR="22605" marT="22606" marB="22606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hlinkClick r:id="rId8"/>
                        </a:rPr>
                        <a:t>nextToken</a:t>
                      </a:r>
                      <a:r>
                        <a:rPr lang="en-US" sz="1400"/>
                        <a:t>() Returns the next token from this string tokenizer.</a:t>
                      </a:r>
                    </a:p>
                  </a:txBody>
                  <a:tcPr marL="22605" marR="22605" marT="22606" marB="22606" anchor="ctr"/>
                </a:tc>
              </a:tr>
              <a:tr h="648468">
                <a:tc>
                  <a:txBody>
                    <a:bodyPr/>
                    <a:lstStyle/>
                    <a:p>
                      <a:r>
                        <a:rPr lang="en-US" sz="1400">
                          <a:hlinkClick r:id="rId7" tooltip="class in java.lang"/>
                        </a:rPr>
                        <a:t>String</a:t>
                      </a:r>
                      <a:endParaRPr lang="en-US" sz="1400"/>
                    </a:p>
                  </a:txBody>
                  <a:tcPr marL="22605" marR="22605" marT="22606" marB="22606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hlinkClick r:id="rId9"/>
                        </a:rPr>
                        <a:t>nextToken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>
                          <a:hlinkClick r:id="rId7" tooltip="class in java.lang"/>
                        </a:rPr>
                        <a:t>String</a:t>
                      </a:r>
                      <a:r>
                        <a:rPr lang="en-US" sz="1400" dirty="0"/>
                        <a:t> </a:t>
                      </a:r>
                      <a:r>
                        <a:rPr lang="en-US" sz="1400" dirty="0" err="1"/>
                        <a:t>delim</a:t>
                      </a:r>
                      <a:r>
                        <a:rPr lang="en-US" sz="1400" dirty="0"/>
                        <a:t>) Returns the next token in this string tokenizer's string.</a:t>
                      </a:r>
                    </a:p>
                  </a:txBody>
                  <a:tcPr marL="22605" marR="22605" marT="22606" marB="22606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StringTokenizer</a:t>
            </a:r>
            <a:r>
              <a:rPr lang="en-US" dirty="0" smtClean="0"/>
              <a:t>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1600" dirty="0" smtClean="0"/>
              <a:t>import </a:t>
            </a:r>
            <a:r>
              <a:rPr lang="en-US" sz="1600" dirty="0" err="1" smtClean="0"/>
              <a:t>java.util.StringTokenizer</a:t>
            </a:r>
            <a:r>
              <a:rPr lang="en-US" sz="1600" dirty="0" smtClean="0"/>
              <a:t>;  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600" dirty="0" smtClean="0"/>
              <a:t>public class Simple{  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600" dirty="0" smtClean="0"/>
              <a:t> public static void main(String </a:t>
            </a:r>
            <a:r>
              <a:rPr lang="en-US" sz="1600" dirty="0" err="1" smtClean="0"/>
              <a:t>args</a:t>
            </a:r>
            <a:r>
              <a:rPr lang="en-US" sz="1600" dirty="0" smtClean="0"/>
              <a:t>[]){  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600" dirty="0" smtClean="0"/>
              <a:t> </a:t>
            </a:r>
            <a:r>
              <a:rPr lang="en-US" sz="1600" dirty="0"/>
              <a:t>	</a:t>
            </a:r>
            <a:r>
              <a:rPr lang="en-US" sz="1600" dirty="0" err="1" smtClean="0"/>
              <a:t>StringTokenizer</a:t>
            </a:r>
            <a:r>
              <a:rPr lang="en-US" sz="1600" dirty="0" smtClean="0"/>
              <a:t> </a:t>
            </a:r>
            <a:r>
              <a:rPr lang="en-US" sz="1600" dirty="0" err="1"/>
              <a:t>st</a:t>
            </a:r>
            <a:r>
              <a:rPr lang="en-US" sz="1600" dirty="0"/>
              <a:t> = new </a:t>
            </a:r>
            <a:r>
              <a:rPr lang="en-US" sz="1600" dirty="0" err="1"/>
              <a:t>StringTokenizer</a:t>
            </a:r>
            <a:r>
              <a:rPr lang="en-US" sz="1600" dirty="0"/>
              <a:t>("Welcome to OOP"," ");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600" b="1" dirty="0" smtClean="0"/>
              <a:t>	</a:t>
            </a:r>
            <a:r>
              <a:rPr lang="en-US" sz="1600" dirty="0" smtClean="0"/>
              <a:t>while(</a:t>
            </a:r>
            <a:r>
              <a:rPr lang="en-US" sz="1600" dirty="0" err="1" smtClean="0"/>
              <a:t>st.hasMoreTokens</a:t>
            </a:r>
            <a:r>
              <a:rPr lang="en-US" sz="1600" dirty="0"/>
              <a:t>())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600" dirty="0" smtClean="0"/>
              <a:t>		</a:t>
            </a:r>
            <a:r>
              <a:rPr lang="en-US" sz="1600" dirty="0" err="1" smtClean="0"/>
              <a:t>System.</a:t>
            </a:r>
            <a:r>
              <a:rPr lang="en-US" sz="1600" i="1" dirty="0" err="1" smtClean="0"/>
              <a:t>out.println</a:t>
            </a:r>
            <a:r>
              <a:rPr lang="en-US" sz="1600" i="1" dirty="0" smtClean="0"/>
              <a:t>(</a:t>
            </a:r>
            <a:r>
              <a:rPr lang="en-US" sz="1600" i="1" dirty="0" err="1" smtClean="0"/>
              <a:t>st.nextToken</a:t>
            </a:r>
            <a:r>
              <a:rPr lang="en-US" sz="1600" i="1" dirty="0"/>
              <a:t>());</a:t>
            </a:r>
            <a:r>
              <a:rPr lang="en-US" sz="1600" dirty="0" smtClean="0"/>
              <a:t>   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600" dirty="0" smtClean="0"/>
              <a:t>    }  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600" dirty="0" smtClean="0"/>
              <a:t>}</a:t>
            </a:r>
            <a:r>
              <a:rPr lang="en-US" dirty="0" smtClean="0"/>
              <a:t>  </a:t>
            </a:r>
          </a:p>
          <a:p>
            <a:pPr>
              <a:defRPr/>
            </a:pPr>
            <a:r>
              <a:rPr lang="en-US" dirty="0" smtClean="0"/>
              <a:t>Output: </a:t>
            </a:r>
          </a:p>
          <a:p>
            <a:pPr marL="366713" lvl="1" indent="0">
              <a:buFont typeface="Wingdings 2" pitchFamily="18" charset="2"/>
              <a:buNone/>
              <a:defRPr/>
            </a:pPr>
            <a:r>
              <a:rPr lang="en-US" sz="1600" dirty="0" smtClean="0"/>
              <a:t>Welcome </a:t>
            </a:r>
          </a:p>
          <a:p>
            <a:pPr marL="366713" lvl="1" indent="0">
              <a:buFont typeface="Wingdings 2" pitchFamily="18" charset="2"/>
              <a:buNone/>
              <a:defRPr/>
            </a:pPr>
            <a:r>
              <a:rPr lang="en-US" sz="1600" dirty="0"/>
              <a:t>t</a:t>
            </a:r>
            <a:r>
              <a:rPr lang="en-US" sz="1600" dirty="0" smtClean="0"/>
              <a:t>o</a:t>
            </a:r>
          </a:p>
          <a:p>
            <a:pPr marL="366713" lvl="1" indent="0">
              <a:buFont typeface="Wingdings 2" pitchFamily="18" charset="2"/>
              <a:buNone/>
              <a:defRPr/>
            </a:pPr>
            <a:r>
              <a:rPr lang="en-US" sz="1600" dirty="0" smtClean="0"/>
              <a:t>OOP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Is a final class in java.lang pacakage</a:t>
            </a:r>
          </a:p>
          <a:p>
            <a:pPr eaLnBrk="1" hangingPunct="1"/>
            <a:r>
              <a:rPr lang="en-US" altLang="en-US" smtClean="0"/>
              <a:t>Example 1: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smtClean="0"/>
              <a:t>String s = new String();</a:t>
            </a:r>
          </a:p>
          <a:p>
            <a:pPr eaLnBrk="1" hangingPunct="1"/>
            <a:r>
              <a:rPr lang="en-US" altLang="en-US" smtClean="0"/>
              <a:t>Example 2: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smtClean="0"/>
              <a:t>char chars[] = { 'a', 'b', 'c' };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smtClean="0"/>
              <a:t>String s = new String(chars);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smtClean="0"/>
              <a:t>This constructor initializes </a:t>
            </a:r>
            <a:r>
              <a:rPr lang="en-US" altLang="en-US" b="1" smtClean="0"/>
              <a:t>s with the string "abc".</a:t>
            </a:r>
          </a:p>
          <a:p>
            <a:pPr eaLnBrk="1" hangingPunct="1"/>
            <a:r>
              <a:rPr lang="en-US" altLang="en-US" smtClean="0"/>
              <a:t>Example 3: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smtClean="0"/>
              <a:t>String s = new String(“Hello World”);</a:t>
            </a:r>
          </a:p>
          <a:p>
            <a:pPr eaLnBrk="1" hangingPunct="1"/>
            <a:r>
              <a:rPr lang="en-US" altLang="en-US" smtClean="0"/>
              <a:t>Example 4: Simplified literal version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smtClean="0"/>
              <a:t>String s = “Hello World”;</a:t>
            </a:r>
          </a:p>
          <a:p>
            <a:pPr lvl="2" eaLnBrk="1" hangingPunct="1">
              <a:buFont typeface="Wingdings" pitchFamily="2" charset="2"/>
              <a:buNone/>
            </a:pPr>
            <a:endParaRPr lang="en-US" alt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smtClean="0"/>
              <a:t>Note: Before Java 7 - Can’t use String in Switch</a:t>
            </a:r>
          </a:p>
          <a:p>
            <a:pPr lvl="2" eaLnBrk="1" hangingPunct="1">
              <a:buFont typeface="Wingdings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String 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533400" y="1524000"/>
          <a:ext cx="7924800" cy="50291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001"/>
                <a:gridCol w="6400799"/>
              </a:tblGrid>
              <a:tr h="1927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Modifier and Type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Method and 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</a:tr>
              <a:tr h="420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char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 err="1">
                          <a:effectLst/>
                          <a:hlinkClick r:id="rId2"/>
                        </a:rPr>
                        <a:t>charAt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 index)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Returns the char value at the specified index.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</a:tr>
              <a:tr h="420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 err="1">
                          <a:effectLst/>
                          <a:hlinkClick r:id="rId3"/>
                        </a:rPr>
                        <a:t>compareTo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u="sng" dirty="0">
                          <a:effectLst/>
                          <a:hlinkClick r:id="rId4" tooltip="class in java.lang"/>
                        </a:rPr>
                        <a:t>String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err="1">
                          <a:effectLst/>
                        </a:rPr>
                        <a:t>anotherString</a:t>
                      </a:r>
                      <a:r>
                        <a:rPr lang="en-US" sz="1200" dirty="0">
                          <a:effectLst/>
                        </a:rPr>
                        <a:t>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Compares two strings lexicographically.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</a:tr>
              <a:tr h="420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 err="1">
                          <a:effectLst/>
                          <a:hlinkClick r:id="rId5"/>
                        </a:rPr>
                        <a:t>compareToIgnoreCase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u="sng" dirty="0">
                          <a:effectLst/>
                          <a:hlinkClick r:id="rId4" tooltip="class in java.lang"/>
                        </a:rPr>
                        <a:t>String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err="1">
                          <a:effectLst/>
                        </a:rPr>
                        <a:t>str</a:t>
                      </a:r>
                      <a:r>
                        <a:rPr lang="en-US" sz="1200" dirty="0">
                          <a:effectLst/>
                        </a:rPr>
                        <a:t>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Compares two strings lexicographically, ignoring case differences.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</a:tr>
              <a:tr h="420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  <a:hlinkClick r:id="rId4" tooltip="class in java.lang"/>
                        </a:rPr>
                        <a:t>String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 err="1">
                          <a:effectLst/>
                          <a:hlinkClick r:id="rId6"/>
                        </a:rPr>
                        <a:t>concat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u="sng" dirty="0">
                          <a:effectLst/>
                          <a:hlinkClick r:id="rId4" tooltip="class in java.lang"/>
                        </a:rPr>
                        <a:t>String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err="1">
                          <a:effectLst/>
                        </a:rPr>
                        <a:t>str</a:t>
                      </a:r>
                      <a:r>
                        <a:rPr lang="en-US" sz="1200" dirty="0">
                          <a:effectLst/>
                        </a:rPr>
                        <a:t>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Concatenates the specified string to the end of this string.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</a:tr>
              <a:tr h="420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 err="1">
                          <a:effectLst/>
                          <a:hlinkClick r:id="rId7"/>
                        </a:rPr>
                        <a:t>endsWith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u="sng" dirty="0">
                          <a:effectLst/>
                          <a:hlinkClick r:id="rId4" tooltip="class in java.lang"/>
                        </a:rPr>
                        <a:t>String</a:t>
                      </a:r>
                      <a:r>
                        <a:rPr lang="en-US" sz="1200" dirty="0">
                          <a:effectLst/>
                        </a:rPr>
                        <a:t> suffix)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Tests if this string ends with the specified suffix.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</a:tr>
              <a:tr h="420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boolean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effectLst/>
                          <a:hlinkClick r:id="rId8"/>
                        </a:rPr>
                        <a:t>equals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u="sng" dirty="0">
                          <a:effectLst/>
                          <a:hlinkClick r:id="rId9" tooltip="class in java.lang"/>
                        </a:rPr>
                        <a:t>Object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err="1">
                          <a:effectLst/>
                        </a:rPr>
                        <a:t>anObject</a:t>
                      </a:r>
                      <a:r>
                        <a:rPr lang="en-US" sz="1200" dirty="0">
                          <a:effectLst/>
                        </a:rPr>
                        <a:t>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Compares this string to the specified object.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</a:tr>
              <a:tr h="420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boolean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 err="1">
                          <a:effectLst/>
                          <a:hlinkClick r:id="rId10"/>
                        </a:rPr>
                        <a:t>equalsIgnoreCase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u="sng" dirty="0">
                          <a:effectLst/>
                          <a:hlinkClick r:id="rId4" tooltip="class in java.lang"/>
                        </a:rPr>
                        <a:t>String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err="1">
                          <a:effectLst/>
                        </a:rPr>
                        <a:t>anotherString</a:t>
                      </a:r>
                      <a:r>
                        <a:rPr lang="en-US" sz="1200" dirty="0">
                          <a:effectLst/>
                        </a:rPr>
                        <a:t>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Compares this String to another String, ignoring case considerations.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</a:tr>
              <a:tr h="63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byte[]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 err="1">
                          <a:effectLst/>
                          <a:hlinkClick r:id="rId11"/>
                        </a:rPr>
                        <a:t>getBytes</a:t>
                      </a:r>
                      <a:r>
                        <a:rPr lang="en-US" sz="1200" dirty="0">
                          <a:effectLst/>
                        </a:rPr>
                        <a:t>()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Encodes this String into a sequence of bytes using the platform's default charset, storing the result into a new byte array.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</a:tr>
              <a:tr h="420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int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 err="1">
                          <a:effectLst/>
                          <a:hlinkClick r:id="rId12"/>
                        </a:rPr>
                        <a:t>indexOf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u="sng" dirty="0">
                          <a:effectLst/>
                          <a:hlinkClick r:id="rId4" tooltip="class in java.lang"/>
                        </a:rPr>
                        <a:t>String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err="1">
                          <a:effectLst/>
                        </a:rPr>
                        <a:t>str</a:t>
                      </a:r>
                      <a:r>
                        <a:rPr lang="en-US" sz="1200" dirty="0">
                          <a:effectLst/>
                        </a:rPr>
                        <a:t>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Returns the index within this string of the first occurrence of the specified substring.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</a:tr>
              <a:tr h="420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boolean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 err="1">
                          <a:effectLst/>
                          <a:hlinkClick r:id="rId13"/>
                        </a:rPr>
                        <a:t>isEmpty</a:t>
                      </a:r>
                      <a:r>
                        <a:rPr lang="en-US" sz="1200" dirty="0">
                          <a:effectLst/>
                        </a:rPr>
                        <a:t>()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Returns true if, and only if, </a:t>
                      </a:r>
                      <a:r>
                        <a:rPr lang="en-US" sz="1200" u="sng" dirty="0">
                          <a:effectLst/>
                          <a:hlinkClick r:id="rId14"/>
                        </a:rPr>
                        <a:t>length()</a:t>
                      </a:r>
                      <a:r>
                        <a:rPr lang="en-US" sz="1200" dirty="0">
                          <a:effectLst/>
                        </a:rPr>
                        <a:t> is 0.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</a:tr>
              <a:tr h="420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 err="1">
                          <a:effectLst/>
                          <a:hlinkClick r:id="rId15"/>
                        </a:rPr>
                        <a:t>lastIndexOf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u="sng" dirty="0">
                          <a:effectLst/>
                          <a:hlinkClick r:id="rId4" tooltip="class in java.lang"/>
                        </a:rPr>
                        <a:t>String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err="1">
                          <a:effectLst/>
                        </a:rPr>
                        <a:t>str</a:t>
                      </a:r>
                      <a:r>
                        <a:rPr lang="en-US" sz="1200" dirty="0">
                          <a:effectLst/>
                        </a:rPr>
                        <a:t>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Returns the index within this string of the last occurrence of the specified substring.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String 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533400" y="1524000"/>
          <a:ext cx="7924800" cy="50291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001"/>
                <a:gridCol w="6400799"/>
              </a:tblGrid>
              <a:tr h="1927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Modifier and Type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Method and 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</a:tr>
              <a:tr h="420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int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effectLst/>
                          <a:hlinkClick r:id="rId2"/>
                        </a:rPr>
                        <a:t>length</a:t>
                      </a:r>
                      <a:r>
                        <a:rPr lang="en-US" sz="1200" dirty="0">
                          <a:effectLst/>
                        </a:rPr>
                        <a:t>()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Returns the length of this string.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</a:tr>
              <a:tr h="63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  <a:hlinkClick r:id="rId3" tooltip="class in java.lang"/>
                        </a:rPr>
                        <a:t>String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 err="1">
                          <a:effectLst/>
                          <a:hlinkClick r:id="rId4"/>
                        </a:rPr>
                        <a:t>replaceAll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u="sng" dirty="0">
                          <a:effectLst/>
                          <a:hlinkClick r:id="rId3" tooltip="class in java.lang"/>
                        </a:rPr>
                        <a:t>String</a:t>
                      </a:r>
                      <a:r>
                        <a:rPr lang="en-US" sz="1200" dirty="0">
                          <a:effectLst/>
                        </a:rPr>
                        <a:t> regex, </a:t>
                      </a:r>
                      <a:r>
                        <a:rPr lang="en-US" sz="1200" u="sng" dirty="0">
                          <a:effectLst/>
                          <a:hlinkClick r:id="rId3" tooltip="class in java.lang"/>
                        </a:rPr>
                        <a:t>String</a:t>
                      </a:r>
                      <a:r>
                        <a:rPr lang="en-US" sz="1200" dirty="0">
                          <a:effectLst/>
                        </a:rPr>
                        <a:t> replacement)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Replaces each substring of this string that matches the given </a:t>
                      </a:r>
                      <a:r>
                        <a:rPr lang="en-US" sz="1200" u="sng" dirty="0">
                          <a:effectLst/>
                          <a:hlinkClick r:id="rId5"/>
                        </a:rPr>
                        <a:t>regular expression</a:t>
                      </a:r>
                      <a:r>
                        <a:rPr lang="en-US" sz="1200" dirty="0">
                          <a:effectLst/>
                        </a:rPr>
                        <a:t> with the given replacement.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</a:tr>
              <a:tr h="420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  <a:hlinkClick r:id="rId3" tooltip="class in java.lang"/>
                        </a:rPr>
                        <a:t>String</a:t>
                      </a:r>
                      <a:r>
                        <a:rPr lang="en-US" sz="1200">
                          <a:effectLst/>
                        </a:rPr>
                        <a:t>[]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effectLst/>
                          <a:hlinkClick r:id="rId6"/>
                        </a:rPr>
                        <a:t>split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u="sng" dirty="0">
                          <a:effectLst/>
                          <a:hlinkClick r:id="rId3" tooltip="class in java.lang"/>
                        </a:rPr>
                        <a:t>String</a:t>
                      </a:r>
                      <a:r>
                        <a:rPr lang="en-US" sz="1200" dirty="0">
                          <a:effectLst/>
                        </a:rPr>
                        <a:t> regex)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Splits this string around matches of the given </a:t>
                      </a:r>
                      <a:r>
                        <a:rPr lang="en-US" sz="1200" u="sng" dirty="0">
                          <a:effectLst/>
                          <a:hlinkClick r:id="rId5"/>
                        </a:rPr>
                        <a:t>regular expression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</a:tr>
              <a:tr h="420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boolean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 err="1">
                          <a:effectLst/>
                          <a:hlinkClick r:id="rId7"/>
                        </a:rPr>
                        <a:t>startsWith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u="sng" dirty="0">
                          <a:effectLst/>
                          <a:hlinkClick r:id="rId3" tooltip="class in java.lang"/>
                        </a:rPr>
                        <a:t>String</a:t>
                      </a:r>
                      <a:r>
                        <a:rPr lang="en-US" sz="1200" dirty="0">
                          <a:effectLst/>
                        </a:rPr>
                        <a:t> prefix)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Tests if this string starts with the specified prefix.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</a:tr>
              <a:tr h="420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  <a:hlinkClick r:id="rId3" tooltip="class in java.lang"/>
                        </a:rPr>
                        <a:t>String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effectLst/>
                          <a:hlinkClick r:id="rId8"/>
                        </a:rPr>
                        <a:t>substring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err="1">
                          <a:effectLst/>
                        </a:rPr>
                        <a:t>beginIndex</a:t>
                      </a:r>
                      <a:r>
                        <a:rPr lang="en-US" sz="1200" dirty="0">
                          <a:effectLst/>
                        </a:rPr>
                        <a:t>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Returns a new string that is a substring of this string.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</a:tr>
              <a:tr h="420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  <a:hlinkClick r:id="rId3" tooltip="class in java.lang"/>
                        </a:rPr>
                        <a:t>String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effectLst/>
                          <a:hlinkClick r:id="rId9"/>
                        </a:rPr>
                        <a:t>substring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err="1">
                          <a:effectLst/>
                        </a:rPr>
                        <a:t>beginIndex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err="1">
                          <a:effectLst/>
                        </a:rPr>
                        <a:t>endIndex</a:t>
                      </a:r>
                      <a:r>
                        <a:rPr lang="en-US" sz="1200" dirty="0">
                          <a:effectLst/>
                        </a:rPr>
                        <a:t>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Returns a new string that is a substring of this string.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</a:tr>
              <a:tr h="63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effectLst/>
                          <a:hlinkClick r:id="rId3" tooltip="class in java.lang"/>
                        </a:rPr>
                        <a:t>String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 err="1">
                          <a:effectLst/>
                          <a:hlinkClick r:id="rId10"/>
                        </a:rPr>
                        <a:t>toLowerCase</a:t>
                      </a:r>
                      <a:r>
                        <a:rPr lang="en-US" sz="1200" dirty="0">
                          <a:effectLst/>
                        </a:rPr>
                        <a:t>()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Converts all of the characters in this String to lower case using the rules of the default locale.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</a:tr>
              <a:tr h="63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  <a:hlinkClick r:id="rId3" tooltip="class in java.lang"/>
                        </a:rPr>
                        <a:t>String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 err="1">
                          <a:effectLst/>
                          <a:hlinkClick r:id="rId11"/>
                        </a:rPr>
                        <a:t>toUpperCase</a:t>
                      </a:r>
                      <a:r>
                        <a:rPr lang="en-US" sz="1200" dirty="0">
                          <a:effectLst/>
                        </a:rPr>
                        <a:t>()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Converts all of the characters in this String to upper case using the rules of the default locale.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</a:tr>
              <a:tr h="420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  <a:hlinkClick r:id="rId3" tooltip="class in java.lang"/>
                        </a:rPr>
                        <a:t>String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effectLst/>
                          <a:hlinkClick r:id="rId12"/>
                        </a:rPr>
                        <a:t>trim</a:t>
                      </a:r>
                      <a:r>
                        <a:rPr lang="en-US" sz="1200" dirty="0">
                          <a:effectLst/>
                        </a:rPr>
                        <a:t>()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Returns a copy of the string, with leading and trailing whitespace omitted.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</a:tr>
              <a:tr h="420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static </a:t>
                      </a:r>
                      <a:r>
                        <a:rPr lang="en-US" sz="1200" u="sng" dirty="0">
                          <a:effectLst/>
                          <a:hlinkClick r:id="rId3" tooltip="class in java.lang"/>
                        </a:rPr>
                        <a:t>String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 err="1">
                          <a:effectLst/>
                          <a:hlinkClick r:id="rId13"/>
                        </a:rPr>
                        <a:t>valueOf</a:t>
                      </a:r>
                      <a:r>
                        <a:rPr lang="en-US" sz="1200" dirty="0">
                          <a:effectLst/>
                        </a:rPr>
                        <a:t>(double d)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Returns the string representation of the double argument.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226" marR="25226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String concatenation is the process of joining two or more small String to create a big String.</a:t>
            </a:r>
          </a:p>
          <a:p>
            <a:pPr eaLnBrk="1" hangingPunct="1"/>
            <a:r>
              <a:rPr lang="en-US" altLang="en-US" sz="2000" smtClean="0"/>
              <a:t>4 ways to do concatenation</a:t>
            </a:r>
          </a:p>
          <a:p>
            <a:pPr lvl="1" eaLnBrk="1" hangingPunct="1"/>
            <a:r>
              <a:rPr lang="en-US" altLang="en-US" sz="2000" smtClean="0"/>
              <a:t>Concatenation operator (+)</a:t>
            </a:r>
          </a:p>
          <a:p>
            <a:pPr lvl="1" eaLnBrk="1" hangingPunct="1"/>
            <a:r>
              <a:rPr lang="en-US" altLang="en-US" sz="2000" smtClean="0"/>
              <a:t>StringBuffer class</a:t>
            </a:r>
          </a:p>
          <a:p>
            <a:pPr lvl="1" eaLnBrk="1" hangingPunct="1"/>
            <a:r>
              <a:rPr lang="en-US" altLang="en-US" sz="2000" smtClean="0"/>
              <a:t>StringBuilder class</a:t>
            </a:r>
          </a:p>
          <a:p>
            <a:pPr lvl="1" eaLnBrk="1" hangingPunct="1"/>
            <a:r>
              <a:rPr lang="en-US" altLang="en-US" sz="2000" smtClean="0"/>
              <a:t>String.concat() function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altLang="en-US" sz="2000" smtClean="0"/>
          </a:p>
          <a:p>
            <a:pPr eaLnBrk="1" hangingPunct="1"/>
            <a:r>
              <a:rPr lang="en-US" altLang="en-US" sz="2000" b="1" smtClean="0"/>
              <a:t>For example, </a:t>
            </a:r>
          </a:p>
          <a:p>
            <a:pPr lvl="1" eaLnBrk="1" hangingPunct="1"/>
            <a:r>
              <a:rPr lang="en-US" altLang="en-US" sz="2000" smtClean="0"/>
              <a:t>The following fragment concatenates three strings and produce output “He is 9 years old”.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altLang="en-US" sz="1400" smtClean="0"/>
              <a:t>String age = "9";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altLang="en-US" sz="1400" smtClean="0"/>
              <a:t>String s = "He is " + age + " years old.";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altLang="en-US" sz="1400" smtClean="0"/>
              <a:t>System.out.println(s);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String Concatenation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public class StringConcat{ 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public static void main(String args[]){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	String firstname = “Tareq”, lastname = “Mahmud"; 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en-US" sz="1400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	// 1</a:t>
            </a:r>
            <a:r>
              <a:rPr lang="en-US" altLang="en-US" sz="1400" baseline="30000" smtClean="0"/>
              <a:t>st</a:t>
            </a:r>
            <a:r>
              <a:rPr lang="en-US" altLang="en-US" sz="1400" smtClean="0"/>
              <a:t> way - Use + operator to concatenate String 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	String name = firstname + " " + lastname; 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	System.out.println(name); 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	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	// 2</a:t>
            </a:r>
            <a:r>
              <a:rPr lang="en-US" altLang="en-US" sz="1400" baseline="30000" smtClean="0"/>
              <a:t>nd</a:t>
            </a:r>
            <a:r>
              <a:rPr lang="en-US" altLang="en-US" sz="1400" smtClean="0"/>
              <a:t> way – by concat() method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	name = firstname.concat(lastname); 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	System.out.println(name); 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en-US" sz="1400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	// 3</a:t>
            </a:r>
            <a:r>
              <a:rPr lang="en-US" altLang="en-US" sz="1400" baseline="30000" smtClean="0"/>
              <a:t>rd</a:t>
            </a:r>
            <a:r>
              <a:rPr lang="en-US" altLang="en-US" sz="1400" smtClean="0"/>
              <a:t> way - by using StringBuilder 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	StringBuilder sb = new StringBuilder(14);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	sb.append(firstname).append(" ").append(lastname); 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	System.out.println(sb.toString());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en-US" sz="1400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	// 4</a:t>
            </a:r>
            <a:r>
              <a:rPr lang="en-US" altLang="en-US" sz="1400" baseline="30000" smtClean="0"/>
              <a:t>th</a:t>
            </a:r>
            <a:r>
              <a:rPr lang="en-US" altLang="en-US" sz="1400" smtClean="0"/>
              <a:t> way - by using StringBuffer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	StringBuffer sBuffer = new StringBuffer(15);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	sBuffer.append(firstname).append(" ").append(lastname); 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	System.out.println(sBuffer.toString());     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	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400" smtClean="0"/>
              <a:t>} </a:t>
            </a:r>
            <a:endParaRPr lang="en-US" altLang="en-US" sz="1600" smtClean="0"/>
          </a:p>
        </p:txBody>
      </p:sp>
      <p:sp>
        <p:nvSpPr>
          <p:cNvPr id="5" name="TextBox 4"/>
          <p:cNvSpPr txBox="1"/>
          <p:nvPr/>
        </p:nvSpPr>
        <p:spPr>
          <a:xfrm>
            <a:off x="6019800" y="1752600"/>
            <a:ext cx="2057400" cy="1323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Output:</a:t>
            </a:r>
          </a:p>
          <a:p>
            <a:pPr>
              <a:defRPr/>
            </a:pPr>
            <a:r>
              <a:rPr lang="en-US" sz="1600" dirty="0" err="1">
                <a:latin typeface="Arial" pitchFamily="34" charset="0"/>
                <a:cs typeface="Arial" pitchFamily="34" charset="0"/>
              </a:rPr>
              <a:t>Tareq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Mahmud</a:t>
            </a:r>
          </a:p>
          <a:p>
            <a:pPr>
              <a:defRPr/>
            </a:pPr>
            <a:r>
              <a:rPr lang="en-US" sz="1600" dirty="0" err="1">
                <a:latin typeface="Arial" pitchFamily="34" charset="0"/>
                <a:cs typeface="Arial" pitchFamily="34" charset="0"/>
              </a:rPr>
              <a:t>Tareq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Mahmud</a:t>
            </a:r>
          </a:p>
          <a:p>
            <a:pPr>
              <a:defRPr/>
            </a:pPr>
            <a:r>
              <a:rPr lang="en-US" sz="1600" dirty="0" err="1">
                <a:latin typeface="Arial" pitchFamily="34" charset="0"/>
                <a:cs typeface="Arial" pitchFamily="34" charset="0"/>
              </a:rPr>
              <a:t>Tareq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Mahmud</a:t>
            </a:r>
          </a:p>
          <a:p>
            <a:pPr>
              <a:defRPr/>
            </a:pPr>
            <a:r>
              <a:rPr lang="en-US" sz="1600" dirty="0" err="1">
                <a:latin typeface="Arial" pitchFamily="34" charset="0"/>
                <a:cs typeface="Arial" pitchFamily="34" charset="0"/>
              </a:rPr>
              <a:t>Tareq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Mahmud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9800" y="3781425"/>
            <a:ext cx="2057400" cy="1323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Performance:</a:t>
            </a:r>
          </a:p>
          <a:p>
            <a:pPr>
              <a:defRPr/>
            </a:pPr>
            <a:r>
              <a:rPr lang="en-US" sz="1600" dirty="0" err="1">
                <a:latin typeface="Arial" pitchFamily="34" charset="0"/>
                <a:cs typeface="Arial" pitchFamily="34" charset="0"/>
              </a:rPr>
              <a:t>StringBuilder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600" dirty="0" err="1">
                <a:latin typeface="Arial" pitchFamily="34" charset="0"/>
                <a:cs typeface="Arial" pitchFamily="34" charset="0"/>
              </a:rPr>
              <a:t>StringBuffer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String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concat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600" dirty="0" err="1">
                <a:latin typeface="Arial" pitchFamily="34" charset="0"/>
                <a:cs typeface="Arial" pitchFamily="34" charset="0"/>
              </a:rPr>
              <a:t>Concat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operator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+ operator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Works from left to right</a:t>
            </a:r>
          </a:p>
          <a:p>
            <a:pPr eaLnBrk="1" hangingPunct="1"/>
            <a:r>
              <a:rPr lang="en-US" altLang="en-US" smtClean="0"/>
              <a:t>+ is overloaded operator. For example, for numeric value it will add the number</a:t>
            </a:r>
          </a:p>
          <a:p>
            <a:pPr eaLnBrk="1" hangingPunct="1"/>
            <a:r>
              <a:rPr lang="en-US" altLang="en-US" smtClean="0"/>
              <a:t>Any data after the first String will automatically converted to String</a:t>
            </a:r>
          </a:p>
          <a:p>
            <a:pPr eaLnBrk="1" hangingPunct="1"/>
            <a:endParaRPr lang="en-US" alt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3962400"/>
          <a:ext cx="6629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/>
                <a:gridCol w="33147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Concatenation 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“My age” + 2 + 2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2 + 2 + “ years old”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“My age” + (2+2)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String Comparison 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48736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000" dirty="0"/>
              <a:t>e</a:t>
            </a:r>
            <a:r>
              <a:rPr lang="en-US" altLang="en-US" sz="2000" dirty="0" smtClean="0"/>
              <a:t>quals(), </a:t>
            </a:r>
            <a:r>
              <a:rPr lang="en-US" sz="2000" dirty="0" err="1"/>
              <a:t>equalsIgnoreCase</a:t>
            </a:r>
            <a:r>
              <a:rPr lang="en-US" sz="2000" dirty="0" smtClean="0"/>
              <a:t>() - </a:t>
            </a:r>
            <a:r>
              <a:rPr lang="en-US" altLang="en-US" sz="2000" dirty="0" smtClean="0"/>
              <a:t>Return </a:t>
            </a:r>
            <a:r>
              <a:rPr lang="en-US" altLang="en-US" sz="2000" dirty="0" err="1" smtClean="0"/>
              <a:t>boolean</a:t>
            </a:r>
            <a:endParaRPr lang="en-US" altLang="en-US" sz="2000" dirty="0" smtClean="0"/>
          </a:p>
          <a:p>
            <a:pPr eaLnBrk="1" hangingPunct="1">
              <a:defRPr/>
            </a:pPr>
            <a:r>
              <a:rPr lang="en-US" sz="2000" dirty="0" err="1"/>
              <a:t>startsWith</a:t>
            </a:r>
            <a:r>
              <a:rPr lang="en-US" sz="2000" dirty="0"/>
              <a:t>( ) and </a:t>
            </a:r>
            <a:r>
              <a:rPr lang="en-US" sz="2000" dirty="0" err="1"/>
              <a:t>endsWith</a:t>
            </a:r>
            <a:r>
              <a:rPr lang="en-US" sz="2000" dirty="0"/>
              <a:t>( </a:t>
            </a:r>
            <a:r>
              <a:rPr lang="en-US" sz="2000" dirty="0" smtClean="0"/>
              <a:t>) -</a:t>
            </a:r>
            <a:r>
              <a:rPr lang="en-US" altLang="en-US" sz="2000" dirty="0" smtClean="0"/>
              <a:t>Return </a:t>
            </a:r>
            <a:r>
              <a:rPr lang="en-US" altLang="en-US" sz="2000" dirty="0" err="1" smtClean="0"/>
              <a:t>boolean</a:t>
            </a:r>
            <a:endParaRPr lang="en-US" altLang="en-US" sz="2000" dirty="0" smtClean="0"/>
          </a:p>
          <a:p>
            <a:pPr eaLnBrk="1" hangingPunct="1">
              <a:defRPr/>
            </a:pPr>
            <a:r>
              <a:rPr lang="en-US" sz="2000" dirty="0" err="1"/>
              <a:t>compareTo</a:t>
            </a:r>
            <a:r>
              <a:rPr lang="en-US" sz="2000" dirty="0"/>
              <a:t>( </a:t>
            </a:r>
            <a:r>
              <a:rPr lang="en-US" sz="2000" dirty="0" smtClean="0"/>
              <a:t>) - </a:t>
            </a:r>
            <a:r>
              <a:rPr lang="en-US" altLang="en-US" sz="2000" dirty="0" smtClean="0"/>
              <a:t>Return </a:t>
            </a:r>
            <a:r>
              <a:rPr lang="en-US" altLang="en-US" sz="2000" dirty="0" err="1" smtClean="0"/>
              <a:t>int</a:t>
            </a:r>
            <a:endParaRPr lang="en-US" altLang="en-US" sz="2000" dirty="0" smtClean="0"/>
          </a:p>
          <a:p>
            <a:pPr lvl="1" eaLnBrk="1" hangingPunct="1">
              <a:defRPr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compareTo</a:t>
            </a:r>
            <a:r>
              <a:rPr lang="en-US" sz="1800" dirty="0" smtClean="0"/>
              <a:t>(String </a:t>
            </a:r>
            <a:r>
              <a:rPr lang="en-US" sz="1800" i="1" dirty="0" err="1" smtClean="0"/>
              <a:t>str</a:t>
            </a:r>
            <a:r>
              <a:rPr lang="en-US" sz="1800" dirty="0" smtClean="0"/>
              <a:t>)</a:t>
            </a:r>
          </a:p>
          <a:p>
            <a:pPr marL="366713" lvl="1" indent="0" eaLnBrk="1" hangingPunct="1">
              <a:buFont typeface="Wingdings 2" pitchFamily="18" charset="2"/>
              <a:buNone/>
              <a:defRPr/>
            </a:pPr>
            <a:endParaRPr lang="en-US" altLang="en-US" sz="1700" dirty="0" smtClean="0"/>
          </a:p>
          <a:p>
            <a:pPr lvl="1" eaLnBrk="1" hangingPunct="1">
              <a:defRPr/>
            </a:pPr>
            <a:endParaRPr lang="en-US" altLang="en-US" b="1" dirty="0"/>
          </a:p>
          <a:p>
            <a:pPr lvl="1" eaLnBrk="1" hangingPunct="1">
              <a:defRPr/>
            </a:pPr>
            <a:endParaRPr lang="en-US" altLang="en-US" b="1" dirty="0" smtClean="0"/>
          </a:p>
          <a:p>
            <a:pPr lvl="1" eaLnBrk="1" hangingPunct="1">
              <a:defRPr/>
            </a:pPr>
            <a:endParaRPr lang="en-US" altLang="en-US" b="1" dirty="0"/>
          </a:p>
          <a:p>
            <a:pPr lvl="1" eaLnBrk="1" hangingPunct="1">
              <a:defRPr/>
            </a:pPr>
            <a:r>
              <a:rPr lang="en-US" altLang="en-US" b="1" dirty="0" smtClean="0"/>
              <a:t>Example:</a:t>
            </a:r>
          </a:p>
          <a:p>
            <a:pPr lvl="2" eaLnBrk="1" hangingPunct="1">
              <a:defRPr/>
            </a:pPr>
            <a:r>
              <a:rPr lang="en-US" sz="1600" i="1" dirty="0"/>
              <a:t>"</a:t>
            </a:r>
            <a:r>
              <a:rPr lang="en-US" sz="1600" i="1" dirty="0" smtClean="0"/>
              <a:t>A</a:t>
            </a:r>
            <a:r>
              <a:rPr lang="en-US" sz="1600" i="1" dirty="0"/>
              <a:t>".</a:t>
            </a:r>
            <a:r>
              <a:rPr lang="en-US" sz="1600" i="1" dirty="0" err="1"/>
              <a:t>compareTo</a:t>
            </a:r>
            <a:r>
              <a:rPr lang="en-US" sz="1600" i="1" dirty="0"/>
              <a:t>("a</a:t>
            </a:r>
            <a:r>
              <a:rPr lang="en-US" sz="1600" i="1" dirty="0" smtClean="0"/>
              <a:t>"); // will return -32</a:t>
            </a:r>
          </a:p>
          <a:p>
            <a:pPr lvl="2" eaLnBrk="1" hangingPunct="1">
              <a:defRPr/>
            </a:pPr>
            <a:r>
              <a:rPr lang="en-US" sz="1600" i="1" dirty="0" smtClean="0"/>
              <a:t>"</a:t>
            </a:r>
            <a:r>
              <a:rPr lang="en-US" sz="1600" i="1" dirty="0"/>
              <a:t>a".</a:t>
            </a:r>
            <a:r>
              <a:rPr lang="en-US" sz="1600" i="1" dirty="0" err="1"/>
              <a:t>compareTo</a:t>
            </a:r>
            <a:r>
              <a:rPr lang="en-US" sz="1600" i="1" dirty="0"/>
              <a:t>("A</a:t>
            </a:r>
            <a:r>
              <a:rPr lang="en-US" sz="1600" i="1" dirty="0" smtClean="0"/>
              <a:t>"); // will return 32</a:t>
            </a:r>
          </a:p>
          <a:p>
            <a:pPr lvl="2" eaLnBrk="1" hangingPunct="1">
              <a:defRPr/>
            </a:pPr>
            <a:r>
              <a:rPr lang="en-US" sz="1600" i="1" dirty="0" smtClean="0"/>
              <a:t>"</a:t>
            </a:r>
            <a:r>
              <a:rPr lang="en-US" sz="1600" i="1" dirty="0"/>
              <a:t>A".</a:t>
            </a:r>
            <a:r>
              <a:rPr lang="en-US" sz="1600" i="1" dirty="0" err="1"/>
              <a:t>compareTo</a:t>
            </a:r>
            <a:r>
              <a:rPr lang="en-US" sz="1600" i="1" dirty="0"/>
              <a:t>("A</a:t>
            </a:r>
            <a:r>
              <a:rPr lang="en-US" sz="1600" i="1" dirty="0" smtClean="0"/>
              <a:t>"); // will return 0</a:t>
            </a:r>
          </a:p>
          <a:p>
            <a:pPr lvl="2" eaLnBrk="1" hangingPunct="1">
              <a:defRPr/>
            </a:pPr>
            <a:r>
              <a:rPr lang="en-US" sz="1600" i="1" dirty="0" smtClean="0"/>
              <a:t>"</a:t>
            </a:r>
            <a:r>
              <a:rPr lang="en-US" sz="1600" i="1" dirty="0"/>
              <a:t>A".</a:t>
            </a:r>
            <a:r>
              <a:rPr lang="en-US" sz="1600" i="1" dirty="0" err="1"/>
              <a:t>compareTo</a:t>
            </a:r>
            <a:r>
              <a:rPr lang="en-US" sz="1600" i="1" dirty="0"/>
              <a:t>("B</a:t>
            </a:r>
            <a:r>
              <a:rPr lang="en-US" sz="1600" i="1" dirty="0" smtClean="0"/>
              <a:t>"); // will return -1</a:t>
            </a:r>
            <a:endParaRPr lang="en-US" altLang="en-US" sz="1600" dirty="0" smtClean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0"/>
            <a:ext cx="695801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equals( ) Versus ==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equals( ) method compares the characters inside a String object. </a:t>
            </a:r>
          </a:p>
          <a:p>
            <a:pPr eaLnBrk="1" hangingPunct="1"/>
            <a:r>
              <a:rPr lang="en-US" altLang="en-US" smtClean="0"/>
              <a:t>The == operator compares two object references to see whether they refer to the same instance.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183</TotalTime>
  <Words>833</Words>
  <Application>Microsoft Office PowerPoint</Application>
  <PresentationFormat>On-screen Show (4:3)</PresentationFormat>
  <Paragraphs>271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Century Schoolbook</vt:lpstr>
      <vt:lpstr>Wingdings</vt:lpstr>
      <vt:lpstr>Wingdings 2</vt:lpstr>
      <vt:lpstr>Calibri</vt:lpstr>
      <vt:lpstr>Times New Roman</vt:lpstr>
      <vt:lpstr>Oriel</vt:lpstr>
      <vt:lpstr>String Class</vt:lpstr>
      <vt:lpstr>String</vt:lpstr>
      <vt:lpstr>String Methods</vt:lpstr>
      <vt:lpstr>String Methods</vt:lpstr>
      <vt:lpstr>String Concatenation</vt:lpstr>
      <vt:lpstr>String Concatenation</vt:lpstr>
      <vt:lpstr>+ operator</vt:lpstr>
      <vt:lpstr>String Comparison </vt:lpstr>
      <vt:lpstr>equals( ) Versus ==</vt:lpstr>
      <vt:lpstr>equals( ) Versus ==</vt:lpstr>
      <vt:lpstr>equals( ) Versus ==</vt:lpstr>
      <vt:lpstr>equals( ) Versus ==</vt:lpstr>
      <vt:lpstr>StringBuffer, StringBuilder</vt:lpstr>
      <vt:lpstr>StringBuffer, StringBuilder</vt:lpstr>
      <vt:lpstr>Split method- Example</vt:lpstr>
      <vt:lpstr>StringTokenizer</vt:lpstr>
      <vt:lpstr>StringTokenizer - Methods</vt:lpstr>
      <vt:lpstr>StringTokenizer - Example</vt:lpstr>
    </vt:vector>
  </TitlesOfParts>
  <Company>Thomson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Class</dc:title>
  <dc:creator>user</dc:creator>
  <cp:lastModifiedBy>Windows User</cp:lastModifiedBy>
  <cp:revision>15</cp:revision>
  <dcterms:created xsi:type="dcterms:W3CDTF">2016-10-22T16:32:27Z</dcterms:created>
  <dcterms:modified xsi:type="dcterms:W3CDTF">2018-10-22T03:37:03Z</dcterms:modified>
</cp:coreProperties>
</file>