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6" r:id="rId2"/>
    <p:sldId id="266" r:id="rId3"/>
    <p:sldId id="267" r:id="rId4"/>
    <p:sldId id="269" r:id="rId5"/>
    <p:sldId id="277" r:id="rId6"/>
    <p:sldId id="270" r:id="rId7"/>
    <p:sldId id="263" r:id="rId8"/>
    <p:sldId id="268" r:id="rId9"/>
    <p:sldId id="279" r:id="rId10"/>
    <p:sldId id="260" r:id="rId11"/>
    <p:sldId id="276" r:id="rId12"/>
    <p:sldId id="261" r:id="rId13"/>
    <p:sldId id="273" r:id="rId14"/>
    <p:sldId id="280" r:id="rId15"/>
    <p:sldId id="278" r:id="rId16"/>
    <p:sldId id="264" r:id="rId17"/>
    <p:sldId id="274" r:id="rId18"/>
    <p:sldId id="275" r:id="rId19"/>
    <p:sldId id="257" r:id="rId20"/>
    <p:sldId id="258" r:id="rId21"/>
    <p:sldId id="295" r:id="rId22"/>
    <p:sldId id="294" r:id="rId23"/>
    <p:sldId id="291" r:id="rId24"/>
    <p:sldId id="259" r:id="rId25"/>
    <p:sldId id="281" r:id="rId26"/>
    <p:sldId id="310" r:id="rId27"/>
    <p:sldId id="282" r:id="rId28"/>
    <p:sldId id="289" r:id="rId29"/>
    <p:sldId id="284" r:id="rId30"/>
    <p:sldId id="285" r:id="rId31"/>
    <p:sldId id="286" r:id="rId32"/>
    <p:sldId id="287" r:id="rId33"/>
    <p:sldId id="288" r:id="rId34"/>
    <p:sldId id="290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11" r:id="rId46"/>
    <p:sldId id="307" r:id="rId47"/>
    <p:sldId id="312" r:id="rId48"/>
    <p:sldId id="308" r:id="rId49"/>
    <p:sldId id="309" r:id="rId50"/>
    <p:sldId id="313" r:id="rId51"/>
    <p:sldId id="315" r:id="rId52"/>
    <p:sldId id="31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ED71-7A6B-475C-99BE-F88D3E0B6433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44BDF-D24C-4328-A557-93FB08E14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22B802-41FD-4B51-9F2F-C8054402528F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Graphical User Interface</a:t>
            </a:r>
            <a:br>
              <a:rPr lang="en-US" sz="3200" dirty="0" smtClean="0"/>
            </a:br>
            <a:r>
              <a:rPr lang="en-US" altLang="en-US" sz="2000" b="0" dirty="0" smtClean="0"/>
              <a:t>CSI 211: Object Oriented Programming</a:t>
            </a: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GUI Component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component is a class. So, each component has</a:t>
            </a:r>
          </a:p>
          <a:p>
            <a:pPr lvl="1"/>
            <a:r>
              <a:rPr lang="en-US" dirty="0" smtClean="0"/>
              <a:t>Properties/attributes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GUI–Basic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the top level container/window to hold the entire GUI.</a:t>
            </a:r>
          </a:p>
          <a:p>
            <a:r>
              <a:rPr lang="en-US" dirty="0" smtClean="0"/>
              <a:t>Add components to it or other lower level container.</a:t>
            </a:r>
          </a:p>
          <a:p>
            <a:pPr lvl="1"/>
            <a:r>
              <a:rPr lang="en-US" dirty="0" smtClean="0"/>
              <a:t>Add individual component. Or</a:t>
            </a:r>
          </a:p>
          <a:p>
            <a:pPr lvl="1"/>
            <a:r>
              <a:rPr lang="en-US" dirty="0" smtClean="0"/>
              <a:t>Group components into a lower level container and add that container to top window.</a:t>
            </a:r>
          </a:p>
          <a:p>
            <a:pPr lvl="1"/>
            <a:r>
              <a:rPr lang="en-US" dirty="0" smtClean="0"/>
              <a:t>Organize these with</a:t>
            </a:r>
          </a:p>
          <a:p>
            <a:pPr lvl="2"/>
            <a:r>
              <a:rPr lang="en-US" dirty="0" smtClean="0"/>
              <a:t>A layout manager, and</a:t>
            </a:r>
          </a:p>
          <a:p>
            <a:pPr lvl="2"/>
            <a:r>
              <a:rPr lang="en-US" dirty="0" err="1" smtClean="0"/>
              <a:t>JPanel</a:t>
            </a:r>
            <a:r>
              <a:rPr lang="en-US" dirty="0" smtClean="0"/>
              <a:t> to group components</a:t>
            </a:r>
          </a:p>
          <a:p>
            <a:r>
              <a:rPr lang="en-US" dirty="0" smtClean="0"/>
              <a:t>Add event handling code.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 – 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Create it</a:t>
            </a:r>
          </a:p>
          <a:p>
            <a:pPr marL="1371600" lvl="2" indent="-457200"/>
            <a:r>
              <a:rPr lang="en-US" altLang="en-US" dirty="0" smtClean="0"/>
              <a:t>Instantiate object:   b = new </a:t>
            </a:r>
            <a:r>
              <a:rPr lang="en-US" altLang="en-US" dirty="0" err="1" smtClean="0"/>
              <a:t>JButton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Configure it</a:t>
            </a:r>
          </a:p>
          <a:p>
            <a:pPr marL="1371600" lvl="2" indent="-457200"/>
            <a:r>
              <a:rPr lang="en-US" altLang="en-US" dirty="0" smtClean="0"/>
              <a:t>Properties:    </a:t>
            </a:r>
            <a:r>
              <a:rPr lang="en-US" altLang="en-US" dirty="0" err="1" smtClean="0"/>
              <a:t>b.text</a:t>
            </a:r>
            <a:r>
              <a:rPr lang="en-US" altLang="en-US" dirty="0" smtClean="0"/>
              <a:t> = “Click here”;        [avoided in java]</a:t>
            </a:r>
          </a:p>
          <a:p>
            <a:pPr marL="1371600" lvl="2" indent="-457200"/>
            <a:r>
              <a:rPr lang="en-US" altLang="en-US" dirty="0" smtClean="0"/>
              <a:t>Methods:      </a:t>
            </a:r>
            <a:r>
              <a:rPr lang="en-US" altLang="en-US" dirty="0" err="1" smtClean="0"/>
              <a:t>b.setText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Add it</a:t>
            </a:r>
          </a:p>
          <a:p>
            <a:pPr marL="1371600" lvl="2" indent="-457200"/>
            <a:r>
              <a:rPr lang="en-US" altLang="en-US" dirty="0" err="1" smtClean="0"/>
              <a:t>panel.add</a:t>
            </a:r>
            <a:r>
              <a:rPr lang="en-US" altLang="en-US" dirty="0" smtClean="0"/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Listen to it</a:t>
            </a:r>
          </a:p>
          <a:p>
            <a:pPr marL="1371600" lvl="2" indent="-457200"/>
            <a:r>
              <a:rPr lang="en-US" altLang="en-US" dirty="0" smtClean="0"/>
              <a:t>Events:  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dirty="0"/>
              <a:t>p = </a:t>
            </a:r>
            <a:r>
              <a:rPr lang="en-US" b="1" dirty="0"/>
              <a:t>new </a:t>
            </a:r>
            <a:r>
              <a:rPr lang="en-US" b="1" dirty="0" err="1"/>
              <a:t>JPanel</a:t>
            </a:r>
            <a:r>
              <a:rPr lang="en-US" b="1" dirty="0" smtClean="0"/>
              <a:t>(); </a:t>
            </a:r>
            <a:endParaRPr lang="en-US" b="1" dirty="0"/>
          </a:p>
          <a:p>
            <a:pPr marL="800100" lvl="2" indent="0">
              <a:buNone/>
            </a:pPr>
            <a:r>
              <a:rPr lang="en-US" dirty="0" err="1"/>
              <a:t>JButton</a:t>
            </a:r>
            <a:r>
              <a:rPr lang="en-US" dirty="0"/>
              <a:t> b = 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("Click here</a:t>
            </a:r>
            <a:r>
              <a:rPr lang="en-US" b="1" dirty="0" smtClean="0"/>
              <a:t>"); </a:t>
            </a:r>
            <a:r>
              <a:rPr lang="en-US" dirty="0" smtClean="0"/>
              <a:t>//Create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  <a:endParaRPr lang="en-US" b="1" dirty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435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p = </a:t>
            </a:r>
            <a:r>
              <a:rPr lang="en-US" b="1" dirty="0" smtClean="0"/>
              <a:t>new </a:t>
            </a:r>
            <a:r>
              <a:rPr lang="en-US" b="1" dirty="0" err="1" smtClean="0"/>
              <a:t>JPanel</a:t>
            </a:r>
            <a:r>
              <a:rPr lang="en-US" b="1" dirty="0" smtClean="0"/>
              <a:t>(); </a:t>
            </a:r>
          </a:p>
          <a:p>
            <a:pPr marL="800100" lvl="2" indent="0">
              <a:buNone/>
            </a:pPr>
            <a:r>
              <a:rPr lang="en-US" dirty="0" err="1" smtClean="0"/>
              <a:t>p.setBackground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cyan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background color of the panel</a:t>
            </a:r>
            <a:endParaRPr lang="en-US" b="1" dirty="0" smtClean="0"/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b.setBackground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red</a:t>
            </a:r>
            <a:r>
              <a:rPr lang="en-US" b="1" i="1" dirty="0" smtClean="0"/>
              <a:t>); //</a:t>
            </a:r>
            <a:r>
              <a:rPr lang="en-US" i="1" dirty="0" smtClean="0"/>
              <a:t>Set Button color</a:t>
            </a:r>
          </a:p>
          <a:p>
            <a:pPr marL="800100" lvl="2" indent="0">
              <a:buNone/>
            </a:pPr>
            <a:r>
              <a:rPr lang="en-US" dirty="0" err="1" smtClean="0"/>
              <a:t>b.setForeground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BLUE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text color of the button</a:t>
            </a:r>
          </a:p>
          <a:p>
            <a:pPr marL="800100" lvl="2" indent="0">
              <a:buNone/>
            </a:pPr>
            <a:r>
              <a:rPr lang="en-US" dirty="0" err="1" smtClean="0"/>
              <a:t>b.setFont</a:t>
            </a:r>
            <a:r>
              <a:rPr lang="en-US" dirty="0" smtClean="0"/>
              <a:t>(</a:t>
            </a:r>
            <a:r>
              <a:rPr lang="en-US" b="1" dirty="0" smtClean="0"/>
              <a:t>new Font("</a:t>
            </a:r>
            <a:r>
              <a:rPr lang="en-US" b="1" dirty="0" err="1" smtClean="0"/>
              <a:t>SansSerif</a:t>
            </a:r>
            <a:r>
              <a:rPr lang="en-US" b="1" dirty="0" smtClean="0"/>
              <a:t>", </a:t>
            </a:r>
            <a:r>
              <a:rPr lang="en-US" b="1" dirty="0" err="1" smtClean="0"/>
              <a:t>Font.</a:t>
            </a:r>
            <a:r>
              <a:rPr lang="en-US" b="1" i="1" dirty="0" err="1" smtClean="0"/>
              <a:t>BOLD</a:t>
            </a:r>
            <a:r>
              <a:rPr lang="en-US" b="1" i="1" dirty="0" smtClean="0"/>
              <a:t> + </a:t>
            </a:r>
            <a:r>
              <a:rPr lang="en-US" b="1" i="1" dirty="0" err="1" smtClean="0"/>
              <a:t>Font.ITALIC</a:t>
            </a:r>
            <a:r>
              <a:rPr lang="en-US" b="1" i="1" dirty="0" smtClean="0"/>
              <a:t>, 14));</a:t>
            </a:r>
            <a:endParaRPr lang="en-US" b="1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181600"/>
            <a:ext cx="1905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Container p = </a:t>
            </a:r>
            <a:r>
              <a:rPr lang="en-US" dirty="0" err="1" smtClean="0"/>
              <a:t>f.getContentPane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p.add</a:t>
            </a:r>
            <a:r>
              <a:rPr lang="en-US" dirty="0" smtClean="0"/>
              <a:t>(b);   // add button to panel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4762500"/>
            <a:ext cx="201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Create:</a:t>
            </a:r>
          </a:p>
          <a:p>
            <a:pPr lvl="2"/>
            <a:r>
              <a:rPr lang="en-US" altLang="en-US" dirty="0"/>
              <a:t>Frame</a:t>
            </a:r>
          </a:p>
          <a:p>
            <a:pPr lvl="2"/>
            <a:r>
              <a:rPr lang="en-US" altLang="en-US" dirty="0"/>
              <a:t>Panel</a:t>
            </a:r>
          </a:p>
          <a:p>
            <a:pPr lvl="2"/>
            <a:r>
              <a:rPr lang="en-US" altLang="en-US" dirty="0"/>
              <a:t>Components</a:t>
            </a:r>
          </a:p>
          <a:p>
            <a:pPr lvl="2"/>
            <a:r>
              <a:rPr lang="en-US" altLang="en-US" dirty="0"/>
              <a:t>Listeners</a:t>
            </a:r>
          </a:p>
          <a:p>
            <a:r>
              <a:rPr lang="en-US" altLang="en-US" dirty="0"/>
              <a:t>Add:  (bottom up)</a:t>
            </a:r>
          </a:p>
          <a:p>
            <a:pPr lvl="2"/>
            <a:r>
              <a:rPr lang="en-US" altLang="en-US" dirty="0"/>
              <a:t>listeners into components</a:t>
            </a:r>
          </a:p>
          <a:p>
            <a:pPr lvl="2"/>
            <a:r>
              <a:rPr lang="en-US" altLang="en-US" dirty="0"/>
              <a:t>components into panel</a:t>
            </a:r>
          </a:p>
          <a:p>
            <a:pPr lvl="2"/>
            <a:r>
              <a:rPr lang="en-US" altLang="en-US" dirty="0"/>
              <a:t>panel into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i="1" dirty="0" smtClean="0">
                <a:solidFill>
                  <a:srgbClr val="262626"/>
                </a:solidFill>
              </a:rPr>
              <a:t>a graphical window to hold other components</a:t>
            </a:r>
          </a:p>
          <a:p>
            <a:pPr algn="ctr">
              <a:buFontTx/>
              <a:buNone/>
            </a:pPr>
            <a:endParaRPr lang="en-US" altLang="en-US" i="1" dirty="0" smtClean="0">
              <a:solidFill>
                <a:srgbClr val="262626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(String title)</a:t>
            </a:r>
            <a:b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Creates a frame with an optional title.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Call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setVisible</a:t>
            </a:r>
            <a:r>
              <a:rPr lang="en-US" altLang="en-US" dirty="0" smtClean="0">
                <a:solidFill>
                  <a:srgbClr val="404040"/>
                </a:solidFill>
                <a:latin typeface="Courier New" pitchFamily="49" charset="0"/>
              </a:rPr>
              <a:t>(true)</a:t>
            </a:r>
            <a:r>
              <a:rPr lang="en-US" altLang="en-US" dirty="0" smtClean="0">
                <a:solidFill>
                  <a:srgbClr val="404040"/>
                </a:solidFill>
              </a:rPr>
              <a:t> to make a frame appear on the screen after creating it.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add(Component comp)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Places the given component or container inside the frame.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setDefaultCloseOperation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op)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Makes the frame perform the given action when it closes.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Common value passed: 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JFrame.EXIT_ON_CLOSE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If not set, the program will never exit even if the frame is closed.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setSize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width,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height)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Gives the frame a fixed size in pixels.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pack()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Resizes the frame to fit the components inside it snugly.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500" dirty="0" err="1" smtClean="0"/>
              <a:t>ButtonGroup</a:t>
            </a:r>
            <a:r>
              <a:rPr lang="en-US" sz="1500" dirty="0" smtClean="0"/>
              <a:t> -- </a:t>
            </a:r>
            <a:r>
              <a:rPr lang="en-US" sz="1500" dirty="0"/>
              <a:t>for grouping buttons, particular radio buttons.</a:t>
            </a:r>
          </a:p>
          <a:p>
            <a:r>
              <a:rPr lang="en-US" sz="1500" dirty="0" err="1" smtClean="0"/>
              <a:t>JButton</a:t>
            </a:r>
            <a:r>
              <a:rPr lang="en-US" sz="1500" dirty="0" smtClean="0"/>
              <a:t> -- </a:t>
            </a:r>
            <a:r>
              <a:rPr lang="en-US" sz="1500" dirty="0"/>
              <a:t>a </a:t>
            </a:r>
            <a:r>
              <a:rPr lang="en-US" sz="1500" dirty="0" smtClean="0"/>
              <a:t>standard command </a:t>
            </a:r>
            <a:r>
              <a:rPr lang="en-US" sz="1500" dirty="0"/>
              <a:t>button; used all over the place.</a:t>
            </a:r>
          </a:p>
          <a:p>
            <a:r>
              <a:rPr lang="en-US" sz="1500" dirty="0" err="1" smtClean="0"/>
              <a:t>JCheckBox</a:t>
            </a:r>
            <a:r>
              <a:rPr lang="en-US" sz="1500" dirty="0" smtClean="0"/>
              <a:t> -- </a:t>
            </a:r>
            <a:r>
              <a:rPr lang="en-US" sz="1500" dirty="0"/>
              <a:t>a typical </a:t>
            </a:r>
            <a:r>
              <a:rPr lang="en-US" sz="1500" dirty="0" smtClean="0"/>
              <a:t>on/off checkbox</a:t>
            </a:r>
            <a:r>
              <a:rPr lang="en-US" sz="1500" dirty="0"/>
              <a:t>.</a:t>
            </a:r>
          </a:p>
          <a:p>
            <a:r>
              <a:rPr lang="en-US" sz="1500" dirty="0" err="1" smtClean="0"/>
              <a:t>JCheckBoxMenuItem</a:t>
            </a:r>
            <a:r>
              <a:rPr lang="en-US" sz="1500" dirty="0" smtClean="0"/>
              <a:t> -- </a:t>
            </a:r>
            <a:r>
              <a:rPr lang="en-US" sz="1500" dirty="0"/>
              <a:t>a menu </a:t>
            </a:r>
            <a:r>
              <a:rPr lang="en-US" sz="1500" dirty="0" err="1"/>
              <a:t>itme</a:t>
            </a:r>
            <a:r>
              <a:rPr lang="en-US" sz="1500" dirty="0"/>
              <a:t> with a </a:t>
            </a:r>
            <a:r>
              <a:rPr lang="en-US" sz="1500" dirty="0" smtClean="0"/>
              <a:t>checkbox </a:t>
            </a:r>
            <a:r>
              <a:rPr lang="en-US" sz="1500" dirty="0"/>
              <a:t>next to it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JColorChooser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color selection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JComboBox</a:t>
            </a:r>
            <a:r>
              <a:rPr lang="en-US" sz="1500" dirty="0" smtClean="0"/>
              <a:t> -- </a:t>
            </a:r>
            <a:r>
              <a:rPr lang="en-US" sz="1500" dirty="0"/>
              <a:t>a pulldown that allows typing too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JComponent</a:t>
            </a:r>
            <a:r>
              <a:rPr lang="en-US" sz="1500" dirty="0" smtClean="0"/>
              <a:t> -- </a:t>
            </a:r>
            <a:r>
              <a:rPr lang="en-US" sz="1500" dirty="0"/>
              <a:t>the top-level of the Swing component </a:t>
            </a:r>
            <a:r>
              <a:rPr lang="en-US" sz="1500" dirty="0" smtClean="0"/>
              <a:t>hierarchy.</a:t>
            </a:r>
            <a:endParaRPr lang="en-US" sz="1500" dirty="0"/>
          </a:p>
          <a:p>
            <a:r>
              <a:rPr lang="en-US" sz="1500" dirty="0" err="1" smtClean="0"/>
              <a:t>JDialog</a:t>
            </a:r>
            <a:r>
              <a:rPr lang="en-US" sz="1500" dirty="0" smtClean="0"/>
              <a:t> -- </a:t>
            </a:r>
            <a:r>
              <a:rPr lang="en-US" sz="1500" dirty="0"/>
              <a:t>a handy pop-up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JEditorPane</a:t>
            </a:r>
            <a:r>
              <a:rPr lang="en-US" sz="1500" dirty="0" smtClean="0"/>
              <a:t> -- </a:t>
            </a:r>
            <a:r>
              <a:rPr lang="en-US" sz="1500" dirty="0"/>
              <a:t>a way to </a:t>
            </a:r>
            <a:r>
              <a:rPr lang="en-US" sz="1500" dirty="0" smtClean="0"/>
              <a:t>view and </a:t>
            </a:r>
            <a:r>
              <a:rPr lang="en-US" sz="1500" dirty="0"/>
              <a:t>edit text, in particular HTML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JFileChooser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file chooser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JFrame</a:t>
            </a:r>
            <a:r>
              <a:rPr lang="en-US" sz="1500" dirty="0" smtClean="0"/>
              <a:t> -- </a:t>
            </a:r>
            <a:r>
              <a:rPr lang="en-US" sz="1500" dirty="0"/>
              <a:t>the outermost container for a GUI window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Jlabel</a:t>
            </a:r>
            <a:r>
              <a:rPr lang="en-US" sz="1500" dirty="0" smtClean="0"/>
              <a:t> -- </a:t>
            </a:r>
            <a:r>
              <a:rPr lang="en-US" sz="1500" dirty="0"/>
              <a:t>a simple piece of text within a GUI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JList</a:t>
            </a:r>
            <a:r>
              <a:rPr lang="en-US" sz="1500" dirty="0" smtClean="0"/>
              <a:t> -- </a:t>
            </a:r>
            <a:r>
              <a:rPr lang="en-US" sz="1500" dirty="0"/>
              <a:t>a list of GUI components, typically with a scroll bar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JMenu</a:t>
            </a:r>
            <a:r>
              <a:rPr lang="en-US" sz="1500" dirty="0" smtClean="0"/>
              <a:t> -- </a:t>
            </a:r>
            <a:r>
              <a:rPr lang="en-US" sz="1500" dirty="0"/>
              <a:t>a pulldown or pop-up </a:t>
            </a:r>
            <a:r>
              <a:rPr lang="en-US" sz="1500" dirty="0" smtClean="0"/>
              <a:t>menu</a:t>
            </a:r>
          </a:p>
          <a:p>
            <a:r>
              <a:rPr lang="en-US" sz="1500" dirty="0" err="1"/>
              <a:t>JMenuBar</a:t>
            </a:r>
            <a:r>
              <a:rPr lang="en-US" sz="1500" dirty="0"/>
              <a:t> -- a standard </a:t>
            </a:r>
            <a:r>
              <a:rPr lang="en-US" sz="1500" dirty="0" err="1"/>
              <a:t>menubar</a:t>
            </a:r>
            <a:r>
              <a:rPr lang="en-US" sz="1500" dirty="0"/>
              <a:t>, typically at the top of a </a:t>
            </a:r>
            <a:r>
              <a:rPr lang="en-US" sz="1500" dirty="0" err="1"/>
              <a:t>JFrame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JMenuItem</a:t>
            </a:r>
            <a:r>
              <a:rPr lang="en-US" sz="1500" dirty="0"/>
              <a:t> -- an item in a </a:t>
            </a:r>
            <a:r>
              <a:rPr lang="en-US" sz="1500" dirty="0" err="1"/>
              <a:t>JMenu</a:t>
            </a:r>
            <a:r>
              <a:rPr lang="en-US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23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Gives program distinctive “look” and “feel”</a:t>
            </a:r>
          </a:p>
          <a:p>
            <a:r>
              <a:rPr lang="en-US" altLang="en-US" dirty="0"/>
              <a:t>Provides users with basic level of familiarity</a:t>
            </a:r>
          </a:p>
          <a:p>
            <a:r>
              <a:rPr lang="en-US" altLang="en-US" dirty="0"/>
              <a:t>Built from GUI components (controls, widgets, etc.)</a:t>
            </a:r>
          </a:p>
          <a:p>
            <a:pPr lvl="1"/>
            <a:r>
              <a:rPr lang="en-US" altLang="en-US" dirty="0"/>
              <a:t>User interacts with GUI component via mouse, keyboard,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-- </a:t>
            </a:r>
            <a:r>
              <a:rPr lang="en-US" dirty="0"/>
              <a:t>a parent class for a set of </a:t>
            </a:r>
            <a:r>
              <a:rPr lang="en-US" dirty="0" smtClean="0"/>
              <a:t>standard option </a:t>
            </a:r>
            <a:r>
              <a:rPr lang="en-US" dirty="0"/>
              <a:t>dialogs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JPanel</a:t>
            </a:r>
            <a:r>
              <a:rPr lang="en-US" dirty="0" smtClean="0"/>
              <a:t> -- </a:t>
            </a:r>
            <a:r>
              <a:rPr lang="en-US" dirty="0"/>
              <a:t>Typically the inner-wrapper of a </a:t>
            </a:r>
            <a:r>
              <a:rPr lang="en-US" dirty="0" err="1" smtClean="0"/>
              <a:t>JFrame</a:t>
            </a:r>
            <a:r>
              <a:rPr lang="en-US" dirty="0" smtClean="0"/>
              <a:t>, for </a:t>
            </a:r>
            <a:r>
              <a:rPr lang="en-US" dirty="0"/>
              <a:t>managing GUI layout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JPasswordField</a:t>
            </a:r>
            <a:r>
              <a:rPr lang="en-US" dirty="0" smtClean="0"/>
              <a:t> -- </a:t>
            </a:r>
            <a:r>
              <a:rPr lang="en-US" dirty="0"/>
              <a:t>a way to enter passwords without echoing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JProgressBar</a:t>
            </a:r>
            <a:r>
              <a:rPr lang="en-US" dirty="0" smtClean="0"/>
              <a:t> -- </a:t>
            </a:r>
            <a:r>
              <a:rPr lang="en-US" dirty="0"/>
              <a:t>a typical-looking "</a:t>
            </a:r>
            <a:r>
              <a:rPr lang="en-US" dirty="0" err="1"/>
              <a:t>throbber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err="1" smtClean="0"/>
              <a:t>JRadioButton</a:t>
            </a:r>
            <a:r>
              <a:rPr lang="en-US" dirty="0" smtClean="0"/>
              <a:t> -- </a:t>
            </a:r>
            <a:r>
              <a:rPr lang="en-US" dirty="0"/>
              <a:t>a typical-looking radio </a:t>
            </a:r>
            <a:r>
              <a:rPr lang="en-US" dirty="0" smtClean="0"/>
              <a:t>button</a:t>
            </a:r>
            <a:endParaRPr lang="en-US" dirty="0"/>
          </a:p>
          <a:p>
            <a:r>
              <a:rPr lang="en-US" dirty="0" err="1" smtClean="0"/>
              <a:t>JScrollBar</a:t>
            </a:r>
            <a:r>
              <a:rPr lang="en-US" dirty="0" smtClean="0"/>
              <a:t> -- </a:t>
            </a:r>
            <a:r>
              <a:rPr lang="en-US" dirty="0"/>
              <a:t>horizontal or vertical </a:t>
            </a:r>
            <a:r>
              <a:rPr lang="en-US" dirty="0" smtClean="0"/>
              <a:t>scrollbar, typically </a:t>
            </a:r>
            <a:r>
              <a:rPr lang="en-US" dirty="0"/>
              <a:t>in a </a:t>
            </a:r>
            <a:r>
              <a:rPr lang="en-US" dirty="0" err="1" smtClean="0"/>
              <a:t>JScrollPane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JSeparator</a:t>
            </a:r>
            <a:r>
              <a:rPr lang="en-US" dirty="0" smtClean="0"/>
              <a:t> -- </a:t>
            </a:r>
            <a:r>
              <a:rPr lang="en-US" dirty="0"/>
              <a:t>spacing in a 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JSlider</a:t>
            </a:r>
            <a:r>
              <a:rPr lang="en-US" dirty="0" smtClean="0"/>
              <a:t> -- </a:t>
            </a:r>
            <a:r>
              <a:rPr lang="en-US" dirty="0"/>
              <a:t>typical-looking </a:t>
            </a:r>
            <a:r>
              <a:rPr lang="en-US" dirty="0" smtClean="0"/>
              <a:t>slider ,</a:t>
            </a:r>
            <a:r>
              <a:rPr lang="en-US" dirty="0"/>
              <a:t>typically for numeric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 err="1" smtClean="0"/>
              <a:t>JTabbedPane</a:t>
            </a:r>
            <a:r>
              <a:rPr lang="en-US" dirty="0" smtClean="0"/>
              <a:t> -- </a:t>
            </a:r>
            <a:r>
              <a:rPr lang="en-US" dirty="0"/>
              <a:t>tabbing pane for organizing things </a:t>
            </a:r>
            <a:r>
              <a:rPr lang="en-US" dirty="0" smtClean="0"/>
              <a:t>like preferences.</a:t>
            </a:r>
            <a:endParaRPr lang="en-US" dirty="0"/>
          </a:p>
          <a:p>
            <a:r>
              <a:rPr lang="en-US" dirty="0" err="1" smtClean="0"/>
              <a:t>JTable</a:t>
            </a:r>
            <a:r>
              <a:rPr lang="en-US" dirty="0" smtClean="0"/>
              <a:t> -- </a:t>
            </a:r>
            <a:r>
              <a:rPr lang="en-US" dirty="0"/>
              <a:t>a two-dimensional </a:t>
            </a:r>
            <a:r>
              <a:rPr lang="en-US" dirty="0" smtClean="0"/>
              <a:t>table, with </a:t>
            </a:r>
            <a:r>
              <a:rPr lang="en-US" dirty="0"/>
              <a:t>many display options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JTextArea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simple, unformatted </a:t>
            </a:r>
            <a:r>
              <a:rPr lang="en-US" dirty="0"/>
              <a:t>multi-line text 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JTextField</a:t>
            </a:r>
            <a:r>
              <a:rPr lang="en-US" dirty="0" smtClean="0"/>
              <a:t> -- </a:t>
            </a:r>
            <a:r>
              <a:rPr lang="en-US" dirty="0"/>
              <a:t>a single-line text field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JToggleButton</a:t>
            </a:r>
            <a:r>
              <a:rPr lang="en-US" dirty="0" smtClean="0"/>
              <a:t> -- </a:t>
            </a:r>
            <a:r>
              <a:rPr lang="en-US" dirty="0"/>
              <a:t>an </a:t>
            </a:r>
            <a:r>
              <a:rPr lang="en-US" dirty="0" smtClean="0"/>
              <a:t>on/off button.</a:t>
            </a:r>
            <a:endParaRPr lang="en-US" dirty="0"/>
          </a:p>
          <a:p>
            <a:r>
              <a:rPr lang="en-US" dirty="0" err="1" smtClean="0"/>
              <a:t>JToolBar</a:t>
            </a:r>
            <a:r>
              <a:rPr lang="en-US" dirty="0" smtClean="0"/>
              <a:t>-</a:t>
            </a:r>
            <a:r>
              <a:rPr lang="en-US" dirty="0"/>
              <a:t>- a container for buttons that select other tools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JToolTip</a:t>
            </a:r>
            <a:r>
              <a:rPr lang="en-US" dirty="0" smtClean="0"/>
              <a:t> -- </a:t>
            </a:r>
            <a:r>
              <a:rPr lang="en-US" dirty="0"/>
              <a:t>roll-over help for tool buttons or menu items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JTree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hierarchical </a:t>
            </a:r>
            <a:r>
              <a:rPr lang="en-US" dirty="0"/>
              <a:t>tree </a:t>
            </a:r>
            <a:r>
              <a:rPr lang="en-US" dirty="0" smtClean="0"/>
              <a:t>display, in a Windows </a:t>
            </a:r>
            <a:r>
              <a:rPr lang="en-US" dirty="0"/>
              <a:t>Explorer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class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 extends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 </a:t>
            </a:r>
            <a:r>
              <a:rPr lang="en-US" sz="1200" b="1" u="sng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String </a:t>
            </a:r>
            <a:r>
              <a:rPr lang="en-US" sz="1200" dirty="0" err="1" smtClean="0"/>
              <a:t>msg</a:t>
            </a:r>
            <a:r>
              <a:rPr lang="en-US" sz="1200" dirty="0" smtClean="0"/>
              <a:t> = "";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JCheckBoxMenuItem</a:t>
            </a:r>
            <a:r>
              <a:rPr lang="en-US" sz="1200" dirty="0" smtClean="0"/>
              <a:t> debug, test;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MenuFrame</a:t>
            </a:r>
            <a:r>
              <a:rPr lang="en-US" sz="1200" dirty="0" smtClean="0"/>
              <a:t>(String title)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super(title);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setSize</a:t>
            </a:r>
            <a:r>
              <a:rPr lang="en-US" sz="1200" dirty="0" smtClean="0"/>
              <a:t>(300, 200);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menu bar and add it to frame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JMenuBar</a:t>
            </a:r>
            <a:r>
              <a:rPr lang="en-US" sz="1200" dirty="0" smtClean="0"/>
              <a:t> mbar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JMenuBar</a:t>
            </a:r>
            <a:r>
              <a:rPr lang="en-US" sz="1200" b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setJMenuBar</a:t>
            </a:r>
            <a:r>
              <a:rPr lang="en-US" sz="1200" dirty="0" smtClean="0"/>
              <a:t>(mbar);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the menu items add to the </a:t>
            </a:r>
            <a:r>
              <a:rPr lang="en-US" sz="1200" u="sng" dirty="0" err="1" smtClean="0"/>
              <a:t>menubar</a:t>
            </a:r>
            <a:endParaRPr lang="en-US" sz="1200" u="sng" dirty="0" smtClean="0"/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file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("File");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("New...");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("Open...");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item3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("Close");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item5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("Quit...");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(item5);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(file);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Adding another menu item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</a:t>
            </a:r>
            <a:r>
              <a:rPr lang="en-US" sz="1200" dirty="0" smtClean="0"/>
              <a:t> edit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</a:t>
            </a:r>
            <a:r>
              <a:rPr lang="en-US" sz="1200" b="1" dirty="0" smtClean="0"/>
              <a:t>("Edit");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item6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("Cut");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item7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("Copy");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item8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("Paste");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(item6);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(item7);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(item8);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</a:t>
            </a:r>
            <a:r>
              <a:rPr lang="fr-FR" sz="1200" dirty="0" err="1" smtClean="0"/>
              <a:t>sub</a:t>
            </a:r>
            <a:r>
              <a:rPr lang="fr-FR" sz="1200" dirty="0" smtClean="0"/>
              <a:t>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</a:t>
            </a:r>
            <a:r>
              <a:rPr lang="fr-FR" sz="1200" b="1" dirty="0" err="1" smtClean="0"/>
              <a:t>Special</a:t>
            </a:r>
            <a:r>
              <a:rPr lang="fr-FR" sz="1200" b="1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item10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("First");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("Second");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("Third");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(sub);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these are checkable menu items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debug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("Debug");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(debug);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test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("Testing");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(test);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(edit);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MenuDemo</a:t>
            </a:r>
            <a:r>
              <a:rPr lang="en-US" sz="1200" b="1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	new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("Test Menu");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62" y="2965450"/>
            <a:ext cx="4181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java.awt.FlowLayout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javax.swing</a:t>
            </a:r>
            <a:r>
              <a:rPr lang="en-US" sz="14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 extends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</a:t>
            </a:r>
            <a:r>
              <a:rPr lang="en-US" sz="14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super();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setTitle</a:t>
            </a:r>
            <a:r>
              <a:rPr lang="en-US" sz="1400" dirty="0" smtClean="0"/>
              <a:t>("Create Account");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setSize</a:t>
            </a:r>
            <a:r>
              <a:rPr lang="en-US" sz="1400" dirty="0" smtClean="0"/>
              <a:t>(300,300);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null);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nm = </a:t>
            </a:r>
            <a:r>
              <a:rPr lang="de-DE" sz="1400" b="1" dirty="0" smtClean="0"/>
              <a:t>new JLabel("Name");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nmtf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(20);</a:t>
            </a:r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gen = </a:t>
            </a:r>
            <a:r>
              <a:rPr lang="de-DE" sz="1400" b="1" dirty="0" smtClean="0"/>
              <a:t>new JLabel("Gender");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ml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</a:t>
            </a:r>
            <a:r>
              <a:rPr lang="en-US" sz="1400" dirty="0" err="1" smtClean="0"/>
              <a:t>fml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("Female");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JLabel</a:t>
            </a:r>
            <a:r>
              <a:rPr lang="en-US" sz="1400" dirty="0" smtClean="0"/>
              <a:t> note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JLabel</a:t>
            </a:r>
            <a:r>
              <a:rPr lang="en-US" sz="1400" b="1" dirty="0" smtClean="0"/>
              <a:t>("Note");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JTextArea</a:t>
            </a:r>
            <a:r>
              <a:rPr lang="en-US" sz="1400" dirty="0" smtClean="0"/>
              <a:t> </a:t>
            </a:r>
            <a:r>
              <a:rPr lang="en-US" sz="1400" dirty="0" err="1" smtClean="0"/>
              <a:t>nt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JTextArea</a:t>
            </a:r>
            <a:r>
              <a:rPr lang="en-US" sz="1400" b="1" dirty="0" smtClean="0"/>
              <a:t>(5,10);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JButton</a:t>
            </a:r>
            <a:r>
              <a:rPr lang="en-US" sz="1400" dirty="0" smtClean="0"/>
              <a:t> submit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JButton</a:t>
            </a:r>
            <a:r>
              <a:rPr lang="en-US" sz="1400" b="1" dirty="0" smtClean="0"/>
              <a:t>("Create");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JScrollPane</a:t>
            </a:r>
            <a:r>
              <a:rPr lang="en-US" sz="1400" dirty="0" smtClean="0"/>
              <a:t> </a:t>
            </a:r>
            <a:r>
              <a:rPr lang="en-US" sz="1400" dirty="0" err="1" smtClean="0"/>
              <a:t>jsp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JScrollPane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ScrollPaneConstants.</a:t>
            </a:r>
            <a:r>
              <a:rPr lang="en-US" sz="1400" b="1" i="1" dirty="0" err="1" smtClean="0"/>
              <a:t>VERTICAL_SCROLLBAR_ALWAYS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ScrollPaneConstants.HORIZONTAL_SCROLLBAR_AS_NEEDED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nm.setBounds</a:t>
            </a:r>
            <a:r>
              <a:rPr lang="en-US" sz="1400" dirty="0" smtClean="0"/>
              <a:t>(10, 20,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add(nm);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nmtf.setBounds</a:t>
            </a:r>
            <a:r>
              <a:rPr lang="en-US" sz="1400" dirty="0" smtClean="0"/>
              <a:t>(60, 20, 200,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nmtf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gen.setBounds</a:t>
            </a:r>
            <a:r>
              <a:rPr lang="en-US" sz="1400" dirty="0" smtClean="0"/>
              <a:t>(10, 50,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add(gen);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ml.setBounds</a:t>
            </a:r>
            <a:r>
              <a:rPr lang="en-US" sz="1400" dirty="0" smtClean="0"/>
              <a:t>(60, 50,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add(ml);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fml.setBounds</a:t>
            </a:r>
            <a:r>
              <a:rPr lang="en-US" sz="1400" dirty="0" smtClean="0"/>
              <a:t>(140, 50, 100,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fml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note.setBounds</a:t>
            </a:r>
            <a:r>
              <a:rPr lang="en-US" sz="1400" dirty="0" smtClean="0"/>
              <a:t>(10, 80, 40,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add(note);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jsp.setBounds</a:t>
            </a:r>
            <a:r>
              <a:rPr lang="en-US" sz="1400" dirty="0" smtClean="0"/>
              <a:t>(60, 80, 200, 120);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jsp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submit.setBounds</a:t>
            </a:r>
            <a:r>
              <a:rPr lang="en-US" sz="1400" dirty="0" smtClean="0"/>
              <a:t>(180, 210,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add(submit);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	new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();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676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LayoutManagers</a:t>
            </a:r>
            <a:r>
              <a:rPr lang="en-US" dirty="0" smtClean="0"/>
              <a:t> are used to arrange components in a particular manner. </a:t>
            </a:r>
          </a:p>
          <a:p>
            <a:r>
              <a:rPr lang="en-US" dirty="0" smtClean="0"/>
              <a:t>AWT provides the following layout managers (in package </a:t>
            </a:r>
            <a:r>
              <a:rPr lang="en-US" dirty="0" err="1" smtClean="0"/>
              <a:t>java.awt</a:t>
            </a:r>
            <a:r>
              <a:rPr lang="en-US" dirty="0" smtClean="0"/>
              <a:t>): 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GridLayout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BorderLayout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GridBagLayout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BoxLayout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CardLayout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and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Each </a:t>
            </a:r>
            <a:r>
              <a:rPr lang="en-US" sz="2000" b="1" dirty="0" smtClean="0"/>
              <a:t>Container object has a layout manager associated with it.</a:t>
            </a:r>
          </a:p>
          <a:p>
            <a:r>
              <a:rPr lang="en-US" sz="2000" dirty="0" smtClean="0"/>
              <a:t>A layout manager is an instance of any class that implements the </a:t>
            </a:r>
            <a:r>
              <a:rPr lang="en-US" sz="2000" b="1" dirty="0" err="1" smtClean="0"/>
              <a:t>LayoutManager</a:t>
            </a:r>
            <a:r>
              <a:rPr lang="en-US" sz="2000" b="1" dirty="0" smtClean="0"/>
              <a:t> interface.</a:t>
            </a:r>
          </a:p>
          <a:p>
            <a:r>
              <a:rPr lang="en-US" sz="2000" dirty="0" smtClean="0"/>
              <a:t>The layout manager is set by the </a:t>
            </a:r>
            <a:r>
              <a:rPr lang="en-US" sz="2000" b="1" dirty="0" err="1" smtClean="0"/>
              <a:t>setLayout</a:t>
            </a:r>
            <a:r>
              <a:rPr lang="en-US" sz="2000" b="1" dirty="0" smtClean="0"/>
              <a:t>( ) method.</a:t>
            </a:r>
          </a:p>
          <a:p>
            <a:r>
              <a:rPr lang="en-US" sz="1900" dirty="0" smtClean="0"/>
              <a:t>If you do not specify a layout manager, the container will use a default:</a:t>
            </a: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endParaRPr lang="en-US" sz="1700" b="1" dirty="0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java.awt.FlowLayout</a:t>
            </a:r>
            <a:r>
              <a:rPr lang="en-US" dirty="0" smtClean="0"/>
              <a:t>, components are arranged </a:t>
            </a:r>
          </a:p>
          <a:p>
            <a:pPr lvl="1"/>
            <a:r>
              <a:rPr lang="en-US" dirty="0" smtClean="0"/>
              <a:t>from left-to-right inside the container in the order that they are added </a:t>
            </a:r>
          </a:p>
          <a:p>
            <a:pPr lvl="1"/>
            <a:r>
              <a:rPr lang="en-US" dirty="0" smtClean="0"/>
              <a:t>When one row is filled, a new row will be started. </a:t>
            </a:r>
          </a:p>
          <a:p>
            <a:r>
              <a:rPr lang="en-US" dirty="0" smtClean="0"/>
              <a:t>Constructors:</a:t>
            </a:r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 ) </a:t>
            </a:r>
          </a:p>
          <a:p>
            <a:pPr lvl="2"/>
            <a:r>
              <a:rPr lang="en-US" sz="1700" dirty="0" smtClean="0"/>
              <a:t>creates the default layout, which centers components and leaves five pixels of space between each component.</a:t>
            </a:r>
            <a:endParaRPr lang="en-US" sz="3000" dirty="0" smtClean="0"/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smtClean="0"/>
              <a:t>how)</a:t>
            </a:r>
          </a:p>
          <a:p>
            <a:pPr lvl="2"/>
            <a:r>
              <a:rPr lang="en-US" sz="1700" dirty="0" smtClean="0"/>
              <a:t>specify how each line is aligned.</a:t>
            </a:r>
            <a:endParaRPr lang="en-US" sz="900" dirty="0" smtClean="0"/>
          </a:p>
          <a:p>
            <a:pPr lvl="2"/>
            <a:r>
              <a:rPr lang="en-US" sz="1700" dirty="0" smtClean="0"/>
              <a:t>Valid values for </a:t>
            </a:r>
            <a:r>
              <a:rPr lang="en-US" sz="1700" i="1" dirty="0" smtClean="0"/>
              <a:t>how are as follows:</a:t>
            </a:r>
          </a:p>
          <a:p>
            <a:pPr lvl="3"/>
            <a:r>
              <a:rPr lang="en-US" sz="1500" dirty="0" err="1" smtClean="0"/>
              <a:t>FlowLayout.LEFT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FlowLayout.CENTER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FlowLayout.RIGHT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FlowLayout.LEADING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FlowLayout.TRAILING</a:t>
            </a:r>
            <a:endParaRPr lang="en-US" sz="3800" i="1" dirty="0" smtClean="0"/>
          </a:p>
        </p:txBody>
      </p:sp>
    </p:spTree>
    <p:extLst>
      <p:ext uri="{BB962C8B-B14F-4D97-AF65-F5344CB8AC3E}">
        <p14:creationId xmlns:p14="http://schemas.microsoft.com/office/powerpoint/2010/main" val="41671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24738" cy="51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8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class </a:t>
            </a:r>
            <a:r>
              <a:rPr lang="en-US" b="1" dirty="0" err="1"/>
              <a:t>MyLayOut</a:t>
            </a:r>
            <a:r>
              <a:rPr lang="en-US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JFrame</a:t>
            </a:r>
            <a:r>
              <a:rPr lang="en-US" dirty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MyLayOut</a:t>
            </a:r>
            <a:r>
              <a:rPr lang="en-US" dirty="0"/>
              <a:t>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f=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f.setLayout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FlowLayout</a:t>
            </a:r>
            <a:r>
              <a:rPr lang="en-US" b="1" dirty="0" smtClean="0"/>
              <a:t>());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f.setSize</a:t>
            </a:r>
            <a:r>
              <a:rPr lang="en-US" dirty="0" smtClean="0"/>
              <a:t>(200,200); </a:t>
            </a:r>
            <a:endParaRPr lang="en-US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b1=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("1");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b2=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("Test 2");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b3=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("3");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b4=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("4");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b5=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("5");  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b6=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("6");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b7=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("7");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b8=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("8");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b9=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("Last 9");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(b1);</a:t>
            </a:r>
            <a:r>
              <a:rPr lang="en-US" dirty="0" err="1"/>
              <a:t>f.add</a:t>
            </a:r>
            <a:r>
              <a:rPr lang="en-US" dirty="0"/>
              <a:t>(b2);</a:t>
            </a:r>
            <a:r>
              <a:rPr lang="en-US" dirty="0" err="1"/>
              <a:t>f.add</a:t>
            </a:r>
            <a:r>
              <a:rPr lang="en-US" dirty="0"/>
              <a:t>(b3);</a:t>
            </a:r>
            <a:r>
              <a:rPr lang="en-US" dirty="0" err="1"/>
              <a:t>f.add</a:t>
            </a:r>
            <a:r>
              <a:rPr lang="en-US" dirty="0"/>
              <a:t>(b4);</a:t>
            </a:r>
            <a:r>
              <a:rPr lang="en-US" dirty="0" err="1"/>
              <a:t>f.add</a:t>
            </a:r>
            <a:r>
              <a:rPr lang="en-US" dirty="0"/>
              <a:t>(b5);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(b6);</a:t>
            </a:r>
            <a:r>
              <a:rPr lang="en-US" dirty="0" err="1"/>
              <a:t>f.add</a:t>
            </a:r>
            <a:r>
              <a:rPr lang="en-US" dirty="0"/>
              <a:t>(b7);</a:t>
            </a:r>
            <a:r>
              <a:rPr lang="en-US" dirty="0" err="1"/>
              <a:t>f.add</a:t>
            </a:r>
            <a:r>
              <a:rPr lang="en-US" dirty="0"/>
              <a:t>(b8);</a:t>
            </a:r>
            <a:r>
              <a:rPr lang="en-US" dirty="0" err="1"/>
              <a:t>f.add</a:t>
            </a:r>
            <a:r>
              <a:rPr lang="en-US" dirty="0"/>
              <a:t>(b9); 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/>
              <a:t>new </a:t>
            </a:r>
            <a:r>
              <a:rPr lang="en-US" b="1" dirty="0" err="1"/>
              <a:t>MyLayOut</a:t>
            </a:r>
            <a:r>
              <a:rPr lang="en-US" b="1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9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Default layout for a frame and divides area into named regions</a:t>
            </a:r>
            <a:r>
              <a:rPr lang="en-US" sz="9600" dirty="0" smtClean="0"/>
              <a:t>:</a:t>
            </a:r>
            <a:endParaRPr lang="en-US" sz="11200" dirty="0" smtClean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import java.awt.*;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</a:t>
            </a:r>
            <a:r>
              <a:rPr lang="en-US" sz="4800" b="1" dirty="0" smtClean="0"/>
              <a:t>import </a:t>
            </a:r>
            <a:r>
              <a:rPr lang="en-US" sz="4800" b="1" dirty="0" err="1" smtClean="0"/>
              <a:t>javax.swing</a:t>
            </a:r>
            <a:r>
              <a:rPr lang="en-US" sz="4800" b="1" dirty="0" smtClean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public class Border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JFrame</a:t>
            </a:r>
            <a:r>
              <a:rPr lang="en-US" sz="4800" dirty="0" smtClean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Border(){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f=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JFrame</a:t>
            </a:r>
            <a:r>
              <a:rPr lang="en-US" sz="4800" b="1" dirty="0" smtClean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b1=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("NORTH");;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b2=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("SOUTH");;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b3=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("EAST");;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b4=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("WEST");;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b5=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("CENTER");;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(b1,BorderLayout.</a:t>
            </a:r>
            <a:r>
              <a:rPr lang="en-US" sz="4800" b="1" i="1" dirty="0" smtClean="0"/>
              <a:t>NORTH);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(b2,BorderLayout.</a:t>
            </a:r>
            <a:r>
              <a:rPr lang="en-US" sz="4800" b="1" i="1" dirty="0" smtClean="0"/>
              <a:t>SOUTH);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i="1" dirty="0" smtClean="0"/>
              <a:t>       </a:t>
            </a:r>
            <a:r>
              <a:rPr lang="en-US" sz="4800" dirty="0" smtClean="0"/>
              <a:t>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(b3,BorderLayout.</a:t>
            </a:r>
            <a:r>
              <a:rPr lang="en-US" sz="4800" b="1" i="1" dirty="0" smtClean="0"/>
              <a:t>EAST);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(b4,BorderLayout.</a:t>
            </a:r>
            <a:r>
              <a:rPr lang="en-US" sz="4800" b="1" i="1" dirty="0" smtClean="0"/>
              <a:t>WEST);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(b5,BorderLayout.</a:t>
            </a:r>
            <a:r>
              <a:rPr lang="en-US" sz="4800" b="1" i="1" dirty="0" smtClean="0"/>
              <a:t>CENTER);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f.setSize</a:t>
            </a:r>
            <a:r>
              <a:rPr lang="en-US" sz="4800" dirty="0" smtClean="0"/>
              <a:t>(300,300);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f.setVisible</a:t>
            </a:r>
            <a:r>
              <a:rPr lang="en-US" sz="4800" dirty="0" smtClean="0"/>
              <a:t>(</a:t>
            </a:r>
            <a:r>
              <a:rPr lang="en-US" sz="4800" b="1" dirty="0" smtClean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public static void main(String[] </a:t>
            </a:r>
            <a:r>
              <a:rPr lang="en-US" sz="4800" b="1" dirty="0" err="1" smtClean="0"/>
              <a:t>args</a:t>
            </a:r>
            <a:r>
              <a:rPr lang="en-US" sz="4800" b="1" dirty="0" smtClean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b="1" dirty="0" smtClean="0"/>
              <a:t>new Border();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8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In </a:t>
            </a:r>
            <a:r>
              <a:rPr lang="en-US" sz="4000" dirty="0" err="1" smtClean="0"/>
              <a:t>GridLayout</a:t>
            </a:r>
            <a:r>
              <a:rPr lang="en-US" sz="4000" dirty="0" smtClean="0"/>
              <a:t>, components are arranged in a grid (matrix) of rows and columns inside the Container. </a:t>
            </a:r>
          </a:p>
          <a:p>
            <a:r>
              <a:rPr lang="en-US" sz="4000" dirty="0" smtClean="0"/>
              <a:t>Components are added in a left-to-right, top-to-bottom manner in the order they are added.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/>
              <a:t>import </a:t>
            </a:r>
            <a:r>
              <a:rPr lang="en-US" sz="2700" dirty="0" err="1"/>
              <a:t>java.awt</a:t>
            </a:r>
            <a:r>
              <a:rPr lang="en-US" sz="27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class </a:t>
            </a:r>
            <a:r>
              <a:rPr lang="en-US" sz="2700" dirty="0" err="1"/>
              <a:t>GridLayoutExample</a:t>
            </a:r>
            <a:r>
              <a:rPr lang="en-US" sz="2700" dirty="0"/>
              <a:t> extends Frame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</a:t>
            </a:r>
            <a:r>
              <a:rPr lang="en-US" sz="2700" dirty="0" err="1"/>
              <a:t>GridLayoutExample</a:t>
            </a:r>
            <a:r>
              <a:rPr lang="en-US" sz="2700" dirty="0"/>
              <a:t>(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heightInPixels</a:t>
            </a:r>
            <a:r>
              <a:rPr lang="en-US" sz="2700" dirty="0"/>
              <a:t> 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setTitle</a:t>
            </a:r>
            <a:r>
              <a:rPr lang="en-US" sz="2700" dirty="0"/>
              <a:t>( "Grid Example"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setSize</a:t>
            </a:r>
            <a:r>
              <a:rPr lang="en-US" sz="2700" dirty="0"/>
              <a:t>(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heightInPixels</a:t>
            </a:r>
            <a:r>
              <a:rPr lang="en-US" sz="2700" dirty="0"/>
              <a:t>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numberOfRows</a:t>
            </a:r>
            <a:r>
              <a:rPr lang="en-US" sz="2700" dirty="0"/>
              <a:t> = 4;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numberOfColumns</a:t>
            </a:r>
            <a:r>
              <a:rPr lang="en-US" sz="2700" dirty="0"/>
              <a:t> = 3;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setLayout</a:t>
            </a:r>
            <a:r>
              <a:rPr lang="en-US" sz="2700" dirty="0"/>
              <a:t>( new </a:t>
            </a:r>
            <a:r>
              <a:rPr lang="en-US" sz="2700" dirty="0" err="1"/>
              <a:t>GridLayout</a:t>
            </a:r>
            <a:r>
              <a:rPr lang="en-US" sz="2700" dirty="0"/>
              <a:t>( </a:t>
            </a:r>
            <a:r>
              <a:rPr lang="en-US" sz="2700" dirty="0" err="1"/>
              <a:t>numberOfRows</a:t>
            </a:r>
            <a:r>
              <a:rPr lang="en-US" sz="2700" dirty="0"/>
              <a:t>,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numberOfColumns</a:t>
            </a:r>
            <a:r>
              <a:rPr lang="en-US" sz="2700" dirty="0"/>
              <a:t>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for ( </a:t>
            </a:r>
            <a:r>
              <a:rPr lang="en-US" sz="2700" dirty="0" err="1"/>
              <a:t>int</a:t>
            </a:r>
            <a:r>
              <a:rPr lang="en-US" sz="2700" dirty="0"/>
              <a:t> label = 1; label &lt; 13; label++ 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smtClean="0"/>
              <a:t>	add</a:t>
            </a:r>
            <a:r>
              <a:rPr lang="en-US" sz="2700" dirty="0"/>
              <a:t>( new Button( </a:t>
            </a:r>
            <a:r>
              <a:rPr lang="en-US" sz="2700" dirty="0" err="1"/>
              <a:t>String.valueOf</a:t>
            </a:r>
            <a:r>
              <a:rPr lang="en-US" sz="2700" dirty="0"/>
              <a:t>( label )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show();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static void main( String </a:t>
            </a:r>
            <a:r>
              <a:rPr lang="en-US" sz="2700" dirty="0" err="1"/>
              <a:t>args</a:t>
            </a:r>
            <a:r>
              <a:rPr lang="en-US" sz="2700" dirty="0"/>
              <a:t>[] 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 smtClean="0"/>
              <a:t>	new </a:t>
            </a:r>
            <a:r>
              <a:rPr lang="en-US" sz="2700" dirty="0" err="1"/>
              <a:t>GridLayoutExample</a:t>
            </a:r>
            <a:r>
              <a:rPr lang="en-US" sz="2700" dirty="0"/>
              <a:t>( 175, 100 );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86225"/>
            <a:ext cx="1771650" cy="152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7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When want to add component to a specific location.</a:t>
            </a:r>
          </a:p>
          <a:p>
            <a:r>
              <a:rPr lang="en-US" sz="3400" dirty="0" smtClean="0"/>
              <a:t>Set the Layout to null</a:t>
            </a:r>
            <a:endParaRPr lang="en-US" sz="3600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err="1"/>
              <a:t>MyLayOut</a:t>
            </a:r>
            <a:r>
              <a:rPr lang="en-US" sz="2000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JFrame</a:t>
            </a:r>
            <a:r>
              <a:rPr lang="en-US" sz="2000" dirty="0"/>
              <a:t> f;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MyLayOut</a:t>
            </a:r>
            <a:r>
              <a:rPr lang="en-US" sz="2000" dirty="0"/>
              <a:t>(){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f=</a:t>
            </a:r>
            <a:r>
              <a:rPr lang="en-US" sz="2000" b="1" dirty="0"/>
              <a:t>new </a:t>
            </a:r>
            <a:r>
              <a:rPr lang="en-US" sz="2000" b="1" dirty="0" err="1"/>
              <a:t>JFrame</a:t>
            </a:r>
            <a:r>
              <a:rPr lang="en-US" sz="2000" b="1" dirty="0"/>
              <a:t>(); </a:t>
            </a:r>
            <a:endParaRPr lang="en-US" sz="2000" b="1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 </a:t>
            </a:r>
            <a:r>
              <a:rPr lang="en-US" sz="2000" dirty="0" err="1" smtClean="0"/>
              <a:t>f.setSize</a:t>
            </a:r>
            <a:r>
              <a:rPr lang="en-US" sz="2000" dirty="0" smtClean="0"/>
              <a:t>(200,200);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f.setLayout</a:t>
            </a:r>
            <a:r>
              <a:rPr lang="en-US" sz="2000" dirty="0" smtClean="0"/>
              <a:t>(</a:t>
            </a:r>
            <a:r>
              <a:rPr lang="en-US" sz="2000" b="1" dirty="0" smtClean="0"/>
              <a:t>null); </a:t>
            </a:r>
            <a:endParaRPr lang="en-US" sz="2000" b="1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f.setDefaultCloseOperation</a:t>
            </a:r>
            <a:r>
              <a:rPr lang="en-US" sz="2000" dirty="0"/>
              <a:t>(</a:t>
            </a:r>
            <a:r>
              <a:rPr lang="en-US" sz="2000" dirty="0" err="1"/>
              <a:t>JFrame.</a:t>
            </a:r>
            <a:r>
              <a:rPr lang="en-US" sz="2000" b="1" i="1" dirty="0" err="1"/>
              <a:t>EXIT_ON_CLOSE</a:t>
            </a:r>
            <a:r>
              <a:rPr lang="en-US" sz="2000" b="1" i="1" dirty="0"/>
              <a:t>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b1=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("1");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b2=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("Test 2");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b3=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("3"); </a:t>
            </a:r>
            <a:endParaRPr lang="en-US" sz="20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b1.setBounds(10, 10, 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b2.setBounds(10, 50, 150,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b3.setBounds(50, 100, 50, 20</a:t>
            </a:r>
            <a:r>
              <a:rPr lang="en-US" sz="2000" dirty="0" smtClean="0"/>
              <a:t>);    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f.add</a:t>
            </a:r>
            <a:r>
              <a:rPr lang="en-US" sz="2000" dirty="0" smtClean="0"/>
              <a:t>(b1);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(b2);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(b3);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/>
              <a:t>f.setVisible</a:t>
            </a:r>
            <a:r>
              <a:rPr lang="en-US" sz="2000" dirty="0"/>
              <a:t>(</a:t>
            </a:r>
            <a:r>
              <a:rPr lang="en-US" sz="2000" b="1" dirty="0"/>
              <a:t>true);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new </a:t>
            </a:r>
            <a:r>
              <a:rPr lang="en-US" sz="2000" b="1" dirty="0" err="1"/>
              <a:t>MyLayOut</a:t>
            </a:r>
            <a:r>
              <a:rPr lang="en-US" sz="2000" b="1" dirty="0"/>
              <a:t>();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Summary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828800" y="1260475"/>
            <a:ext cx="2362200" cy="2625725"/>
            <a:chOff x="3505200" y="1219200"/>
            <a:chExt cx="2362200" cy="26257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052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Left to right,</a:t>
              </a:r>
            </a:p>
            <a:p>
              <a:pPr algn="ctr" eaLnBrk="1" hangingPunct="1"/>
              <a:r>
                <a:rPr lang="en-US" altLang="en-US"/>
                <a:t>Top to bottom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10000" y="34639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810000" y="21685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810000" y="27781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70325" y="1219200"/>
              <a:ext cx="1673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FlowLayout</a:t>
              </a:r>
              <a:endParaRPr lang="en-US" altLang="en-US" dirty="0"/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1905000" y="4114800"/>
            <a:ext cx="2362200" cy="2590800"/>
            <a:chOff x="381000" y="4114800"/>
            <a:chExt cx="2362200" cy="25908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1000" y="4572000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1000" y="49530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57200" y="617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14400" y="50292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2098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55725" y="44608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31925" y="6137275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70125" y="5299075"/>
              <a:ext cx="319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41325" y="52990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w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22300" y="4114800"/>
              <a:ext cx="1892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BorderLayout</a:t>
              </a:r>
              <a:endParaRPr lang="en-US" alt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5486400" y="1219200"/>
            <a:ext cx="2362200" cy="2625725"/>
            <a:chOff x="6400800" y="1219200"/>
            <a:chExt cx="2362200" cy="2625725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008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7162800" y="1711325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924800" y="1711325"/>
              <a:ext cx="0" cy="2098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400800" y="22860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781800" y="1219200"/>
              <a:ext cx="1604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GridLayout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6400800" y="3124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9"/>
          <p:cNvGrpSpPr/>
          <p:nvPr/>
        </p:nvGrpSpPr>
        <p:grpSpPr>
          <a:xfrm>
            <a:off x="5562600" y="4114800"/>
            <a:ext cx="2362200" cy="2590800"/>
            <a:chOff x="381000" y="1254125"/>
            <a:chExt cx="2362200" cy="2590800"/>
          </a:xfrm>
        </p:grpSpPr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3810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none, </a:t>
              </a:r>
              <a:br>
                <a:rPr lang="en-US" altLang="en-US" dirty="0"/>
              </a:br>
              <a:r>
                <a:rPr lang="en-US" altLang="en-US" dirty="0"/>
                <a:t>programmer </a:t>
              </a:r>
              <a:br>
                <a:rPr lang="en-US" altLang="en-US" dirty="0"/>
              </a:br>
              <a:r>
                <a:rPr lang="en-US" altLang="en-US" dirty="0"/>
                <a:t>sets </a:t>
              </a:r>
              <a:r>
                <a:rPr lang="en-US" altLang="en-US" dirty="0" err="1"/>
                <a:t>x,y,w,h</a:t>
              </a:r>
              <a:endParaRPr lang="en-US" altLang="en-US" dirty="0"/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1219200" y="1254125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0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Event Handling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AWT </a:t>
            </a:r>
            <a:r>
              <a:rPr lang="en-US" b="1" dirty="0" smtClean="0"/>
              <a:t>Event-Handling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Event handling is a basic concept of graphical user interfaces.</a:t>
            </a:r>
          </a:p>
          <a:p>
            <a:r>
              <a:rPr lang="en-US" dirty="0" smtClean="0"/>
              <a:t>In </a:t>
            </a:r>
            <a:r>
              <a:rPr lang="en-US" dirty="0"/>
              <a:t>event-driven programming,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piece of event-handling codes is executed (or called back by the graphics subsystem)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an event has been fired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response to an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altLang="en-US" dirty="0"/>
              <a:t>mouse clicks</a:t>
            </a:r>
          </a:p>
          <a:p>
            <a:pPr lvl="2"/>
            <a:r>
              <a:rPr lang="en-US" altLang="en-US" dirty="0"/>
              <a:t>keyboard entries</a:t>
            </a:r>
          </a:p>
          <a:p>
            <a:pPr lvl="2"/>
            <a:r>
              <a:rPr lang="en-US" altLang="en-US" dirty="0"/>
              <a:t>time intervals</a:t>
            </a:r>
          </a:p>
          <a:p>
            <a:pPr lvl="2"/>
            <a:r>
              <a:rPr lang="en-US" altLang="en-US" dirty="0"/>
              <a:t>Button </a:t>
            </a:r>
            <a:r>
              <a:rPr lang="en-US" altLang="en-US" dirty="0" smtClean="0"/>
              <a:t>click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unlike the procedural model, where codes are executed in a sequential manner.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86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objects are involved in the event-handling: </a:t>
            </a:r>
          </a:p>
          <a:p>
            <a:pPr lvl="1" fontAlgn="base"/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i="1" dirty="0" smtClean="0"/>
              <a:t>– </a:t>
            </a:r>
          </a:p>
          <a:p>
            <a:pPr lvl="2" fontAlgn="base"/>
            <a:r>
              <a:rPr lang="en-US" i="1" dirty="0" smtClean="0"/>
              <a:t>GUI component with which user interact.</a:t>
            </a:r>
          </a:p>
          <a:p>
            <a:pPr lvl="2" fontAlgn="base"/>
            <a:r>
              <a:rPr lang="en-US" dirty="0" smtClean="0"/>
              <a:t>generates </a:t>
            </a:r>
            <a:r>
              <a:rPr lang="en-US" dirty="0"/>
              <a:t>an event and sends it to one or more listeners.</a:t>
            </a:r>
          </a:p>
          <a:p>
            <a:pPr lvl="1" fontAlgn="base"/>
            <a:r>
              <a:rPr lang="en-US" i="1" dirty="0"/>
              <a:t>listener</a:t>
            </a:r>
            <a:r>
              <a:rPr lang="en-US" dirty="0"/>
              <a:t>(s)  - </a:t>
            </a:r>
            <a:endParaRPr lang="en-US" dirty="0" smtClean="0"/>
          </a:p>
          <a:p>
            <a:pPr lvl="2" fontAlgn="base"/>
            <a:r>
              <a:rPr lang="en-US" dirty="0" smtClean="0"/>
              <a:t>simply </a:t>
            </a:r>
            <a:r>
              <a:rPr lang="en-US" dirty="0"/>
              <a:t>waits until it receives an event. </a:t>
            </a:r>
            <a:endParaRPr lang="en-US" dirty="0" smtClean="0"/>
          </a:p>
          <a:p>
            <a:pPr lvl="2" fontAlgn="base"/>
            <a:r>
              <a:rPr lang="en-US" altLang="en-US" dirty="0" smtClean="0"/>
              <a:t>Receives </a:t>
            </a:r>
            <a:r>
              <a:rPr lang="en-US" altLang="en-US" dirty="0"/>
              <a:t>event object when notified, then </a:t>
            </a:r>
            <a:r>
              <a:rPr lang="en-US" altLang="en-US" dirty="0" smtClean="0"/>
              <a:t>responds(</a:t>
            </a:r>
            <a:r>
              <a:rPr lang="en-US" dirty="0"/>
              <a:t>processes the event and then </a:t>
            </a:r>
            <a:r>
              <a:rPr lang="en-US" dirty="0" smtClean="0"/>
              <a:t>returns)</a:t>
            </a:r>
            <a:endParaRPr lang="en-US" dirty="0"/>
          </a:p>
          <a:p>
            <a:pPr lvl="1" fontAlgn="base"/>
            <a:r>
              <a:rPr lang="en-US" dirty="0"/>
              <a:t>an </a:t>
            </a:r>
            <a:r>
              <a:rPr lang="en-US" i="1" dirty="0"/>
              <a:t>event</a:t>
            </a:r>
            <a:r>
              <a:rPr lang="en-US" dirty="0"/>
              <a:t> object. </a:t>
            </a:r>
            <a:r>
              <a:rPr lang="en-US" dirty="0" smtClean="0"/>
              <a:t>– </a:t>
            </a:r>
          </a:p>
          <a:p>
            <a:pPr lvl="2" fontAlgn="base"/>
            <a:r>
              <a:rPr lang="en-US" altLang="en-US" dirty="0"/>
              <a:t>Encapsulates information about event that occurred</a:t>
            </a:r>
          </a:p>
          <a:p>
            <a:pPr lvl="2" fontAlgn="base"/>
            <a:r>
              <a:rPr lang="en-US" dirty="0" smtClean="0"/>
              <a:t>Describe </a:t>
            </a:r>
            <a:r>
              <a:rPr lang="en-US" dirty="0"/>
              <a:t>the state change of 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Programmer must perform two tasks</a:t>
            </a:r>
          </a:p>
          <a:p>
            <a:pPr lvl="1"/>
            <a:r>
              <a:rPr lang="en-US" altLang="en-US" sz="2400" dirty="0"/>
              <a:t>Register event listener for event source</a:t>
            </a:r>
          </a:p>
          <a:p>
            <a:pPr lvl="1"/>
            <a:r>
              <a:rPr lang="en-US" altLang="en-US" sz="2400" dirty="0"/>
              <a:t>Implement event-handling method (event handler)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delegation model, an event is an object that describes a </a:t>
            </a:r>
            <a:r>
              <a:rPr lang="en-US" b="1" dirty="0"/>
              <a:t>state chang</a:t>
            </a:r>
            <a:r>
              <a:rPr lang="en-US" dirty="0"/>
              <a:t>e in a source.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 event can be </a:t>
            </a:r>
            <a:r>
              <a:rPr lang="en-US" b="1" dirty="0"/>
              <a:t>generated as a consequence of a person interacting </a:t>
            </a:r>
            <a:r>
              <a:rPr lang="en-US" dirty="0"/>
              <a:t>with the elements in a graphical user interface</a:t>
            </a:r>
          </a:p>
          <a:p>
            <a:r>
              <a:rPr lang="en-US" dirty="0"/>
              <a:t>Example:</a:t>
            </a:r>
          </a:p>
          <a:p>
            <a:pPr lvl="1" fontAlgn="base"/>
            <a:r>
              <a:rPr lang="en-US" dirty="0"/>
              <a:t>pressing a button, </a:t>
            </a:r>
          </a:p>
          <a:p>
            <a:pPr lvl="1" fontAlgn="base"/>
            <a:r>
              <a:rPr lang="en-US" dirty="0"/>
              <a:t>entering a character via the keyboard, </a:t>
            </a:r>
          </a:p>
          <a:p>
            <a:pPr lvl="1" fontAlgn="base"/>
            <a:r>
              <a:rPr lang="en-US" dirty="0"/>
              <a:t>selecting an item in a list, and </a:t>
            </a:r>
          </a:p>
          <a:p>
            <a:pPr lvl="1" fontAlgn="base"/>
            <a:r>
              <a:rPr lang="en-US" dirty="0"/>
              <a:t>clicking the mouse.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Events may also occur that are not directly caused by interactions with a user interface. For example, an event may be generated when </a:t>
            </a:r>
          </a:p>
          <a:p>
            <a:pPr lvl="1" fontAlgn="base"/>
            <a:r>
              <a:rPr lang="en-US" dirty="0"/>
              <a:t>a timer expires, </a:t>
            </a:r>
          </a:p>
          <a:p>
            <a:pPr lvl="1" fontAlgn="base"/>
            <a:r>
              <a:rPr lang="en-US" dirty="0"/>
              <a:t>a counter exceeds a value,</a:t>
            </a:r>
          </a:p>
          <a:p>
            <a:pPr lvl="1" fontAlgn="base"/>
            <a:r>
              <a:rPr lang="en-US" dirty="0"/>
              <a:t>a software or hardware failure occurs,</a:t>
            </a:r>
          </a:p>
          <a:p>
            <a:pPr lvl="1" fontAlgn="base"/>
            <a:r>
              <a:rPr lang="en-US" dirty="0"/>
              <a:t>or an operation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781800" cy="509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source is an object that generates an event.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occurs when the internal state of </a:t>
            </a:r>
            <a:r>
              <a:rPr lang="en-US" dirty="0" smtClean="0"/>
              <a:t>that object </a:t>
            </a:r>
            <a:r>
              <a:rPr lang="en-US" dirty="0"/>
              <a:t>changes in some way.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may generate more than one type of event.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source must register listeners in order for the listeners to receive notifications </a:t>
            </a:r>
            <a:r>
              <a:rPr lang="en-US" dirty="0" smtClean="0"/>
              <a:t>about a </a:t>
            </a:r>
            <a:r>
              <a:rPr lang="en-US" dirty="0"/>
              <a:t>specific type of event.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type of event has its own registration method.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general </a:t>
            </a:r>
            <a:r>
              <a:rPr lang="en-US" dirty="0"/>
              <a:t>form: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addTypeListener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TypeListener</a:t>
            </a:r>
            <a:r>
              <a:rPr lang="en-US" dirty="0">
                <a:solidFill>
                  <a:srgbClr val="FF0000"/>
                </a:solidFill>
              </a:rPr>
              <a:t> el )</a:t>
            </a:r>
          </a:p>
        </p:txBody>
      </p:sp>
    </p:spTree>
    <p:extLst>
      <p:ext uri="{BB962C8B-B14F-4D97-AF65-F5344CB8AC3E}">
        <p14:creationId xmlns:p14="http://schemas.microsoft.com/office/powerpoint/2010/main" val="250387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 </a:t>
            </a:r>
            <a:r>
              <a:rPr lang="en-US" b="1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listener is an object that is notified when an event occurs. It has two major requirements.</a:t>
            </a:r>
          </a:p>
          <a:p>
            <a:pPr lvl="1"/>
            <a:r>
              <a:rPr lang="en-US" dirty="0"/>
              <a:t>First</a:t>
            </a:r>
            <a:r>
              <a:rPr lang="en-US" b="1" dirty="0"/>
              <a:t>, it must have been registered </a:t>
            </a:r>
            <a:r>
              <a:rPr lang="en-US" dirty="0"/>
              <a:t>with one or more </a:t>
            </a:r>
            <a:r>
              <a:rPr lang="en-US" b="1" dirty="0"/>
              <a:t>sources</a:t>
            </a:r>
            <a:r>
              <a:rPr lang="en-US" dirty="0"/>
              <a:t> to receive notifications about specific types of events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For a program to respond to an event there must be an event listener object in the GUI program that listens to that type of event </a:t>
            </a:r>
          </a:p>
          <a:p>
            <a:pPr lvl="1"/>
            <a:r>
              <a:rPr lang="en-US" dirty="0" smtClean="0"/>
              <a:t>Second</a:t>
            </a:r>
            <a:r>
              <a:rPr lang="en-US" dirty="0"/>
              <a:t>, it </a:t>
            </a:r>
            <a:r>
              <a:rPr lang="en-US" b="1" dirty="0"/>
              <a:t>must implement methods </a:t>
            </a:r>
            <a:r>
              <a:rPr lang="en-US" dirty="0"/>
              <a:t>to receive and process these notifications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When an event is generated by the GUI </a:t>
            </a:r>
            <a:r>
              <a:rPr lang="en-US" altLang="en-US" dirty="0" smtClean="0"/>
              <a:t>component this method </a:t>
            </a:r>
            <a:r>
              <a:rPr lang="en-US" altLang="en-US" dirty="0"/>
              <a:t>in the listener object is invoked to respond to the event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methods that receive and process events are defined in a set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10858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there is no event listener for an event </a:t>
            </a:r>
          </a:p>
          <a:p>
            <a:pPr lvl="1"/>
            <a:r>
              <a:rPr lang="en-US" altLang="en-US" dirty="0"/>
              <a:t>A program can ignore events </a:t>
            </a:r>
          </a:p>
          <a:p>
            <a:pPr lvl="1"/>
            <a:r>
              <a:rPr lang="en-US" altLang="en-US" dirty="0"/>
              <a:t>If there is no listener for an event, the event is just ignored </a:t>
            </a:r>
          </a:p>
        </p:txBody>
      </p:sp>
    </p:spTree>
    <p:extLst>
      <p:ext uri="{BB962C8B-B14F-4D97-AF65-F5344CB8AC3E}">
        <p14:creationId xmlns:p14="http://schemas.microsoft.com/office/powerpoint/2010/main" val="1724327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of steps in Event Handling </a:t>
            </a:r>
            <a:endParaRPr lang="en-US" dirty="0"/>
          </a:p>
        </p:txBody>
      </p:sp>
      <p:pic>
        <p:nvPicPr>
          <p:cNvPr id="20482" name="Picture 2" descr="AWT_EventHand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781800" cy="3438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45" y="4419600"/>
            <a:ext cx="5500255" cy="461665"/>
            <a:chOff x="1281545" y="4419600"/>
            <a:chExt cx="5500255" cy="461665"/>
          </a:xfrm>
        </p:grpSpPr>
        <p:sp>
          <p:nvSpPr>
            <p:cNvPr id="4" name="Rectangle 3"/>
            <p:cNvSpPr/>
            <p:nvPr/>
          </p:nvSpPr>
          <p:spPr>
            <a:xfrm>
              <a:off x="1281545" y="4447310"/>
              <a:ext cx="31242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44196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5853545"/>
            <a:ext cx="6629400" cy="838200"/>
            <a:chOff x="838200" y="5791200"/>
            <a:chExt cx="6629400" cy="838200"/>
          </a:xfrm>
        </p:grpSpPr>
        <p:sp>
          <p:nvSpPr>
            <p:cNvPr id="6" name="Rectangle 5"/>
            <p:cNvSpPr/>
            <p:nvPr/>
          </p:nvSpPr>
          <p:spPr>
            <a:xfrm>
              <a:off x="838200" y="5791200"/>
              <a:ext cx="43434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5818909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 Inner Class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 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JFrame.EXIT_ON_CLOSE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class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Integer.parseInt</a:t>
            </a:r>
            <a:r>
              <a:rPr lang="en-US" sz="1100" dirty="0" smtClean="0"/>
              <a:t>(</a:t>
            </a:r>
            <a:r>
              <a:rPr lang="en-US" sz="1100" dirty="0" err="1" smtClean="0"/>
              <a:t>tf.getText</a:t>
            </a:r>
            <a:r>
              <a:rPr lang="en-US" sz="1100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}}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Listener in Inner Class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5437910"/>
            <a:ext cx="5867400" cy="609600"/>
            <a:chOff x="838200" y="5437910"/>
            <a:chExt cx="5867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838200" y="5437910"/>
              <a:ext cx="3467100" cy="609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5511877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method to handle the event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343400" y="5742710"/>
              <a:ext cx="228600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67690" y="4512115"/>
            <a:ext cx="4648200" cy="461665"/>
            <a:chOff x="1295400" y="4539825"/>
            <a:chExt cx="4648200" cy="461665"/>
          </a:xfrm>
        </p:grpSpPr>
        <p:sp>
          <p:nvSpPr>
            <p:cNvPr id="10" name="Rectangle 9"/>
            <p:cNvSpPr/>
            <p:nvPr/>
          </p:nvSpPr>
          <p:spPr>
            <a:xfrm>
              <a:off x="1295400" y="4636577"/>
              <a:ext cx="1780309" cy="3164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453982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5709" y="4703848"/>
              <a:ext cx="73429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36620" y="1752600"/>
            <a:ext cx="3602180" cy="581890"/>
            <a:chOff x="2078180" y="1752600"/>
            <a:chExt cx="3429000" cy="581890"/>
          </a:xfrm>
        </p:grpSpPr>
        <p:sp>
          <p:nvSpPr>
            <p:cNvPr id="5" name="Rectangle 4"/>
            <p:cNvSpPr/>
            <p:nvPr/>
          </p:nvSpPr>
          <p:spPr>
            <a:xfrm>
              <a:off x="2078180" y="2182090"/>
              <a:ext cx="914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3580" y="17526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992580" y="2027457"/>
              <a:ext cx="381000" cy="23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</a:t>
            </a:r>
            <a:endParaRPr lang="en-US" sz="1100" dirty="0" smtClean="0"/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</a:t>
            </a:r>
            <a:r>
              <a:rPr lang="en-US" sz="1100" b="1" i="1" dirty="0" err="1" smtClean="0"/>
              <a:t>EXIT_ON_CLOSE</a:t>
            </a:r>
            <a:r>
              <a:rPr lang="en-US" sz="1100" b="1" i="1" dirty="0" smtClean="0"/>
              <a:t>);</a:t>
            </a: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this);</a:t>
            </a:r>
          </a:p>
          <a:p>
            <a:pPr lvl="2">
              <a:spcBef>
                <a:spcPts val="0"/>
              </a:spcBef>
              <a:buNone/>
            </a:pPr>
            <a:endParaRPr lang="en-US" sz="1100" b="1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 smtClean="0"/>
              <a:t>()) + 1 +"");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Listener in Own Class</a:t>
            </a:r>
          </a:p>
        </p:txBody>
      </p:sp>
    </p:spTree>
    <p:extLst>
      <p:ext uri="{BB962C8B-B14F-4D97-AF65-F5344CB8AC3E}">
        <p14:creationId xmlns:p14="http://schemas.microsoft.com/office/powerpoint/2010/main" val="3009261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3000" y="4572000"/>
            <a:ext cx="6172200" cy="948898"/>
            <a:chOff x="1143000" y="4572000"/>
            <a:chExt cx="6172200" cy="948898"/>
          </a:xfrm>
        </p:grpSpPr>
        <p:sp>
          <p:nvSpPr>
            <p:cNvPr id="4" name="Rectangle 3"/>
            <p:cNvSpPr/>
            <p:nvPr/>
          </p:nvSpPr>
          <p:spPr>
            <a:xfrm>
              <a:off x="1143000" y="4572000"/>
              <a:ext cx="3886200" cy="94889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1600" y="4723283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anonymous listener object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java.awt.event</a:t>
            </a:r>
            <a:r>
              <a:rPr lang="en-US" sz="12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JFrame</a:t>
            </a:r>
            <a:r>
              <a:rPr lang="en-US" sz="12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f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f.setLayout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FlowLayout</a:t>
            </a:r>
            <a:r>
              <a:rPr lang="en-US" sz="12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f.setSize</a:t>
            </a:r>
            <a:r>
              <a:rPr lang="en-US" sz="12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  <a:endParaRPr lang="en-US" sz="12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JLabel</a:t>
            </a:r>
            <a:r>
              <a:rPr lang="en-US" sz="12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</a:t>
            </a:r>
            <a:r>
              <a:rPr lang="en-US" sz="1200" dirty="0" smtClean="0"/>
              <a:t>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JTextField</a:t>
            </a:r>
            <a:r>
              <a:rPr lang="en-US" sz="12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tf.setText</a:t>
            </a:r>
            <a:r>
              <a:rPr lang="en-US" sz="12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JButton</a:t>
            </a:r>
            <a:r>
              <a:rPr lang="en-US" sz="1200" dirty="0" smtClean="0"/>
              <a:t> b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JButton</a:t>
            </a:r>
            <a:r>
              <a:rPr lang="en-US" sz="12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/>
              <a:t>f.add</a:t>
            </a:r>
            <a:r>
              <a:rPr lang="en-US" sz="1200" dirty="0"/>
              <a:t>(</a:t>
            </a:r>
            <a:r>
              <a:rPr lang="en-US" sz="1200" dirty="0" err="1"/>
              <a:t>tf</a:t>
            </a:r>
            <a:r>
              <a:rPr lang="en-US" sz="1200" dirty="0" smtClean="0"/>
              <a:t>); </a:t>
            </a:r>
            <a:r>
              <a:rPr lang="en-US" sz="1200" dirty="0" err="1" smtClean="0"/>
              <a:t>f.add</a:t>
            </a:r>
            <a:r>
              <a:rPr lang="en-US" sz="12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b.addActionListener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ActionListener</a:t>
            </a:r>
            <a:r>
              <a:rPr lang="en-US" sz="1200" b="1" dirty="0" smtClean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b="1" dirty="0" smtClean="0"/>
              <a:t>public void </a:t>
            </a:r>
            <a:r>
              <a:rPr lang="en-US" sz="1200" b="1" dirty="0" err="1" smtClean="0"/>
              <a:t>actionPerformed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ActionEvent</a:t>
            </a:r>
            <a:r>
              <a:rPr lang="en-US" sz="12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</a:t>
            </a:r>
            <a:r>
              <a:rPr lang="en-US" sz="1200" dirty="0" err="1" smtClean="0"/>
              <a:t>Integer.</a:t>
            </a:r>
            <a:r>
              <a:rPr lang="en-US" sz="1200" i="1" dirty="0" err="1" smtClean="0"/>
              <a:t>parseInt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tf.getText</a:t>
            </a:r>
            <a:r>
              <a:rPr lang="en-US" sz="1200" i="1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Listener in Anonymous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5105400"/>
            <a:ext cx="6858000" cy="1219200"/>
            <a:chOff x="838200" y="5105400"/>
            <a:chExt cx="6858000" cy="1219200"/>
          </a:xfrm>
        </p:grpSpPr>
        <p:sp>
          <p:nvSpPr>
            <p:cNvPr id="4" name="Rectangle 3"/>
            <p:cNvSpPr/>
            <p:nvPr/>
          </p:nvSpPr>
          <p:spPr>
            <a:xfrm>
              <a:off x="838200" y="5105400"/>
              <a:ext cx="419100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54864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Identify the source first and then implement the logic depending on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buttons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import </a:t>
            </a:r>
            <a:r>
              <a:rPr lang="en-US" sz="1100" dirty="0" err="1"/>
              <a:t>java.awt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java.awt.event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javax.swing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public class Counter extends </a:t>
            </a:r>
            <a:r>
              <a:rPr lang="en-US" sz="1100" dirty="0" err="1"/>
              <a:t>JFrame</a:t>
            </a:r>
            <a:r>
              <a:rPr lang="en-US" sz="1100" dirty="0"/>
              <a:t> implements </a:t>
            </a:r>
            <a:r>
              <a:rPr lang="en-US" sz="1100" dirty="0" err="1"/>
              <a:t>ActionListener</a:t>
            </a:r>
            <a:r>
              <a:rPr lang="en-US" sz="1100" dirty="0"/>
              <a:t>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JTextField</a:t>
            </a:r>
            <a:r>
              <a:rPr lang="en-US" sz="1100" dirty="0"/>
              <a:t> </a:t>
            </a:r>
            <a:r>
              <a:rPr lang="en-US" sz="1100" dirty="0" err="1"/>
              <a:t>tf</a:t>
            </a:r>
            <a:r>
              <a:rPr lang="en-US" sz="1100" dirty="0"/>
              <a:t>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JButton</a:t>
            </a:r>
            <a:r>
              <a:rPr lang="en-US" sz="1100" dirty="0"/>
              <a:t> b, r;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Counter(){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super("Counter</a:t>
            </a:r>
            <a:r>
              <a:rPr lang="en-US" sz="1100" dirty="0" smtClean="0"/>
              <a:t>"); </a:t>
            </a:r>
            <a:r>
              <a:rPr lang="en-US" sz="1100" dirty="0" err="1"/>
              <a:t>setSize</a:t>
            </a:r>
            <a:r>
              <a:rPr lang="en-US" sz="1100" dirty="0"/>
              <a:t>(200, 100);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setLayout</a:t>
            </a:r>
            <a:r>
              <a:rPr lang="en-US" sz="1100" dirty="0"/>
              <a:t>(new </a:t>
            </a:r>
            <a:r>
              <a:rPr lang="en-US" sz="1100" dirty="0" err="1"/>
              <a:t>FlowLayout</a:t>
            </a:r>
            <a:r>
              <a:rPr lang="en-US" sz="1100" dirty="0" smtClean="0"/>
              <a:t>());</a:t>
            </a: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setDefaultCloseOperation</a:t>
            </a:r>
            <a:r>
              <a:rPr lang="en-US" sz="1100" dirty="0"/>
              <a:t>(</a:t>
            </a:r>
            <a:r>
              <a:rPr lang="en-US" sz="1100" dirty="0" err="1"/>
              <a:t>JFrame.</a:t>
            </a:r>
            <a:r>
              <a:rPr lang="en-US" sz="1100" i="1" dirty="0" err="1"/>
              <a:t>EXIT_ON_CLOSE</a:t>
            </a:r>
            <a:r>
              <a:rPr lang="en-US" sz="1100" i="1" dirty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add(new </a:t>
            </a:r>
            <a:r>
              <a:rPr lang="en-US" sz="1100" dirty="0" err="1"/>
              <a:t>JLabel</a:t>
            </a:r>
            <a:r>
              <a:rPr lang="en-US" sz="1100" dirty="0"/>
              <a:t>("Counter"));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tf</a:t>
            </a:r>
            <a:r>
              <a:rPr lang="en-US" sz="1100" dirty="0"/>
              <a:t> = new </a:t>
            </a:r>
            <a:r>
              <a:rPr lang="en-US" sz="1100" dirty="0" err="1"/>
              <a:t>JTextField</a:t>
            </a:r>
            <a:r>
              <a:rPr lang="en-US" sz="1100" dirty="0" smtClean="0"/>
              <a:t>(</a:t>
            </a:r>
            <a:r>
              <a:rPr lang="en-US" sz="1100" dirty="0"/>
              <a:t>"</a:t>
            </a:r>
            <a:r>
              <a:rPr lang="en-US" sz="1100" dirty="0" smtClean="0"/>
              <a:t>0“, 10);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b </a:t>
            </a:r>
            <a:r>
              <a:rPr lang="en-US" sz="1100" dirty="0"/>
              <a:t>= new </a:t>
            </a:r>
            <a:r>
              <a:rPr lang="en-US" sz="1100" dirty="0" err="1"/>
              <a:t>JButton</a:t>
            </a:r>
            <a:r>
              <a:rPr lang="en-US" sz="1100" dirty="0"/>
              <a:t>("Count");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r = new </a:t>
            </a:r>
            <a:r>
              <a:rPr lang="en-US" sz="1100" dirty="0" err="1"/>
              <a:t>JButton</a:t>
            </a:r>
            <a:r>
              <a:rPr lang="en-US" sz="1100" dirty="0"/>
              <a:t>("Reset");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</a:t>
            </a:r>
            <a:r>
              <a:rPr lang="en-US" sz="1100" dirty="0" err="1"/>
              <a:t>tf</a:t>
            </a:r>
            <a:r>
              <a:rPr lang="en-US" sz="1100" dirty="0"/>
              <a:t>);add(b);add(r</a:t>
            </a:r>
            <a:r>
              <a:rPr lang="en-US" sz="1100" dirty="0" smtClean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setVisible</a:t>
            </a:r>
            <a:r>
              <a:rPr lang="en-US" sz="1100" dirty="0"/>
              <a:t>(true);</a:t>
            </a:r>
          </a:p>
          <a:p>
            <a:pPr marL="640080" lvl="2" indent="0">
              <a:spcBef>
                <a:spcPts val="0"/>
              </a:spcBef>
              <a:buNone/>
            </a:pP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b.addActionListener</a:t>
            </a:r>
            <a:r>
              <a:rPr lang="en-US" sz="1100" dirty="0"/>
              <a:t>(this);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r.addActionListener</a:t>
            </a:r>
            <a:r>
              <a:rPr lang="en-US" sz="1100" dirty="0"/>
              <a:t>(this</a:t>
            </a:r>
            <a:r>
              <a:rPr lang="en-US" sz="1100" dirty="0" smtClean="0"/>
              <a:t>);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void </a:t>
            </a:r>
            <a:r>
              <a:rPr lang="en-US" sz="1100" dirty="0" err="1"/>
              <a:t>actionPerformed</a:t>
            </a:r>
            <a:r>
              <a:rPr lang="en-US" sz="1100" dirty="0"/>
              <a:t>(</a:t>
            </a:r>
            <a:r>
              <a:rPr lang="en-US" sz="1100" dirty="0" err="1"/>
              <a:t>ActionEvent</a:t>
            </a:r>
            <a:r>
              <a:rPr lang="en-US" sz="1100" dirty="0"/>
              <a:t> e) 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Object </a:t>
            </a:r>
            <a:r>
              <a:rPr lang="en-US" sz="1100" dirty="0" err="1"/>
              <a:t>obj</a:t>
            </a:r>
            <a:r>
              <a:rPr lang="en-US" sz="1100" dirty="0"/>
              <a:t> = </a:t>
            </a:r>
            <a:r>
              <a:rPr lang="en-US" sz="1100" dirty="0" err="1"/>
              <a:t>e.getSource</a:t>
            </a:r>
            <a:r>
              <a:rPr lang="en-US" sz="1100" dirty="0"/>
              <a:t>();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if (</a:t>
            </a:r>
            <a:r>
              <a:rPr lang="en-US" sz="1100" dirty="0" err="1"/>
              <a:t>obj</a:t>
            </a:r>
            <a:r>
              <a:rPr lang="en-US" sz="1100" dirty="0"/>
              <a:t> == b)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/>
              <a:t>()) + 1 +""); 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else if(</a:t>
            </a:r>
            <a:r>
              <a:rPr lang="en-US" sz="1100" dirty="0" err="1"/>
              <a:t>obj</a:t>
            </a:r>
            <a:r>
              <a:rPr lang="en-US" sz="1100" dirty="0"/>
              <a:t> == r)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/>
              <a:t>("0");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</a:t>
            </a:r>
            <a:r>
              <a:rPr lang="en-US" sz="1100" dirty="0" smtClean="0"/>
              <a:t>{ new </a:t>
            </a:r>
            <a:r>
              <a:rPr lang="en-US" sz="1100" dirty="0"/>
              <a:t>Counter</a:t>
            </a:r>
            <a:r>
              <a:rPr lang="en-US" sz="1100" dirty="0" smtClean="0"/>
              <a:t>();}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737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Some common Source, Event and Listener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2786"/>
              </p:ext>
            </p:extLst>
          </p:nvPr>
        </p:nvGraphicFramePr>
        <p:xfrm>
          <a:off x="457201" y="1676400"/>
          <a:ext cx="8229598" cy="5062670"/>
        </p:xfrm>
        <a:graphic>
          <a:graphicData uri="http://schemas.openxmlformats.org/drawingml/2006/table">
            <a:tbl>
              <a:tblPr/>
              <a:tblGrid>
                <a:gridCol w="1747106"/>
                <a:gridCol w="1091941"/>
                <a:gridCol w="1645191"/>
                <a:gridCol w="3745360"/>
              </a:tblGrid>
              <a:tr h="26219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Button (Click)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List (Double 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MenuItem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actionPerformed(ActionEvent ae)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CheckBox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itemStateChanged(ItemEvent ie)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26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Frame(via Keyboard)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keyPressed(KeyEvent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keyReleased(KeyEvent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keyTyped(KeyEvent ke)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action)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mouseClicked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mouseEntered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mouseExited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mousePressed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mouseReleased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Move)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MouseMotionListener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mouseDragged(MouseEvent me)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mouseMoved(MouseEvent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TextField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TextArea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(changing text)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textValueChanged(TextEvent te)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8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Window/Frame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windowOpened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your class directly implements </a:t>
            </a:r>
            <a:r>
              <a:rPr lang="en-US" altLang="en-US" dirty="0" err="1" smtClean="0"/>
              <a:t>M</a:t>
            </a:r>
            <a:r>
              <a:rPr lang="en-US" altLang="en-US" b="1" dirty="0" err="1" smtClean="0">
                <a:latin typeface="Courier New" pitchFamily="49" charset="0"/>
              </a:rPr>
              <a:t>ouseListener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Then you must implement all five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methods. </a:t>
            </a:r>
          </a:p>
          <a:p>
            <a:pPr lvl="1"/>
            <a:r>
              <a:rPr lang="en-US" altLang="en-US" dirty="0"/>
              <a:t>Even if you care only about mouse clicks </a:t>
            </a:r>
          </a:p>
          <a:p>
            <a:r>
              <a:rPr lang="en-US" altLang="en-US" dirty="0"/>
              <a:t>Methods for those events you don't care about can have empty bodies. </a:t>
            </a:r>
          </a:p>
          <a:p>
            <a:pPr lvl="1"/>
            <a:r>
              <a:rPr lang="en-US" altLang="en-US" dirty="0"/>
              <a:t>Resulting collection of empty method bodies can make code harder to read and maintain </a:t>
            </a:r>
            <a:endParaRPr lang="en-US" altLang="en-US" dirty="0" smtClean="0"/>
          </a:p>
          <a:p>
            <a:r>
              <a:rPr lang="en-US" altLang="en-US" dirty="0" smtClean="0"/>
              <a:t>How to avoid?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adapter classes</a:t>
            </a:r>
          </a:p>
          <a:p>
            <a:pPr lvl="1"/>
            <a:r>
              <a:rPr lang="en-US" altLang="en-US" dirty="0" smtClean="0"/>
              <a:t>An </a:t>
            </a:r>
            <a:r>
              <a:rPr lang="en-US" altLang="en-US" dirty="0"/>
              <a:t>adapter class implements empty versions of all its interface's methods. </a:t>
            </a:r>
            <a:endParaRPr lang="en-US" altLang="en-US" dirty="0" smtClean="0"/>
          </a:p>
          <a:p>
            <a:pPr lvl="1"/>
            <a:r>
              <a:rPr lang="en-US" altLang="en-US" dirty="0"/>
              <a:t>For example, the </a:t>
            </a:r>
            <a:r>
              <a:rPr lang="en-US" altLang="en-US" b="1" dirty="0" err="1">
                <a:latin typeface="Courier New" pitchFamily="49" charset="0"/>
              </a:rPr>
              <a:t>MouseAdapter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class implements the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interface.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Top-Level and Secondary Containers</a:t>
            </a:r>
            <a:endParaRPr lang="en-US" dirty="0"/>
          </a:p>
        </p:txBody>
      </p:sp>
      <p:pic>
        <p:nvPicPr>
          <p:cNvPr id="4" name="Content Placeholder 3" descr="Swing_ContentPane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29200" cy="316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</a:t>
            </a:r>
            <a:r>
              <a:rPr lang="en-US" sz="1400" dirty="0" smtClean="0"/>
              <a:t>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java.awt.event.MouseAdapter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java.awt.event.MouseEvent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TestMouseEvent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FlowLayout</a:t>
            </a:r>
            <a:r>
              <a:rPr lang="en-US" sz="14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b="1" i="1" dirty="0" err="1" smtClean="0"/>
              <a:t>EXIT_ON_CLOSE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MouseAdapter</a:t>
            </a:r>
            <a:r>
              <a:rPr lang="en-US" sz="1400" b="1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@Override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b="1" dirty="0" smtClean="0"/>
              <a:t>public void </a:t>
            </a:r>
            <a:r>
              <a:rPr lang="en-US" sz="1400" b="1" dirty="0" err="1" smtClean="0"/>
              <a:t>mouseClicked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MouseEvent</a:t>
            </a:r>
            <a:r>
              <a:rPr lang="en-US" sz="1400" b="1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 &amp; </a:t>
            </a:r>
            <a:r>
              <a:rPr lang="en-US" dirty="0" err="1" smtClean="0"/>
              <a:t>Annonymous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</a:t>
            </a:r>
            <a:r>
              <a:rPr lang="en-US" sz="14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TestMouseListener</a:t>
            </a:r>
            <a:r>
              <a:rPr lang="en-US" sz="1400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new </a:t>
            </a:r>
            <a:r>
              <a:rPr lang="en-US" sz="1400" dirty="0" err="1" smtClean="0"/>
              <a:t>JFrame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(new </a:t>
            </a:r>
            <a:r>
              <a:rPr lang="en-US" sz="1400" dirty="0" err="1" smtClean="0"/>
              <a:t>FlowLayout</a:t>
            </a:r>
            <a:r>
              <a:rPr lang="en-US" sz="1400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i="1" dirty="0" err="1" smtClean="0"/>
              <a:t>EXIT_ON_CLOSE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JTextField</a:t>
            </a:r>
            <a:r>
              <a:rPr lang="en-US" sz="1400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MouseListener</a:t>
            </a:r>
            <a:r>
              <a:rPr lang="en-US" sz="1400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mouseReleased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mouseExited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mouseEntered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mouseClicked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java.awt.FlowLayout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import; </a:t>
            </a:r>
            <a:r>
              <a:rPr lang="en-US" sz="1200" dirty="0" err="1" smtClean="0"/>
              <a:t>java.awt.event</a:t>
            </a:r>
            <a:r>
              <a:rPr lang="en-US" sz="12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javax.swing.JFrame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javax.swing.JTextField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 implements </a:t>
            </a:r>
            <a:r>
              <a:rPr lang="en-US" sz="1200" dirty="0" err="1" smtClean="0"/>
              <a:t>MouseListener</a:t>
            </a:r>
            <a:r>
              <a:rPr lang="en-US" sz="12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	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JFrame</a:t>
            </a:r>
            <a:r>
              <a:rPr lang="en-US" sz="1200" dirty="0" smtClean="0"/>
              <a:t> f = new </a:t>
            </a:r>
            <a:r>
              <a:rPr lang="en-US" sz="1200" dirty="0" err="1" smtClean="0"/>
              <a:t>JFrame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f.setLayout</a:t>
            </a:r>
            <a:r>
              <a:rPr lang="en-US" sz="1200" dirty="0" smtClean="0"/>
              <a:t>(new </a:t>
            </a:r>
            <a:r>
              <a:rPr lang="en-US" sz="1200" dirty="0" err="1" smtClean="0"/>
              <a:t>FlowLayout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f.setSize</a:t>
            </a:r>
            <a:r>
              <a:rPr lang="en-US" sz="1200" dirty="0" smtClean="0"/>
              <a:t>(200, 200);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</a:t>
            </a:r>
            <a:r>
              <a:rPr lang="en-US" sz="1200" dirty="0" smtClean="0"/>
              <a:t> = new 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(15);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dirty="0" err="1" smtClean="0"/>
              <a:t>tf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f.addMouseListener</a:t>
            </a:r>
            <a:r>
              <a:rPr lang="en-US" sz="1200" dirty="0" smtClean="0"/>
              <a:t>(this);		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f.setVisible</a:t>
            </a:r>
            <a:r>
              <a:rPr lang="en-US" sz="1200" dirty="0" smtClean="0"/>
              <a:t>(true);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new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mouseClicked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("Clicked at x:"+</a:t>
            </a:r>
            <a:r>
              <a:rPr lang="en-US" sz="1200" dirty="0" err="1" smtClean="0"/>
              <a:t>e.getX</a:t>
            </a:r>
            <a:r>
              <a:rPr lang="en-US" sz="1200" dirty="0" smtClean="0"/>
              <a:t>()+", y:"+</a:t>
            </a:r>
            <a:r>
              <a:rPr lang="en-US" sz="1200" dirty="0" err="1" smtClean="0"/>
              <a:t>e.getY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mouseReleased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mouseEntered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mouseExited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dirty="0" smtClean="0"/>
              <a:t>Java: Complete Reference - Chapter 24-26, 31-33</a:t>
            </a:r>
          </a:p>
          <a:p>
            <a:r>
              <a:rPr lang="en-US" altLang="en-US" dirty="0" smtClean="0"/>
              <a:t>Java: How to Program – Chapter 12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Three Parts of a GUI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Components that make up the Graphical User Interface </a:t>
            </a:r>
          </a:p>
          <a:p>
            <a:r>
              <a:rPr lang="en-US" altLang="en-US" dirty="0" smtClean="0"/>
              <a:t>Listeners that receive the events and respond to them </a:t>
            </a:r>
          </a:p>
          <a:p>
            <a:r>
              <a:rPr lang="en-US" altLang="en-US" dirty="0" smtClean="0"/>
              <a:t>Application code that does useful work for the user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&amp;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AWT:  Abstract Windowing </a:t>
            </a:r>
            <a:r>
              <a:rPr lang="en-US" altLang="en-US" dirty="0" smtClean="0"/>
              <a:t>Toolkit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</a:rPr>
              <a:t>Sun's initial effort to create a set of cross-platform GUI classes</a:t>
            </a:r>
            <a:r>
              <a:rPr lang="en-US" altLang="en-US" dirty="0" smtClean="0">
                <a:solidFill>
                  <a:srgbClr val="262626"/>
                </a:solidFill>
              </a:rPr>
              <a:t>. </a:t>
            </a:r>
            <a:r>
              <a:rPr lang="en-US" altLang="en-US" sz="2100" i="1" dirty="0" smtClean="0">
                <a:solidFill>
                  <a:srgbClr val="262626"/>
                </a:solidFill>
              </a:rPr>
              <a:t>(</a:t>
            </a:r>
            <a:r>
              <a:rPr lang="en-US" altLang="en-US" sz="2100" i="1" dirty="0">
                <a:solidFill>
                  <a:srgbClr val="262626"/>
                </a:solidFill>
              </a:rPr>
              <a:t>JDK 1.0 - 1.1)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Maps general Java code to each operating system's real GUI </a:t>
            </a:r>
            <a:r>
              <a:rPr lang="en-US" altLang="en-US" dirty="0" smtClean="0">
                <a:solidFill>
                  <a:srgbClr val="404040"/>
                </a:solidFill>
              </a:rPr>
              <a:t>system.</a:t>
            </a:r>
          </a:p>
          <a:p>
            <a:pPr lvl="1"/>
            <a:r>
              <a:rPr lang="en-US" altLang="en-US" dirty="0"/>
              <a:t>Does not provide consistent, cross-platform look-and-feel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java.awt.*</a:t>
            </a:r>
          </a:p>
          <a:p>
            <a:r>
              <a:rPr lang="en-US" altLang="en-US" dirty="0"/>
              <a:t>Swing:  new with </a:t>
            </a:r>
            <a:r>
              <a:rPr lang="en-US" altLang="en-US" dirty="0" smtClean="0"/>
              <a:t>Java2</a:t>
            </a:r>
          </a:p>
          <a:p>
            <a:pPr lvl="1"/>
            <a:r>
              <a:rPr lang="en-US" altLang="en-US" dirty="0" smtClean="0">
                <a:solidFill>
                  <a:srgbClr val="262626"/>
                </a:solidFill>
              </a:rPr>
              <a:t>A </a:t>
            </a:r>
            <a:r>
              <a:rPr lang="en-US" altLang="en-US" dirty="0">
                <a:solidFill>
                  <a:srgbClr val="262626"/>
                </a:solidFill>
              </a:rPr>
              <a:t>newer GUI library written from the ground up that allows much more powerful graphics and GUI construction.  </a:t>
            </a:r>
            <a:r>
              <a:rPr lang="en-US" altLang="en-US" sz="1800" i="1" dirty="0">
                <a:solidFill>
                  <a:srgbClr val="262626"/>
                </a:solidFill>
              </a:rPr>
              <a:t>(JDK 1.2+)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Paints GUI controls itself pixel-by-pixel rather than handing off to OS.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Benefits: 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</a:rPr>
              <a:t>light weight, new features</a:t>
            </a:r>
            <a:r>
              <a:rPr lang="en-US" altLang="en-US" dirty="0">
                <a:solidFill>
                  <a:srgbClr val="404040"/>
                </a:solidFill>
              </a:rPr>
              <a:t>; compatibility; </a:t>
            </a:r>
            <a:r>
              <a:rPr lang="en-US" altLang="en-US" dirty="0" smtClean="0">
                <a:solidFill>
                  <a:srgbClr val="404040"/>
                </a:solidFill>
              </a:rPr>
              <a:t>same look &amp; feel across different platform.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javax.swing</a:t>
            </a:r>
            <a:r>
              <a:rPr lang="en-US" altLang="en-US" dirty="0" smtClean="0"/>
              <a:t>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Hierarchy</a:t>
            </a:r>
            <a:endParaRPr lang="en-US" dirty="0"/>
          </a:p>
        </p:txBody>
      </p:sp>
      <p:pic>
        <p:nvPicPr>
          <p:cNvPr id="4" name="Content Placeholder 3" descr="Swing_ClassDiagram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817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There are three basic </a:t>
            </a:r>
            <a:r>
              <a:rPr lang="en-US" sz="2800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top-level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 containers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JWindow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no border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border and (optional) menu bar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JDialog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for dialog windows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Another important container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mostly to organize objects within other containers</a:t>
            </a:r>
            <a:endParaRPr lang="en-US" dirty="0" smtClean="0"/>
          </a:p>
        </p:txBody>
      </p:sp>
      <p:pic>
        <p:nvPicPr>
          <p:cNvPr id="4" name="Picture 3" descr="AWT_ContainerComponen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848225"/>
            <a:ext cx="59753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2467</TotalTime>
  <Words>3293</Words>
  <Application>Microsoft Office PowerPoint</Application>
  <PresentationFormat>On-screen Show (4:3)</PresentationFormat>
  <Paragraphs>750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Graphical User Interface CSI 211: Object Oriented Programming</vt:lpstr>
      <vt:lpstr>Graphical Use Interface</vt:lpstr>
      <vt:lpstr>Graphical Use Interface</vt:lpstr>
      <vt:lpstr>Graphical Use Interface</vt:lpstr>
      <vt:lpstr>Top-Level and Secondary Containers</vt:lpstr>
      <vt:lpstr>Three Parts of a GUI Application</vt:lpstr>
      <vt:lpstr>AWT &amp; Swing</vt:lpstr>
      <vt:lpstr>GUI Hierarchy</vt:lpstr>
      <vt:lpstr>Containers</vt:lpstr>
      <vt:lpstr>GUI Component API</vt:lpstr>
      <vt:lpstr>Steps to create GUI–Basic Workflow</vt:lpstr>
      <vt:lpstr>Steps to create GUI – Adding Components</vt:lpstr>
      <vt:lpstr>GUI  Example</vt:lpstr>
      <vt:lpstr>GUI  Example</vt:lpstr>
      <vt:lpstr>GUI  Example</vt:lpstr>
      <vt:lpstr>Steps to create GUI</vt:lpstr>
      <vt:lpstr>JFrame</vt:lpstr>
      <vt:lpstr>JFrame</vt:lpstr>
      <vt:lpstr>Some components</vt:lpstr>
      <vt:lpstr>Some components</vt:lpstr>
      <vt:lpstr>Example - with Menu</vt:lpstr>
      <vt:lpstr>Example - with Menu</vt:lpstr>
      <vt:lpstr>Example - with Menu</vt:lpstr>
      <vt:lpstr>Example – with scrollbar</vt:lpstr>
      <vt:lpstr>Example – with scrollbar</vt:lpstr>
      <vt:lpstr>Layout</vt:lpstr>
      <vt:lpstr>What is Layout</vt:lpstr>
      <vt:lpstr>What is Layout</vt:lpstr>
      <vt:lpstr>Flow Layout</vt:lpstr>
      <vt:lpstr>Flow Layout</vt:lpstr>
      <vt:lpstr>Border Layout</vt:lpstr>
      <vt:lpstr>Grid Layout</vt:lpstr>
      <vt:lpstr>No Layout</vt:lpstr>
      <vt:lpstr>Layouts - Summary</vt:lpstr>
      <vt:lpstr>Event Handling</vt:lpstr>
      <vt:lpstr>AWT Event-Handling</vt:lpstr>
      <vt:lpstr>Main Components</vt:lpstr>
      <vt:lpstr>Programmer’s responsibility</vt:lpstr>
      <vt:lpstr>Events</vt:lpstr>
      <vt:lpstr>Event Source</vt:lpstr>
      <vt:lpstr>Event Listeners</vt:lpstr>
      <vt:lpstr>What If …?</vt:lpstr>
      <vt:lpstr>The sequence of steps in Event Handling </vt:lpstr>
      <vt:lpstr>Implement Listener in Inner Class</vt:lpstr>
      <vt:lpstr>Implement Listener in Own Class</vt:lpstr>
      <vt:lpstr>Implement Listener in Anonymous Class</vt:lpstr>
      <vt:lpstr>Multiple buttons</vt:lpstr>
      <vt:lpstr>List of Some common Source, Event and Listener</vt:lpstr>
      <vt:lpstr>Adapter Classes</vt:lpstr>
      <vt:lpstr>GUI Example – Mouse event with adapter</vt:lpstr>
      <vt:lpstr>GUI Example – Mouse event with listener &amp; Annonymous Class</vt:lpstr>
      <vt:lpstr>GUI Example – Mouse event with listener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Lab4pc106</cp:lastModifiedBy>
  <cp:revision>35</cp:revision>
  <dcterms:created xsi:type="dcterms:W3CDTF">2016-11-27T05:22:31Z</dcterms:created>
  <dcterms:modified xsi:type="dcterms:W3CDTF">2018-12-11T08:38:58Z</dcterms:modified>
</cp:coreProperties>
</file>