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76" r:id="rId6"/>
    <p:sldId id="279" r:id="rId7"/>
    <p:sldId id="261" r:id="rId8"/>
    <p:sldId id="262" r:id="rId9"/>
    <p:sldId id="263" r:id="rId10"/>
    <p:sldId id="264" r:id="rId11"/>
    <p:sldId id="288" r:id="rId12"/>
    <p:sldId id="289" r:id="rId13"/>
    <p:sldId id="290" r:id="rId14"/>
    <p:sldId id="291" r:id="rId15"/>
    <p:sldId id="265" r:id="rId16"/>
    <p:sldId id="273" r:id="rId17"/>
    <p:sldId id="274" r:id="rId18"/>
    <p:sldId id="266" r:id="rId19"/>
    <p:sldId id="267" r:id="rId20"/>
    <p:sldId id="268" r:id="rId21"/>
    <p:sldId id="275" r:id="rId22"/>
    <p:sldId id="259" r:id="rId23"/>
    <p:sldId id="278" r:id="rId24"/>
    <p:sldId id="292" r:id="rId25"/>
    <p:sldId id="280" r:id="rId26"/>
    <p:sldId id="286" r:id="rId27"/>
    <p:sldId id="293" r:id="rId28"/>
    <p:sldId id="294" r:id="rId29"/>
    <p:sldId id="296" r:id="rId30"/>
    <p:sldId id="295" r:id="rId31"/>
    <p:sldId id="281" r:id="rId32"/>
    <p:sldId id="283" r:id="rId33"/>
    <p:sldId id="284" r:id="rId34"/>
    <p:sldId id="271" r:id="rId35"/>
    <p:sldId id="277" r:id="rId36"/>
    <p:sldId id="285" r:id="rId37"/>
    <p:sldId id="287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3EF2D2D-8417-4F9A-8120-E956752AFBA3}">
  <a:tblStyle styleId="{43EF2D2D-8417-4F9A-8120-E956752AFB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0EF"/>
          </a:solidFill>
        </a:fill>
      </a:tcStyle>
    </a:wholeTbl>
    <a:band1H>
      <a:tcStyle>
        <a:tcBdr/>
        <a:fill>
          <a:solidFill>
            <a:srgbClr val="DBDFDD"/>
          </a:solidFill>
        </a:fill>
      </a:tcStyle>
    </a:band1H>
    <a:band1V>
      <a:tcStyle>
        <a:tcBdr/>
        <a:fill>
          <a:solidFill>
            <a:srgbClr val="DBDFDD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0034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12700" dir="5400000" algn="t" rotWithShape="0">
              <a:srgbClr val="000000">
                <a:alpha val="58823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io/PrintStream.html#PrintStream%28java.io.OutputStream,%20boolean%29" TargetMode="External"/><Relationship Id="rId3" Type="http://schemas.openxmlformats.org/officeDocument/2006/relationships/hyperlink" Target="https://docs.oracle.com/javase/7/docs/api/java/io/File.html" TargetMode="External"/><Relationship Id="rId7" Type="http://schemas.openxmlformats.org/officeDocument/2006/relationships/hyperlink" Target="https://docs.oracle.com/javase/7/docs/api/java/io/OutputStream.html" TargetMode="External"/><Relationship Id="rId2" Type="http://schemas.openxmlformats.org/officeDocument/2006/relationships/hyperlink" Target="https://docs.oracle.com/javase/7/docs/api/java/io/PrintStream.html#PrintStream%28java.io.File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io/PrintStream.html#PrintStream%28java.io.OutputStream%29" TargetMode="External"/><Relationship Id="rId11" Type="http://schemas.openxmlformats.org/officeDocument/2006/relationships/hyperlink" Target="https://docs.oracle.com/javase/7/docs/api/java/io/PrintStream.html#PrintStream%28java.lang.String,%20java.lang.String%29" TargetMode="External"/><Relationship Id="rId5" Type="http://schemas.openxmlformats.org/officeDocument/2006/relationships/hyperlink" Target="https://docs.oracle.com/javase/7/docs/api/java/lang/String.html" TargetMode="External"/><Relationship Id="rId10" Type="http://schemas.openxmlformats.org/officeDocument/2006/relationships/hyperlink" Target="https://docs.oracle.com/javase/7/docs/api/java/io/PrintStream.html#PrintStream%28java.lang.String%29" TargetMode="External"/><Relationship Id="rId4" Type="http://schemas.openxmlformats.org/officeDocument/2006/relationships/hyperlink" Target="https://docs.oracle.com/javase/7/docs/api/java/io/PrintStream.html#PrintStream%28java.io.File,%20java.lang.String%29" TargetMode="External"/><Relationship Id="rId9" Type="http://schemas.openxmlformats.org/officeDocument/2006/relationships/hyperlink" Target="https://docs.oracle.com/javase/7/docs/api/java/io/PrintStream.html#PrintStream%28java.io.OutputStream,%20boolean,%20java.lang.String%29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io/PrintStream.html#clearError%28%29" TargetMode="External"/><Relationship Id="rId13" Type="http://schemas.openxmlformats.org/officeDocument/2006/relationships/hyperlink" Target="https://docs.oracle.com/javase/7/docs/api/java/lang/Object.html" TargetMode="External"/><Relationship Id="rId18" Type="http://schemas.openxmlformats.org/officeDocument/2006/relationships/hyperlink" Target="https://docs.oracle.com/javase/7/docs/api/java/io/PrintStream.html#write%28int%29" TargetMode="External"/><Relationship Id="rId3" Type="http://schemas.openxmlformats.org/officeDocument/2006/relationships/hyperlink" Target="https://docs.oracle.com/javase/7/docs/api/java/io/PrintStream.html#append%28char%29" TargetMode="External"/><Relationship Id="rId7" Type="http://schemas.openxmlformats.org/officeDocument/2006/relationships/hyperlink" Target="https://docs.oracle.com/javase/7/docs/api/java/io/PrintStream.html#checkError%28%29" TargetMode="External"/><Relationship Id="rId12" Type="http://schemas.openxmlformats.org/officeDocument/2006/relationships/hyperlink" Target="https://docs.oracle.com/javase/7/docs/api/java/io/PrintStream.html#print%28java.lang.Object%29" TargetMode="External"/><Relationship Id="rId17" Type="http://schemas.openxmlformats.org/officeDocument/2006/relationships/hyperlink" Target="https://docs.oracle.com/javase/7/docs/api/java/io/PrintStream.html#write%28byte[],%20int,%20int%29" TargetMode="External"/><Relationship Id="rId2" Type="http://schemas.openxmlformats.org/officeDocument/2006/relationships/hyperlink" Target="https://docs.oracle.com/javase/7/docs/api/java/io/PrintStream.html" TargetMode="External"/><Relationship Id="rId16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io/PrintStream.html#append%28java.lang.CharSequence,%20int,%20int%29" TargetMode="External"/><Relationship Id="rId11" Type="http://schemas.openxmlformats.org/officeDocument/2006/relationships/hyperlink" Target="https://docs.oracle.com/javase/7/docs/api/java/io/PrintStream.html#print%28boolean%29" TargetMode="External"/><Relationship Id="rId5" Type="http://schemas.openxmlformats.org/officeDocument/2006/relationships/hyperlink" Target="https://docs.oracle.com/javase/7/docs/api/java/lang/CharSequence.html" TargetMode="External"/><Relationship Id="rId15" Type="http://schemas.openxmlformats.org/officeDocument/2006/relationships/hyperlink" Target="https://docs.oracle.com/javase/7/docs/api/java/io/PrintStream.html#println%28java.lang.String%29" TargetMode="External"/><Relationship Id="rId10" Type="http://schemas.openxmlformats.org/officeDocument/2006/relationships/hyperlink" Target="https://docs.oracle.com/javase/7/docs/api/java/io/PrintStream.html#flush%28%29" TargetMode="External"/><Relationship Id="rId4" Type="http://schemas.openxmlformats.org/officeDocument/2006/relationships/hyperlink" Target="https://docs.oracle.com/javase/7/docs/api/java/io/PrintStream.html#append%28java.lang.CharSequence%29" TargetMode="External"/><Relationship Id="rId9" Type="http://schemas.openxmlformats.org/officeDocument/2006/relationships/hyperlink" Target="https://docs.oracle.com/javase/7/docs/api/java/io/PrintStream.html#close%28%29" TargetMode="External"/><Relationship Id="rId14" Type="http://schemas.openxmlformats.org/officeDocument/2006/relationships/hyperlink" Target="https://docs.oracle.com/javase/7/docs/api/java/io/PrintStream.html#println%28java.lang.Object%2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BufferedOutputStream.html" TargetMode="External"/><Relationship Id="rId2" Type="http://schemas.openxmlformats.org/officeDocument/2006/relationships/hyperlink" Target="https://docs.oracle.com/javase/8/docs/api/java/io/BufferedInput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io/BufferedWriter.html" TargetMode="External"/><Relationship Id="rId4" Type="http://schemas.openxmlformats.org/officeDocument/2006/relationships/hyperlink" Target="https://docs.oracle.com/javase/8/docs/api/java/io/BufferedReader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io/PrintWriter.html#print(char[])" TargetMode="External"/><Relationship Id="rId13" Type="http://schemas.openxmlformats.org/officeDocument/2006/relationships/hyperlink" Target="https://docs.oracle.com/javase/7/docs/api/java/io/PrintWriter.html#print(java.lang.Object)" TargetMode="External"/><Relationship Id="rId18" Type="http://schemas.openxmlformats.org/officeDocument/2006/relationships/hyperlink" Target="https://docs.oracle.com/javase/7/docs/api/java/io/PrintWriter.html#println()" TargetMode="External"/><Relationship Id="rId3" Type="http://schemas.openxmlformats.org/officeDocument/2006/relationships/hyperlink" Target="https://docs.oracle.com/javase/7/docs/api/java/io/PrintWriter.html#append(char)" TargetMode="External"/><Relationship Id="rId21" Type="http://schemas.openxmlformats.org/officeDocument/2006/relationships/hyperlink" Target="https://docs.oracle.com/javase/7/docs/api/java/io/PrintWriter.html#println(char[])" TargetMode="External"/><Relationship Id="rId7" Type="http://schemas.openxmlformats.org/officeDocument/2006/relationships/hyperlink" Target="https://docs.oracle.com/javase/7/docs/api/java/io/PrintWriter.html#print(char)" TargetMode="External"/><Relationship Id="rId12" Type="http://schemas.openxmlformats.org/officeDocument/2006/relationships/hyperlink" Target="https://docs.oracle.com/javase/7/docs/api/java/io/PrintWriter.html#print(long)" TargetMode="External"/><Relationship Id="rId17" Type="http://schemas.openxmlformats.org/officeDocument/2006/relationships/hyperlink" Target="https://docs.oracle.com/javase/7/docs/api/java/io/PrintWriter.html#printf(java.lang.String,%20java.lang.Object...)" TargetMode="External"/><Relationship Id="rId2" Type="http://schemas.openxmlformats.org/officeDocument/2006/relationships/hyperlink" Target="https://docs.oracle.com/javase/7/docs/api/java/io/PrintWriter.html" TargetMode="External"/><Relationship Id="rId16" Type="http://schemas.openxmlformats.org/officeDocument/2006/relationships/hyperlink" Target="https://docs.oracle.com/javase/7/docs/api/java/lang/String.html" TargetMode="External"/><Relationship Id="rId20" Type="http://schemas.openxmlformats.org/officeDocument/2006/relationships/hyperlink" Target="https://docs.oracle.com/javase/7/docs/api/java/io/PrintWriter.html#println(char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io/PrintWriter.html#print(boolean)" TargetMode="External"/><Relationship Id="rId11" Type="http://schemas.openxmlformats.org/officeDocument/2006/relationships/hyperlink" Target="https://docs.oracle.com/javase/7/docs/api/java/io/PrintWriter.html#print(int)" TargetMode="External"/><Relationship Id="rId5" Type="http://schemas.openxmlformats.org/officeDocument/2006/relationships/hyperlink" Target="https://docs.oracle.com/javase/7/docs/api/java/io/PrintWriter.html#flush()" TargetMode="External"/><Relationship Id="rId15" Type="http://schemas.openxmlformats.org/officeDocument/2006/relationships/hyperlink" Target="https://docs.oracle.com/javase/7/docs/api/java/io/PrintWriter.html#print(java.lang.String)" TargetMode="External"/><Relationship Id="rId10" Type="http://schemas.openxmlformats.org/officeDocument/2006/relationships/hyperlink" Target="https://docs.oracle.com/javase/7/docs/api/java/io/PrintWriter.html#print(float)" TargetMode="External"/><Relationship Id="rId19" Type="http://schemas.openxmlformats.org/officeDocument/2006/relationships/hyperlink" Target="https://docs.oracle.com/javase/7/docs/api/java/io/PrintWriter.html#println(boolean)" TargetMode="External"/><Relationship Id="rId4" Type="http://schemas.openxmlformats.org/officeDocument/2006/relationships/hyperlink" Target="https://docs.oracle.com/javase/7/docs/api/java/io/PrintWriter.html#close()" TargetMode="External"/><Relationship Id="rId9" Type="http://schemas.openxmlformats.org/officeDocument/2006/relationships/hyperlink" Target="https://docs.oracle.com/javase/7/docs/api/java/io/PrintWriter.html#print(double)" TargetMode="External"/><Relationship Id="rId14" Type="http://schemas.openxmlformats.org/officeDocument/2006/relationships/hyperlink" Target="https://docs.oracle.com/javase/7/docs/api/java/lang/Object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io/PrintWriter.html#println(java.lang.String)" TargetMode="External"/><Relationship Id="rId13" Type="http://schemas.openxmlformats.org/officeDocument/2006/relationships/hyperlink" Target="https://docs.oracle.com/javase/7/docs/api/java/io/PrintWriter.html#write(int)" TargetMode="External"/><Relationship Id="rId3" Type="http://schemas.openxmlformats.org/officeDocument/2006/relationships/hyperlink" Target="https://docs.oracle.com/javase/7/docs/api/java/io/PrintWriter.html#println(float)" TargetMode="External"/><Relationship Id="rId7" Type="http://schemas.openxmlformats.org/officeDocument/2006/relationships/hyperlink" Target="https://docs.oracle.com/javase/7/docs/api/java/lang/Object.html" TargetMode="External"/><Relationship Id="rId12" Type="http://schemas.openxmlformats.org/officeDocument/2006/relationships/hyperlink" Target="https://docs.oracle.com/javase/7/docs/api/java/io/PrintWriter.html#write(char[],%20int,%20int)" TargetMode="External"/><Relationship Id="rId2" Type="http://schemas.openxmlformats.org/officeDocument/2006/relationships/hyperlink" Target="https://docs.oracle.com/javase/7/docs/api/java/io/PrintWriter.html#println(doubl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io/PrintWriter.html#println(java.lang.Object)" TargetMode="External"/><Relationship Id="rId11" Type="http://schemas.openxmlformats.org/officeDocument/2006/relationships/hyperlink" Target="https://docs.oracle.com/javase/7/docs/api/java/io/PrintWriter.html#write(char[])" TargetMode="External"/><Relationship Id="rId5" Type="http://schemas.openxmlformats.org/officeDocument/2006/relationships/hyperlink" Target="https://docs.oracle.com/javase/7/docs/api/java/io/PrintWriter.html#println(long)" TargetMode="External"/><Relationship Id="rId15" Type="http://schemas.openxmlformats.org/officeDocument/2006/relationships/hyperlink" Target="https://docs.oracle.com/javase/7/docs/api/java/io/PrintWriter.html#write(java.lang.String,%20int,%20int)" TargetMode="External"/><Relationship Id="rId10" Type="http://schemas.openxmlformats.org/officeDocument/2006/relationships/hyperlink" Target="https://docs.oracle.com/javase/7/docs/api/java/io/PrintWriter.html#setError()" TargetMode="External"/><Relationship Id="rId4" Type="http://schemas.openxmlformats.org/officeDocument/2006/relationships/hyperlink" Target="https://docs.oracle.com/javase/7/docs/api/java/io/PrintWriter.html#println(int)" TargetMode="External"/><Relationship Id="rId9" Type="http://schemas.openxmlformats.org/officeDocument/2006/relationships/hyperlink" Target="https://docs.oracle.com/javase/7/docs/api/java/lang/String.html" TargetMode="External"/><Relationship Id="rId14" Type="http://schemas.openxmlformats.org/officeDocument/2006/relationships/hyperlink" Target="https://docs.oracle.com/javase/7/docs/api/java/io/PrintWriter.html#write(java.lang.String)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net/URI.html" TargetMode="External"/><Relationship Id="rId3" Type="http://schemas.openxmlformats.org/officeDocument/2006/relationships/hyperlink" Target="https://docs.oracle.com/javase/7/docs/api/java/io/File.html" TargetMode="External"/><Relationship Id="rId7" Type="http://schemas.openxmlformats.org/officeDocument/2006/relationships/hyperlink" Target="https://docs.oracle.com/javase/7/docs/api/java/io/File.html#File(java.net.URI)" TargetMode="External"/><Relationship Id="rId2" Type="http://schemas.openxmlformats.org/officeDocument/2006/relationships/hyperlink" Target="https://docs.oracle.com/javase/7/docs/api/java/io/File.html#File(java.io.File,%20java.lang.Str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io/File.html#File(java.lang.String,%20java.lang.String)" TargetMode="External"/><Relationship Id="rId5" Type="http://schemas.openxmlformats.org/officeDocument/2006/relationships/hyperlink" Target="https://docs.oracle.com/javase/7/docs/api/java/io/File.html#File(java.lang.String)" TargetMode="External"/><Relationship Id="rId4" Type="http://schemas.openxmlformats.org/officeDocument/2006/relationships/hyperlink" Target="https://docs.oracle.com/javase/7/docs/api/java/lang/String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io/File.html#getParent()" TargetMode="External"/><Relationship Id="rId3" Type="http://schemas.openxmlformats.org/officeDocument/2006/relationships/hyperlink" Target="https://docs.oracle.com/javase/7/docs/api/java/io/File.html#delete()" TargetMode="External"/><Relationship Id="rId7" Type="http://schemas.openxmlformats.org/officeDocument/2006/relationships/hyperlink" Target="https://docs.oracle.com/javase/7/docs/api/java/io/File.html#getName()" TargetMode="External"/><Relationship Id="rId2" Type="http://schemas.openxmlformats.org/officeDocument/2006/relationships/hyperlink" Target="https://docs.oracle.com/javase/7/docs/api/java/io/File.html#createNewFile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io/File.html#getAbsolutePath()" TargetMode="External"/><Relationship Id="rId11" Type="http://schemas.openxmlformats.org/officeDocument/2006/relationships/hyperlink" Target="https://docs.oracle.com/javase/7/docs/api/java/io/File.html#getPath()" TargetMode="External"/><Relationship Id="rId5" Type="http://schemas.openxmlformats.org/officeDocument/2006/relationships/hyperlink" Target="https://docs.oracle.com/javase/7/docs/api/java/lang/String.html" TargetMode="External"/><Relationship Id="rId10" Type="http://schemas.openxmlformats.org/officeDocument/2006/relationships/hyperlink" Target="https://docs.oracle.com/javase/7/docs/api/java/io/File.html#getParentFile()" TargetMode="External"/><Relationship Id="rId4" Type="http://schemas.openxmlformats.org/officeDocument/2006/relationships/hyperlink" Target="https://docs.oracle.com/javase/7/docs/api/java/io/File.html#exists()" TargetMode="External"/><Relationship Id="rId9" Type="http://schemas.openxmlformats.org/officeDocument/2006/relationships/hyperlink" Target="https://docs.oracle.com/javase/7/docs/api/java/io/File.html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io/File.html#mkdir()" TargetMode="External"/><Relationship Id="rId3" Type="http://schemas.openxmlformats.org/officeDocument/2006/relationships/hyperlink" Target="https://docs.oracle.com/javase/7/docs/api/java/io/File.html#isFile()" TargetMode="External"/><Relationship Id="rId7" Type="http://schemas.openxmlformats.org/officeDocument/2006/relationships/hyperlink" Target="https://docs.oracle.com/javase/7/docs/api/java/io/File.html#listFiles()" TargetMode="External"/><Relationship Id="rId12" Type="http://schemas.openxmlformats.org/officeDocument/2006/relationships/hyperlink" Target="https://docs.oracle.com/javase/7/docs/api/java/io/File.html#toString()" TargetMode="External"/><Relationship Id="rId2" Type="http://schemas.openxmlformats.org/officeDocument/2006/relationships/hyperlink" Target="https://docs.oracle.com/javase/7/docs/api/java/io/File.html#isDirectory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io/File.html" TargetMode="External"/><Relationship Id="rId11" Type="http://schemas.openxmlformats.org/officeDocument/2006/relationships/hyperlink" Target="https://docs.oracle.com/javase/7/docs/api/java/io/File.html#toPath()" TargetMode="External"/><Relationship Id="rId5" Type="http://schemas.openxmlformats.org/officeDocument/2006/relationships/hyperlink" Target="https://docs.oracle.com/javase/7/docs/api/java/io/File.html#list()" TargetMode="External"/><Relationship Id="rId10" Type="http://schemas.openxmlformats.org/officeDocument/2006/relationships/hyperlink" Target="https://docs.oracle.com/javase/7/docs/api/java/nio/file/Path.html" TargetMode="External"/><Relationship Id="rId4" Type="http://schemas.openxmlformats.org/officeDocument/2006/relationships/hyperlink" Target="https://docs.oracle.com/javase/7/docs/api/java/lang/String.html" TargetMode="External"/><Relationship Id="rId9" Type="http://schemas.openxmlformats.org/officeDocument/2006/relationships/hyperlink" Target="https://docs.oracle.com/javase/7/docs/api/java/io/File.html#renameTo(java.io.File)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io/fileio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nio/file/Files.html#copy(java.nio.file.Path,%20java.nio.file.Path,%20java.nio.file.CopyOption...)" TargetMode="External"/><Relationship Id="rId13" Type="http://schemas.openxmlformats.org/officeDocument/2006/relationships/hyperlink" Target="https://docs.oracle.com/javase/7/docs/api/java/nio/file/Files.html#delete(java.nio.file.Path)" TargetMode="External"/><Relationship Id="rId18" Type="http://schemas.openxmlformats.org/officeDocument/2006/relationships/hyperlink" Target="https://docs.oracle.com/javase/7/docs/api/java/nio/file/Files.html#getAttribute(java.nio.file.Path,%20java.lang.String,%20java.nio.file.LinkOption...)" TargetMode="External"/><Relationship Id="rId3" Type="http://schemas.openxmlformats.org/officeDocument/2006/relationships/hyperlink" Target="https://docs.oracle.com/javase/7/docs/api/java/io/InputStream.html" TargetMode="External"/><Relationship Id="rId21" Type="http://schemas.openxmlformats.org/officeDocument/2006/relationships/hyperlink" Target="https://docs.oracle.com/javase/7/docs/api/java/nio/file/Files.html#getFileAttributeView(java.nio.file.Path,%20java.lang.Class,%20java.nio.file.LinkOption...)" TargetMode="External"/><Relationship Id="rId7" Type="http://schemas.openxmlformats.org/officeDocument/2006/relationships/hyperlink" Target="https://docs.oracle.com/javase/7/docs/api/java/io/OutputStream.html" TargetMode="External"/><Relationship Id="rId12" Type="http://schemas.openxmlformats.org/officeDocument/2006/relationships/hyperlink" Target="https://docs.oracle.com/javase/7/docs/api/java/nio/file/Files.html#createFile(java.nio.file.Path,%20java.nio.file.attribute.FileAttribute...)" TargetMode="External"/><Relationship Id="rId17" Type="http://schemas.openxmlformats.org/officeDocument/2006/relationships/hyperlink" Target="https://docs.oracle.com/javase/7/docs/api/java/lang/Object.html" TargetMode="External"/><Relationship Id="rId2" Type="http://schemas.openxmlformats.org/officeDocument/2006/relationships/hyperlink" Target="https://docs.oracle.com/javase/7/docs/api/java/nio/file/Files.html#copy(java.io.InputStream,%20java.nio.file.Path,%20java.nio.file.CopyOption...)" TargetMode="External"/><Relationship Id="rId16" Type="http://schemas.openxmlformats.org/officeDocument/2006/relationships/hyperlink" Target="https://docs.oracle.com/javase/7/docs/api/java/nio/file/LinkOption.html" TargetMode="External"/><Relationship Id="rId20" Type="http://schemas.openxmlformats.org/officeDocument/2006/relationships/hyperlink" Target="https://docs.oracle.com/javase/7/docs/api/java/nio/file/attribute/FileAttribute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nio/file/Files.html#copy(java.nio.file.Path,%20java.io.OutputStream)" TargetMode="External"/><Relationship Id="rId11" Type="http://schemas.openxmlformats.org/officeDocument/2006/relationships/hyperlink" Target="https://docs.oracle.com/javase/7/docs/api/java/nio/file/Files.html#createDirectory(java.nio.file.Path,%20java.nio.file.attribute.FileAttribute...)" TargetMode="External"/><Relationship Id="rId5" Type="http://schemas.openxmlformats.org/officeDocument/2006/relationships/hyperlink" Target="https://docs.oracle.com/javase/7/docs/api/java/nio/file/CopyOption.html" TargetMode="External"/><Relationship Id="rId15" Type="http://schemas.openxmlformats.org/officeDocument/2006/relationships/hyperlink" Target="https://docs.oracle.com/javase/7/docs/api/java/nio/file/Files.html#exists(java.nio.file.Path,%20java.nio.file.LinkOption...)" TargetMode="External"/><Relationship Id="rId10" Type="http://schemas.openxmlformats.org/officeDocument/2006/relationships/hyperlink" Target="https://docs.oracle.com/javase/7/docs/api/java/nio/file/attribute/FileAttribute.html" TargetMode="External"/><Relationship Id="rId19" Type="http://schemas.openxmlformats.org/officeDocument/2006/relationships/hyperlink" Target="https://docs.oracle.com/javase/7/docs/api/java/lang/String.html" TargetMode="External"/><Relationship Id="rId4" Type="http://schemas.openxmlformats.org/officeDocument/2006/relationships/hyperlink" Target="https://docs.oracle.com/javase/7/docs/api/java/nio/file/Path.html" TargetMode="External"/><Relationship Id="rId9" Type="http://schemas.openxmlformats.org/officeDocument/2006/relationships/hyperlink" Target="https://docs.oracle.com/javase/7/docs/api/java/nio/file/Files.html#createDirectories(java.nio.file.Path,%20java.nio.file.attribute.FileAttribute...)" TargetMode="External"/><Relationship Id="rId14" Type="http://schemas.openxmlformats.org/officeDocument/2006/relationships/hyperlink" Target="https://docs.oracle.com/javase/7/docs/api/java/nio/file/Files.html#deleteIfExists(java.nio.file.Path)" TargetMode="External"/><Relationship Id="rId22" Type="http://schemas.openxmlformats.org/officeDocument/2006/relationships/hyperlink" Target="https://docs.oracle.com/javase/7/docs/api/java/lang/Class.html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io/BufferedReader.html" TargetMode="External"/><Relationship Id="rId13" Type="http://schemas.openxmlformats.org/officeDocument/2006/relationships/hyperlink" Target="https://docs.oracle.com/javase/7/docs/api/java/nio/file/OpenOption.html" TargetMode="External"/><Relationship Id="rId18" Type="http://schemas.openxmlformats.org/officeDocument/2006/relationships/hyperlink" Target="https://docs.oracle.com/javase/7/docs/api/java/nio/file/Files.html#notExists(java.nio.file.Path,%20java.nio.file.LinkOption...)" TargetMode="External"/><Relationship Id="rId3" Type="http://schemas.openxmlformats.org/officeDocument/2006/relationships/hyperlink" Target="https://docs.oracle.com/javase/7/docs/api/java/nio/file/Path.html" TargetMode="External"/><Relationship Id="rId21" Type="http://schemas.openxmlformats.org/officeDocument/2006/relationships/hyperlink" Target="https://docs.oracle.com/javase/7/docs/api/java/lang/String.html" TargetMode="External"/><Relationship Id="rId7" Type="http://schemas.openxmlformats.org/officeDocument/2006/relationships/hyperlink" Target="https://docs.oracle.com/javase/7/docs/api/java/nio/file/CopyOption.html" TargetMode="External"/><Relationship Id="rId12" Type="http://schemas.openxmlformats.org/officeDocument/2006/relationships/hyperlink" Target="https://docs.oracle.com/javase/7/docs/api/java/nio/file/Files.html#newBufferedWriter(java.nio.file.Path,%20java.nio.charset.Charset,%20java.nio.file.OpenOption...)" TargetMode="External"/><Relationship Id="rId17" Type="http://schemas.openxmlformats.org/officeDocument/2006/relationships/hyperlink" Target="https://docs.oracle.com/javase/7/docs/api/java/nio/file/Files.html#newOutputStream(java.nio.file.Path,%20java.nio.file.OpenOption...)" TargetMode="External"/><Relationship Id="rId2" Type="http://schemas.openxmlformats.org/officeDocument/2006/relationships/hyperlink" Target="https://docs.oracle.com/javase/7/docs/api/java/nio/file/Files.html#isDirectory(java.nio.file.Path,%20java.nio.file.LinkOption...)" TargetMode="External"/><Relationship Id="rId16" Type="http://schemas.openxmlformats.org/officeDocument/2006/relationships/hyperlink" Target="https://docs.oracle.com/javase/7/docs/api/java/io/OutputStream.html" TargetMode="External"/><Relationship Id="rId20" Type="http://schemas.openxmlformats.org/officeDocument/2006/relationships/hyperlink" Target="https://docs.oracle.com/javase/7/docs/api/java/util/Li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nio/file/Files.html#move(java.nio.file.Path,%20java.nio.file.Path,%20java.nio.file.CopyOption...)" TargetMode="External"/><Relationship Id="rId11" Type="http://schemas.openxmlformats.org/officeDocument/2006/relationships/hyperlink" Target="https://docs.oracle.com/javase/7/docs/api/java/io/BufferedWriter.html" TargetMode="External"/><Relationship Id="rId5" Type="http://schemas.openxmlformats.org/officeDocument/2006/relationships/hyperlink" Target="https://docs.oracle.com/javase/7/docs/api/java/nio/file/Files.html#isSameFile(java.nio.file.Path,%20java.nio.file.Path)" TargetMode="External"/><Relationship Id="rId15" Type="http://schemas.openxmlformats.org/officeDocument/2006/relationships/hyperlink" Target="https://docs.oracle.com/javase/7/docs/api/java/nio/file/Files.html#newInputStream(java.nio.file.Path,%20java.nio.file.OpenOption...)" TargetMode="External"/><Relationship Id="rId10" Type="http://schemas.openxmlformats.org/officeDocument/2006/relationships/hyperlink" Target="https://docs.oracle.com/javase/7/docs/api/java/nio/charset/Charset.html" TargetMode="External"/><Relationship Id="rId19" Type="http://schemas.openxmlformats.org/officeDocument/2006/relationships/hyperlink" Target="https://docs.oracle.com/javase/7/docs/api/java/nio/file/Files.html#readAllBytes(java.nio.file.Path)" TargetMode="External"/><Relationship Id="rId4" Type="http://schemas.openxmlformats.org/officeDocument/2006/relationships/hyperlink" Target="https://docs.oracle.com/javase/7/docs/api/java/nio/file/LinkOption.html" TargetMode="External"/><Relationship Id="rId9" Type="http://schemas.openxmlformats.org/officeDocument/2006/relationships/hyperlink" Target="https://docs.oracle.com/javase/7/docs/api/java/nio/file/Files.html#newBufferedReader(java.nio.file.Path,%20java.nio.charset.Charset)" TargetMode="External"/><Relationship Id="rId14" Type="http://schemas.openxmlformats.org/officeDocument/2006/relationships/hyperlink" Target="https://docs.oracle.com/javase/7/docs/api/java/io/InputStream.html" TargetMode="External"/><Relationship Id="rId22" Type="http://schemas.openxmlformats.org/officeDocument/2006/relationships/hyperlink" Target="https://docs.oracle.com/javase/7/docs/api/java/nio/file/Files.html#readAllLines(java.nio.file.Path,%20java.nio.charset.Charset)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essential/io/datastreams.html" TargetMode="External"/><Relationship Id="rId3" Type="http://schemas.openxmlformats.org/officeDocument/2006/relationships/hyperlink" Target="https://docs.oracle.com/javase/tutorial/essential/io/bytestreams.html" TargetMode="External"/><Relationship Id="rId7" Type="http://schemas.openxmlformats.org/officeDocument/2006/relationships/hyperlink" Target="https://docs.oracle.com/javase/tutorial/essential/io/c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essential/io/scanfor.html" TargetMode="External"/><Relationship Id="rId5" Type="http://schemas.openxmlformats.org/officeDocument/2006/relationships/hyperlink" Target="https://docs.oracle.com/javase/tutorial/essential/io/buffers.html" TargetMode="External"/><Relationship Id="rId4" Type="http://schemas.openxmlformats.org/officeDocument/2006/relationships/hyperlink" Target="https://docs.oracle.com/javase/tutorial/essential/io/charstreams.html" TargetMode="External"/><Relationship Id="rId9" Type="http://schemas.openxmlformats.org/officeDocument/2006/relationships/hyperlink" Target="https://docs.oracle.com/javase/tutorial/essential/io/objectstream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INPUT/OUTPUT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 Format – Write to File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52400" y="1646236"/>
            <a:ext cx="5638800" cy="4906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java.io.*;</a:t>
            </a: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ByteFormatFile {</a:t>
            </a:r>
          </a:p>
          <a:p>
            <a:pPr marL="400050" marR="0" lvl="1" indent="-63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a=0;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FileOutputStream fos;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InputStream is = System.</a:t>
            </a:r>
            <a:r>
              <a:rPr lang="en-US" sz="13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in;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</a:p>
          <a:p>
            <a:pPr marL="12573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fos = </a:t>
            </a:r>
            <a:r>
              <a:rPr lang="en-US" sz="1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FileOutputStream("C:\\Temp\\output.txt");</a:t>
            </a:r>
          </a:p>
          <a:p>
            <a:pPr marL="12573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3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out.println("Write Something or 'x' to exit");</a:t>
            </a:r>
          </a:p>
          <a:p>
            <a:pPr marL="12573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((a=is.read()) != 'x'){</a:t>
            </a:r>
          </a:p>
          <a:p>
            <a:pPr marL="12573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fos.write(a);</a:t>
            </a:r>
          </a:p>
          <a:p>
            <a:pPr marL="12573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12573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fos.close();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(FileNotFoundException e1) {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e1.printStackTrace();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(IOException e) {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e.printStackTrace();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3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out.println("Program ends");</a:t>
            </a:r>
          </a:p>
          <a:p>
            <a:pPr marL="400050" marR="0" lvl="1" indent="-63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26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715000" y="4157246"/>
            <a:ext cx="16001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Content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715000" y="1795046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Output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2095500"/>
            <a:ext cx="27813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0" y="4572000"/>
            <a:ext cx="1676399" cy="13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Derived </a:t>
            </a:r>
            <a:r>
              <a:rPr lang="en-US" dirty="0"/>
              <a:t>from </a:t>
            </a:r>
            <a:r>
              <a:rPr lang="en-US" b="1" dirty="0" err="1" smtClean="0"/>
              <a:t>OutputStream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 err="1"/>
              <a:t>PrintStream</a:t>
            </a:r>
            <a:r>
              <a:rPr lang="en-US" dirty="0"/>
              <a:t> class provides methods to write data to another </a:t>
            </a:r>
            <a:r>
              <a:rPr lang="en-US" dirty="0" smtClean="0"/>
              <a:t>stream(</a:t>
            </a:r>
            <a:r>
              <a:rPr lang="en-US" dirty="0" err="1" smtClean="0"/>
              <a:t>OutputStream</a:t>
            </a:r>
            <a:r>
              <a:rPr lang="en-US" dirty="0" smtClean="0"/>
              <a:t>, </a:t>
            </a:r>
            <a:r>
              <a:rPr lang="en-US" dirty="0" err="1" smtClean="0"/>
              <a:t>BufferedWriter</a:t>
            </a:r>
            <a:r>
              <a:rPr lang="en-US" dirty="0" smtClean="0"/>
              <a:t>, </a:t>
            </a:r>
            <a:r>
              <a:rPr lang="en-US" dirty="0" err="1" smtClean="0"/>
              <a:t>OutputStreamWriter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</a:t>
            </a:r>
            <a:r>
              <a:rPr lang="en-US" dirty="0" err="1"/>
              <a:t>PrintStream</a:t>
            </a:r>
            <a:r>
              <a:rPr lang="en-US" dirty="0"/>
              <a:t> class automatically flushes the data so there is no need to call flush() method.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/>
              <a:t>, its methods don't throw </a:t>
            </a:r>
            <a:r>
              <a:rPr lang="en-US" dirty="0" err="1"/>
              <a:t>IOException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88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PrintStream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08637"/>
              </p:ext>
            </p:extLst>
          </p:nvPr>
        </p:nvGraphicFramePr>
        <p:xfrm>
          <a:off x="685800" y="1762207"/>
          <a:ext cx="8001000" cy="4409995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08907">
                <a:tc>
                  <a:txBody>
                    <a:bodyPr/>
                    <a:lstStyle/>
                    <a:p>
                      <a:r>
                        <a:rPr lang="en-US" b="1" dirty="0"/>
                        <a:t>Constructor and Description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095">
                <a:tc>
                  <a:txBody>
                    <a:bodyPr/>
                    <a:lstStyle/>
                    <a:p>
                      <a:r>
                        <a:rPr lang="en-US" b="1">
                          <a:hlinkClick r:id="rId2"/>
                        </a:rPr>
                        <a:t>PrintStream</a:t>
                      </a:r>
                      <a:r>
                        <a:rPr lang="en-US"/>
                        <a:t>(</a:t>
                      </a:r>
                      <a:r>
                        <a:rPr lang="en-US">
                          <a:hlinkClick r:id="rId3" tooltip="class in java.io"/>
                        </a:rPr>
                        <a:t>File</a:t>
                      </a:r>
                      <a:r>
                        <a:rPr lang="en-US"/>
                        <a:t> file) Creates a new print stream, without automatic line flushing, with the specified file.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1424">
                <a:tc>
                  <a:txBody>
                    <a:bodyPr/>
                    <a:lstStyle/>
                    <a:p>
                      <a:r>
                        <a:rPr lang="en-US" b="1" dirty="0" err="1">
                          <a:hlinkClick r:id="rId4"/>
                        </a:rPr>
                        <a:t>PrintStream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3" tooltip="class in java.io"/>
                        </a:rPr>
                        <a:t>File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file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linkClick r:id="rId5" tooltip="class in java.lang"/>
                        </a:rPr>
                        <a:t>String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csn</a:t>
                      </a:r>
                      <a:r>
                        <a:rPr lang="en-US" dirty="0"/>
                        <a:t>) Creates a new print stream, without automatic line flushing, with the specified file and charset.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907">
                <a:tc>
                  <a:txBody>
                    <a:bodyPr/>
                    <a:lstStyle/>
                    <a:p>
                      <a:r>
                        <a:rPr lang="en-US" b="1" dirty="0" err="1">
                          <a:hlinkClick r:id="rId6"/>
                        </a:rPr>
                        <a:t>PrintStream</a:t>
                      </a:r>
                      <a:r>
                        <a:rPr lang="en-US" dirty="0"/>
                        <a:t>(</a:t>
                      </a:r>
                      <a:r>
                        <a:rPr lang="en-US" dirty="0" err="1">
                          <a:hlinkClick r:id="rId7" tooltip="class in java.io"/>
                        </a:rPr>
                        <a:t>OutputStream</a:t>
                      </a:r>
                      <a:r>
                        <a:rPr lang="en-US" dirty="0"/>
                        <a:t> out) Creates a new print stream.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907">
                <a:tc>
                  <a:txBody>
                    <a:bodyPr/>
                    <a:lstStyle/>
                    <a:p>
                      <a:r>
                        <a:rPr lang="en-US" b="1">
                          <a:hlinkClick r:id="rId8"/>
                        </a:rPr>
                        <a:t>PrintStream</a:t>
                      </a:r>
                      <a:r>
                        <a:rPr lang="en-US"/>
                        <a:t>(</a:t>
                      </a:r>
                      <a:r>
                        <a:rPr lang="en-US">
                          <a:hlinkClick r:id="rId7" tooltip="class in java.io"/>
                        </a:rPr>
                        <a:t>OutputStream</a:t>
                      </a:r>
                      <a:r>
                        <a:rPr lang="en-US"/>
                        <a:t> out, boolean autoFlush) Creates a new print stream.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907">
                <a:tc>
                  <a:txBody>
                    <a:bodyPr/>
                    <a:lstStyle/>
                    <a:p>
                      <a:r>
                        <a:rPr lang="en-US" b="1">
                          <a:hlinkClick r:id="rId9"/>
                        </a:rPr>
                        <a:t>PrintStream</a:t>
                      </a:r>
                      <a:r>
                        <a:rPr lang="en-US"/>
                        <a:t>(</a:t>
                      </a:r>
                      <a:r>
                        <a:rPr lang="en-US">
                          <a:hlinkClick r:id="rId7" tooltip="class in java.io"/>
                        </a:rPr>
                        <a:t>OutputStream</a:t>
                      </a:r>
                      <a:r>
                        <a:rPr lang="en-US"/>
                        <a:t> out, boolean autoFlush, </a:t>
                      </a:r>
                      <a:r>
                        <a:rPr lang="en-US">
                          <a:hlinkClick r:id="rId5" tooltip="class in java.lang"/>
                        </a:rPr>
                        <a:t>String</a:t>
                      </a:r>
                      <a:r>
                        <a:rPr lang="en-US"/>
                        <a:t> encoding) Creates a new print stream.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1424">
                <a:tc>
                  <a:txBody>
                    <a:bodyPr/>
                    <a:lstStyle/>
                    <a:p>
                      <a:r>
                        <a:rPr lang="en-US" b="1">
                          <a:hlinkClick r:id="rId10"/>
                        </a:rPr>
                        <a:t>PrintStream</a:t>
                      </a:r>
                      <a:r>
                        <a:rPr lang="en-US"/>
                        <a:t>(</a:t>
                      </a:r>
                      <a:r>
                        <a:rPr lang="en-US">
                          <a:hlinkClick r:id="rId5" tooltip="class in java.lang"/>
                        </a:rPr>
                        <a:t>String</a:t>
                      </a:r>
                      <a:r>
                        <a:rPr lang="en-US"/>
                        <a:t> fileName) Creates a new print stream, without automatic line flushing, with the specified file 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1424">
                <a:tc>
                  <a:txBody>
                    <a:bodyPr/>
                    <a:lstStyle/>
                    <a:p>
                      <a:r>
                        <a:rPr lang="en-US" b="1" dirty="0" err="1">
                          <a:hlinkClick r:id="rId11"/>
                        </a:rPr>
                        <a:t>PrintStream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5" tooltip="class in java.lang"/>
                        </a:rPr>
                        <a:t>String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fileName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linkClick r:id="rId5" tooltip="class in java.lang"/>
                        </a:rPr>
                        <a:t>String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csn</a:t>
                      </a:r>
                      <a:r>
                        <a:rPr lang="en-US" dirty="0"/>
                        <a:t>) Creates a new print stream, without automatic line flushing, with the specified file name and charset.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8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PrintStream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61122"/>
              </p:ext>
            </p:extLst>
          </p:nvPr>
        </p:nvGraphicFramePr>
        <p:xfrm>
          <a:off x="457199" y="1600190"/>
          <a:ext cx="8001001" cy="4523713"/>
        </p:xfrm>
        <a:graphic>
          <a:graphicData uri="http://schemas.openxmlformats.org/drawingml/2006/table">
            <a:tbl>
              <a:tblPr/>
              <a:tblGrid>
                <a:gridCol w="1778001"/>
                <a:gridCol w="6223000"/>
              </a:tblGrid>
              <a:tr h="397852">
                <a:tc>
                  <a:txBody>
                    <a:bodyPr/>
                    <a:lstStyle/>
                    <a:p>
                      <a:pPr algn="just"/>
                      <a:r>
                        <a:rPr lang="en-US" sz="1400" b="1" u="sng" dirty="0"/>
                        <a:t>Modifier and Type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u="sng" dirty="0"/>
                        <a:t>Method and Description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852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hlinkClick r:id="rId2" tooltip="class in java.io"/>
                        </a:rPr>
                        <a:t>PrintStream</a:t>
                      </a:r>
                      <a:endParaRPr lang="en-US" sz="1400"/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>
                          <a:hlinkClick r:id="rId3"/>
                        </a:rPr>
                        <a:t>append</a:t>
                      </a:r>
                      <a:r>
                        <a:rPr lang="en-US" sz="1400"/>
                        <a:t>(char c) Appends the specified character to this output stream.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852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hlinkClick r:id="rId2" tooltip="class in java.io"/>
                        </a:rPr>
                        <a:t>PrintStream</a:t>
                      </a:r>
                      <a:endParaRPr lang="en-US" sz="1400"/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>
                          <a:hlinkClick r:id="rId4"/>
                        </a:rPr>
                        <a:t>append</a:t>
                      </a:r>
                      <a:r>
                        <a:rPr lang="en-US" sz="1400"/>
                        <a:t>(</a:t>
                      </a:r>
                      <a:r>
                        <a:rPr lang="en-US" sz="1400">
                          <a:hlinkClick r:id="rId5" tooltip="interface in java.lang"/>
                        </a:rPr>
                        <a:t>CharSequence</a:t>
                      </a:r>
                      <a:r>
                        <a:rPr lang="en-US" sz="1400"/>
                        <a:t> csq) Appends the specified character sequence to this output stream.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8677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hlinkClick r:id="rId2" tooltip="class in java.io"/>
                        </a:rPr>
                        <a:t>PrintStream</a:t>
                      </a:r>
                      <a:endParaRPr lang="en-US" sz="1400"/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hlinkClick r:id="rId6"/>
                        </a:rPr>
                        <a:t>append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>
                          <a:hlinkClick r:id="rId5" tooltip="interface in java.lang"/>
                        </a:rPr>
                        <a:t>CharSequence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csq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 start,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 end) Appends a subsequence of the specified character sequence to this output stream.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027">
                <a:tc>
                  <a:txBody>
                    <a:bodyPr/>
                    <a:lstStyle/>
                    <a:p>
                      <a:pPr algn="just"/>
                      <a:r>
                        <a:rPr lang="en-US" sz="1400"/>
                        <a:t>boolean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err="1">
                          <a:hlinkClick r:id="rId7"/>
                        </a:rPr>
                        <a:t>checkError</a:t>
                      </a:r>
                      <a:r>
                        <a:rPr lang="en-US" sz="1400" dirty="0"/>
                        <a:t>() Flushes the stream and checks its error state.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027">
                <a:tc>
                  <a:txBody>
                    <a:bodyPr/>
                    <a:lstStyle/>
                    <a:p>
                      <a:pPr algn="just"/>
                      <a:r>
                        <a:rPr lang="en-US" sz="1400"/>
                        <a:t>protected void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err="1">
                          <a:hlinkClick r:id="rId8"/>
                        </a:rPr>
                        <a:t>clearError</a:t>
                      </a:r>
                      <a:r>
                        <a:rPr lang="en-US" sz="1400" dirty="0"/>
                        <a:t>() Clears the internal error state of this stream.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027">
                <a:tc>
                  <a:txBody>
                    <a:bodyPr/>
                    <a:lstStyle/>
                    <a:p>
                      <a:pPr algn="just"/>
                      <a:r>
                        <a:rPr lang="en-US" sz="1400"/>
                        <a:t>void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>
                          <a:hlinkClick r:id="rId9"/>
                        </a:rPr>
                        <a:t>close</a:t>
                      </a:r>
                      <a:r>
                        <a:rPr lang="en-US" sz="1400"/>
                        <a:t>() Closes the stream.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027">
                <a:tc>
                  <a:txBody>
                    <a:bodyPr/>
                    <a:lstStyle/>
                    <a:p>
                      <a:pPr algn="just"/>
                      <a:r>
                        <a:rPr lang="en-US" sz="1400"/>
                        <a:t>void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>
                          <a:hlinkClick r:id="rId10"/>
                        </a:rPr>
                        <a:t>flush</a:t>
                      </a:r>
                      <a:r>
                        <a:rPr lang="en-US" sz="1400"/>
                        <a:t>() Flushes the stream.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027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void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hlinkClick r:id="rId11"/>
                        </a:rPr>
                        <a:t>print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 b) Prints a 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 value.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027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void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hlinkClick r:id="rId12"/>
                        </a:rPr>
                        <a:t>print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hlinkClick r:id="rId13" tooltip="class in java.lang"/>
                        </a:rPr>
                        <a:t>Object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obj</a:t>
                      </a:r>
                      <a:r>
                        <a:rPr lang="en-US" sz="1400" dirty="0"/>
                        <a:t>) Prints an object.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85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void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>
                          <a:hlinkClick r:id="rId14"/>
                        </a:rPr>
                        <a:t>println</a:t>
                      </a:r>
                      <a:r>
                        <a:rPr lang="en-US" sz="1400"/>
                        <a:t>(</a:t>
                      </a:r>
                      <a:r>
                        <a:rPr lang="en-US" sz="1400">
                          <a:hlinkClick r:id="rId13" tooltip="class in java.lang"/>
                        </a:rPr>
                        <a:t>Object</a:t>
                      </a:r>
                      <a:r>
                        <a:rPr lang="en-US" sz="1400"/>
                        <a:t> x) Prints an Object and then terminate the line.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027">
                <a:tc>
                  <a:txBody>
                    <a:bodyPr/>
                    <a:lstStyle/>
                    <a:p>
                      <a:pPr algn="just"/>
                      <a:r>
                        <a:rPr lang="en-US" sz="1400"/>
                        <a:t>void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>
                          <a:hlinkClick r:id="rId15"/>
                        </a:rPr>
                        <a:t>println</a:t>
                      </a:r>
                      <a:r>
                        <a:rPr lang="en-US" sz="1400"/>
                        <a:t>(</a:t>
                      </a:r>
                      <a:r>
                        <a:rPr lang="en-US" sz="1400">
                          <a:hlinkClick r:id="rId16" tooltip="class in java.lang"/>
                        </a:rPr>
                        <a:t>String</a:t>
                      </a:r>
                      <a:r>
                        <a:rPr lang="en-US" sz="1400"/>
                        <a:t> x) Prints a String and then terminate the line.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85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void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hlinkClick r:id="rId17"/>
                        </a:rPr>
                        <a:t>write</a:t>
                      </a:r>
                      <a:r>
                        <a:rPr lang="en-US" sz="1400" dirty="0"/>
                        <a:t>(byte[] </a:t>
                      </a:r>
                      <a:r>
                        <a:rPr lang="en-US" sz="1400" dirty="0" err="1"/>
                        <a:t>buf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 off,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len</a:t>
                      </a:r>
                      <a:r>
                        <a:rPr lang="en-US" sz="1400" dirty="0"/>
                        <a:t>) Writes </a:t>
                      </a:r>
                      <a:r>
                        <a:rPr lang="en-US" sz="1400" dirty="0" err="1"/>
                        <a:t>len</a:t>
                      </a:r>
                      <a:r>
                        <a:rPr lang="en-US" sz="1400" dirty="0"/>
                        <a:t> bytes from the specified byte array starting at offset off to this stream.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027">
                <a:tc>
                  <a:txBody>
                    <a:bodyPr/>
                    <a:lstStyle/>
                    <a:p>
                      <a:pPr algn="just"/>
                      <a:r>
                        <a:rPr lang="en-US" sz="1400"/>
                        <a:t>void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hlinkClick r:id="rId18"/>
                        </a:rPr>
                        <a:t>write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 b) Writes the specified byte to this stream.</a:t>
                      </a:r>
                    </a:p>
                  </a:txBody>
                  <a:tcPr marL="9058" marR="9058" marT="9058" marB="9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8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print/</a:t>
            </a:r>
            <a:r>
              <a:rPr lang="en-US" dirty="0" err="1" smtClean="0"/>
              <a:t>println</a:t>
            </a:r>
            <a:r>
              <a:rPr lang="en-US" dirty="0" smtClean="0"/>
              <a:t>() – </a:t>
            </a:r>
          </a:p>
          <a:p>
            <a:pPr lvl="2"/>
            <a:r>
              <a:rPr lang="en-US" dirty="0" smtClean="0"/>
              <a:t>has overloaded method for each primitive data, String and any Reference data.</a:t>
            </a:r>
          </a:p>
          <a:p>
            <a:pPr lvl="2"/>
            <a:r>
              <a:rPr lang="en-US" dirty="0" smtClean="0"/>
              <a:t>For reference data print/</a:t>
            </a:r>
            <a:r>
              <a:rPr lang="en-US" dirty="0" err="1" smtClean="0"/>
              <a:t>println</a:t>
            </a:r>
            <a:r>
              <a:rPr lang="en-US" dirty="0" smtClean="0"/>
              <a:t> prints the output of the </a:t>
            </a:r>
            <a:r>
              <a:rPr lang="en-US" dirty="0" err="1" smtClean="0"/>
              <a:t>toString</a:t>
            </a:r>
            <a:r>
              <a:rPr lang="en-US" dirty="0" smtClean="0"/>
              <a:t>() method. </a:t>
            </a:r>
          </a:p>
          <a:p>
            <a:pPr lvl="2"/>
            <a:r>
              <a:rPr lang="en-US" dirty="0" smtClean="0"/>
              <a:t>If the class doesn’t override the </a:t>
            </a:r>
            <a:r>
              <a:rPr lang="en-US" dirty="0" err="1" smtClean="0"/>
              <a:t>toString</a:t>
            </a:r>
            <a:r>
              <a:rPr lang="en-US" dirty="0" smtClean="0"/>
              <a:t>() method, it will use the </a:t>
            </a:r>
            <a:r>
              <a:rPr lang="en-US" dirty="0" err="1" smtClean="0"/>
              <a:t>toString</a:t>
            </a:r>
            <a:r>
              <a:rPr lang="en-US" dirty="0" smtClean="0"/>
              <a:t> method of Object class which return the [</a:t>
            </a:r>
            <a:r>
              <a:rPr lang="en-US" dirty="0" err="1" smtClean="0"/>
              <a:t>classname@hashcode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write()</a:t>
            </a:r>
          </a:p>
          <a:p>
            <a:pPr lvl="2"/>
            <a:r>
              <a:rPr lang="en-US" dirty="0" smtClean="0"/>
              <a:t>works the same way as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pPr lvl="2"/>
            <a:r>
              <a:rPr lang="en-US" dirty="0" smtClean="0"/>
              <a:t>It takes the </a:t>
            </a:r>
            <a:r>
              <a:rPr lang="en-US" dirty="0" err="1" smtClean="0"/>
              <a:t>int</a:t>
            </a:r>
            <a:r>
              <a:rPr lang="en-US" dirty="0" smtClean="0"/>
              <a:t> input as the ASCII value and print the corresponding character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 Format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I/O of character data, automatically handling translation to and from the local character set. 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7620" algn="l" rtl="0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2507757483"/>
              </p:ext>
            </p:extLst>
          </p:nvPr>
        </p:nvGraphicFramePr>
        <p:xfrm>
          <a:off x="685800" y="2743200"/>
          <a:ext cx="7924800" cy="2737130"/>
        </p:xfrm>
        <a:graphic>
          <a:graphicData uri="http://schemas.openxmlformats.org/drawingml/2006/table">
            <a:tbl>
              <a:tblPr firstRow="1" bandRow="1">
                <a:noFill/>
                <a:tableStyleId>{43EF2D2D-8417-4F9A-8120-E956752AFBA3}</a:tableStyleId>
              </a:tblPr>
              <a:tblGrid>
                <a:gridCol w="1447800"/>
                <a:gridCol w="2286000"/>
                <a:gridCol w="1981200"/>
                <a:gridCol w="2209800"/>
              </a:tblGrid>
              <a:tr h="33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Base Class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Console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File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Method</a:t>
                      </a:r>
                    </a:p>
                  </a:txBody>
                  <a:tcPr marL="91450" marR="91450" marT="45725" marB="45725"/>
                </a:tc>
              </a:tr>
              <a:tr h="9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Reader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 smtClean="0"/>
                        <a:t>InputStreamReader</a:t>
                      </a:r>
                      <a:r>
                        <a:rPr lang="en-US" sz="1600" dirty="0" smtClean="0"/>
                        <a:t>(System.in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 smtClean="0"/>
                        <a:t>FileReader</a:t>
                      </a:r>
                      <a:r>
                        <a:rPr lang="en-US" sz="1600" dirty="0" smtClean="0"/>
                        <a:t>(String)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aseline="0" dirty="0" smtClean="0"/>
                        <a:t>or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 smtClean="0"/>
                        <a:t>FileReader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aseline="0" dirty="0" smtClean="0"/>
                        <a:t>File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read() – return int (ASCII character of the character)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130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Writer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 smtClean="0"/>
                        <a:t>OutputStreamWriter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System.out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 smtClean="0"/>
                        <a:t>FileWriter</a:t>
                      </a:r>
                      <a:r>
                        <a:rPr lang="en-US" sz="1600" dirty="0" smtClean="0"/>
                        <a:t>(String)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smtClean="0"/>
                        <a:t>Or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 smtClean="0"/>
                        <a:t>FileWriter</a:t>
                      </a:r>
                      <a:r>
                        <a:rPr lang="en-US" sz="1600" dirty="0" smtClean="0"/>
                        <a:t>(File)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/>
                        <a:t>write(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)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/>
                        <a:t>write(String)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/>
                        <a:t>append(char)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unbuffered</a:t>
            </a:r>
            <a:r>
              <a:rPr lang="en-US" dirty="0" smtClean="0"/>
              <a:t> I/O.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read or write request is handled directly by the underlying OS.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each such request often triggers </a:t>
            </a:r>
            <a:endParaRPr lang="en-US" dirty="0" smtClean="0"/>
          </a:p>
          <a:p>
            <a:pPr lvl="2"/>
            <a:r>
              <a:rPr lang="en-US" dirty="0" smtClean="0"/>
              <a:t>disk </a:t>
            </a:r>
            <a:r>
              <a:rPr lang="en-US" dirty="0"/>
              <a:t>access, </a:t>
            </a:r>
            <a:endParaRPr lang="en-US" dirty="0" smtClean="0"/>
          </a:p>
          <a:p>
            <a:pPr lvl="2"/>
            <a:r>
              <a:rPr lang="en-US" dirty="0" smtClean="0"/>
              <a:t>network </a:t>
            </a:r>
            <a:r>
              <a:rPr lang="en-US" dirty="0"/>
              <a:t>activity, or </a:t>
            </a:r>
            <a:endParaRPr lang="en-US" dirty="0" smtClean="0"/>
          </a:p>
          <a:p>
            <a:pPr lvl="2"/>
            <a:r>
              <a:rPr lang="en-US" dirty="0" smtClean="0"/>
              <a:t>some </a:t>
            </a:r>
            <a:r>
              <a:rPr lang="en-US" dirty="0"/>
              <a:t>other operation that is relatively expensive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reduce this kind of </a:t>
            </a:r>
            <a:r>
              <a:rPr lang="en-US" dirty="0" smtClean="0"/>
              <a:t>overhead – Buffered Stream</a:t>
            </a:r>
          </a:p>
          <a:p>
            <a:pPr lvl="1"/>
            <a:r>
              <a:rPr lang="en-US" dirty="0" smtClean="0"/>
              <a:t>Buffered </a:t>
            </a:r>
            <a:r>
              <a:rPr lang="en-US" b="1" dirty="0"/>
              <a:t>input streams read</a:t>
            </a:r>
            <a:r>
              <a:rPr lang="en-US" dirty="0"/>
              <a:t> data from a memory area known as a </a:t>
            </a:r>
            <a:r>
              <a:rPr lang="en-US" i="1" dirty="0"/>
              <a:t>buffer</a:t>
            </a:r>
            <a:r>
              <a:rPr lang="en-US" dirty="0"/>
              <a:t>;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native input API is called only when the buffer is </a:t>
            </a:r>
            <a:r>
              <a:rPr lang="en-US" b="1" dirty="0"/>
              <a:t>empty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Similarly</a:t>
            </a:r>
            <a:r>
              <a:rPr lang="en-US" dirty="0"/>
              <a:t>, buffered </a:t>
            </a:r>
            <a:r>
              <a:rPr lang="en-US" b="1" dirty="0"/>
              <a:t>output streams write</a:t>
            </a:r>
            <a:r>
              <a:rPr lang="en-US" dirty="0"/>
              <a:t> data to a buffer,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native output API is called only when the buffer is </a:t>
            </a:r>
            <a:r>
              <a:rPr lang="en-US" b="1" dirty="0"/>
              <a:t>full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4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four buffered stream classes used to wrap unbuffered streams: </a:t>
            </a:r>
            <a:endParaRPr lang="en-US" dirty="0" smtClean="0"/>
          </a:p>
          <a:p>
            <a:pPr lvl="1"/>
            <a:r>
              <a:rPr lang="en-US" dirty="0" err="1" smtClean="0">
                <a:hlinkClick r:id="rId2"/>
              </a:rPr>
              <a:t>BufferedInputStream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hlinkClick r:id="rId3"/>
              </a:rPr>
              <a:t>BufferedOutputStream</a:t>
            </a:r>
            <a:r>
              <a:rPr lang="en-US" dirty="0"/>
              <a:t> create buffered byte streams, 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BufferedReader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hlinkClick r:id="rId5"/>
              </a:rPr>
              <a:t>BufferedWriter</a:t>
            </a:r>
            <a:r>
              <a:rPr lang="en-US" dirty="0"/>
              <a:t> create buffered character streams</a:t>
            </a:r>
            <a:r>
              <a:rPr lang="en-US" dirty="0" smtClean="0"/>
              <a:t>.</a:t>
            </a:r>
          </a:p>
          <a:p>
            <a:r>
              <a:rPr lang="en-US" b="1" dirty="0"/>
              <a:t>Flushing Buffered Streams</a:t>
            </a:r>
          </a:p>
          <a:p>
            <a:pPr lvl="2"/>
            <a:r>
              <a:rPr lang="en-US" dirty="0" smtClean="0"/>
              <a:t>Sometime we need to write </a:t>
            </a:r>
            <a:r>
              <a:rPr lang="en-US" dirty="0"/>
              <a:t>out a buffer at critical points, without waiting for it to fill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4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Buffered Byte Format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I/O of character data, automatically handling translation to and from the local character set. </a:t>
            </a:r>
          </a:p>
        </p:txBody>
      </p:sp>
      <p:graphicFrame>
        <p:nvGraphicFramePr>
          <p:cNvPr id="166" name="Shape 166"/>
          <p:cNvGraphicFramePr/>
          <p:nvPr>
            <p:extLst>
              <p:ext uri="{D42A27DB-BD31-4B8C-83A1-F6EECF244321}">
                <p14:modId xmlns:p14="http://schemas.microsoft.com/office/powerpoint/2010/main" val="2898624758"/>
              </p:ext>
            </p:extLst>
          </p:nvPr>
        </p:nvGraphicFramePr>
        <p:xfrm>
          <a:off x="457200" y="2667000"/>
          <a:ext cx="7924800" cy="2980970"/>
        </p:xfrm>
        <a:graphic>
          <a:graphicData uri="http://schemas.openxmlformats.org/drawingml/2006/table">
            <a:tbl>
              <a:tblPr firstRow="1" bandRow="1">
                <a:noFill/>
                <a:tableStyleId>{43EF2D2D-8417-4F9A-8120-E956752AFBA3}</a:tableStyleId>
              </a:tblPr>
              <a:tblGrid>
                <a:gridCol w="1905000"/>
                <a:gridCol w="2057400"/>
                <a:gridCol w="2362200"/>
                <a:gridCol w="1600200"/>
              </a:tblGrid>
              <a:tr h="33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Base Class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Console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File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Method</a:t>
                      </a:r>
                    </a:p>
                  </a:txBody>
                  <a:tcPr marL="91450" marR="91450" marT="45725" marB="45725"/>
                </a:tc>
              </a:tr>
              <a:tr h="9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/>
                        <a:t>Buffered</a:t>
                      </a:r>
                      <a:r>
                        <a:rPr lang="en-US" sz="1600"/>
                        <a:t>InputStream(InputStream)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/>
                        <a:t>Buffered</a:t>
                      </a:r>
                      <a:r>
                        <a:rPr lang="en-US" sz="1600"/>
                        <a:t>InputStream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(System.in)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dirty="0" err="1"/>
                        <a:t>Buffered</a:t>
                      </a:r>
                      <a:r>
                        <a:rPr lang="en-US" sz="1600" dirty="0" err="1"/>
                        <a:t>InputStream</a:t>
                      </a:r>
                      <a:endParaRPr lang="en-US" sz="16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/>
                        <a:t>(</a:t>
                      </a:r>
                      <a:r>
                        <a:rPr lang="en-US" sz="1600" dirty="0" err="1" smtClean="0"/>
                        <a:t>FileInputStream</a:t>
                      </a:r>
                      <a:r>
                        <a:rPr lang="en-US" sz="1600" dirty="0" smtClean="0"/>
                        <a:t>(String or File))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read() – return int (ASCII character of the character)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130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/>
                        <a:t>BufferedOut</a:t>
                      </a:r>
                      <a:r>
                        <a:rPr lang="en-US" sz="1600"/>
                        <a:t>putStream(OutputStream)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/>
                        <a:t>BufferedOut</a:t>
                      </a:r>
                      <a:r>
                        <a:rPr lang="en-US" sz="1600"/>
                        <a:t>putStream(System.out)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dirty="0" err="1"/>
                        <a:t>BufferedOut</a:t>
                      </a:r>
                      <a:r>
                        <a:rPr lang="en-US" sz="1600" dirty="0" err="1"/>
                        <a:t>putStream</a:t>
                      </a:r>
                      <a:endParaRPr lang="en-US" sz="16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/>
                        <a:t>(</a:t>
                      </a:r>
                      <a:r>
                        <a:rPr lang="en-US" sz="1600" dirty="0" err="1" smtClean="0"/>
                        <a:t>FileOutputStream</a:t>
                      </a:r>
                      <a:r>
                        <a:rPr lang="en-US" sz="1600" dirty="0" smtClean="0"/>
                        <a:t>(String or File)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write(int)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write(byte[])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Buffered Character Format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I/O of character data, automatically handling translation to and from the local character set. </a:t>
            </a:r>
          </a:p>
        </p:txBody>
      </p:sp>
      <p:graphicFrame>
        <p:nvGraphicFramePr>
          <p:cNvPr id="173" name="Shape 173"/>
          <p:cNvGraphicFramePr/>
          <p:nvPr>
            <p:extLst>
              <p:ext uri="{D42A27DB-BD31-4B8C-83A1-F6EECF244321}">
                <p14:modId xmlns:p14="http://schemas.microsoft.com/office/powerpoint/2010/main" val="3772921207"/>
              </p:ext>
            </p:extLst>
          </p:nvPr>
        </p:nvGraphicFramePr>
        <p:xfrm>
          <a:off x="457200" y="2895600"/>
          <a:ext cx="7924800" cy="2737130"/>
        </p:xfrm>
        <a:graphic>
          <a:graphicData uri="http://schemas.openxmlformats.org/drawingml/2006/table">
            <a:tbl>
              <a:tblPr firstRow="1" bandRow="1">
                <a:noFill/>
                <a:tableStyleId>{43EF2D2D-8417-4F9A-8120-E956752AFBA3}</a:tableStyleId>
              </a:tblPr>
              <a:tblGrid>
                <a:gridCol w="1905000"/>
                <a:gridCol w="2590800"/>
                <a:gridCol w="1828800"/>
                <a:gridCol w="1600200"/>
              </a:tblGrid>
              <a:tr h="33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Base Class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Console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File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Method</a:t>
                      </a:r>
                    </a:p>
                  </a:txBody>
                  <a:tcPr marL="91450" marR="91450" marT="45725" marB="45725"/>
                </a:tc>
              </a:tr>
              <a:tr h="9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dirty="0" err="1" smtClean="0"/>
                        <a:t>BufferedReader</a:t>
                      </a:r>
                      <a:r>
                        <a:rPr lang="en-US" sz="1600" b="0" dirty="0" smtClean="0"/>
                        <a:t>(Reader)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dirty="0" err="1" smtClean="0"/>
                        <a:t>BufferedReader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InputStreamReader</a:t>
                      </a:r>
                      <a:r>
                        <a:rPr lang="en-US" sz="1600" b="0" dirty="0" smtClean="0"/>
                        <a:t>(System.in)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dirty="0" err="1" smtClean="0"/>
                        <a:t>BufferedReader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FileReader</a:t>
                      </a:r>
                      <a:r>
                        <a:rPr lang="en-US" sz="1600" b="0" dirty="0" smtClean="0"/>
                        <a:t>(String</a:t>
                      </a:r>
                      <a:r>
                        <a:rPr lang="en-US" sz="1600" b="0" baseline="0" dirty="0" smtClean="0"/>
                        <a:t> or File</a:t>
                      </a:r>
                      <a:r>
                        <a:rPr lang="en-US" sz="1600" b="0" dirty="0" smtClean="0"/>
                        <a:t>))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read() – return </a:t>
                      </a:r>
                      <a:r>
                        <a:rPr lang="en-US" sz="1600" u="none" strike="noStrike" cap="none" dirty="0" err="1"/>
                        <a:t>int</a:t>
                      </a:r>
                      <a:r>
                        <a:rPr lang="en-US" sz="1600" u="none" strike="noStrike" cap="none" dirty="0"/>
                        <a:t> </a:t>
                      </a:r>
                      <a:endParaRPr lang="en-US" sz="1600" u="none" strike="noStrike" cap="none" dirty="0" smtClean="0"/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 dirty="0" err="1" smtClean="0"/>
                        <a:t>readLine</a:t>
                      </a:r>
                      <a:r>
                        <a:rPr lang="en-US" sz="1600" u="none" strike="noStrike" cap="none" dirty="0" smtClean="0"/>
                        <a:t>()</a:t>
                      </a:r>
                      <a:endParaRPr lang="en-US" sz="16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</a:tr>
              <a:tr h="130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dirty="0" err="1" smtClean="0"/>
                        <a:t>BufferedWriter</a:t>
                      </a:r>
                      <a:r>
                        <a:rPr lang="en-US" sz="1600" b="0" dirty="0" smtClean="0"/>
                        <a:t>(Writer)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BufferedWriter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OutputStreamWriter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System.out</a:t>
                      </a:r>
                      <a:r>
                        <a:rPr lang="en-US" sz="1600" dirty="0" smtClean="0"/>
                        <a:t>))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BufferedWriter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FilerWriter</a:t>
                      </a:r>
                      <a:r>
                        <a:rPr lang="en-US" sz="1600" b="0" dirty="0" smtClean="0"/>
                        <a:t>(String or File)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 smtClean="0"/>
                        <a:t>write(String)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 err="1" smtClean="0"/>
                        <a:t>newLine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 smtClean="0"/>
                        <a:t>flush()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Input/Output in Java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java.io package - classes to perform input and output (I/O) in Java. 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these streams represent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input source and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output destination. 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many data such as primitives, Object, localized characters, etc.</a:t>
            </a:r>
          </a:p>
        </p:txBody>
      </p:sp>
      <p:pic>
        <p:nvPicPr>
          <p:cNvPr id="5" name="Shape 98" descr="Java I/O Streams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219200" y="5029200"/>
            <a:ext cx="6858000" cy="8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Data Stream</a:t>
            </a: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Format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574212" y="145325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/>
              <a:t>Data streams support binary I/O of primitive data type values (boolean, char, byte, short, int, long, float, and double) as well as String values.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80" name="Shape 180"/>
          <p:cNvGraphicFramePr/>
          <p:nvPr/>
        </p:nvGraphicFramePr>
        <p:xfrm>
          <a:off x="195925" y="2732125"/>
          <a:ext cx="8733075" cy="4088675"/>
        </p:xfrm>
        <a:graphic>
          <a:graphicData uri="http://schemas.openxmlformats.org/drawingml/2006/table">
            <a:tbl>
              <a:tblPr firstRow="1" bandRow="1">
                <a:noFill/>
                <a:tableStyleId>{43EF2D2D-8417-4F9A-8120-E956752AFBA3}</a:tableStyleId>
              </a:tblPr>
              <a:tblGrid>
                <a:gridCol w="1451275"/>
                <a:gridCol w="2287000"/>
                <a:gridCol w="2206350"/>
                <a:gridCol w="2788450"/>
              </a:tblGrid>
              <a:tr h="44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Base Class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Console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File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Method</a:t>
                      </a:r>
                    </a:p>
                  </a:txBody>
                  <a:tcPr marL="91450" marR="91450" marT="45725" marB="45725"/>
                </a:tc>
              </a:tr>
              <a:tr h="173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DataInput(interface)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InputStream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DataInputStream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(System.in)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or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DataInputStream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(BufferedInputStream(System.in))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DataInputStream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(FileInputStream)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or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DataInputStream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(BufferedInputStream(FileInputStream))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en-US" sz="1600"/>
                        <a:t>int i = dis.read();</a:t>
                      </a:r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en-US" sz="1600"/>
                        <a:t>boolean b = dis.readBoolean();</a:t>
                      </a:r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en-US" sz="1600"/>
                        <a:t>String s1 = dis.readLine();</a:t>
                      </a: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String s2 = dis.readUTF();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190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DataOutput(Interface)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OutputStream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Data</a:t>
                      </a:r>
                      <a:r>
                        <a:rPr lang="en-US" sz="1600" b="0"/>
                        <a:t>Out</a:t>
                      </a:r>
                      <a:r>
                        <a:rPr lang="en-US" sz="1600"/>
                        <a:t>putStream(System.out)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or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DataOutputStream(BufferedOutputStream(System.out))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Data</a:t>
                      </a:r>
                      <a:r>
                        <a:rPr lang="en-US" sz="1600" b="0"/>
                        <a:t>Out</a:t>
                      </a:r>
                      <a:r>
                        <a:rPr lang="en-US" sz="1600"/>
                        <a:t>putStream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(FileOutputStream)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or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DataOutputStream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(BufferedOutputStream(FileOutputStream))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en-US" sz="1600"/>
                        <a:t>writeInt(int);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en-US" sz="1600"/>
                        <a:t>writeUTF(String);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en-US" sz="1600"/>
                        <a:t>writeByte(int);</a:t>
                      </a:r>
                    </a:p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en-US" sz="1600"/>
                        <a:t>writeBoolean(boolean);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write(int);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 representation of different format.</a:t>
            </a:r>
            <a:endParaRPr lang="en-US" dirty="0"/>
          </a:p>
        </p:txBody>
      </p:sp>
      <p:pic>
        <p:nvPicPr>
          <p:cNvPr id="2050" name="Picture 2" descr="https://www.ntu.edu.sg/home/ehchua/programming/java/images/IO_Layered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562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3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Stream Hierarchy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50" y="1735450"/>
            <a:ext cx="8480131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PrintWriter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one of the character-based classes. </a:t>
            </a:r>
          </a:p>
          <a:p>
            <a:r>
              <a:rPr lang="en-US" dirty="0" smtClean="0"/>
              <a:t>Using a character-based class for console output makes internationalizing your program easier. </a:t>
            </a:r>
          </a:p>
          <a:p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/>
              <a:t>contains higher level output methods to write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Print</a:t>
            </a:r>
            <a:r>
              <a:rPr lang="en-US" dirty="0"/>
              <a:t>() and </a:t>
            </a:r>
            <a:r>
              <a:rPr lang="en-US" dirty="0" err="1"/>
              <a:t>println</a:t>
            </a:r>
            <a:r>
              <a:rPr lang="en-US" dirty="0"/>
              <a:t>() </a:t>
            </a:r>
            <a:r>
              <a:rPr lang="en-US" dirty="0" smtClean="0"/>
              <a:t>prints any kind of data,</a:t>
            </a:r>
          </a:p>
          <a:p>
            <a:pPr lvl="1"/>
            <a:r>
              <a:rPr lang="en-US" sz="1800" dirty="0" smtClean="0"/>
              <a:t>If an argument of print/</a:t>
            </a:r>
            <a:r>
              <a:rPr lang="en-US" sz="1800" dirty="0" err="1" smtClean="0"/>
              <a:t>println</a:t>
            </a:r>
            <a:r>
              <a:rPr lang="en-US" sz="1800" dirty="0" smtClean="0"/>
              <a:t> is not primitive type, the </a:t>
            </a:r>
            <a:r>
              <a:rPr lang="en-US" sz="1800" dirty="0" err="1" smtClean="0"/>
              <a:t>PrintWriter</a:t>
            </a:r>
            <a:r>
              <a:rPr lang="en-US" sz="1800" dirty="0" smtClean="0"/>
              <a:t> methods call the object’s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( ) method and then display the result.</a:t>
            </a:r>
            <a:endParaRPr lang="en-US" sz="1600" dirty="0" smtClean="0"/>
          </a:p>
          <a:p>
            <a:r>
              <a:rPr lang="en-US" dirty="0" smtClean="0"/>
              <a:t>Like </a:t>
            </a:r>
            <a:r>
              <a:rPr lang="en-US" dirty="0" err="1" smtClean="0"/>
              <a:t>PrintStream</a:t>
            </a:r>
            <a:r>
              <a:rPr lang="en-US" dirty="0" smtClean="0"/>
              <a:t>, </a:t>
            </a:r>
            <a:r>
              <a:rPr lang="en-US" dirty="0" err="1" smtClean="0"/>
              <a:t>PrintWriter’s</a:t>
            </a:r>
            <a:r>
              <a:rPr lang="en-US" dirty="0" smtClean="0"/>
              <a:t> methods don't throw </a:t>
            </a:r>
            <a:r>
              <a:rPr lang="en-US" dirty="0" err="1" smtClean="0"/>
              <a:t>IOException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7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PrintWriter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Constructors:</a:t>
            </a:r>
          </a:p>
          <a:p>
            <a:pPr lvl="1"/>
            <a:r>
              <a:rPr lang="en-US" sz="1600" b="1" dirty="0" err="1"/>
              <a:t>PrintWriter</a:t>
            </a:r>
            <a:r>
              <a:rPr lang="en-US" sz="1600" b="1" dirty="0"/>
              <a:t>(File file)</a:t>
            </a:r>
            <a:endParaRPr lang="en-US" sz="1600" dirty="0"/>
          </a:p>
          <a:p>
            <a:pPr lvl="2"/>
            <a:r>
              <a:rPr lang="en-US" sz="1400" dirty="0"/>
              <a:t>This creates a new </a:t>
            </a:r>
            <a:r>
              <a:rPr lang="en-US" sz="1400" dirty="0" err="1"/>
              <a:t>PrintWriter</a:t>
            </a:r>
            <a:r>
              <a:rPr lang="en-US" sz="1400" dirty="0"/>
              <a:t>, without automatic line flushing, with the specified file.</a:t>
            </a:r>
          </a:p>
          <a:p>
            <a:pPr lvl="1"/>
            <a:r>
              <a:rPr lang="en-US" sz="1600" b="1" dirty="0" err="1"/>
              <a:t>PrintWriter</a:t>
            </a:r>
            <a:r>
              <a:rPr lang="en-US" sz="1600" b="1" dirty="0"/>
              <a:t>(</a:t>
            </a:r>
            <a:r>
              <a:rPr lang="en-US" sz="1600" b="1" dirty="0" err="1"/>
              <a:t>OutputStream</a:t>
            </a:r>
            <a:r>
              <a:rPr lang="en-US" sz="1600" b="1" dirty="0"/>
              <a:t> out)</a:t>
            </a:r>
            <a:endParaRPr lang="en-US" sz="1600" dirty="0"/>
          </a:p>
          <a:p>
            <a:pPr lvl="2"/>
            <a:r>
              <a:rPr lang="en-US" sz="1400" dirty="0"/>
              <a:t>This creates a new </a:t>
            </a:r>
            <a:r>
              <a:rPr lang="en-US" sz="1400" dirty="0" err="1"/>
              <a:t>PrintWriter</a:t>
            </a:r>
            <a:r>
              <a:rPr lang="en-US" sz="1400" dirty="0"/>
              <a:t>, without automatic line flushing, from an existing </a:t>
            </a:r>
            <a:r>
              <a:rPr lang="en-US" sz="1400" dirty="0" err="1"/>
              <a:t>OutputStream</a:t>
            </a:r>
            <a:r>
              <a:rPr lang="en-US" sz="1400" dirty="0"/>
              <a:t>.</a:t>
            </a:r>
          </a:p>
          <a:p>
            <a:pPr lvl="1"/>
            <a:r>
              <a:rPr lang="en-US" sz="1600" b="1" dirty="0" err="1"/>
              <a:t>PrintWriter</a:t>
            </a:r>
            <a:r>
              <a:rPr lang="en-US" sz="1600" b="1" dirty="0"/>
              <a:t>(</a:t>
            </a:r>
            <a:r>
              <a:rPr lang="en-US" sz="1600" b="1" dirty="0" err="1"/>
              <a:t>OutputStream</a:t>
            </a:r>
            <a:r>
              <a:rPr lang="en-US" sz="1600" b="1" dirty="0"/>
              <a:t> out, </a:t>
            </a:r>
            <a:r>
              <a:rPr lang="en-US" sz="1600" b="1" dirty="0" err="1"/>
              <a:t>boolean</a:t>
            </a:r>
            <a:r>
              <a:rPr lang="en-US" sz="1600" b="1" dirty="0"/>
              <a:t> </a:t>
            </a:r>
            <a:r>
              <a:rPr lang="en-US" sz="1600" b="1" dirty="0" err="1"/>
              <a:t>autoFlush</a:t>
            </a:r>
            <a:r>
              <a:rPr lang="en-US" sz="1600" b="1" dirty="0" smtClean="0"/>
              <a:t>) – </a:t>
            </a:r>
            <a:r>
              <a:rPr lang="en-US" sz="1600" b="1" dirty="0" smtClean="0">
                <a:solidFill>
                  <a:srgbClr val="00B050"/>
                </a:solidFill>
              </a:rPr>
              <a:t>most commonly used</a:t>
            </a:r>
            <a:endParaRPr lang="en-US" sz="1600" dirty="0">
              <a:solidFill>
                <a:srgbClr val="00B050"/>
              </a:solidFill>
            </a:endParaRPr>
          </a:p>
          <a:p>
            <a:pPr lvl="2"/>
            <a:r>
              <a:rPr lang="en-US" sz="1400" dirty="0" smtClean="0"/>
              <a:t>This </a:t>
            </a:r>
            <a:r>
              <a:rPr lang="en-US" sz="1400" dirty="0"/>
              <a:t>creates a new </a:t>
            </a:r>
            <a:r>
              <a:rPr lang="en-US" sz="1400" dirty="0" err="1"/>
              <a:t>PrintWriter</a:t>
            </a:r>
            <a:r>
              <a:rPr lang="en-US" sz="1400" dirty="0"/>
              <a:t> from an existing </a:t>
            </a:r>
            <a:r>
              <a:rPr lang="en-US" sz="1400" dirty="0" err="1"/>
              <a:t>OutputStream</a:t>
            </a:r>
            <a:endParaRPr lang="en-US" sz="1400" dirty="0"/>
          </a:p>
          <a:p>
            <a:pPr lvl="1"/>
            <a:r>
              <a:rPr lang="en-US" sz="1600" b="1" dirty="0" err="1"/>
              <a:t>PrintWriter</a:t>
            </a:r>
            <a:r>
              <a:rPr lang="en-US" sz="1600" b="1" dirty="0"/>
              <a:t>(String </a:t>
            </a:r>
            <a:r>
              <a:rPr lang="en-US" sz="1600" b="1" dirty="0" err="1"/>
              <a:t>fileName</a:t>
            </a:r>
            <a:r>
              <a:rPr lang="en-US" sz="1600" b="1" dirty="0"/>
              <a:t>)</a:t>
            </a:r>
            <a:endParaRPr lang="en-US" sz="1600" dirty="0"/>
          </a:p>
          <a:p>
            <a:pPr lvl="2"/>
            <a:r>
              <a:rPr lang="en-US" sz="1400" dirty="0"/>
              <a:t>This creates a new </a:t>
            </a:r>
            <a:r>
              <a:rPr lang="en-US" sz="1400" dirty="0" err="1"/>
              <a:t>PrintWriter</a:t>
            </a:r>
            <a:r>
              <a:rPr lang="en-US" sz="1400" dirty="0"/>
              <a:t>, without automatic line flushing, with the specified file name.</a:t>
            </a:r>
          </a:p>
          <a:p>
            <a:pPr lvl="1"/>
            <a:r>
              <a:rPr lang="en-US" sz="1600" b="1" dirty="0" err="1" smtClean="0"/>
              <a:t>PrintWriter</a:t>
            </a:r>
            <a:r>
              <a:rPr lang="en-US" sz="1600" b="1" dirty="0" smtClean="0"/>
              <a:t>(Writer out</a:t>
            </a:r>
            <a:r>
              <a:rPr lang="en-US" sz="1600" b="1" dirty="0"/>
              <a:t>)</a:t>
            </a:r>
            <a:endParaRPr lang="en-US" sz="1600" dirty="0"/>
          </a:p>
          <a:p>
            <a:pPr lvl="2"/>
            <a:r>
              <a:rPr lang="en-US" sz="1400" dirty="0"/>
              <a:t>This creates a new </a:t>
            </a:r>
            <a:r>
              <a:rPr lang="en-US" sz="1400" dirty="0" err="1"/>
              <a:t>PrintWriter</a:t>
            </a:r>
            <a:r>
              <a:rPr lang="en-US" sz="1400" dirty="0"/>
              <a:t>, without automatic line flushing.</a:t>
            </a:r>
          </a:p>
          <a:p>
            <a:pPr lvl="1"/>
            <a:r>
              <a:rPr lang="en-US" sz="1600" b="1" dirty="0" err="1"/>
              <a:t>PrintWriter</a:t>
            </a:r>
            <a:r>
              <a:rPr lang="en-US" sz="1600" b="1" dirty="0"/>
              <a:t>(Writer out, </a:t>
            </a:r>
            <a:r>
              <a:rPr lang="en-US" sz="1600" b="1" dirty="0" err="1"/>
              <a:t>boolean</a:t>
            </a:r>
            <a:r>
              <a:rPr lang="en-US" sz="1600" b="1" dirty="0"/>
              <a:t> </a:t>
            </a:r>
            <a:r>
              <a:rPr lang="en-US" sz="1600" b="1" dirty="0" err="1"/>
              <a:t>autoFlush</a:t>
            </a:r>
            <a:r>
              <a:rPr lang="en-US" sz="1600" b="1" dirty="0"/>
              <a:t>)</a:t>
            </a:r>
            <a:endParaRPr lang="en-US" sz="1600" dirty="0"/>
          </a:p>
          <a:p>
            <a:pPr lvl="2"/>
            <a:r>
              <a:rPr lang="en-US" sz="1400" dirty="0"/>
              <a:t>This creates a new </a:t>
            </a:r>
            <a:r>
              <a:rPr lang="en-US" sz="1400" dirty="0" err="1"/>
              <a:t>PrintWriter</a:t>
            </a:r>
            <a:r>
              <a:rPr lang="en-US" sz="14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7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PrintWriter</a:t>
            </a:r>
            <a:r>
              <a:rPr lang="en-US" dirty="0" smtClean="0"/>
              <a:t> -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8452" y="1727216"/>
          <a:ext cx="8128348" cy="4667808"/>
        </p:xfrm>
        <a:graphic>
          <a:graphicData uri="http://schemas.openxmlformats.org/drawingml/2006/table">
            <a:tbl>
              <a:tblPr/>
              <a:tblGrid>
                <a:gridCol w="1968878"/>
                <a:gridCol w="6159470"/>
              </a:tblGrid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Modifier and Type</a:t>
                      </a:r>
                    </a:p>
                  </a:txBody>
                  <a:tcPr marL="25966" marR="7418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Method and Description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2" tooltip="class in java.io"/>
                        </a:rPr>
                        <a:t>PrintWriter</a:t>
                      </a:r>
                      <a:endParaRPr lang="en-US" sz="1400"/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/>
                        </a:rPr>
                        <a:t>append</a:t>
                      </a:r>
                      <a:r>
                        <a:rPr lang="en-US" sz="1400"/>
                        <a:t>(char c)Appends the specified character to this writer.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/>
                        </a:rPr>
                        <a:t>close</a:t>
                      </a:r>
                      <a:r>
                        <a:rPr lang="en-US" sz="1400"/>
                        <a:t>()Closes the stream and releases any system resources associated with it.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5"/>
                        </a:rPr>
                        <a:t>flush</a:t>
                      </a:r>
                      <a:r>
                        <a:rPr lang="en-US" sz="1400"/>
                        <a:t>()Flushes the stream.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6"/>
                        </a:rPr>
                        <a:t>print</a:t>
                      </a:r>
                      <a:r>
                        <a:rPr lang="en-US" sz="1400"/>
                        <a:t>(boolean b)Prints a boolean value.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7"/>
                        </a:rPr>
                        <a:t>print</a:t>
                      </a:r>
                      <a:r>
                        <a:rPr lang="en-US" sz="1400"/>
                        <a:t>(char c)Prints a character.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8"/>
                        </a:rPr>
                        <a:t>print</a:t>
                      </a:r>
                      <a:r>
                        <a:rPr lang="en-US" sz="1400"/>
                        <a:t>(char[] s)Prints an array of characters.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9"/>
                        </a:rPr>
                        <a:t>print</a:t>
                      </a:r>
                      <a:r>
                        <a:rPr lang="en-US" sz="1400"/>
                        <a:t>(double d)Prints a double-precision floating-point number.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0"/>
                        </a:rPr>
                        <a:t>print</a:t>
                      </a:r>
                      <a:r>
                        <a:rPr lang="en-US" sz="1400"/>
                        <a:t>(float f)Prints a floating-point number.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1"/>
                        </a:rPr>
                        <a:t>print</a:t>
                      </a:r>
                      <a:r>
                        <a:rPr lang="en-US" sz="1400"/>
                        <a:t>(int i)Prints an integer.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2"/>
                        </a:rPr>
                        <a:t>print</a:t>
                      </a:r>
                      <a:r>
                        <a:rPr lang="en-US" sz="1400"/>
                        <a:t>(long l)Prints a long integer.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3"/>
                        </a:rPr>
                        <a:t>print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4" tooltip="class in java.lang"/>
                        </a:rPr>
                        <a:t>Object</a:t>
                      </a:r>
                      <a:r>
                        <a:rPr lang="en-US" sz="1400"/>
                        <a:t> obj)Prints an object.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5"/>
                        </a:rPr>
                        <a:t>print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6" tooltip="class in java.lang"/>
                        </a:rPr>
                        <a:t>String</a:t>
                      </a:r>
                      <a:r>
                        <a:rPr lang="en-US" sz="1400"/>
                        <a:t> s)Prints a string.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err="1">
                          <a:solidFill>
                            <a:srgbClr val="4C6B87"/>
                          </a:solidFill>
                          <a:hlinkClick r:id="rId2" tooltip="class in java.io"/>
                        </a:rPr>
                        <a:t>PrintWriter</a:t>
                      </a:r>
                      <a:endParaRPr lang="en-US" sz="1400" dirty="0"/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7"/>
                        </a:rPr>
                        <a:t>printf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6" tooltip="class in java.lang"/>
                        </a:rPr>
                        <a:t>String</a:t>
                      </a:r>
                      <a:r>
                        <a:rPr lang="en-US" sz="1400"/>
                        <a:t> format,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4" tooltip="class in java.lang"/>
                        </a:rPr>
                        <a:t>Object</a:t>
                      </a:r>
                      <a:r>
                        <a:rPr lang="en-US" sz="1400"/>
                        <a:t>... args)A convenience method to write a formatted string to this writer using the specified format string and arguments.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8"/>
                        </a:rPr>
                        <a:t>println</a:t>
                      </a:r>
                      <a:r>
                        <a:rPr lang="en-US" sz="1400"/>
                        <a:t>()Terminates the current line by writing the line separator string.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9"/>
                        </a:rPr>
                        <a:t>println</a:t>
                      </a:r>
                      <a:r>
                        <a:rPr lang="en-US" sz="1400"/>
                        <a:t>(boolean x)Prints a boolean value and then terminates the line.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20"/>
                        </a:rPr>
                        <a:t>println</a:t>
                      </a:r>
                      <a:r>
                        <a:rPr lang="en-US" sz="1400"/>
                        <a:t>(char x)Prints a character and then terminates the line.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err="1">
                          <a:solidFill>
                            <a:srgbClr val="4C6B87"/>
                          </a:solidFill>
                          <a:hlinkClick r:id="rId21"/>
                        </a:rPr>
                        <a:t>println</a:t>
                      </a:r>
                      <a:r>
                        <a:rPr lang="en-US" sz="1400" dirty="0"/>
                        <a:t>(char[] x)Prints an array of characters and then terminates the line.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69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PrintWriter</a:t>
            </a:r>
            <a:r>
              <a:rPr lang="en-US" dirty="0" smtClean="0"/>
              <a:t> -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8452" y="1727216"/>
          <a:ext cx="8128348" cy="3276368"/>
        </p:xfrm>
        <a:graphic>
          <a:graphicData uri="http://schemas.openxmlformats.org/drawingml/2006/table">
            <a:tbl>
              <a:tblPr/>
              <a:tblGrid>
                <a:gridCol w="1968878"/>
                <a:gridCol w="6159470"/>
              </a:tblGrid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Modifier and Type</a:t>
                      </a:r>
                    </a:p>
                  </a:txBody>
                  <a:tcPr marL="25966" marR="7418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Method and Description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2"/>
                        </a:rPr>
                        <a:t>println</a:t>
                      </a:r>
                      <a:r>
                        <a:rPr lang="en-US" sz="1400"/>
                        <a:t>(double x)Prints a double-precision floating-point number and then terminates the line.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/>
                        </a:rPr>
                        <a:t>println</a:t>
                      </a:r>
                      <a:r>
                        <a:rPr lang="en-US" sz="1400"/>
                        <a:t>(float x)Prints a floating-point number and then terminates the line.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/>
                        </a:rPr>
                        <a:t>println</a:t>
                      </a:r>
                      <a:r>
                        <a:rPr lang="en-US" sz="1400"/>
                        <a:t>(int x)Prints an integer and then terminates the line.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5"/>
                        </a:rPr>
                        <a:t>println</a:t>
                      </a:r>
                      <a:r>
                        <a:rPr lang="en-US" sz="1400"/>
                        <a:t>(long x)Prints a long integer and then terminates the line.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6"/>
                        </a:rPr>
                        <a:t>println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7" tooltip="class in java.lang"/>
                        </a:rPr>
                        <a:t>Object</a:t>
                      </a:r>
                      <a:r>
                        <a:rPr lang="en-US" sz="1400"/>
                        <a:t> x)Prints an Object and then terminates the line.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8"/>
                        </a:rPr>
                        <a:t>println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9" tooltip="class in java.lang"/>
                        </a:rPr>
                        <a:t>String</a:t>
                      </a:r>
                      <a:r>
                        <a:rPr lang="en-US" sz="1400"/>
                        <a:t> x)Prints a String and then terminates the line.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protected 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0"/>
                        </a:rPr>
                        <a:t>setError</a:t>
                      </a:r>
                      <a:r>
                        <a:rPr lang="en-US" sz="1400"/>
                        <a:t>()Indicates that an error has occurred.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1"/>
                        </a:rPr>
                        <a:t>write</a:t>
                      </a:r>
                      <a:r>
                        <a:rPr lang="en-US" sz="1400"/>
                        <a:t>(char[] buf)Writes an array of characters.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2"/>
                        </a:rPr>
                        <a:t>write</a:t>
                      </a:r>
                      <a:r>
                        <a:rPr lang="en-US" sz="1400"/>
                        <a:t>(char[] buf, int off, int len)Writes A Portion of an array of characters.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3"/>
                        </a:rPr>
                        <a:t>write</a:t>
                      </a:r>
                      <a:r>
                        <a:rPr lang="en-US" sz="1400"/>
                        <a:t>(int c)Writes a single character.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4"/>
                        </a:rPr>
                        <a:t>write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9" tooltip="class in java.lang"/>
                        </a:rPr>
                        <a:t>String</a:t>
                      </a:r>
                      <a:r>
                        <a:rPr lang="en-US" sz="1400"/>
                        <a:t> s)Writes a string.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19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void</a:t>
                      </a:r>
                    </a:p>
                  </a:txBody>
                  <a:tcPr marL="25966" marR="11128" marT="11128" marB="1112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C6B87"/>
                          </a:solidFill>
                          <a:hlinkClick r:id="rId15"/>
                        </a:rPr>
                        <a:t>write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u="none" strike="noStrike" dirty="0">
                          <a:solidFill>
                            <a:srgbClr val="4C6B87"/>
                          </a:solidFill>
                          <a:hlinkClick r:id="rId9" tooltip="class in java.lang"/>
                        </a:rPr>
                        <a:t>String</a:t>
                      </a:r>
                      <a:r>
                        <a:rPr lang="en-US" sz="1400" dirty="0"/>
                        <a:t> s,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 off,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len</a:t>
                      </a:r>
                      <a:r>
                        <a:rPr lang="en-US" sz="1400" dirty="0"/>
                        <a:t>)Writes a portion of a string.</a:t>
                      </a:r>
                    </a:p>
                  </a:txBody>
                  <a:tcPr marL="25966" marR="11128" marT="11128" marB="1112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6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Copy from a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import java.io.*;</a:t>
            </a:r>
            <a:endParaRPr lang="en-US" sz="1300" dirty="0" smtClean="0"/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public class </a:t>
            </a:r>
            <a:r>
              <a:rPr lang="en-US" sz="1300" b="1" dirty="0" err="1" smtClean="0"/>
              <a:t>CopyFIle</a:t>
            </a:r>
            <a:r>
              <a:rPr lang="en-US" sz="1300" b="1" dirty="0" smtClean="0"/>
              <a:t> {</a:t>
            </a:r>
            <a:endParaRPr lang="en-US" sz="13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public static void main(String[] </a:t>
            </a:r>
            <a:r>
              <a:rPr lang="en-US" sz="1300" b="1" dirty="0" err="1" smtClean="0"/>
              <a:t>args</a:t>
            </a:r>
            <a:r>
              <a:rPr lang="en-US" sz="13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File </a:t>
            </a:r>
            <a:r>
              <a:rPr lang="en-US" sz="1300" dirty="0" err="1" smtClean="0"/>
              <a:t>inFile</a:t>
            </a:r>
            <a:r>
              <a:rPr lang="en-US" sz="1300" dirty="0" smtClean="0"/>
              <a:t> = </a:t>
            </a:r>
            <a:r>
              <a:rPr lang="en-US" sz="1300" b="1" dirty="0" smtClean="0"/>
              <a:t>new File("input.txt");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err="1" smtClean="0"/>
              <a:t>PrintWriter</a:t>
            </a:r>
            <a:r>
              <a:rPr lang="en-US" sz="1300" dirty="0" smtClean="0"/>
              <a:t> pw = </a:t>
            </a:r>
            <a:r>
              <a:rPr lang="en-US" sz="1300" b="1" dirty="0" smtClean="0"/>
              <a:t>null;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err="1" smtClean="0"/>
              <a:t>BufferedReader</a:t>
            </a:r>
            <a:r>
              <a:rPr lang="en-US" sz="1300" dirty="0" smtClean="0"/>
              <a:t> </a:t>
            </a:r>
            <a:r>
              <a:rPr lang="en-US" sz="1300" dirty="0" err="1" smtClean="0"/>
              <a:t>br</a:t>
            </a:r>
            <a:r>
              <a:rPr lang="en-US" sz="1300" dirty="0" smtClean="0"/>
              <a:t> = </a:t>
            </a:r>
            <a:r>
              <a:rPr lang="en-US" sz="1300" b="1" dirty="0" smtClean="0"/>
              <a:t>null;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b="1" dirty="0" smtClean="0"/>
              <a:t>try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err="1" smtClean="0"/>
              <a:t>br</a:t>
            </a:r>
            <a:r>
              <a:rPr lang="en-US" sz="1300" dirty="0" smtClean="0"/>
              <a:t> = </a:t>
            </a:r>
            <a:r>
              <a:rPr lang="en-US" sz="1300" b="1" dirty="0" smtClean="0"/>
              <a:t>new </a:t>
            </a:r>
            <a:r>
              <a:rPr lang="en-US" sz="1300" b="1" dirty="0" err="1" smtClean="0"/>
              <a:t>BufferedReader</a:t>
            </a:r>
            <a:r>
              <a:rPr lang="en-US" sz="1300" b="1" dirty="0" smtClean="0"/>
              <a:t>(new </a:t>
            </a:r>
            <a:r>
              <a:rPr lang="en-US" sz="1300" b="1" dirty="0" err="1" smtClean="0"/>
              <a:t>FileReader</a:t>
            </a:r>
            <a:r>
              <a:rPr lang="en-US" sz="1300" b="1" dirty="0" smtClean="0"/>
              <a:t>(</a:t>
            </a:r>
            <a:r>
              <a:rPr lang="en-US" sz="1300" b="1" dirty="0" err="1" smtClean="0"/>
              <a:t>inFile</a:t>
            </a:r>
            <a:r>
              <a:rPr lang="en-US" sz="1300" b="1" dirty="0" smtClean="0"/>
              <a:t>));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pw = </a:t>
            </a:r>
            <a:r>
              <a:rPr lang="en-US" sz="1300" b="1" dirty="0" smtClean="0"/>
              <a:t>new </a:t>
            </a:r>
            <a:r>
              <a:rPr lang="en-US" sz="1300" b="1" dirty="0" err="1" smtClean="0"/>
              <a:t>PrintWriter</a:t>
            </a:r>
            <a:r>
              <a:rPr lang="en-US" sz="1300" b="1" dirty="0" smtClean="0"/>
              <a:t>("output.txt");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String data = </a:t>
            </a:r>
            <a:r>
              <a:rPr lang="en-US" sz="1300" dirty="0" err="1" smtClean="0"/>
              <a:t>br.readLine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b="1" dirty="0" smtClean="0"/>
              <a:t>while(data != null){</a:t>
            </a:r>
          </a:p>
          <a:p>
            <a:pPr lvl="4">
              <a:spcBef>
                <a:spcPts val="0"/>
              </a:spcBef>
              <a:buNone/>
            </a:pPr>
            <a:r>
              <a:rPr lang="en-US" sz="1300" dirty="0" err="1" smtClean="0"/>
              <a:t>pw.println</a:t>
            </a:r>
            <a:r>
              <a:rPr lang="en-US" sz="1300" dirty="0" smtClean="0"/>
              <a:t>(data);</a:t>
            </a:r>
          </a:p>
          <a:p>
            <a:pPr lvl="4">
              <a:spcBef>
                <a:spcPts val="0"/>
              </a:spcBef>
              <a:buNone/>
            </a:pPr>
            <a:r>
              <a:rPr lang="en-US" sz="1300" dirty="0" smtClean="0"/>
              <a:t>data = </a:t>
            </a:r>
            <a:r>
              <a:rPr lang="en-US" sz="1300" dirty="0" err="1" smtClean="0"/>
              <a:t>br.readLine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b="1" dirty="0" smtClean="0"/>
              <a:t>catch (</a:t>
            </a:r>
            <a:r>
              <a:rPr lang="en-US" sz="1300" b="1" dirty="0" err="1" smtClean="0"/>
              <a:t>IOException</a:t>
            </a:r>
            <a:r>
              <a:rPr lang="en-US" sz="1300" b="1" dirty="0" smtClean="0"/>
              <a:t> e1)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		e1.printStackTrace();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  <a:r>
              <a:rPr lang="en-US" sz="1300" b="1" dirty="0" smtClean="0"/>
              <a:t>finally{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b="1" dirty="0" smtClean="0"/>
              <a:t>try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br.close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b="1" dirty="0" smtClean="0"/>
              <a:t>catch (</a:t>
            </a:r>
            <a:r>
              <a:rPr lang="en-US" sz="1300" b="1" dirty="0" err="1" smtClean="0"/>
              <a:t>IOException</a:t>
            </a:r>
            <a:r>
              <a:rPr lang="en-US" sz="1300" b="1" dirty="0" smtClean="0"/>
              <a:t> e)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e.printStackTrace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err="1" smtClean="0"/>
              <a:t>pw.close</a:t>
            </a:r>
            <a:r>
              <a:rPr lang="en-US" sz="1300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Management-</a:t>
            </a:r>
            <a:r>
              <a:rPr lang="en-US" dirty="0" err="1" smtClean="0"/>
              <a:t>autoclosing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JDK 7 added a new feature to manage resources, such as file streams, by automating the closing process.</a:t>
            </a:r>
          </a:p>
          <a:p>
            <a:pPr lvl="1"/>
            <a:r>
              <a:rPr lang="en-US" dirty="0" smtClean="0"/>
              <a:t>This feature is known as </a:t>
            </a:r>
            <a:r>
              <a:rPr lang="en-US" i="1" dirty="0" smtClean="0"/>
              <a:t>automatic resource management, or ARM for short, is based on an expanded version of the </a:t>
            </a:r>
            <a:r>
              <a:rPr lang="en-US" b="1" i="1" dirty="0" smtClean="0"/>
              <a:t>try statement. </a:t>
            </a:r>
          </a:p>
          <a:p>
            <a:r>
              <a:rPr lang="en-US" b="1" i="1" dirty="0" smtClean="0"/>
              <a:t>The principal advantage </a:t>
            </a:r>
            <a:r>
              <a:rPr lang="en-US" dirty="0" smtClean="0"/>
              <a:t>of automatic resource management is that</a:t>
            </a:r>
          </a:p>
          <a:p>
            <a:pPr lvl="1"/>
            <a:r>
              <a:rPr lang="en-US" dirty="0" smtClean="0"/>
              <a:t>it prevents situations in which a file (or other resource) is inadvertently not released after it is no longer needed. </a:t>
            </a:r>
          </a:p>
          <a:p>
            <a:pPr lvl="1"/>
            <a:r>
              <a:rPr lang="en-US" sz="2000" dirty="0" smtClean="0"/>
              <a:t>Forgetting to close a file can result in memory leaks, and could lead to other problems.</a:t>
            </a:r>
          </a:p>
          <a:p>
            <a:pPr>
              <a:buNone/>
            </a:pPr>
            <a:endParaRPr lang="en-US" sz="52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Management-</a:t>
            </a:r>
            <a:r>
              <a:rPr lang="en-US" dirty="0" err="1" smtClean="0"/>
              <a:t>autoclosing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Form</a:t>
            </a:r>
          </a:p>
          <a:p>
            <a:pPr lvl="3">
              <a:buNone/>
            </a:pPr>
            <a:r>
              <a:rPr lang="en-US" dirty="0" smtClean="0"/>
              <a:t>try (</a:t>
            </a:r>
            <a:r>
              <a:rPr lang="en-US" i="1" dirty="0" smtClean="0"/>
              <a:t>resource-specification) {</a:t>
            </a:r>
          </a:p>
          <a:p>
            <a:pPr lvl="3">
              <a:buNone/>
            </a:pPr>
            <a:r>
              <a:rPr lang="en-US" dirty="0" smtClean="0"/>
              <a:t>	    // use the resource</a:t>
            </a:r>
          </a:p>
          <a:p>
            <a:pPr lvl="3">
              <a:buNone/>
            </a:pPr>
            <a:r>
              <a:rPr lang="en-US" dirty="0" smtClean="0"/>
              <a:t>}</a:t>
            </a:r>
          </a:p>
          <a:p>
            <a:pPr lvl="3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try-with-resources </a:t>
            </a:r>
            <a:r>
              <a:rPr lang="en-US" dirty="0" smtClean="0"/>
              <a:t>statement can be used only with those resources that implements</a:t>
            </a:r>
          </a:p>
          <a:p>
            <a:pPr lvl="1"/>
            <a:r>
              <a:rPr lang="en-US" dirty="0" smtClean="0"/>
              <a:t>Either the </a:t>
            </a:r>
            <a:r>
              <a:rPr lang="en-US" dirty="0" err="1" smtClean="0"/>
              <a:t>AutoCloseable</a:t>
            </a:r>
            <a:r>
              <a:rPr lang="en-US" dirty="0" smtClean="0"/>
              <a:t> interface defined in </a:t>
            </a:r>
            <a:r>
              <a:rPr lang="en-US" dirty="0" err="1" smtClean="0"/>
              <a:t>java.lang</a:t>
            </a:r>
            <a:endParaRPr lang="en-US" dirty="0" smtClean="0"/>
          </a:p>
          <a:p>
            <a:pPr lvl="1"/>
            <a:r>
              <a:rPr lang="en-US" dirty="0" smtClean="0"/>
              <a:t>Or Closeable(subclass of </a:t>
            </a:r>
            <a:r>
              <a:rPr lang="en-US" dirty="0" err="1" smtClean="0"/>
              <a:t>AutoClosable</a:t>
            </a:r>
            <a:r>
              <a:rPr lang="en-US" dirty="0" smtClean="0"/>
              <a:t>) interface in java.io. </a:t>
            </a:r>
          </a:p>
          <a:p>
            <a:r>
              <a:rPr lang="en-US" dirty="0" smtClean="0"/>
              <a:t>Both interfaces are implemented by the stream classes.</a:t>
            </a:r>
          </a:p>
          <a:p>
            <a:r>
              <a:rPr lang="en-US" dirty="0" smtClean="0"/>
              <a:t>Thus, try-with-resources can be used when working any stream.</a:t>
            </a:r>
            <a:endParaRPr lang="en-US" sz="5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6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can be defined as a sequence of data. there are two kinds of Streams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Input Stream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read data from a source.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dirty="0" smtClean="0"/>
              <a:t>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Output Stream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for writing data to a destination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lang="en-US" sz="1800" dirty="0" smtClean="0"/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lang="en-US" sz="1800" dirty="0"/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lang="en-US" sz="1800" dirty="0" smtClean="0"/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lang="en-US" sz="1800" dirty="0"/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762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a stream when it's no longer needed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practice helps avoid serious resource leaks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 descr="input output streams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3056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Copy file(</a:t>
            </a:r>
            <a:r>
              <a:rPr lang="en-US" dirty="0" err="1" smtClean="0"/>
              <a:t>autoclosing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java.io.*;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CopyFile1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File </a:t>
            </a:r>
            <a:r>
              <a:rPr lang="en-US" sz="1400" dirty="0" err="1" smtClean="0"/>
              <a:t>inFile</a:t>
            </a:r>
            <a:r>
              <a:rPr lang="en-US" sz="1400" dirty="0" smtClean="0"/>
              <a:t> = </a:t>
            </a:r>
            <a:r>
              <a:rPr lang="en-US" sz="1400" b="1" dirty="0" smtClean="0"/>
              <a:t>new File("input.txt");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File </a:t>
            </a:r>
            <a:r>
              <a:rPr lang="en-US" sz="1400" dirty="0" err="1" smtClean="0"/>
              <a:t>outFile</a:t>
            </a:r>
            <a:r>
              <a:rPr lang="en-US" sz="1400" dirty="0" smtClean="0"/>
              <a:t> = </a:t>
            </a:r>
            <a:r>
              <a:rPr lang="en-US" sz="1400" b="1" dirty="0" smtClean="0"/>
              <a:t>new File("output.txt");</a:t>
            </a:r>
          </a:p>
          <a:p>
            <a:pPr lvl="2">
              <a:spcBef>
                <a:spcPts val="0"/>
              </a:spcBef>
              <a:buNone/>
            </a:pPr>
            <a:endParaRPr lang="en-US" sz="1400" b="1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// </a:t>
            </a:r>
            <a:r>
              <a:rPr lang="en-US" sz="1400" dirty="0" err="1" smtClean="0"/>
              <a:t>br</a:t>
            </a:r>
            <a:r>
              <a:rPr lang="en-US" sz="1400" dirty="0" smtClean="0"/>
              <a:t> and pw </a:t>
            </a:r>
            <a:r>
              <a:rPr lang="en-US" sz="1400" dirty="0" err="1" smtClean="0"/>
              <a:t>wil</a:t>
            </a:r>
            <a:r>
              <a:rPr lang="en-US" sz="1400" dirty="0" smtClean="0"/>
              <a:t> be automatically closed after try block exits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try (</a:t>
            </a:r>
            <a:r>
              <a:rPr lang="en-US" sz="1400" b="1" dirty="0" err="1" smtClean="0"/>
              <a:t>BufferedReader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br</a:t>
            </a:r>
            <a:r>
              <a:rPr lang="en-US" sz="1400" b="1" dirty="0" smtClean="0"/>
              <a:t> = new </a:t>
            </a:r>
            <a:r>
              <a:rPr lang="en-US" sz="1400" b="1" dirty="0" err="1" smtClean="0"/>
              <a:t>BufferedReader</a:t>
            </a:r>
            <a:r>
              <a:rPr lang="en-US" sz="1400" b="1" dirty="0" smtClean="0"/>
              <a:t>(new </a:t>
            </a:r>
            <a:r>
              <a:rPr lang="en-US" sz="1400" b="1" dirty="0" err="1" smtClean="0"/>
              <a:t>FileReader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inFile</a:t>
            </a:r>
            <a:r>
              <a:rPr lang="en-US" sz="1400" b="1" dirty="0" smtClean="0"/>
              <a:t>));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err="1" smtClean="0"/>
              <a:t>PrintWriter</a:t>
            </a:r>
            <a:r>
              <a:rPr lang="en-US" sz="1400" dirty="0" smtClean="0"/>
              <a:t> pw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PrintWriter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outFile</a:t>
            </a:r>
            <a:r>
              <a:rPr lang="en-US" sz="1400" b="1" dirty="0" smtClean="0"/>
              <a:t>)){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String data = </a:t>
            </a:r>
            <a:r>
              <a:rPr lang="en-US" sz="1400" dirty="0" err="1" smtClean="0"/>
              <a:t>br.readLine</a:t>
            </a:r>
            <a:r>
              <a:rPr lang="en-US" sz="14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b="1" dirty="0" smtClean="0"/>
              <a:t>while(data != null){</a:t>
            </a:r>
          </a:p>
          <a:p>
            <a:pPr lvl="4">
              <a:spcBef>
                <a:spcPts val="0"/>
              </a:spcBef>
              <a:buNone/>
            </a:pPr>
            <a:r>
              <a:rPr lang="en-US" dirty="0" err="1" smtClean="0"/>
              <a:t>pw.println</a:t>
            </a:r>
            <a:r>
              <a:rPr lang="en-US" dirty="0" smtClean="0"/>
              <a:t>(data);</a:t>
            </a:r>
          </a:p>
          <a:p>
            <a:pPr lvl="4">
              <a:spcBef>
                <a:spcPts val="0"/>
              </a:spcBef>
              <a:buNone/>
            </a:pPr>
            <a:r>
              <a:rPr lang="en-US" dirty="0" smtClean="0"/>
              <a:t>data = 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  <a:endParaRPr lang="en-US" sz="1200" dirty="0" smtClean="0"/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 </a:t>
            </a:r>
            <a:r>
              <a:rPr lang="en-US" sz="1400" b="1" dirty="0" smtClean="0"/>
              <a:t>catch (</a:t>
            </a:r>
            <a:r>
              <a:rPr lang="en-US" sz="1400" b="1" dirty="0" err="1" smtClean="0"/>
              <a:t>IOException</a:t>
            </a:r>
            <a:r>
              <a:rPr lang="en-US" sz="1400" b="1" dirty="0" smtClean="0"/>
              <a:t> e1)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e1.printStackTrace();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 – in java.io package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2000" dirty="0" smtClean="0"/>
              <a:t>Java File class represents the files and directory pathnames in an abstract manner. </a:t>
            </a:r>
          </a:p>
          <a:p>
            <a:pPr fontAlgn="t"/>
            <a:r>
              <a:rPr lang="en-US" sz="2000" dirty="0" smtClean="0"/>
              <a:t>This class is used for creation of files and directories, file searching, file deletion, etc. </a:t>
            </a:r>
          </a:p>
          <a:p>
            <a:pPr lvl="1" fontAlgn="t"/>
            <a:r>
              <a:rPr lang="en-US" sz="1600" dirty="0" smtClean="0"/>
              <a:t>But not for reading/writing to file.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352801"/>
          <a:ext cx="7924800" cy="2895599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26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Constructor and Description</a:t>
                      </a:r>
                    </a:p>
                  </a:txBody>
                  <a:tcPr marL="28467" marR="12200" marT="12200" marB="12200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642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2"/>
                        </a:rPr>
                        <a:t>File</a:t>
                      </a:r>
                      <a:r>
                        <a:rPr lang="en-US" sz="1600" dirty="0"/>
                        <a:t>(</a:t>
                      </a:r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3" tooltip="class in java.io"/>
                        </a:rPr>
                        <a:t>File</a:t>
                      </a:r>
                      <a:r>
                        <a:rPr lang="en-US" sz="1600" dirty="0"/>
                        <a:t> parent, </a:t>
                      </a:r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4" tooltip="class in java.lang"/>
                        </a:rPr>
                        <a:t>String</a:t>
                      </a:r>
                      <a:r>
                        <a:rPr lang="en-US" sz="1600" dirty="0"/>
                        <a:t> child)Creates a new File instance from a parent abstract pathname and a child pathname string.</a:t>
                      </a:r>
                    </a:p>
                  </a:txBody>
                  <a:tcPr marL="28467" marR="12200" marT="12200" marB="12200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642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5"/>
                        </a:rPr>
                        <a:t>File</a:t>
                      </a:r>
                      <a:r>
                        <a:rPr lang="en-US" sz="1600" dirty="0"/>
                        <a:t>(</a:t>
                      </a:r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4" tooltip="class in java.lang"/>
                        </a:rPr>
                        <a:t>String</a:t>
                      </a:r>
                      <a:r>
                        <a:rPr lang="en-US" sz="1600" dirty="0"/>
                        <a:t> pathname)Creates a new File instance by converting the given pathname string into an abstract pathname.</a:t>
                      </a:r>
                    </a:p>
                  </a:txBody>
                  <a:tcPr marL="28467" marR="12200" marT="12200" marB="12200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2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6"/>
                        </a:rPr>
                        <a:t>File</a:t>
                      </a:r>
                      <a:r>
                        <a:rPr lang="en-US" sz="1600" dirty="0"/>
                        <a:t>(</a:t>
                      </a:r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4" tooltip="class in java.lang"/>
                        </a:rPr>
                        <a:t>String</a:t>
                      </a:r>
                      <a:r>
                        <a:rPr lang="en-US" sz="1600" dirty="0"/>
                        <a:t> parent, </a:t>
                      </a:r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4" tooltip="class in java.lang"/>
                        </a:rPr>
                        <a:t>String</a:t>
                      </a:r>
                      <a:r>
                        <a:rPr lang="en-US" sz="1600" dirty="0"/>
                        <a:t> child)Creates a new File instance from a parent pathname string and a child pathname string.</a:t>
                      </a:r>
                    </a:p>
                  </a:txBody>
                  <a:tcPr marL="28467" marR="12200" marT="12200" marB="12200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642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7"/>
                        </a:rPr>
                        <a:t>File</a:t>
                      </a:r>
                      <a:r>
                        <a:rPr lang="en-US" sz="1600" dirty="0"/>
                        <a:t>(</a:t>
                      </a:r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8" tooltip="class in java.net"/>
                        </a:rPr>
                        <a:t>URI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uri</a:t>
                      </a:r>
                      <a:r>
                        <a:rPr lang="en-US" sz="1600" dirty="0"/>
                        <a:t>)Creates a new File instance by converting the given file: URI into an abstract pathname.</a:t>
                      </a:r>
                    </a:p>
                  </a:txBody>
                  <a:tcPr marL="28467" marR="12200" marT="12200" marB="12200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 – in java.io package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752593"/>
          <a:ext cx="8153400" cy="4522122"/>
        </p:xfrm>
        <a:graphic>
          <a:graphicData uri="http://schemas.openxmlformats.org/drawingml/2006/table">
            <a:tbl>
              <a:tblPr/>
              <a:tblGrid>
                <a:gridCol w="1974947"/>
                <a:gridCol w="6178453"/>
              </a:tblGrid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Modifier and Type</a:t>
                      </a:r>
                    </a:p>
                  </a:txBody>
                  <a:tcPr marL="17241" marR="49261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Method and Description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161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/>
                        <a:t>boolean</a:t>
                      </a:r>
                      <a:endParaRPr lang="en-US" sz="1600" dirty="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2"/>
                        </a:rPr>
                        <a:t>createNewFile</a:t>
                      </a:r>
                      <a:r>
                        <a:rPr lang="en-US" sz="1600"/>
                        <a:t>()Atomically creates a new, empty file named by this abstract pathname if and only if a file with this name does not yet exist.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/>
                        <a:t>boolean</a:t>
                      </a:r>
                      <a:endParaRPr lang="en-US" sz="1600" dirty="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3"/>
                        </a:rPr>
                        <a:t>delete</a:t>
                      </a:r>
                      <a:r>
                        <a:rPr lang="en-US" sz="1600"/>
                        <a:t>()Deletes the file or directory denoted by this abstract pathname.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/>
                        <a:t>boolean</a:t>
                      </a:r>
                      <a:endParaRPr lang="en-US" sz="1600" dirty="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4"/>
                        </a:rPr>
                        <a:t>exists</a:t>
                      </a:r>
                      <a:r>
                        <a:rPr lang="en-US" sz="1600"/>
                        <a:t>()Tests whether the file or directory denoted by this abstract pathname exists.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5" tooltip="class in java.lang"/>
                        </a:rPr>
                        <a:t>String</a:t>
                      </a:r>
                      <a:endParaRPr lang="en-US" sz="1600" dirty="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hlinkClick r:id="rId6"/>
                        </a:rPr>
                        <a:t>getAbsolutePath</a:t>
                      </a:r>
                      <a:r>
                        <a:rPr lang="en-US" sz="1600" dirty="0"/>
                        <a:t>()Returns the absolute pathname string of this abstract pathname.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5" tooltip="class in java.lang"/>
                        </a:rPr>
                        <a:t>String</a:t>
                      </a:r>
                      <a:endParaRPr lang="en-US" sz="1600" dirty="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hlinkClick r:id="rId7"/>
                        </a:rPr>
                        <a:t>getName</a:t>
                      </a:r>
                      <a:r>
                        <a:rPr lang="en-US" sz="1600" dirty="0"/>
                        <a:t>()Returns the name of the file or directory denoted by this abstract pathname.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5" tooltip="class in java.lang"/>
                        </a:rPr>
                        <a:t>String</a:t>
                      </a:r>
                      <a:endParaRPr lang="en-US" sz="160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8"/>
                        </a:rPr>
                        <a:t>getParent</a:t>
                      </a:r>
                      <a:r>
                        <a:rPr lang="en-US" sz="1600"/>
                        <a:t>()Returns the pathname string of this abstract pathname's parent, or null if this pathname does not name a parent directory.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9" tooltip="class in java.io"/>
                        </a:rPr>
                        <a:t>File</a:t>
                      </a:r>
                      <a:endParaRPr lang="en-US" sz="160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10"/>
                        </a:rPr>
                        <a:t>getParentFile</a:t>
                      </a:r>
                      <a:r>
                        <a:rPr lang="en-US" sz="1600"/>
                        <a:t>()Returns the abstract pathname of this abstract pathname's parent, or null if this pathname does not name a parent directory.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5" tooltip="class in java.lang"/>
                        </a:rPr>
                        <a:t>String</a:t>
                      </a:r>
                      <a:endParaRPr lang="en-US" sz="160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hlinkClick r:id="rId11"/>
                        </a:rPr>
                        <a:t>getPath</a:t>
                      </a:r>
                      <a:r>
                        <a:rPr lang="en-US" sz="1600" dirty="0"/>
                        <a:t>()Converts this abstract pathname into a pathname string.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 – in java.io package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752593"/>
          <a:ext cx="8153400" cy="4293060"/>
        </p:xfrm>
        <a:graphic>
          <a:graphicData uri="http://schemas.openxmlformats.org/drawingml/2006/table">
            <a:tbl>
              <a:tblPr/>
              <a:tblGrid>
                <a:gridCol w="1974947"/>
                <a:gridCol w="6178453"/>
              </a:tblGrid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Modifier and Type</a:t>
                      </a:r>
                    </a:p>
                  </a:txBody>
                  <a:tcPr marL="17241" marR="49261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Method and Description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/>
                        <a:t>boolean</a:t>
                      </a:r>
                      <a:endParaRPr lang="en-US" sz="1600" dirty="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2"/>
                        </a:rPr>
                        <a:t>isDirectory</a:t>
                      </a:r>
                      <a:r>
                        <a:rPr lang="en-US" sz="1600"/>
                        <a:t>()Tests whether the file denoted by this abstract pathname is a directory.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boolean</a:t>
                      </a:r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hlinkClick r:id="rId3"/>
                        </a:rPr>
                        <a:t>isFile</a:t>
                      </a:r>
                      <a:r>
                        <a:rPr lang="en-US" sz="1600" dirty="0"/>
                        <a:t>()Tests whether the file denoted by this abstract pathname is a normal file.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4" tooltip="class in java.lang"/>
                        </a:rPr>
                        <a:t>String</a:t>
                      </a:r>
                      <a:r>
                        <a:rPr lang="en-US" sz="1600" dirty="0"/>
                        <a:t>[]</a:t>
                      </a:r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5"/>
                        </a:rPr>
                        <a:t>list</a:t>
                      </a:r>
                      <a:r>
                        <a:rPr lang="en-US" sz="1600"/>
                        <a:t>()Returns an array of strings naming the files and directories in the directory denoted by this abstract pathname.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6" tooltip="class in java.io"/>
                        </a:rPr>
                        <a:t>File</a:t>
                      </a:r>
                      <a:r>
                        <a:rPr lang="en-US" sz="1600" dirty="0"/>
                        <a:t>[]</a:t>
                      </a:r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7"/>
                        </a:rPr>
                        <a:t>listFiles</a:t>
                      </a:r>
                      <a:r>
                        <a:rPr lang="en-US" sz="1600"/>
                        <a:t>()Returns an array of abstract pathnames denoting the files in the directory denoted by this abstract pathname.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boolean</a:t>
                      </a:r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hlinkClick r:id="rId8"/>
                        </a:rPr>
                        <a:t>mkdir</a:t>
                      </a:r>
                      <a:r>
                        <a:rPr lang="en-US" sz="1600" dirty="0"/>
                        <a:t>()Creates the directory named by this abstract pathname.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61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/>
                        <a:t>boolean</a:t>
                      </a:r>
                      <a:endParaRPr lang="en-US" sz="1600" dirty="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 smtClean="0">
                          <a:solidFill>
                            <a:srgbClr val="4C6B87"/>
                          </a:solidFill>
                          <a:hlinkClick r:id="rId8"/>
                        </a:rPr>
                        <a:t>mkdirs</a:t>
                      </a:r>
                      <a:r>
                        <a:rPr lang="en-US" sz="1600" dirty="0" smtClean="0"/>
                        <a:t>()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Creates the directory named by this abstract pathname, including any necessary but nonexistent parent directories.</a:t>
                      </a:r>
                      <a:endParaRPr lang="en-US" sz="1600" dirty="0"/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61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/>
                        <a:t>boolean</a:t>
                      </a:r>
                      <a:endParaRPr lang="en-US" sz="1600" dirty="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hlinkClick r:id="rId9"/>
                        </a:rPr>
                        <a:t>renameTo</a:t>
                      </a:r>
                      <a:r>
                        <a:rPr lang="en-US" sz="1600" dirty="0"/>
                        <a:t>(</a:t>
                      </a:r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6" tooltip="class in java.io"/>
                        </a:rPr>
                        <a:t>File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dest</a:t>
                      </a:r>
                      <a:r>
                        <a:rPr lang="en-US" sz="1600" dirty="0"/>
                        <a:t>)Renames the file denoted by this abstract pathname.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61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hlinkClick r:id="rId10" tooltip="interface in java.nio.file"/>
                        </a:rPr>
                        <a:t>Path</a:t>
                      </a:r>
                      <a:endParaRPr lang="en-US" sz="1600" dirty="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11"/>
                        </a:rPr>
                        <a:t>toPath</a:t>
                      </a:r>
                      <a:r>
                        <a:rPr lang="en-US" sz="1600"/>
                        <a:t>()Returns a </a:t>
                      </a:r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10" tooltip="interface in java.nio.file"/>
                        </a:rPr>
                        <a:t>java.nio.file.Path</a:t>
                      </a:r>
                      <a:r>
                        <a:rPr lang="en-US" sz="1600"/>
                        <a:t> object constructed from the this abstract path.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61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solidFill>
                            <a:srgbClr val="4C6B87"/>
                          </a:solidFill>
                          <a:hlinkClick r:id="rId4" tooltip="class in java.lang"/>
                        </a:rPr>
                        <a:t>String</a:t>
                      </a:r>
                      <a:endParaRPr lang="en-US" sz="1600"/>
                    </a:p>
                  </a:txBody>
                  <a:tcPr marL="17241" marR="7389" marT="7389" marB="7389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hlinkClick r:id="rId12"/>
                        </a:rPr>
                        <a:t>toString</a:t>
                      </a:r>
                      <a:r>
                        <a:rPr lang="en-US" sz="1600" dirty="0"/>
                        <a:t>()Returns the pathname string of this abstract pathname.</a:t>
                      </a:r>
                    </a:p>
                  </a:txBody>
                  <a:tcPr marL="17241" marR="7389" marT="7389" marB="7389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File I/O (Featuring NIO.2)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java.nio.file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package 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comprehensive support for file I/O and for accessing the default file system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190500">
              <a:spcBef>
                <a:spcPts val="400"/>
              </a:spcBef>
            </a:pPr>
            <a:r>
              <a:rPr lang="en-US" dirty="0"/>
              <a:t>Checking a File or Directory</a:t>
            </a:r>
          </a:p>
          <a:p>
            <a:pPr indent="-190500">
              <a:spcBef>
                <a:spcPts val="400"/>
              </a:spcBef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Class -in </a:t>
            </a:r>
            <a:r>
              <a:rPr lang="en-US" dirty="0" err="1" smtClean="0"/>
              <a:t>java.nio.file</a:t>
            </a:r>
            <a:r>
              <a:rPr lang="en-US" dirty="0" smtClean="0"/>
              <a:t> package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8224" y="1676414"/>
          <a:ext cx="8072376" cy="4639872"/>
        </p:xfrm>
        <a:graphic>
          <a:graphicData uri="http://schemas.openxmlformats.org/drawingml/2006/table">
            <a:tbl>
              <a:tblPr/>
              <a:tblGrid>
                <a:gridCol w="1955322"/>
                <a:gridCol w="6117054"/>
              </a:tblGrid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Modifier and Type</a:t>
                      </a:r>
                    </a:p>
                  </a:txBody>
                  <a:tcPr marL="15488" marR="44251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Method and Description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 long</a:t>
                      </a:r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2"/>
                        </a:rPr>
                        <a:t>copy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class in java.io"/>
                        </a:rPr>
                        <a:t>InputStream</a:t>
                      </a:r>
                      <a:r>
                        <a:rPr lang="en-US" sz="1400"/>
                        <a:t> in,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target,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5" tooltip="interface in java.nio.file"/>
                        </a:rPr>
                        <a:t>CopyOption</a:t>
                      </a:r>
                      <a:r>
                        <a:rPr lang="en-US" sz="1400"/>
                        <a:t>... options)Copies all bytes from an input stream to a file.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 long</a:t>
                      </a:r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6"/>
                        </a:rPr>
                        <a:t>copy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source,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7" tooltip="class in java.io"/>
                        </a:rPr>
                        <a:t>OutputStream</a:t>
                      </a:r>
                      <a:r>
                        <a:rPr lang="en-US" sz="1400"/>
                        <a:t> out)Copies all bytes from a file to an output stream.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endParaRPr lang="en-US" sz="140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8"/>
                        </a:rPr>
                        <a:t>copy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source,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target,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5" tooltip="interface in java.nio.file"/>
                        </a:rPr>
                        <a:t>CopyOption</a:t>
                      </a:r>
                      <a:r>
                        <a:rPr lang="en-US" sz="1400"/>
                        <a:t>... options)Copy a file to a target file.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endParaRPr lang="en-US" sz="140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9"/>
                        </a:rPr>
                        <a:t>createDirectories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dir,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0" tooltip="interface in java.nio.file.attribute"/>
                        </a:rPr>
                        <a:t>FileAttribute</a:t>
                      </a:r>
                      <a:r>
                        <a:rPr lang="en-US" sz="1400"/>
                        <a:t>&lt;?&gt;... attrs)Creates a directory by creating all nonexistent parent directories first.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endParaRPr lang="en-US" sz="140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1"/>
                        </a:rPr>
                        <a:t>createDirectory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dir,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0" tooltip="interface in java.nio.file.attribute"/>
                        </a:rPr>
                        <a:t>FileAttribute</a:t>
                      </a:r>
                      <a:r>
                        <a:rPr lang="en-US" sz="1400"/>
                        <a:t>&lt;?&gt;... attrs)Creates a new directory.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endParaRPr lang="en-US" sz="140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err="1">
                          <a:solidFill>
                            <a:srgbClr val="4C6B87"/>
                          </a:solidFill>
                          <a:hlinkClick r:id="rId12"/>
                        </a:rPr>
                        <a:t>createFile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u="none" strike="noStrike" dirty="0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path</a:t>
                      </a:r>
                      <a:r>
                        <a:rPr lang="en-US" sz="1400" dirty="0"/>
                        <a:t>, </a:t>
                      </a:r>
                      <a:r>
                        <a:rPr lang="en-US" sz="1400" b="1" u="none" strike="noStrike" dirty="0" err="1">
                          <a:solidFill>
                            <a:srgbClr val="4C6B87"/>
                          </a:solidFill>
                          <a:hlinkClick r:id="rId10" tooltip="interface in java.nio.file.attribute"/>
                        </a:rPr>
                        <a:t>FileAttribute</a:t>
                      </a:r>
                      <a:r>
                        <a:rPr lang="en-US" sz="1400" dirty="0"/>
                        <a:t>&lt;?&gt;... </a:t>
                      </a:r>
                      <a:r>
                        <a:rPr lang="en-US" sz="1400" dirty="0" err="1"/>
                        <a:t>attrs</a:t>
                      </a:r>
                      <a:r>
                        <a:rPr lang="en-US" sz="1400" dirty="0"/>
                        <a:t>)Creates a new and empty file, failing if the file already exists.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static void</a:t>
                      </a:r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3"/>
                        </a:rPr>
                        <a:t>delete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path)Deletes a file.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 boolean</a:t>
                      </a:r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4"/>
                        </a:rPr>
                        <a:t>deleteIfExists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path)Deletes a file if it exists.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 boolean</a:t>
                      </a:r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5"/>
                        </a:rPr>
                        <a:t>exists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path,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6" tooltip="enum in java.nio.file"/>
                        </a:rPr>
                        <a:t>LinkOption</a:t>
                      </a:r>
                      <a:r>
                        <a:rPr lang="en-US" sz="1400"/>
                        <a:t>... options)Tests whether a file exists.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7" tooltip="class in java.lang"/>
                        </a:rPr>
                        <a:t>Object</a:t>
                      </a:r>
                      <a:endParaRPr lang="en-US" sz="140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8"/>
                        </a:rPr>
                        <a:t>getAttribute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/>
                        <a:t> path,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9" tooltip="class in java.lang"/>
                        </a:rPr>
                        <a:t>String</a:t>
                      </a:r>
                      <a:r>
                        <a:rPr lang="en-US" sz="1400"/>
                        <a:t> attribute,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6" tooltip="enum in java.nio.file"/>
                        </a:rPr>
                        <a:t>LinkOption</a:t>
                      </a:r>
                      <a:r>
                        <a:rPr lang="en-US" sz="1400"/>
                        <a:t>... options)Reads the value of a file attribute.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 &lt;V extends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20" tooltip="interface in java.nio.file.attribute"/>
                        </a:rPr>
                        <a:t>FileAttributeView</a:t>
                      </a:r>
                      <a:r>
                        <a:rPr lang="en-US" sz="1400"/>
                        <a:t>&gt; </a:t>
                      </a:r>
                      <a:br>
                        <a:rPr lang="en-US" sz="1400"/>
                      </a:br>
                      <a:r>
                        <a:rPr lang="en-US" sz="1400"/>
                        <a:t>V</a:t>
                      </a:r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err="1">
                          <a:solidFill>
                            <a:srgbClr val="4C6B87"/>
                          </a:solidFill>
                          <a:hlinkClick r:id="rId21"/>
                        </a:rPr>
                        <a:t>getFileAttributeView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u="none" strike="noStrike" dirty="0">
                          <a:solidFill>
                            <a:srgbClr val="4C6B87"/>
                          </a:solidFill>
                          <a:hlinkClick r:id="rId4" tooltip="interface in java.nio.file"/>
                        </a:rPr>
                        <a:t>Path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path</a:t>
                      </a:r>
                      <a:r>
                        <a:rPr lang="en-US" sz="1400" dirty="0"/>
                        <a:t>, </a:t>
                      </a:r>
                      <a:r>
                        <a:rPr lang="en-US" sz="1400" b="1" u="none" strike="noStrike" dirty="0">
                          <a:solidFill>
                            <a:srgbClr val="4C6B87"/>
                          </a:solidFill>
                          <a:hlinkClick r:id="rId22" tooltip="class in java.lang"/>
                        </a:rPr>
                        <a:t>Class</a:t>
                      </a:r>
                      <a:r>
                        <a:rPr lang="en-US" sz="1400" dirty="0"/>
                        <a:t>&lt;V&gt; type, </a:t>
                      </a:r>
                      <a:r>
                        <a:rPr lang="en-US" sz="1400" b="1" u="none" strike="noStrike" dirty="0" err="1">
                          <a:solidFill>
                            <a:srgbClr val="4C6B87"/>
                          </a:solidFill>
                          <a:hlinkClick r:id="rId16" tooltip="enum in java.nio.file"/>
                        </a:rPr>
                        <a:t>LinkOption</a:t>
                      </a:r>
                      <a:r>
                        <a:rPr lang="en-US" sz="1400" dirty="0"/>
                        <a:t>... options)Returns a file attribute view of a given type.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86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Class -in </a:t>
            </a:r>
            <a:r>
              <a:rPr lang="en-US" dirty="0" err="1" smtClean="0"/>
              <a:t>java.nio.file</a:t>
            </a:r>
            <a:r>
              <a:rPr lang="en-US" dirty="0" smtClean="0"/>
              <a:t> package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8224" y="1676414"/>
          <a:ext cx="8072376" cy="4413236"/>
        </p:xfrm>
        <a:graphic>
          <a:graphicData uri="http://schemas.openxmlformats.org/drawingml/2006/table">
            <a:tbl>
              <a:tblPr/>
              <a:tblGrid>
                <a:gridCol w="1955322"/>
                <a:gridCol w="6117054"/>
              </a:tblGrid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Modifier and Type</a:t>
                      </a:r>
                    </a:p>
                  </a:txBody>
                  <a:tcPr marL="15488" marR="44251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Method and Description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static </a:t>
                      </a:r>
                      <a:r>
                        <a:rPr lang="en-US" sz="1400" dirty="0" err="1"/>
                        <a:t>boolean</a:t>
                      </a:r>
                      <a:endParaRPr lang="en-US" sz="1400" dirty="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2"/>
                        </a:rPr>
                        <a:t>isDirectory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path,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enum in java.nio.file"/>
                        </a:rPr>
                        <a:t>LinkOption</a:t>
                      </a:r>
                      <a:r>
                        <a:rPr lang="en-US" sz="1400"/>
                        <a:t>... options)Tests whether a file is a directory.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static </a:t>
                      </a:r>
                      <a:r>
                        <a:rPr lang="en-US" sz="1400" dirty="0" err="1"/>
                        <a:t>boolean</a:t>
                      </a:r>
                      <a:endParaRPr lang="en-US" sz="1400" dirty="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5"/>
                        </a:rPr>
                        <a:t>isSameFile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path,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path2)Tests if two paths locate the same file.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static </a:t>
                      </a:r>
                      <a:r>
                        <a:rPr lang="en-US" sz="1400" b="1" u="none" strike="noStrike" dirty="0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endParaRPr lang="en-US" sz="1400" dirty="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6"/>
                        </a:rPr>
                        <a:t>move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source,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target,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7" tooltip="interface in java.nio.file"/>
                        </a:rPr>
                        <a:t>CopyOption</a:t>
                      </a:r>
                      <a:r>
                        <a:rPr lang="en-US" sz="1400"/>
                        <a:t>... options)Move or rename a file to a target file.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8" tooltip="class in java.io"/>
                        </a:rPr>
                        <a:t>BufferedReader</a:t>
                      </a:r>
                      <a:endParaRPr lang="en-US" sz="140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9"/>
                        </a:rPr>
                        <a:t>newBufferedReader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path,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0" tooltip="class in java.nio.charset"/>
                        </a:rPr>
                        <a:t>Charset</a:t>
                      </a:r>
                      <a:r>
                        <a:rPr lang="en-US" sz="1400"/>
                        <a:t> cs)Opens a file for reading, returning a BufferedReader that may be used to read text from the file in an efficient manner.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2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1" tooltip="class in java.io"/>
                        </a:rPr>
                        <a:t>BufferedWriter</a:t>
                      </a:r>
                      <a:endParaRPr lang="en-US" sz="140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2"/>
                        </a:rPr>
                        <a:t>newBufferedWriter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path,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0" tooltip="class in java.nio.charset"/>
                        </a:rPr>
                        <a:t>Charset</a:t>
                      </a:r>
                      <a:r>
                        <a:rPr lang="en-US" sz="1400"/>
                        <a:t> cs,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3" tooltip="interface in java.nio.file"/>
                        </a:rPr>
                        <a:t>OpenOption</a:t>
                      </a:r>
                      <a:r>
                        <a:rPr lang="en-US" sz="1400"/>
                        <a:t>... options)Opens or creates a file for writing, returning a BufferedWriter that may be used to write text to the file in an efficient manner.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static </a:t>
                      </a:r>
                      <a:r>
                        <a:rPr lang="en-US" sz="1400" b="1" u="none" strike="noStrike" dirty="0" err="1">
                          <a:solidFill>
                            <a:srgbClr val="4C6B87"/>
                          </a:solidFill>
                          <a:hlinkClick r:id="rId14" tooltip="class in java.io"/>
                        </a:rPr>
                        <a:t>InputStream</a:t>
                      </a:r>
                      <a:endParaRPr lang="en-US" sz="1400" dirty="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5"/>
                        </a:rPr>
                        <a:t>newInputStream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path,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3" tooltip="interface in java.nio.file"/>
                        </a:rPr>
                        <a:t>OpenOption</a:t>
                      </a:r>
                      <a:r>
                        <a:rPr lang="en-US" sz="1400"/>
                        <a:t>... options)Opens a file, returning an input stream to read from the file.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6" tooltip="class in java.io"/>
                        </a:rPr>
                        <a:t>OutputStream</a:t>
                      </a:r>
                      <a:endParaRPr lang="en-US" sz="1400"/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7"/>
                        </a:rPr>
                        <a:t>newOutputStream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path,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3" tooltip="interface in java.nio.file"/>
                        </a:rPr>
                        <a:t>OpenOption</a:t>
                      </a:r>
                      <a:r>
                        <a:rPr lang="en-US" sz="1400"/>
                        <a:t>... options)Opens or creates a file, returning an output stream that may be used to write bytes to the file.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 boolean</a:t>
                      </a:r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8"/>
                        </a:rPr>
                        <a:t>notExists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path,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4" tooltip="enum in java.nio.file"/>
                        </a:rPr>
                        <a:t>LinkOption</a:t>
                      </a:r>
                      <a:r>
                        <a:rPr lang="en-US" sz="1400"/>
                        <a:t>... options)Tests whether the file located by this path does not exist.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static byte[]</a:t>
                      </a:r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19"/>
                        </a:rPr>
                        <a:t>readAllBytes</a:t>
                      </a:r>
                      <a:r>
                        <a:rPr lang="en-US" sz="1400"/>
                        <a:t>(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/>
                        <a:t> path)Reads all the bytes from a file.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static 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20" tooltip="interface in java.util"/>
                        </a:rPr>
                        <a:t>List</a:t>
                      </a:r>
                      <a:r>
                        <a:rPr lang="en-US" sz="1400"/>
                        <a:t>&lt;</a:t>
                      </a:r>
                      <a:r>
                        <a:rPr lang="en-US" sz="1400" b="1" u="none" strike="noStrike">
                          <a:solidFill>
                            <a:srgbClr val="4C6B87"/>
                          </a:solidFill>
                          <a:hlinkClick r:id="rId21" tooltip="class in java.lang"/>
                        </a:rPr>
                        <a:t>String</a:t>
                      </a:r>
                      <a:r>
                        <a:rPr lang="en-US" sz="1400"/>
                        <a:t>&gt;</a:t>
                      </a:r>
                    </a:p>
                  </a:txBody>
                  <a:tcPr marL="15488" marR="6638" marT="6638" marB="6638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err="1">
                          <a:solidFill>
                            <a:srgbClr val="4C6B87"/>
                          </a:solidFill>
                          <a:hlinkClick r:id="rId22"/>
                        </a:rPr>
                        <a:t>readAllLines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u="none" strike="noStrike" dirty="0">
                          <a:solidFill>
                            <a:srgbClr val="4C6B87"/>
                          </a:solidFill>
                          <a:hlinkClick r:id="rId3" tooltip="interface in java.nio.file"/>
                        </a:rPr>
                        <a:t>Path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path</a:t>
                      </a:r>
                      <a:r>
                        <a:rPr lang="en-US" sz="1400" dirty="0"/>
                        <a:t>, </a:t>
                      </a:r>
                      <a:r>
                        <a:rPr lang="en-US" sz="1400" b="1" u="none" strike="noStrike" dirty="0" err="1">
                          <a:solidFill>
                            <a:srgbClr val="4C6B87"/>
                          </a:solidFill>
                          <a:hlinkClick r:id="rId10" tooltip="class in java.nio.charset"/>
                        </a:rPr>
                        <a:t>Charset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cs</a:t>
                      </a:r>
                      <a:r>
                        <a:rPr lang="en-US" sz="1400" dirty="0"/>
                        <a:t>)Read all lines from a file.</a:t>
                      </a:r>
                    </a:p>
                  </a:txBody>
                  <a:tcPr marL="15488" marR="6638" marT="6638" marB="6638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86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dirty="0" smtClean="0"/>
              <a:t>Java: Complete Reference - Chapter 13, 20, 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I/O </a:t>
            </a: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Stream Classifications</a:t>
            </a:r>
            <a:endParaRPr lang="en-US"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Byte Streams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 I/O of raw binary data.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Character Streams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 I/O of character data, automatically handling translation to and from the local character set.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Buffered Streams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optimize input and output by reducing the number of calls to the native API.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Scanning and Formatting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a program to read and write formatted text.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I/O from the Command Line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describes the Standard Streams and the Console object.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Data Streams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 binary I/O of primitive data type and String values.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Object Streams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 binary I/O of objects.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main I/O </a:t>
            </a: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 smtClean="0"/>
              <a:t>Among the previously listed categories, two </a:t>
            </a:r>
            <a:r>
              <a:rPr lang="en-US" dirty="0"/>
              <a:t>main category of </a:t>
            </a:r>
            <a:r>
              <a:rPr lang="en-US" dirty="0" smtClean="0"/>
              <a:t>IO classes are, </a:t>
            </a:r>
            <a:endParaRPr lang="en-US" dirty="0"/>
          </a:p>
          <a:p>
            <a:pPr lvl="1"/>
            <a:r>
              <a:rPr lang="en-US" b="1" dirty="0" smtClean="0"/>
              <a:t>Character- </a:t>
            </a:r>
            <a:r>
              <a:rPr lang="en-US" b="1" dirty="0"/>
              <a:t>Oriented Stream: </a:t>
            </a:r>
            <a:r>
              <a:rPr lang="en-US" dirty="0"/>
              <a:t>It has two abstract classes </a:t>
            </a:r>
            <a:r>
              <a:rPr lang="en-US" b="1" dirty="0"/>
              <a:t>Reader</a:t>
            </a:r>
            <a:r>
              <a:rPr lang="en-US" dirty="0"/>
              <a:t> and </a:t>
            </a:r>
            <a:r>
              <a:rPr lang="en-US" b="1" dirty="0" smtClean="0"/>
              <a:t>Writer</a:t>
            </a:r>
          </a:p>
          <a:p>
            <a:pPr lvl="1"/>
            <a:r>
              <a:rPr lang="en-US" b="1" dirty="0"/>
              <a:t>Byte- Oriented Stream: </a:t>
            </a:r>
            <a:r>
              <a:rPr lang="en-US" dirty="0"/>
              <a:t>It has two abstract classes </a:t>
            </a:r>
            <a:r>
              <a:rPr lang="en-US" b="1" dirty="0" err="1"/>
              <a:t>InputStream</a:t>
            </a:r>
            <a:r>
              <a:rPr lang="en-US" dirty="0"/>
              <a:t> and </a:t>
            </a:r>
            <a:r>
              <a:rPr lang="en-US" b="1" dirty="0" err="1"/>
              <a:t>OutputStream</a:t>
            </a:r>
            <a:endParaRPr lang="en-US" b="1" dirty="0"/>
          </a:p>
          <a:p>
            <a:pPr marL="3746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input output stre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3350"/>
            <a:ext cx="4857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59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main I/O Stream</a:t>
            </a:r>
          </a:p>
        </p:txBody>
      </p:sp>
      <p:pic>
        <p:nvPicPr>
          <p:cNvPr id="1026" name="Picture 2" descr="IO_StreamVsCharac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2" y="1981200"/>
            <a:ext cx="788764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8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 Format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use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streams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perform input and output of 8-bit bytes.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7620" algn="l" rtl="0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Shape 124"/>
          <p:cNvGraphicFramePr/>
          <p:nvPr>
            <p:extLst>
              <p:ext uri="{D42A27DB-BD31-4B8C-83A1-F6EECF244321}">
                <p14:modId xmlns:p14="http://schemas.microsoft.com/office/powerpoint/2010/main" val="3652732538"/>
              </p:ext>
            </p:extLst>
          </p:nvPr>
        </p:nvGraphicFramePr>
        <p:xfrm>
          <a:off x="381000" y="2895600"/>
          <a:ext cx="8229600" cy="2788930"/>
        </p:xfrm>
        <a:graphic>
          <a:graphicData uri="http://schemas.openxmlformats.org/drawingml/2006/table">
            <a:tbl>
              <a:tblPr firstRow="1" bandRow="1">
                <a:noFill/>
                <a:tableStyleId>{43EF2D2D-8417-4F9A-8120-E956752AFBA3}</a:tableStyleId>
              </a:tblPr>
              <a:tblGrid>
                <a:gridCol w="1828800"/>
                <a:gridCol w="1676400"/>
                <a:gridCol w="2667000"/>
                <a:gridCol w="2057400"/>
              </a:tblGrid>
              <a:tr h="52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Base Class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Console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File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Methods</a:t>
                      </a:r>
                    </a:p>
                  </a:txBody>
                  <a:tcPr marL="91450" marR="91450" marT="45725" marB="45725"/>
                </a:tc>
              </a:tr>
              <a:tr h="107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InputStream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System.in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 smtClean="0"/>
                        <a:t>FileInputStream</a:t>
                      </a:r>
                      <a:r>
                        <a:rPr lang="en-US" sz="1800" dirty="0" smtClean="0"/>
                        <a:t>(String)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Or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 smtClean="0"/>
                        <a:t>FileInputStream</a:t>
                      </a:r>
                      <a:r>
                        <a:rPr lang="en-US" sz="1800" dirty="0" smtClean="0"/>
                        <a:t>(File)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read() – return int (ASCII value of the character)</a:t>
                      </a:r>
                    </a:p>
                  </a:txBody>
                  <a:tcPr marL="91450" marR="91450" marT="45725" marB="45725"/>
                </a:tc>
              </a:tr>
              <a:tr h="80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OutputStream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 smtClean="0"/>
                        <a:t>System.out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PrintStream</a:t>
                      </a:r>
                      <a:r>
                        <a:rPr lang="en-US" sz="1800" dirty="0" smtClean="0"/>
                        <a:t>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 smtClean="0"/>
                        <a:t>FileOutputStream</a:t>
                      </a:r>
                      <a:r>
                        <a:rPr lang="en-US" sz="1800" dirty="0" smtClean="0"/>
                        <a:t>(String)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Or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 smtClean="0"/>
                        <a:t>FileOutputStream</a:t>
                      </a:r>
                      <a:r>
                        <a:rPr lang="en-US" sz="1800" dirty="0" smtClean="0"/>
                        <a:t>(File)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write(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write(byte[])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 Format – From Standard Input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876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java.io.*;</a:t>
            </a: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ByteFormat {</a:t>
            </a:r>
          </a:p>
          <a:p>
            <a:pPr marL="400050" marR="0" lvl="1" indent="-63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InputStream is = System.</a:t>
            </a:r>
            <a:r>
              <a:rPr lang="en-US" sz="13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in;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a=0;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3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out.println("Write Something or 'x' to exit");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(a != 'x'){</a:t>
            </a:r>
          </a:p>
          <a:p>
            <a:pPr marL="12573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</a:p>
          <a:p>
            <a:pPr marL="1714500" marR="0" lvl="4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= is.read();</a:t>
            </a:r>
          </a:p>
          <a:p>
            <a:pPr marL="1714500" marR="0" lvl="4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3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out.println((char)a +":"+a);</a:t>
            </a:r>
          </a:p>
          <a:p>
            <a:pPr marL="12573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(IOException e) {</a:t>
            </a:r>
          </a:p>
          <a:p>
            <a:pPr marL="12573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e.printStackTrace();</a:t>
            </a:r>
          </a:p>
          <a:p>
            <a:pPr marL="12573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822960" marR="0" lvl="3" indent="-1016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{ </a:t>
            </a:r>
            <a:r>
              <a:rPr lang="en-US" sz="1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is.close();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  <a:p>
            <a:pPr marL="822960" marR="0" lvl="3" indent="-1016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(IOException e) { 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e.printStackTrace();}</a:t>
            </a:r>
          </a:p>
          <a:p>
            <a:pPr marL="800100" marR="0" lvl="2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3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out.println("Program ends");</a:t>
            </a:r>
          </a:p>
          <a:p>
            <a:pPr marL="400050" marR="0" lvl="1" indent="-63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26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200" y="3048000"/>
            <a:ext cx="3248024" cy="210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172200" y="2514600"/>
            <a:ext cx="16001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 Format – From File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5486399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java.io.*;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ByteFormatFile {</a:t>
            </a:r>
          </a:p>
          <a:p>
            <a:pPr marL="400050" marR="0" lvl="1" indent="-635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a=0;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FileInputStream fis;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</a:p>
          <a:p>
            <a:pPr marL="12573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fis =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FileInputStream("C:\\Temp\\a.txt");</a:t>
            </a:r>
          </a:p>
          <a:p>
            <a:pPr marL="12573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while((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= fis.read()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!= -1)</a:t>
            </a:r>
          </a:p>
          <a:p>
            <a:pPr marL="12573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out.println((char)a +":"+a);</a:t>
            </a:r>
          </a:p>
          <a:p>
            <a:pPr marL="12573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fis.close();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(FileNotFoundException e1) {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e1.printStackTrace();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(IOException e) {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e.printStackTrace();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800100" marR="0" lvl="2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out.println("Program ends");</a:t>
            </a:r>
          </a:p>
          <a:p>
            <a:pPr marL="400050" marR="0" lvl="1" indent="-635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900" y="4572000"/>
            <a:ext cx="2628899" cy="157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548" y="2209800"/>
            <a:ext cx="2076449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079548" y="1624462"/>
            <a:ext cx="16001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Content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019800" y="4114800"/>
            <a:ext cx="16001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2162</Words>
  <Application>Microsoft Office PowerPoint</Application>
  <PresentationFormat>On-screen Show (4:3)</PresentationFormat>
  <Paragraphs>541</Paragraphs>
  <Slides>37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INPUT/OUTPUT</vt:lpstr>
      <vt:lpstr>Input/Output in Java</vt:lpstr>
      <vt:lpstr>Stream</vt:lpstr>
      <vt:lpstr>I/O Stream Classifications</vt:lpstr>
      <vt:lpstr>2 main I/O Stream</vt:lpstr>
      <vt:lpstr>2 main I/O Stream</vt:lpstr>
      <vt:lpstr>Byte Format</vt:lpstr>
      <vt:lpstr>Byte Format – From Standard Input</vt:lpstr>
      <vt:lpstr>Byte Format – From File</vt:lpstr>
      <vt:lpstr>Byte Format – Write to File</vt:lpstr>
      <vt:lpstr>PrintStream</vt:lpstr>
      <vt:lpstr>PrintStream</vt:lpstr>
      <vt:lpstr>PrintStream</vt:lpstr>
      <vt:lpstr>PrintStream</vt:lpstr>
      <vt:lpstr>Character Format</vt:lpstr>
      <vt:lpstr>Buffered Format</vt:lpstr>
      <vt:lpstr>Buffered Format</vt:lpstr>
      <vt:lpstr>Buffered Byte Format</vt:lpstr>
      <vt:lpstr>Buffered Character Format</vt:lpstr>
      <vt:lpstr>Data Stream Format</vt:lpstr>
      <vt:lpstr>Pictorial representation of different format.</vt:lpstr>
      <vt:lpstr>Stream Hierarchy</vt:lpstr>
      <vt:lpstr>PrintWriter</vt:lpstr>
      <vt:lpstr>PrintWriter</vt:lpstr>
      <vt:lpstr>PrintWriter - methods</vt:lpstr>
      <vt:lpstr>PrintWriter - methods</vt:lpstr>
      <vt:lpstr>Example - Copy from a file</vt:lpstr>
      <vt:lpstr>Resource Management-autoclosing</vt:lpstr>
      <vt:lpstr>Resource Management-autoclosing</vt:lpstr>
      <vt:lpstr>Example – Copy file(autoclosing)</vt:lpstr>
      <vt:lpstr>File Class – in java.io package</vt:lpstr>
      <vt:lpstr>File Class – in java.io package</vt:lpstr>
      <vt:lpstr>File Class – in java.io package</vt:lpstr>
      <vt:lpstr>File I/O (Featuring NIO.2)</vt:lpstr>
      <vt:lpstr>Files Class -in java.nio.file package</vt:lpstr>
      <vt:lpstr>Files Class -in java.nio.file package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</dc:title>
  <dc:creator>Tanjina Helaly</dc:creator>
  <cp:lastModifiedBy>Tanjina Helaly</cp:lastModifiedBy>
  <cp:revision>39</cp:revision>
  <dcterms:modified xsi:type="dcterms:W3CDTF">2017-04-06T05:34:31Z</dcterms:modified>
</cp:coreProperties>
</file>