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9" r:id="rId6"/>
    <p:sldId id="263" r:id="rId7"/>
    <p:sldId id="264" r:id="rId8"/>
    <p:sldId id="271" r:id="rId9"/>
    <p:sldId id="281" r:id="rId10"/>
    <p:sldId id="276" r:id="rId11"/>
    <p:sldId id="280" r:id="rId12"/>
    <p:sldId id="283" r:id="rId13"/>
    <p:sldId id="286" r:id="rId14"/>
    <p:sldId id="282" r:id="rId15"/>
    <p:sldId id="288" r:id="rId16"/>
    <p:sldId id="287" r:id="rId17"/>
    <p:sldId id="277" r:id="rId18"/>
    <p:sldId id="285" r:id="rId19"/>
    <p:sldId id="289" r:id="rId20"/>
    <p:sldId id="290" r:id="rId21"/>
    <p:sldId id="292" r:id="rId22"/>
    <p:sldId id="291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A4B147-397C-44F2-8061-8AFF8FC9CF3B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563A6C-0080-4FD8-85C3-0D7B0E615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BC79B-2955-44DB-B4A4-2B4E6FD7CFB0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4502-FD3C-4349-909E-76B30D098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5E86F-E35A-4DEE-9E85-146BA6DC40B6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7BCF-72EF-43F9-A178-0D6BBBFCA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949E-D4AC-4F1F-91FE-6E4AD225CA23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ABC3-DD9B-4C77-A7F1-CA46FE61C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BDEA2CB-2327-44AF-91E8-848AE1A725DC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31B0992-6915-4E04-AFA6-EC7B1B541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31E3C-A5B5-4CDD-B079-7CAC5754B538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6A44E-BDDD-456D-8A2A-377312303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9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BFA81-20ED-4668-A5A8-3BF2ABADD0E8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BB715-2D5F-4F8A-B482-7B3B72C26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1ABEF-FFDD-43F0-9AD5-B08D0E9788A5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83F0F-C1FA-4455-B60A-BD22E2A77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A5BB5B1-46D8-43AB-B422-25A2DC76003B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65927A-FE7A-4C41-BD24-46E29FF86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5E22F-EC96-421E-8C7D-75A0CD32EDB0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326F9-AD73-4CDF-ABC6-F518B9861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8F0E0DE-9C47-4451-AFDC-EDC25D21A995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6E59906-947F-44F8-99D5-0BBDD8B24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0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A9A9FDD-ADF4-411D-AA88-96657B54B10E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C1CE06-C22A-48B1-96A3-B09D5BFE3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9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F5BCAA-08DD-43AE-A1B3-2F49FF7CADFD}" type="datetimeFigureOut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A480BD-443A-4617-8E31-6923B7FB9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792" r:id="rId4"/>
    <p:sldLayoutId id="2147483793" r:id="rId5"/>
    <p:sldLayoutId id="2147483800" r:id="rId6"/>
    <p:sldLayoutId id="2147483794" r:id="rId7"/>
    <p:sldLayoutId id="2147483801" r:id="rId8"/>
    <p:sldLayoutId id="2147483802" r:id="rId9"/>
    <p:sldLayoutId id="2147483795" r:id="rId10"/>
    <p:sldLayoutId id="21474837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www.eclipse.org/downloads/packages/eclipse-ide-java-developers/mars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#section=window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Java Basics</a:t>
            </a: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 smtClean="0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Assignment =</a:t>
            </a:r>
          </a:p>
          <a:p>
            <a:pPr eaLnBrk="1" hangingPunct="1"/>
            <a:r>
              <a:rPr lang="en-US" altLang="en-US" smtClean="0"/>
              <a:t>Arithmetic + - * / %</a:t>
            </a:r>
          </a:p>
          <a:p>
            <a:pPr eaLnBrk="1" hangingPunct="1"/>
            <a:r>
              <a:rPr lang="en-US" altLang="en-US" smtClean="0"/>
              <a:t>Equality ==  !=</a:t>
            </a:r>
          </a:p>
          <a:p>
            <a:pPr eaLnBrk="1" hangingPunct="1"/>
            <a:r>
              <a:rPr lang="en-US" altLang="en-US" smtClean="0"/>
              <a:t>Relational &lt; &lt;= &gt; &gt;=</a:t>
            </a:r>
          </a:p>
          <a:p>
            <a:pPr eaLnBrk="1" hangingPunct="1"/>
            <a:r>
              <a:rPr lang="en-US" altLang="en-US" smtClean="0"/>
              <a:t>Logical &amp;&amp;, ||</a:t>
            </a:r>
          </a:p>
          <a:p>
            <a:pPr eaLnBrk="1" hangingPunct="1"/>
            <a:r>
              <a:rPr lang="en-US" altLang="en-US" smtClean="0"/>
              <a:t>increment/decrement ++ --</a:t>
            </a:r>
          </a:p>
          <a:p>
            <a:pPr eaLnBrk="1" hangingPunct="1"/>
            <a:r>
              <a:rPr lang="en-US" altLang="en-US" smtClean="0"/>
              <a:t>Shift &lt;&lt; &gt;&gt;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An </a:t>
            </a:r>
            <a:r>
              <a:rPr lang="en-US" altLang="en-US" b="1" smtClean="0"/>
              <a:t>array</a:t>
            </a:r>
            <a:r>
              <a:rPr lang="en-US" altLang="en-US" smtClean="0"/>
              <a:t> is a </a:t>
            </a:r>
            <a:r>
              <a:rPr lang="en-US" altLang="en-US" b="1" smtClean="0"/>
              <a:t>collection</a:t>
            </a:r>
            <a:r>
              <a:rPr lang="en-US" altLang="en-US" smtClean="0"/>
              <a:t> of data items, all of the </a:t>
            </a:r>
            <a:r>
              <a:rPr lang="en-US" altLang="en-US" b="1" smtClean="0"/>
              <a:t>same type</a:t>
            </a:r>
            <a:r>
              <a:rPr lang="en-US" altLang="en-US" smtClean="0"/>
              <a:t>, accessed using a </a:t>
            </a:r>
            <a:r>
              <a:rPr lang="en-US" altLang="en-US" b="1" smtClean="0"/>
              <a:t>common name</a:t>
            </a:r>
            <a:r>
              <a:rPr lang="en-US" altLang="en-US" smtClean="0"/>
              <a:t>. </a:t>
            </a:r>
          </a:p>
          <a:p>
            <a:pPr eaLnBrk="1" hangingPunct="1"/>
            <a:r>
              <a:rPr lang="en-US" altLang="en-US" smtClean="0"/>
              <a:t>The data type can be either a </a:t>
            </a:r>
            <a:r>
              <a:rPr lang="en-US" altLang="en-US" b="1" smtClean="0"/>
              <a:t>primitive</a:t>
            </a:r>
            <a:r>
              <a:rPr lang="en-US" altLang="en-US" smtClean="0"/>
              <a:t> data type or a </a:t>
            </a:r>
            <a:r>
              <a:rPr lang="en-US" altLang="en-US" b="1" smtClean="0"/>
              <a:t>reference</a:t>
            </a:r>
            <a:r>
              <a:rPr lang="en-US" altLang="en-US" smtClean="0"/>
              <a:t> type.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Major differences with C/C++ arrays:</a:t>
            </a:r>
          </a:p>
          <a:p>
            <a:pPr lvl="1" eaLnBrk="1" hangingPunct="1"/>
            <a:r>
              <a:rPr lang="en-US" altLang="en-US" smtClean="0"/>
              <a:t>Java arrays are references</a:t>
            </a:r>
          </a:p>
          <a:p>
            <a:pPr lvl="1" eaLnBrk="1" hangingPunct="1"/>
            <a:r>
              <a:rPr lang="en-US" altLang="en-US" smtClean="0"/>
              <a:t>Java arrays know their size (length property)</a:t>
            </a:r>
          </a:p>
          <a:p>
            <a:pPr lvl="1" eaLnBrk="1" hangingPunct="1"/>
            <a:r>
              <a:rPr lang="en-US" altLang="en-US" smtClean="0"/>
              <a:t>Java multidimensional arrays need not be rectangular</a:t>
            </a:r>
          </a:p>
          <a:p>
            <a:pPr lvl="1" eaLnBrk="1" hangingPunct="1"/>
            <a:r>
              <a:rPr lang="en-US" altLang="en-US" smtClean="0"/>
              <a:t>Java array elements are initialized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Declaration &amp;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Declaration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[] </a:t>
            </a: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 = new 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[10];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Or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[] </a:t>
            </a: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 = new 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[10];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Initialization</a:t>
            </a:r>
          </a:p>
          <a:p>
            <a:pPr lvl="1">
              <a:defRPr/>
            </a:pPr>
            <a:r>
              <a:rPr lang="en-US" dirty="0" smtClean="0"/>
              <a:t>During declaration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600" dirty="0" err="1" smtClean="0"/>
              <a:t>int</a:t>
            </a:r>
            <a:r>
              <a:rPr lang="en-US" altLang="en-US" sz="1600" dirty="0" smtClean="0"/>
              <a:t>[] </a:t>
            </a:r>
            <a:r>
              <a:rPr lang="en-US" altLang="en-US" sz="1600" dirty="0" err="1" smtClean="0"/>
              <a:t>sampleArray</a:t>
            </a:r>
            <a:r>
              <a:rPr lang="en-US" altLang="en-US" sz="1600" dirty="0" smtClean="0"/>
              <a:t> = {1,2,3,4,5};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After declaration</a:t>
            </a:r>
          </a:p>
          <a:p>
            <a:pPr marL="547688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[] </a:t>
            </a:r>
            <a:r>
              <a:rPr lang="en-US" altLang="en-US" dirty="0" err="1" smtClean="0"/>
              <a:t>sampleArray</a:t>
            </a:r>
            <a:r>
              <a:rPr lang="en-US" altLang="en-US" dirty="0" smtClean="0"/>
              <a:t>;</a:t>
            </a:r>
          </a:p>
          <a:p>
            <a:pPr marL="547688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sampleArray</a:t>
            </a:r>
            <a:r>
              <a:rPr lang="en-US" altLang="en-US" dirty="0" smtClean="0"/>
              <a:t> = new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[]{1,2,3,4,5};</a:t>
            </a:r>
          </a:p>
          <a:p>
            <a:pPr marL="0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sampleArray</a:t>
            </a:r>
            <a:r>
              <a:rPr lang="en-US" altLang="en-US" dirty="0" smtClean="0"/>
              <a:t> = {1,2,3,4,5}; // compiler error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Array Size &amp; Accessing a specific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Getting size of array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[] </a:t>
            </a:r>
            <a:r>
              <a:rPr lang="en-US" altLang="en-US" sz="1700" dirty="0" err="1" smtClean="0"/>
              <a:t>sampleArray</a:t>
            </a:r>
            <a:r>
              <a:rPr lang="en-US" altLang="en-US" sz="1700" dirty="0" smtClean="0"/>
              <a:t> = new 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[10];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700" dirty="0" err="1" smtClean="0"/>
              <a:t>int</a:t>
            </a:r>
            <a:r>
              <a:rPr lang="en-US" altLang="en-US" sz="1700" dirty="0" smtClean="0"/>
              <a:t> size = </a:t>
            </a:r>
            <a:r>
              <a:rPr lang="en-US" altLang="en-US" sz="1700" dirty="0" err="1" smtClean="0"/>
              <a:t>sampleArray.length</a:t>
            </a:r>
            <a:r>
              <a:rPr lang="en-US" altLang="en-US" sz="1700" dirty="0" smtClean="0"/>
              <a:t>;  //this will return the size of the array, here 10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Accessing a specific item</a:t>
            </a:r>
          </a:p>
          <a:p>
            <a:pPr lvl="1">
              <a:defRPr/>
            </a:pPr>
            <a:r>
              <a:rPr lang="en-US" dirty="0" smtClean="0"/>
              <a:t>Assigning a value</a:t>
            </a:r>
          </a:p>
          <a:p>
            <a:pPr marL="273050" lvl="3" inden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1700" dirty="0" smtClean="0"/>
              <a:t>	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sampleArray</a:t>
            </a:r>
            <a:r>
              <a:rPr lang="en-US" altLang="en-US" sz="1600" dirty="0" smtClean="0"/>
              <a:t>[0] = 5;</a:t>
            </a:r>
            <a:r>
              <a:rPr lang="en-US" altLang="en-US" sz="1700" dirty="0" smtClean="0"/>
              <a:t> </a:t>
            </a:r>
            <a:br>
              <a:rPr lang="en-US" altLang="en-US" sz="1700" dirty="0" smtClean="0"/>
            </a:br>
            <a:r>
              <a:rPr lang="en-US" altLang="en-US" sz="1700" dirty="0" smtClean="0"/>
              <a:t>	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sampleArray</a:t>
            </a:r>
            <a:r>
              <a:rPr lang="en-US" altLang="en-US" sz="1600" dirty="0" smtClean="0"/>
              <a:t>[1] = 2;</a:t>
            </a:r>
            <a:br>
              <a:rPr lang="en-US" altLang="en-US" sz="1600" dirty="0" smtClean="0"/>
            </a:br>
            <a:r>
              <a:rPr lang="en-US" altLang="en-US" sz="1700" dirty="0" smtClean="0"/>
              <a:t>	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sampleArray</a:t>
            </a:r>
            <a:r>
              <a:rPr lang="en-US" altLang="en-US" sz="1600" dirty="0" smtClean="0"/>
              <a:t>[2] = 3;</a:t>
            </a:r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Getting/Reading a value</a:t>
            </a:r>
          </a:p>
          <a:p>
            <a:pPr marL="547688" lvl="4" indent="0">
              <a:spcBef>
                <a:spcPts val="6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r>
              <a:rPr lang="en-US" altLang="en-US" sz="1500" dirty="0" smtClean="0"/>
              <a:t>	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value = </a:t>
            </a:r>
            <a:r>
              <a:rPr lang="en-US" altLang="en-US" dirty="0" err="1" smtClean="0"/>
              <a:t>sampleArray</a:t>
            </a:r>
            <a:r>
              <a:rPr lang="en-US" altLang="en-US" dirty="0" smtClean="0"/>
              <a:t>[2];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Arrays – Example Code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public class ArrayExample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{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700" smtClean="0"/>
              <a:t>public static void main( String args[] )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700" smtClean="0"/>
              <a:t>{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// space to store Reference is allocated, no array space allocated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double[] sampleArray;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700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//allocate array locations on heap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sampleArray = new double[ 10 ];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700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// Indexing starts at 0 like C/C++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sampleArray[ 0 ] = 5.5;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700" smtClean="0"/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// Reference refers to new array.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// Old array available for garbage collection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sampleArray = new double[ 2 ];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700" smtClean="0"/>
              <a:t>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7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i="1" dirty="0" smtClean="0"/>
              <a:t>multidimensional arrays </a:t>
            </a:r>
            <a:r>
              <a:rPr lang="en-US" dirty="0" smtClean="0"/>
              <a:t>are actually arrays of arrays.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[][] = new </a:t>
            </a:r>
            <a:r>
              <a:rPr lang="en-US" dirty="0" err="1" smtClean="0"/>
              <a:t>int</a:t>
            </a:r>
            <a:r>
              <a:rPr lang="en-US" dirty="0" smtClean="0"/>
              <a:t>[4][5];</a:t>
            </a:r>
          </a:p>
          <a:p>
            <a:pPr>
              <a:defRPr/>
            </a:pPr>
            <a:r>
              <a:rPr lang="en-US" dirty="0" smtClean="0"/>
              <a:t>Do not need to be rectangular</a:t>
            </a:r>
          </a:p>
          <a:p>
            <a:pPr>
              <a:defRPr/>
            </a:pPr>
            <a:r>
              <a:rPr lang="en-US" dirty="0" smtClean="0"/>
              <a:t>During creation it’s required to specify the size for the first/leftmost dimension. You can allocate the remaining dimensions separately.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twoD</a:t>
            </a:r>
            <a:r>
              <a:rPr lang="en-US" dirty="0" smtClean="0"/>
              <a:t>[][] = new </a:t>
            </a:r>
            <a:r>
              <a:rPr lang="en-US" dirty="0" err="1" smtClean="0"/>
              <a:t>int</a:t>
            </a:r>
            <a:r>
              <a:rPr lang="en-US" dirty="0" smtClean="0"/>
              <a:t>[4][];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Multi-Dimensional 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752600"/>
          <a:ext cx="7620000" cy="323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895600"/>
                <a:gridCol w="3124200"/>
              </a:tblGrid>
              <a:tr h="37070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Rectangular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Irregular Array</a:t>
                      </a:r>
                      <a:endParaRPr lang="en-US" sz="1600" dirty="0"/>
                    </a:p>
                  </a:txBody>
                  <a:tcPr marT="45704" marB="45704"/>
                </a:tc>
              </a:tr>
              <a:tr h="179801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Declarion</a:t>
                      </a:r>
                      <a:r>
                        <a:rPr lang="en-US" sz="1600" dirty="0" smtClean="0"/>
                        <a:t> &amp; Array</a:t>
                      </a:r>
                      <a:r>
                        <a:rPr lang="en-US" sz="1600" baseline="0" dirty="0" smtClean="0"/>
                        <a:t> Creation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[][]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[4][5];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[][]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[4][];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[5];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[][]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[4][];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[2]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[3];</a:t>
                      </a:r>
                    </a:p>
                    <a:p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twoD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 = new </a:t>
                      </a:r>
                      <a:r>
                        <a:rPr kumimoji="0"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[4];</a:t>
                      </a:r>
                      <a:endParaRPr lang="en-US" sz="1600" dirty="0"/>
                    </a:p>
                  </a:txBody>
                  <a:tcPr marT="45704" marB="45704"/>
                </a:tc>
              </a:tr>
              <a:tr h="10666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 of Array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0 1 2 3 4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5 6 7 8 9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1 1 1 3 4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5 6 7 8 9</a:t>
                      </a:r>
                      <a:endParaRPr lang="en-US" sz="16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3 4 5</a:t>
                      </a:r>
                    </a:p>
                    <a:p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6 7 8 9</a:t>
                      </a:r>
                      <a:endParaRPr lang="en-US" sz="1600" dirty="0"/>
                    </a:p>
                  </a:txBody>
                  <a:tcPr marT="45704" marB="4570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if –else</a:t>
            </a:r>
          </a:p>
          <a:p>
            <a:pPr eaLnBrk="1" hangingPunct="1"/>
            <a:r>
              <a:rPr lang="en-US" altLang="en-US" smtClean="0"/>
              <a:t>switch</a:t>
            </a:r>
          </a:p>
          <a:p>
            <a:pPr eaLnBrk="1" hangingPunct="1"/>
            <a:r>
              <a:rPr lang="en-US" altLang="en-US" smtClean="0"/>
              <a:t>Loop</a:t>
            </a:r>
          </a:p>
          <a:p>
            <a:pPr lvl="1" eaLnBrk="1" hangingPunct="1"/>
            <a:r>
              <a:rPr lang="en-US" altLang="en-US" smtClean="0"/>
              <a:t>for</a:t>
            </a:r>
          </a:p>
          <a:p>
            <a:pPr lvl="1" eaLnBrk="1" hangingPunct="1"/>
            <a:r>
              <a:rPr lang="en-US" altLang="en-US" smtClean="0"/>
              <a:t>while</a:t>
            </a:r>
          </a:p>
          <a:p>
            <a:pPr lvl="1" eaLnBrk="1" hangingPunct="1"/>
            <a:r>
              <a:rPr lang="en-US" altLang="en-US" smtClean="0"/>
              <a:t>do-while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“Enhance for” or “for-each”</a:t>
            </a:r>
          </a:p>
          <a:p>
            <a:pPr lvl="1"/>
            <a:r>
              <a:rPr lang="en-US" altLang="en-US" smtClean="0"/>
              <a:t>automatically cycles through an array in sequence from the lowest index to the highest.</a:t>
            </a:r>
          </a:p>
          <a:p>
            <a:pPr lvl="1" eaLnBrk="1" hangingPunct="1"/>
            <a:r>
              <a:rPr lang="en-US" altLang="en-US" smtClean="0"/>
              <a:t>Syntax : for(</a:t>
            </a:r>
            <a:r>
              <a:rPr lang="en-US" altLang="en-US" i="1" smtClean="0"/>
              <a:t>type itr-var : collection) statement-block</a:t>
            </a:r>
          </a:p>
          <a:p>
            <a:pPr lvl="1" eaLnBrk="1" hangingPunct="1"/>
            <a:r>
              <a:rPr lang="en-US" altLang="en-US" i="1" smtClean="0"/>
              <a:t>Example:</a:t>
            </a:r>
            <a:endParaRPr lang="en-US" altLang="en-US" smtClean="0"/>
          </a:p>
          <a:p>
            <a:pPr lvl="2" eaLnBrk="1" hangingPunct="1">
              <a:buFont typeface="Wingdings" pitchFamily="2" charset="2"/>
              <a:buNone/>
            </a:pPr>
            <a:r>
              <a:rPr lang="de-DE" altLang="en-US" smtClean="0"/>
              <a:t>int nums[] = { 1, 2, 3, 4, 5, 6, 7, 8, 9, 10 };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int sum = 0;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for(int x: nums)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mtClean="0"/>
              <a:t>	 sum += x;</a:t>
            </a:r>
          </a:p>
          <a:p>
            <a:pPr lvl="1" eaLnBrk="1" hangingPunct="1"/>
            <a:r>
              <a:rPr lang="en-US" altLang="en-US" smtClean="0"/>
              <a:t>Advantage: Avoid boundary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Jump Statement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break</a:t>
            </a:r>
          </a:p>
          <a:p>
            <a:pPr lvl="1"/>
            <a:r>
              <a:rPr lang="en-US" altLang="en-US" smtClean="0"/>
              <a:t>Exits out of a loop or switch statement</a:t>
            </a:r>
          </a:p>
          <a:p>
            <a:pPr lvl="1"/>
            <a:r>
              <a:rPr lang="en-US" altLang="en-US" smtClean="0"/>
              <a:t>Unlabeled break exits out of the innermost loop or switch</a:t>
            </a:r>
          </a:p>
          <a:p>
            <a:pPr lvl="1"/>
            <a:r>
              <a:rPr lang="en-US" altLang="en-US" smtClean="0"/>
              <a:t>Use labeled break to exit out of nested loops or switch or block.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Tools/Set-Up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Jump Statement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00600" cy="4572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BreakExample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 args[]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 ( int row = 0; row &lt; 5; row++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  System.out.println("Outer loop: " + row);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 ( int column = 0; column &lt; 4 ; column++ ) 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System.out.print(column  +" "  );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if ( ((row + column) % 2 ) == 0 ) 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 System.out.println("Break " );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break;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}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867400" y="1600200"/>
            <a:ext cx="2060575" cy="297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Output: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0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Break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1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1 Break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2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Break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3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1 Break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4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Break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Jump Statement – Labeled Jump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81600" cy="45720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class BreakExample {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static void main( String args[]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b="1" smtClean="0"/>
              <a:t>Outer: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 ( int row = 0; row &lt; 5; row++ ) {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	  System.out.println("Outer loop: " + row);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for ( int column = 0; column &lt; 4; column++ ) 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System.out.println(column + "\t");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if ( ((row + column) % 2 ) == 0 )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{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 System.out.println("Break " ); 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	 break </a:t>
            </a:r>
            <a:r>
              <a:rPr lang="en-US" altLang="en-US" b="1" smtClean="0"/>
              <a:t>Outer</a:t>
            </a:r>
            <a:r>
              <a:rPr lang="en-US" altLang="en-US" smtClean="0"/>
              <a:t>;</a:t>
            </a:r>
          </a:p>
          <a:p>
            <a:pPr lvl="4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mtClean="0"/>
              <a:t>}</a:t>
            </a:r>
          </a:p>
          <a:p>
            <a:pPr lvl="3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2514600"/>
            <a:ext cx="1679575" cy="1295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 smtClean="0"/>
              <a:t>Output: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Outer loop: 0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sz="1400" dirty="0" smtClean="0"/>
              <a:t>0 Break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Jump Statement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 smtClean="0"/>
              <a:t>continue</a:t>
            </a:r>
          </a:p>
          <a:p>
            <a:pPr lvl="1"/>
            <a:r>
              <a:rPr lang="en-US" altLang="en-US" smtClean="0"/>
              <a:t>A continue statement skips to the end of the current loop's body.</a:t>
            </a:r>
          </a:p>
          <a:p>
            <a:pPr lvl="1"/>
            <a:r>
              <a:rPr lang="en-US" altLang="en-US" smtClean="0"/>
              <a:t>The loop's boolean expression is then evaluated.</a:t>
            </a:r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352800"/>
          <a:ext cx="7543800" cy="304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957"/>
                <a:gridCol w="2168843"/>
              </a:tblGrid>
              <a:tr h="4825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Code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 marT="45726" marB="45726"/>
                </a:tc>
              </a:tr>
              <a:tr h="2560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public class </a:t>
                      </a:r>
                      <a:r>
                        <a:rPr lang="en-US" sz="1800" dirty="0" err="1" smtClean="0"/>
                        <a:t>TestContinue</a:t>
                      </a:r>
                      <a:r>
                        <a:rPr lang="en-US" sz="1800" dirty="0" smtClean="0"/>
                        <a:t> {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 smtClean="0"/>
                        <a:t>public static void main(String </a:t>
                      </a:r>
                      <a:r>
                        <a:rPr lang="en-US" sz="1800" dirty="0" err="1" smtClean="0"/>
                        <a:t>args</a:t>
                      </a:r>
                      <a:r>
                        <a:rPr lang="en-US" sz="1800" dirty="0" smtClean="0"/>
                        <a:t>[]) { </a:t>
                      </a:r>
                    </a:p>
                    <a:p>
                      <a:pPr lvl="2">
                        <a:buNone/>
                      </a:pPr>
                      <a:r>
                        <a:rPr lang="en-US" sz="1800" dirty="0" smtClean="0"/>
                        <a:t>for(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=0;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&lt;10;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++) {</a:t>
                      </a:r>
                    </a:p>
                    <a:p>
                      <a:pPr lvl="3">
                        <a:buNone/>
                      </a:pPr>
                      <a:r>
                        <a:rPr lang="en-US" sz="1800" dirty="0" err="1" smtClean="0"/>
                        <a:t>System.out.print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+ " ");</a:t>
                      </a:r>
                    </a:p>
                    <a:p>
                      <a:pPr lvl="3">
                        <a:buNone/>
                      </a:pPr>
                      <a:r>
                        <a:rPr lang="en-US" sz="1800" dirty="0" smtClean="0"/>
                        <a:t>if (i%2 == 0) continue;</a:t>
                      </a:r>
                    </a:p>
                    <a:p>
                      <a:pPr lvl="3">
                        <a:buNone/>
                      </a:pPr>
                      <a:r>
                        <a:rPr lang="en-US" sz="1800" dirty="0" err="1" smtClean="0"/>
                        <a:t>System.out.println</a:t>
                      </a:r>
                      <a:r>
                        <a:rPr lang="en-US" sz="1800" dirty="0" smtClean="0"/>
                        <a:t>("");</a:t>
                      </a:r>
                    </a:p>
                    <a:p>
                      <a:pPr lvl="2">
                        <a:buNone/>
                      </a:pPr>
                      <a:r>
                        <a:rPr lang="en-US" sz="1800" dirty="0" smtClean="0"/>
                        <a:t>}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 smtClean="0"/>
                        <a:t>}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smtClean="0"/>
                        <a:t>0 1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2 3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4 5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6 7</a:t>
                      </a:r>
                    </a:p>
                    <a:p>
                      <a:pPr>
                        <a:buNone/>
                      </a:pPr>
                      <a:r>
                        <a:rPr lang="en-US" sz="1800" dirty="0" smtClean="0"/>
                        <a:t>8 9</a:t>
                      </a:r>
                      <a:endParaRPr lang="en-US" sz="1800" dirty="0"/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Java:Complete Reference Chapter 1-5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Step1: Install Java and Path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19600" cy="49530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Need to install Java(JDK and JRE). Get the latest version from Java Standard Edition(SE) from </a:t>
            </a:r>
            <a:r>
              <a:rPr lang="en-US" u="sng" dirty="0" smtClean="0">
                <a:hlinkClick r:id="rId2"/>
              </a:rPr>
              <a:t>http://www.oracle.com/technetwork/java/javase/downloads/index.html</a:t>
            </a:r>
            <a:endParaRPr 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After installing Java you need to set-up the “</a:t>
            </a:r>
            <a:r>
              <a:rPr lang="en-US" sz="2400" b="1" dirty="0" smtClean="0"/>
              <a:t>Path</a:t>
            </a:r>
            <a:r>
              <a:rPr lang="en-US" sz="2400" dirty="0" smtClean="0"/>
              <a:t>” environment variable which is available from </a:t>
            </a:r>
            <a:r>
              <a:rPr lang="en-US" sz="2400" b="1" dirty="0" smtClean="0"/>
              <a:t>My Computer</a:t>
            </a:r>
            <a:r>
              <a:rPr lang="en-US" sz="2400" dirty="0" smtClean="0"/>
              <a:t> under </a:t>
            </a:r>
            <a:r>
              <a:rPr lang="en-US" sz="2400" b="1" dirty="0" smtClean="0"/>
              <a:t>Advanced Properties</a:t>
            </a:r>
            <a:r>
              <a:rPr lang="en-US" sz="2400" dirty="0" smtClean="0"/>
              <a:t> tab.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Note</a:t>
            </a:r>
            <a:r>
              <a:rPr lang="en-US" sz="2400" dirty="0" smtClean="0"/>
              <a:t>: Do not delete anything in “Path” variable. Just add your path “C:\Program Files\Java\jdk1.8.0_31\bin;” (Depending on your version the path will change) at the beginning of the existing value.</a:t>
            </a: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790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2: Install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Need an IDE: Eclipse or </a:t>
            </a:r>
            <a:r>
              <a:rPr lang="en-US" dirty="0" err="1" smtClean="0"/>
              <a:t>NetBeans</a:t>
            </a:r>
            <a:r>
              <a:rPr lang="en-US" dirty="0" smtClean="0"/>
              <a:t> or </a:t>
            </a:r>
            <a:r>
              <a:rPr lang="en-US" dirty="0" err="1" smtClean="0"/>
              <a:t>IntelliJ</a:t>
            </a:r>
            <a:r>
              <a:rPr lang="en-US" dirty="0" smtClean="0"/>
              <a:t> IDEA.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Or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A Text Editor e.g. </a:t>
            </a:r>
            <a:r>
              <a:rPr lang="en-US" dirty="0" err="1" smtClean="0"/>
              <a:t>TextPad</a:t>
            </a:r>
            <a:r>
              <a:rPr lang="en-US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b="1" i="1" dirty="0" smtClean="0"/>
              <a:t>You can install 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eclipse from : </a:t>
            </a:r>
            <a:r>
              <a:rPr lang="en-US" u="sng" dirty="0" smtClean="0">
                <a:hlinkClick r:id="rId2"/>
              </a:rPr>
              <a:t>http://www.eclipse.org/downloads/packages/eclipse-ide-java-developers/mars1</a:t>
            </a:r>
            <a:endParaRPr lang="en-US" u="sng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NetBeans</a:t>
            </a:r>
            <a:r>
              <a:rPr lang="en-US" dirty="0" smtClean="0"/>
              <a:t>: </a:t>
            </a:r>
            <a:r>
              <a:rPr lang="en-US" u="sng" dirty="0" smtClean="0">
                <a:hlinkClick r:id="rId3"/>
              </a:rPr>
              <a:t>http://www.oracle.com/technetwork/java/javase/downloads/index.html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IntelliJ</a:t>
            </a:r>
            <a:r>
              <a:rPr lang="en-US" dirty="0" smtClean="0"/>
              <a:t> IDEA: </a:t>
            </a:r>
            <a:r>
              <a:rPr lang="en-US" u="sng" dirty="0" smtClean="0">
                <a:hlinkClick r:id="rId4"/>
              </a:rPr>
              <a:t>https://www.jetbrains.com/idea/download/#section=windows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7467600" cy="6556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Compile &amp; Run Java Application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Without IDE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Using JDK you can compile and run java program from command line.</a:t>
            </a:r>
          </a:p>
          <a:p>
            <a:pPr lvl="1" eaLnBrk="1" hangingPunct="1"/>
            <a:r>
              <a:rPr lang="en-US" altLang="en-US" smtClean="0"/>
              <a:t>c:&gt; javac HelloWorld. Java</a:t>
            </a:r>
          </a:p>
          <a:p>
            <a:pPr lvl="2" eaLnBrk="1" hangingPunct="1"/>
            <a:r>
              <a:rPr lang="en-US" altLang="en-US" smtClean="0"/>
              <a:t>compiling here and </a:t>
            </a:r>
          </a:p>
          <a:p>
            <a:pPr lvl="2" eaLnBrk="1" hangingPunct="1"/>
            <a:r>
              <a:rPr lang="en-US" altLang="en-US" smtClean="0"/>
              <a:t>it will produce HelloWorld.class i.e. bytecode.</a:t>
            </a:r>
          </a:p>
          <a:p>
            <a:pPr lvl="1" eaLnBrk="1" hangingPunct="1"/>
            <a:r>
              <a:rPr lang="en-US" altLang="en-US" smtClean="0"/>
              <a:t>c:&gt;java HelloWorld </a:t>
            </a:r>
          </a:p>
          <a:p>
            <a:pPr lvl="2" eaLnBrk="1" hangingPunct="1"/>
            <a:r>
              <a:rPr lang="en-US" altLang="en-US" smtClean="0"/>
              <a:t>It runs java byte code on native machine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With JAVA IDE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Creating, Compiling, Debugging and Execution for these four steps JDK is not user friendly. IDE is provided for that. A list of IDEs are:</a:t>
            </a:r>
          </a:p>
          <a:p>
            <a:pPr lvl="1" eaLnBrk="1" hangingPunct="1"/>
            <a:r>
              <a:rPr lang="en-US" altLang="en-US" smtClean="0"/>
              <a:t>Eclipse</a:t>
            </a:r>
          </a:p>
          <a:p>
            <a:pPr lvl="1" eaLnBrk="1" hangingPunct="1"/>
            <a:r>
              <a:rPr lang="en-US" altLang="en-US" smtClean="0"/>
              <a:t>Netbeans.</a:t>
            </a:r>
          </a:p>
          <a:p>
            <a:pPr lvl="1" eaLnBrk="1" hangingPunct="1"/>
            <a:r>
              <a:rPr lang="en-US" altLang="en-US" smtClean="0"/>
              <a:t>IntelliJ IDEA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Divided into two broad categories: 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primitive types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class/reference </a:t>
            </a:r>
            <a:r>
              <a:rPr lang="en-US" dirty="0"/>
              <a:t>types</a:t>
            </a:r>
            <a:r>
              <a:rPr lang="en-US" dirty="0" smtClean="0"/>
              <a:t>.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Primitive data : eight types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Logical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 (true or </a:t>
            </a:r>
            <a:r>
              <a:rPr lang="en-US" dirty="0" smtClean="0"/>
              <a:t>false) </a:t>
            </a:r>
          </a:p>
          <a:p>
            <a:pPr marL="1187767" lvl="3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doesn’t hold integer (unlike C)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Textual</a:t>
            </a:r>
            <a:r>
              <a:rPr lang="en-US" dirty="0"/>
              <a:t>: char (16 </a:t>
            </a:r>
            <a:r>
              <a:rPr lang="en-US" dirty="0" smtClean="0"/>
              <a:t>bits)</a:t>
            </a:r>
          </a:p>
          <a:p>
            <a:pPr marL="1187767" lvl="3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use the Unicode(International: 0-255) not ASCII(1 byte: 0-127)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Integral</a:t>
            </a:r>
            <a:r>
              <a:rPr lang="en-US" dirty="0"/>
              <a:t>: byte (8 bits), short (16 bits), </a:t>
            </a:r>
            <a:r>
              <a:rPr lang="en-US" dirty="0" err="1"/>
              <a:t>int</a:t>
            </a:r>
            <a:r>
              <a:rPr lang="en-US" dirty="0"/>
              <a:t> (32 bits), and long (64 </a:t>
            </a:r>
            <a:r>
              <a:rPr lang="en-US" dirty="0" smtClean="0"/>
              <a:t>bits)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Floating </a:t>
            </a:r>
            <a:r>
              <a:rPr lang="en-US" dirty="0"/>
              <a:t>point: </a:t>
            </a:r>
            <a:r>
              <a:rPr lang="en-US" dirty="0" smtClean="0"/>
              <a:t>float </a:t>
            </a:r>
            <a:r>
              <a:rPr lang="en-US" dirty="0"/>
              <a:t>(32 bits) and double (64 bits</a:t>
            </a:r>
            <a:r>
              <a:rPr lang="en-US" dirty="0" smtClean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Class or reference </a:t>
            </a:r>
            <a:r>
              <a:rPr lang="en-US" dirty="0" smtClean="0"/>
              <a:t>data: two types</a:t>
            </a:r>
            <a:endParaRPr lang="en-US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Textual</a:t>
            </a:r>
            <a:r>
              <a:rPr lang="en-US" dirty="0"/>
              <a:t>: String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All </a:t>
            </a:r>
            <a:r>
              <a:rPr lang="en-US" dirty="0"/>
              <a:t>classes that declare by yourself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Converting</a:t>
            </a:r>
            <a:r>
              <a:rPr lang="en-US" altLang="en-US" smtClean="0"/>
              <a:t> from </a:t>
            </a:r>
            <a:r>
              <a:rPr lang="en-US" altLang="en-US" b="1" smtClean="0"/>
              <a:t>one data type to another</a:t>
            </a:r>
            <a:r>
              <a:rPr lang="en-US" altLang="en-US" smtClean="0"/>
              <a:t>. </a:t>
            </a:r>
          </a:p>
          <a:p>
            <a:pPr eaLnBrk="1" hangingPunct="1"/>
            <a:r>
              <a:rPr lang="en-US" altLang="en-US" smtClean="0"/>
              <a:t>e.g. assigning an int value to a long variable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public class TestCast {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public static void main(String[] args) {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byte b= 5;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int a = b;  // OK. </a:t>
            </a:r>
            <a:r>
              <a:rPr lang="en-US" altLang="en-US" sz="1600" b="1" smtClean="0"/>
              <a:t>Auto Casting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byte c = a; // Compiler error. Need Casting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c = (byte)a; // </a:t>
            </a:r>
            <a:r>
              <a:rPr lang="en-US" altLang="en-US" sz="1600" b="1" smtClean="0"/>
              <a:t>Casting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1600" smtClean="0"/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float f = 1.2f;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a= f;  // Compiler error. Need Cast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a = (int)f; // </a:t>
            </a:r>
            <a:r>
              <a:rPr lang="en-US" altLang="en-US" sz="1600" b="1" smtClean="0"/>
              <a:t>Explicit Cast</a:t>
            </a:r>
          </a:p>
          <a:p>
            <a:pPr lvl="3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f = a;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/>
              <a:t>}</a:t>
            </a:r>
          </a:p>
          <a:p>
            <a:pPr lvl="1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altLang="en-US" sz="1600" smtClean="0"/>
              <a:t>}</a:t>
            </a:r>
            <a:endParaRPr lang="en-US" altLang="en-US" sz="1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2683</TotalTime>
  <Words>1018</Words>
  <Application>Microsoft Office PowerPoint</Application>
  <PresentationFormat>On-screen Show (4:3)</PresentationFormat>
  <Paragraphs>247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Schoolbook</vt:lpstr>
      <vt:lpstr>Wingdings</vt:lpstr>
      <vt:lpstr>Wingdings 2</vt:lpstr>
      <vt:lpstr>Calibri</vt:lpstr>
      <vt:lpstr>Oriel</vt:lpstr>
      <vt:lpstr>Java Basics</vt:lpstr>
      <vt:lpstr>Tools/Set-Up</vt:lpstr>
      <vt:lpstr>Step1: Install Java and Path Set-up</vt:lpstr>
      <vt:lpstr>Step 2: Install IDE</vt:lpstr>
      <vt:lpstr>Compile &amp; Run Java Application</vt:lpstr>
      <vt:lpstr>Without IDE</vt:lpstr>
      <vt:lpstr>With JAVA IDE</vt:lpstr>
      <vt:lpstr>Data Types</vt:lpstr>
      <vt:lpstr>Casting</vt:lpstr>
      <vt:lpstr>Operator</vt:lpstr>
      <vt:lpstr>Arrays</vt:lpstr>
      <vt:lpstr>Array Declaration &amp; Initialization</vt:lpstr>
      <vt:lpstr>Array Size &amp; Accessing a specific index</vt:lpstr>
      <vt:lpstr>Arrays – Example Code</vt:lpstr>
      <vt:lpstr>Multi-Dimensional Array</vt:lpstr>
      <vt:lpstr>Multi-Dimensional Array</vt:lpstr>
      <vt:lpstr>Control Statement</vt:lpstr>
      <vt:lpstr>Control Statement</vt:lpstr>
      <vt:lpstr>Jump Statement</vt:lpstr>
      <vt:lpstr>Jump Statement</vt:lpstr>
      <vt:lpstr>Jump Statement – Labeled Jump</vt:lpstr>
      <vt:lpstr>Jump Statement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 Java</dc:title>
  <dc:creator>user</dc:creator>
  <cp:lastModifiedBy>Windows User</cp:lastModifiedBy>
  <cp:revision>23</cp:revision>
  <dcterms:created xsi:type="dcterms:W3CDTF">2016-10-03T05:55:32Z</dcterms:created>
  <dcterms:modified xsi:type="dcterms:W3CDTF">2018-10-14T01:59:43Z</dcterms:modified>
</cp:coreProperties>
</file>