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9" r:id="rId3"/>
    <p:sldId id="276" r:id="rId4"/>
    <p:sldId id="266" r:id="rId5"/>
    <p:sldId id="277" r:id="rId6"/>
    <p:sldId id="270" r:id="rId7"/>
    <p:sldId id="271" r:id="rId8"/>
    <p:sldId id="272" r:id="rId9"/>
    <p:sldId id="273" r:id="rId10"/>
    <p:sldId id="274" r:id="rId11"/>
    <p:sldId id="275" r:id="rId12"/>
    <p:sldId id="283" r:id="rId13"/>
    <p:sldId id="267" r:id="rId14"/>
    <p:sldId id="268" r:id="rId15"/>
    <p:sldId id="269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4700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12700" dir="5400000" algn="t" rotWithShape="0">
              <a:srgbClr val="000000">
                <a:alpha val="58823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net/ServerSocket.html#ServerSocket(int)" TargetMode="External"/><Relationship Id="rId2" Type="http://schemas.openxmlformats.org/officeDocument/2006/relationships/hyperlink" Target="https://docs.oracle.com/javase/7/docs/api/java/net/ServerSocket.html#ServerSocket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net/InetAddress.html" TargetMode="External"/><Relationship Id="rId5" Type="http://schemas.openxmlformats.org/officeDocument/2006/relationships/hyperlink" Target="https://docs.oracle.com/javase/7/docs/api/java/net/ServerSocket.html#ServerSocket(int,%20int,%20java.net.InetAddress)" TargetMode="External"/><Relationship Id="rId4" Type="http://schemas.openxmlformats.org/officeDocument/2006/relationships/hyperlink" Target="https://docs.oracle.com/javase/7/docs/api/java/net/ServerSocket.html#ServerSocket(int,%20int)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7/docs/api/java/net/ServerSocket.html#getLocalPort()" TargetMode="External"/><Relationship Id="rId3" Type="http://schemas.openxmlformats.org/officeDocument/2006/relationships/hyperlink" Target="https://docs.oracle.com/javase/7/docs/api/java/net/ServerSocket.html#accept()" TargetMode="External"/><Relationship Id="rId7" Type="http://schemas.openxmlformats.org/officeDocument/2006/relationships/hyperlink" Target="https://docs.oracle.com/javase/7/docs/api/java/net/ServerSocket.html#getInetAddress()" TargetMode="External"/><Relationship Id="rId2" Type="http://schemas.openxmlformats.org/officeDocument/2006/relationships/hyperlink" Target="https://docs.oracle.com/javase/7/docs/api/java/net/Sock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7/docs/api/java/net/InetAddress.html" TargetMode="External"/><Relationship Id="rId5" Type="http://schemas.openxmlformats.org/officeDocument/2006/relationships/hyperlink" Target="https://docs.oracle.com/javase/7/docs/api/java/net/SocketAddress.html" TargetMode="External"/><Relationship Id="rId4" Type="http://schemas.openxmlformats.org/officeDocument/2006/relationships/hyperlink" Target="https://docs.oracle.com/javase/7/docs/api/java/net/ServerSocket.html#bind(java.net.SocketAddress)" TargetMode="External"/><Relationship Id="rId9" Type="http://schemas.openxmlformats.org/officeDocument/2006/relationships/hyperlink" Target="https://docs.oracle.com/javase/7/docs/api/java/net/ServerSocket.html#getLocalSocketAddress()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SOCKET PROGRAMMING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Tanjina Helaly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Send messages to the server/client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OutputStream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from the Socket object. This could be done from any side (either client or server) whoever wants to send a message. 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OutputStream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s1Out = </a:t>
            </a:r>
            <a:r>
              <a:rPr lang="en-US" sz="16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.getOutputStream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lvl="1" indent="-182880">
              <a:lnSpc>
                <a:spcPct val="90000"/>
              </a:lnSpc>
              <a:spcBef>
                <a:spcPts val="360"/>
              </a:spcBef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you get the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OutputStream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object, you can use any of the class you used for writing e.g.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OutputStreamWriter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BufferedWriter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DataOutputStream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Printwriter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Example1:</a:t>
            </a:r>
          </a:p>
          <a:p>
            <a:pPr marL="1257300" marR="0" lvl="3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BufferedWriter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bf =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BufferedWriter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OutputStreamWriter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(s1Out));</a:t>
            </a:r>
          </a:p>
          <a:p>
            <a:pPr marL="1257300" marR="0" lvl="3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bf.write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("Hello World0!");</a:t>
            </a: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Example2:</a:t>
            </a:r>
          </a:p>
          <a:p>
            <a:pPr marL="1257300" marR="0" lvl="3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DataOutputStream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=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DataOutputStream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s1Out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1257300" marR="0" lvl="3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dos.writeUTF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("hello");</a:t>
            </a: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Example3:</a:t>
            </a:r>
          </a:p>
          <a:p>
            <a:pPr marL="1257300" marR="0" lvl="3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PrintWriter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pw =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PrintWriter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s1Out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marL="1257300" marR="0" lvl="3" indent="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pw.print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("hello");</a:t>
            </a:r>
          </a:p>
          <a:p>
            <a:pPr marL="1257300" marR="0" lvl="3" indent="0" algn="l" rtl="0">
              <a:lnSpc>
                <a:spcPct val="90000"/>
              </a:lnSpc>
              <a:spcBef>
                <a:spcPts val="2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pw.println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("hello");</a:t>
            </a: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Receive messages from </a:t>
            </a:r>
            <a:r>
              <a:rPr lang="en-US" sz="360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server/client</a:t>
            </a:r>
            <a:endParaRPr lang="en-US" sz="360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InputStream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from the Socket object. This could be done from any side (either client or server) whoever wants to send a message. </a:t>
            </a:r>
            <a:endParaRPr lang="en-US" sz="222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Arial"/>
              <a:buChar char="•"/>
            </a:pPr>
            <a:endParaRPr lang="en-US" sz="22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</a:p>
          <a:p>
            <a:pPr marL="457200" marR="0" lvl="1" indent="-1905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sz="18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InputStream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s1In = </a:t>
            </a:r>
            <a:r>
              <a:rPr lang="en-US" sz="185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.getInputStream</a:t>
            </a:r>
            <a:r>
              <a:rPr lang="en-US" sz="18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266700" marR="0" lvl="1" indent="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None/>
            </a:pPr>
            <a:endParaRPr lang="en-US" sz="18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you get the </a:t>
            </a:r>
            <a:r>
              <a:rPr lang="en-US" sz="18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InputStream</a:t>
            </a:r>
            <a:r>
              <a:rPr lang="en-US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object, you can use any of the class you used for writing e.g. </a:t>
            </a:r>
            <a:r>
              <a:rPr lang="en-US" sz="1757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InputStreamWriter</a:t>
            </a:r>
            <a:r>
              <a:rPr lang="en-US" sz="175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57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BufferedReader</a:t>
            </a:r>
            <a:r>
              <a:rPr lang="en-US" sz="175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57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DataInputStream</a:t>
            </a:r>
            <a:r>
              <a:rPr lang="en-US" sz="175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57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Printwriter</a:t>
            </a:r>
            <a:endParaRPr lang="en-US" sz="1757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1" indent="-762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Example1:</a:t>
            </a:r>
          </a:p>
          <a:p>
            <a:pPr marL="1257300" marR="0" lvl="3" indent="0" algn="l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BufferedReader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bf =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BufferedReader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InputStreamReader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(s1In));</a:t>
            </a:r>
          </a:p>
          <a:p>
            <a:pPr marL="1257300" marR="0" lvl="3" indent="0" algn="l" rtl="0">
              <a:lnSpc>
                <a:spcPct val="80000"/>
              </a:lnSpc>
              <a:spcBef>
                <a:spcPts val="351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data =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bf.readLine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0" marR="0" lvl="0" indent="0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457200" marR="0" lvl="1" indent="-1905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sz="18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Example2:</a:t>
            </a:r>
          </a:p>
          <a:p>
            <a:pPr marL="1257300" marR="0" lvl="3" indent="0" algn="l" rtl="0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572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DataInputStream</a:t>
            </a:r>
            <a:r>
              <a:rPr lang="en-US" sz="1572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72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</a:t>
            </a:r>
            <a:r>
              <a:rPr lang="en-US" sz="1572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572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572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72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DataInputStream</a:t>
            </a:r>
            <a:r>
              <a:rPr lang="en-US" sz="1572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572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r>
              <a:rPr lang="en-US" sz="1572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.getInputStream());</a:t>
            </a:r>
          </a:p>
          <a:p>
            <a:pPr marL="1257300" marR="0" lvl="3" indent="0" algn="l" rtl="0">
              <a:lnSpc>
                <a:spcPct val="80000"/>
              </a:lnSpc>
              <a:spcBef>
                <a:spcPts val="314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572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data = </a:t>
            </a:r>
            <a:r>
              <a:rPr lang="en-US" sz="1572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dis.readUTF</a:t>
            </a:r>
            <a:r>
              <a:rPr lang="en-US" sz="1572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</a:p>
          <a:p>
            <a:pPr marL="182880" marR="0" lvl="0" indent="-182880" algn="l" rtl="0">
              <a:lnSpc>
                <a:spcPct val="80000"/>
              </a:lnSpc>
              <a:spcBef>
                <a:spcPts val="444"/>
              </a:spcBef>
              <a:buClr>
                <a:schemeClr val="accent1"/>
              </a:buClr>
              <a:buSzPct val="85772"/>
              <a:buFont typeface="Arial"/>
              <a:buNone/>
            </a:pPr>
            <a:endParaRPr sz="22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1"/>
            <a:ext cx="8229600" cy="990599"/>
          </a:xfrm>
        </p:spPr>
        <p:txBody>
          <a:bodyPr/>
          <a:lstStyle/>
          <a:p>
            <a:pPr algn="ctr"/>
            <a:r>
              <a:rPr lang="en-US" dirty="0" smtClean="0"/>
              <a:t>Details of some classes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 smtClean="0"/>
              <a:t>Client Socket/Socket</a:t>
            </a:r>
            <a:endParaRPr sz="4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creation of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implicitly establishes a connection between the clientand server. There are no methods or constructors that explicitly expose the details ofestablishing that connection. Here are two constructors used to create client sockets: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886200"/>
            <a:ext cx="7077075" cy="11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Client Socket/Socket</a:t>
            </a:r>
            <a:endParaRPr sz="4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several instance methods. For example,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examined at any time for the address and port information associated with it, by use of the following methods: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962400"/>
            <a:ext cx="71151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smtClean="0"/>
              <a:t>Client Socket/Socket</a:t>
            </a:r>
            <a:endParaRPr sz="4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gain access to the input and output streams associated with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use of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getInputStream( 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getOuptutStream( 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methods, as shown here. Each can throw an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IOException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socket has been invalidated by a loss of connection. These streams are used exactly like the I/O streams described in Chapter 20 to send and receive data.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572000"/>
            <a:ext cx="7096125" cy="9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Socket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828798"/>
          <a:ext cx="7543800" cy="3200402"/>
        </p:xfrm>
        <a:graphic>
          <a:graphicData uri="http://schemas.openxmlformats.org/drawingml/2006/table">
            <a:tbl>
              <a:tblPr/>
              <a:tblGrid>
                <a:gridCol w="3276600"/>
                <a:gridCol w="4267200"/>
              </a:tblGrid>
              <a:tr h="317526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Constructors 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8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Constructor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69" marR="22386" marT="22386" marB="22386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4285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/>
                        </a:rPr>
                        <a:t>ServerSocket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Creates an unbound server socket.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69" marR="22386" marT="22386" marB="22386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4285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/>
                        </a:rPr>
                        <a:t>ServerSocket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port)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Creates a server socket, bound to the specified port.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69" marR="22386" marT="22386" marB="22386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460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ServerSocket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port, 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backlog)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Creates a server socket and binds it to the specified local port number, with the specified backlog.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69" marR="22386" marT="22386" marB="22386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8513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/>
                        </a:rPr>
                        <a:t>ServerSocket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port, 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backlog, </a:t>
                      </a:r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6" tooltip="class in java.net"/>
                        </a:rPr>
                        <a:t>InetAddress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200" dirty="0" err="1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bindAddr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Create a server with the specified port, listen backlog, and local IP address to bind to.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69" marR="22386" marT="22386" marB="22386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Socket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057399"/>
          <a:ext cx="7772400" cy="3243156"/>
        </p:xfrm>
        <a:graphic>
          <a:graphicData uri="http://schemas.openxmlformats.org/drawingml/2006/table">
            <a:tbl>
              <a:tblPr/>
              <a:tblGrid>
                <a:gridCol w="3501178"/>
                <a:gridCol w="4271222"/>
              </a:tblGrid>
              <a:tr h="346393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Arial"/>
                          <a:ea typeface="Times New Roman"/>
                          <a:cs typeface="Times New Roman"/>
                        </a:rPr>
                        <a:t>Methods 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153529" marT="23142" marB="231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63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Modifier and Type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153529" marT="23142" marB="231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Method and Description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</a:tr>
              <a:tr h="5137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2" tooltip="class in java.net"/>
                        </a:rPr>
                        <a:t>Socket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3"/>
                        </a:rPr>
                        <a:t>accept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Listens for a connection to be made to this socket and accepts it.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6393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void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4"/>
                        </a:rPr>
                        <a:t>bind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class in java.net"/>
                        </a:rPr>
                        <a:t>SocketAddress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endpoint)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Binds the 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ServerSocket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to a specific address (IP address and port number).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6" tooltip="class in java.net"/>
                        </a:rPr>
                        <a:t>InetAddress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7"/>
                        </a:rPr>
                        <a:t>getInetAddress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local address of this server socket.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8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200" dirty="0" smtClean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none" strike="noStrike" dirty="0" err="1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8"/>
                        </a:rPr>
                        <a:t>getLocalPort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port number on which this socket is listening.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F"/>
                    </a:solidFill>
                  </a:tcPr>
                </a:tc>
              </a:tr>
              <a:tr h="63937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5" tooltip="class in java.net"/>
                        </a:rPr>
                        <a:t>SocketAddress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u="none" strike="noStrike">
                          <a:solidFill>
                            <a:srgbClr val="4C6B87"/>
                          </a:solidFill>
                          <a:latin typeface="Courier New"/>
                          <a:ea typeface="Times New Roman"/>
                          <a:cs typeface="Times New Roman"/>
                          <a:hlinkClick r:id="rId9"/>
                        </a:rPr>
                        <a:t>getLocalSocketAddress</a:t>
                      </a:r>
                      <a:r>
                        <a:rPr lang="en-US" sz="120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()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Returns the address of the endpoint this socket is bound to, or 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353833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 if it is not bound yet.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3622" marR="23142" marT="23142" marB="23142">
                    <a:lnL>
                      <a:noFill/>
                    </a:lnL>
                    <a:lnR w="12700" cap="flat" cmpd="sng" algn="ctr">
                      <a:solidFill>
                        <a:srgbClr val="9EAD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 smtClean="0"/>
              <a:t>InetAddress</a:t>
            </a:r>
            <a:endParaRPr sz="400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InetAddress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is used to 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encapsulate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both the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numerical IP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and the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name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that address. 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 with this class by using the name of an IP host, which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more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convenient and understandable than its IP address. 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InetAddress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hides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inside.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InetAddress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handle both IPv4 and IPv6 addresses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1" indent="-182880">
              <a:spcBef>
                <a:spcPts val="0"/>
              </a:spcBef>
            </a:pPr>
            <a:r>
              <a:rPr lang="en-US" dirty="0" smtClean="0"/>
              <a:t>Just as the numbers of an IP address describe a network hierarchy, </a:t>
            </a:r>
          </a:p>
          <a:p>
            <a:pPr lvl="1" indent="-182880">
              <a:spcBef>
                <a:spcPts val="0"/>
              </a:spcBef>
            </a:pPr>
            <a:r>
              <a:rPr lang="en-US" dirty="0" smtClean="0"/>
              <a:t>the name of an Internet address, called its </a:t>
            </a:r>
            <a:r>
              <a:rPr lang="en-US" i="1" dirty="0" smtClean="0"/>
              <a:t>domain name, </a:t>
            </a:r>
            <a:r>
              <a:rPr lang="en-US" dirty="0" smtClean="0"/>
              <a:t>describes a machine’s location in a name space.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 smtClean="0"/>
              <a:t>InetAddress</a:t>
            </a:r>
            <a:r>
              <a:rPr lang="en-US" dirty="0" smtClean="0"/>
              <a:t> - Example</a:t>
            </a:r>
            <a:endParaRPr sz="4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Arial"/>
              <a:buChar char="•"/>
            </a:pPr>
            <a:endParaRPr lang="en-US" sz="222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Arial"/>
              <a:buChar char="•"/>
            </a:pPr>
            <a:r>
              <a:rPr lang="en-US" sz="22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example prints the addresses and names of the local machine and two Internet web sites:</a:t>
            </a:r>
          </a:p>
          <a:p>
            <a:pPr marL="274320" lvl="1" indent="0">
              <a:lnSpc>
                <a:spcPct val="80000"/>
              </a:lnSpc>
              <a:spcBef>
                <a:spcPts val="444"/>
              </a:spcBef>
              <a:buSzPct val="25000"/>
              <a:buFont typeface="Arial"/>
              <a:buNone/>
            </a:pP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Demonstrate </a:t>
            </a:r>
            <a:r>
              <a:rPr lang="en-US" sz="182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InetAddress</a:t>
            </a: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74320" lvl="1" indent="0">
              <a:lnSpc>
                <a:spcPct val="80000"/>
              </a:lnSpc>
              <a:spcBef>
                <a:spcPts val="444"/>
              </a:spcBef>
              <a:buSzPct val="25000"/>
              <a:buFont typeface="Arial"/>
              <a:buNone/>
            </a:pP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java.net.*;</a:t>
            </a:r>
          </a:p>
          <a:p>
            <a:pPr marL="274320" lvl="1" indent="0">
              <a:lnSpc>
                <a:spcPct val="80000"/>
              </a:lnSpc>
              <a:spcBef>
                <a:spcPts val="444"/>
              </a:spcBef>
              <a:buSzPct val="25000"/>
              <a:buFont typeface="Arial"/>
              <a:buNone/>
            </a:pP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2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InetAddressTest</a:t>
            </a:r>
            <a:endParaRPr lang="en-US" sz="18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lvl="1" indent="0">
              <a:lnSpc>
                <a:spcPct val="80000"/>
              </a:lnSpc>
              <a:spcBef>
                <a:spcPts val="444"/>
              </a:spcBef>
              <a:buSzPct val="25000"/>
              <a:buFont typeface="Arial"/>
              <a:buNone/>
            </a:pP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</a:p>
          <a:p>
            <a:pPr marL="548640" lvl="2" indent="-7620">
              <a:lnSpc>
                <a:spcPct val="80000"/>
              </a:lnSpc>
              <a:spcBef>
                <a:spcPts val="370"/>
              </a:spcBef>
              <a:buSzPct val="25000"/>
              <a:buFont typeface="Arial"/>
              <a:buNone/>
            </a:pPr>
            <a:r>
              <a:rPr lang="en-US" sz="16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main(String </a:t>
            </a:r>
            <a:r>
              <a:rPr lang="en-US" sz="16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-US" sz="16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[]) throws </a:t>
            </a:r>
            <a:r>
              <a:rPr lang="en-US" sz="165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UnknownHostException</a:t>
            </a:r>
            <a:r>
              <a:rPr lang="en-US" sz="16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pPr marL="822959" lvl="3" indent="-2540">
              <a:lnSpc>
                <a:spcPct val="80000"/>
              </a:lnSpc>
              <a:spcBef>
                <a:spcPts val="333"/>
              </a:spcBef>
              <a:buSzPct val="25000"/>
              <a:buFont typeface="Arial"/>
              <a:buNone/>
            </a:pP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InetAddress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Address = </a:t>
            </a: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InetAddress.getLocalHost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marL="822959" lvl="3" indent="-2540">
              <a:lnSpc>
                <a:spcPct val="80000"/>
              </a:lnSpc>
              <a:spcBef>
                <a:spcPts val="333"/>
              </a:spcBef>
              <a:buSzPct val="25000"/>
              <a:buFont typeface="Arial"/>
              <a:buNone/>
            </a:pP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(Address);</a:t>
            </a:r>
          </a:p>
          <a:p>
            <a:pPr marL="822959" lvl="3" indent="-2540">
              <a:lnSpc>
                <a:spcPct val="80000"/>
              </a:lnSpc>
              <a:spcBef>
                <a:spcPts val="333"/>
              </a:spcBef>
              <a:buSzPct val="25000"/>
              <a:buFont typeface="Arial"/>
              <a:buNone/>
            </a:pP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= </a:t>
            </a: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InetAddress.getByName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("www.HerbSchildt.com");</a:t>
            </a:r>
          </a:p>
          <a:p>
            <a:pPr marL="822959" lvl="3" indent="-2540">
              <a:lnSpc>
                <a:spcPct val="80000"/>
              </a:lnSpc>
              <a:spcBef>
                <a:spcPts val="333"/>
              </a:spcBef>
              <a:buSzPct val="25000"/>
              <a:buFont typeface="Arial"/>
              <a:buNone/>
            </a:pP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(Address);</a:t>
            </a:r>
          </a:p>
          <a:p>
            <a:pPr marL="822959" lvl="3" indent="-2540">
              <a:lnSpc>
                <a:spcPct val="80000"/>
              </a:lnSpc>
              <a:spcBef>
                <a:spcPts val="333"/>
              </a:spcBef>
              <a:buSzPct val="25000"/>
              <a:buFont typeface="Arial"/>
              <a:buNone/>
            </a:pP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InetAddress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SW[] = </a:t>
            </a: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InetAddress.getAllByName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("www.nba.com");</a:t>
            </a:r>
          </a:p>
          <a:p>
            <a:pPr marL="822959" lvl="3" indent="-2540">
              <a:lnSpc>
                <a:spcPct val="80000"/>
              </a:lnSpc>
              <a:spcBef>
                <a:spcPts val="333"/>
              </a:spcBef>
              <a:buSzPct val="25000"/>
              <a:buFont typeface="Arial"/>
              <a:buNone/>
            </a:pP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</a:t>
            </a: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=0; </a:t>
            </a: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SW.length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</a:p>
          <a:p>
            <a:pPr marL="822959" lvl="3" indent="-2540">
              <a:lnSpc>
                <a:spcPct val="80000"/>
              </a:lnSpc>
              <a:spcBef>
                <a:spcPts val="333"/>
              </a:spcBef>
              <a:buSzPct val="25000"/>
              <a:buFont typeface="Arial"/>
              <a:buNone/>
            </a:pP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(SW[</a:t>
            </a:r>
            <a:r>
              <a:rPr lang="en-US" sz="1465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65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</a:p>
          <a:p>
            <a:pPr marL="548640" lvl="2" indent="-7620">
              <a:lnSpc>
                <a:spcPct val="80000"/>
              </a:lnSpc>
              <a:spcBef>
                <a:spcPts val="370"/>
              </a:spcBef>
              <a:buSzPct val="25000"/>
              <a:buFont typeface="Arial"/>
              <a:buNone/>
            </a:pPr>
            <a:r>
              <a:rPr lang="en-US" sz="165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marL="274320" lvl="1" indent="0">
              <a:lnSpc>
                <a:spcPct val="80000"/>
              </a:lnSpc>
              <a:spcBef>
                <a:spcPts val="444"/>
              </a:spcBef>
              <a:buSzPct val="25000"/>
              <a:buFont typeface="Arial"/>
              <a:buNone/>
            </a:pP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Network Programming &amp; Protocol</a:t>
            </a:r>
            <a:endParaRPr sz="4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182880">
              <a:spcBef>
                <a:spcPts val="0"/>
              </a:spcBef>
              <a:buSzPct val="85772"/>
            </a:pPr>
            <a:r>
              <a:rPr lang="en-US" dirty="0" smtClean="0"/>
              <a:t>The term </a:t>
            </a:r>
            <a:r>
              <a:rPr lang="en-US" i="1" dirty="0" smtClean="0"/>
              <a:t>network programming</a:t>
            </a:r>
            <a:r>
              <a:rPr lang="en-US" dirty="0" smtClean="0"/>
              <a:t> refers to writing programs that execute across multiple devices (computers), in which the devices are all connected to each other using a network.</a:t>
            </a:r>
            <a:endParaRPr lang="en-US" sz="2000" dirty="0" smtClean="0"/>
          </a:p>
          <a:p>
            <a:pPr lvl="0" indent="-182880">
              <a:spcBef>
                <a:spcPts val="0"/>
              </a:spcBef>
              <a:buSzPct val="85772"/>
            </a:pPr>
            <a:r>
              <a:rPr lang="en-US" sz="22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</a:t>
            </a:r>
            <a:r>
              <a:rPr lang="en-US" sz="22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place via a protocol. </a:t>
            </a:r>
            <a:endParaRPr lang="en-US" sz="222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182880">
              <a:spcBef>
                <a:spcPts val="0"/>
              </a:spcBef>
              <a:buSzPct val="85772"/>
            </a:pPr>
            <a:r>
              <a:rPr lang="en-US" sz="182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</a:t>
            </a:r>
            <a:r>
              <a:rPr lang="en-US" sz="182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(IP) </a:t>
            </a: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low-level routing protocol that breaks data into small packets and sends them to an address across a</a:t>
            </a:r>
            <a:r>
              <a:rPr lang="en-US" sz="1820" dirty="0"/>
              <a:t> </a:t>
            </a: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network, which does not guarantee to deliver said packets to the destination. </a:t>
            </a:r>
            <a:endParaRPr lang="en-US" sz="182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182880">
              <a:spcBef>
                <a:spcPts val="0"/>
              </a:spcBef>
              <a:buSzPct val="85772"/>
              <a:buNone/>
            </a:pPr>
            <a:endParaRPr lang="en-US" sz="18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182880">
              <a:spcBef>
                <a:spcPts val="0"/>
              </a:spcBef>
              <a:buSzPct val="85772"/>
            </a:pPr>
            <a:r>
              <a:rPr lang="en-US" sz="182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Control Protocol </a:t>
            </a: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(TCP) is a higher-level protocol that manages to robustly string together these packets, sorting and retransmitting them as necessary to reliably transmit data. </a:t>
            </a:r>
            <a:endParaRPr lang="en-US" sz="182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182880">
              <a:spcBef>
                <a:spcPts val="0"/>
              </a:spcBef>
              <a:buSzPct val="85772"/>
              <a:buNone/>
            </a:pPr>
            <a:endParaRPr lang="en-US" sz="182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182880">
              <a:spcBef>
                <a:spcPts val="0"/>
              </a:spcBef>
              <a:buSzPct val="85772"/>
            </a:pP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dirty="0"/>
              <a:t> </a:t>
            </a: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protocol, </a:t>
            </a:r>
            <a:r>
              <a:rPr lang="en-US" sz="182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Datagram Protocol (UDP), </a:t>
            </a: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sits next to TCP and can be used directly to support fast, connectionless, unreliable transport of packets.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dirty="0" err="1"/>
              <a:t>InetAddress</a:t>
            </a:r>
            <a:r>
              <a:rPr lang="en-US" dirty="0"/>
              <a:t> - </a:t>
            </a:r>
            <a:r>
              <a:rPr lang="en-US" dirty="0" smtClean="0"/>
              <a:t>Output</a:t>
            </a:r>
            <a:endParaRPr sz="4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the output produced by this program. (Of course, the output you see may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slightly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different.)</a:t>
            </a:r>
          </a:p>
          <a:p>
            <a:pPr lvl="1" indent="-182880">
              <a:spcBef>
                <a:spcPts val="480"/>
              </a:spcBef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default/166.203.115.212</a:t>
            </a:r>
          </a:p>
          <a:p>
            <a:pPr lvl="1" indent="-182880">
              <a:spcBef>
                <a:spcPts val="480"/>
              </a:spcBef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www.HerbSchildt.com/216.92.65.4</a:t>
            </a:r>
          </a:p>
          <a:p>
            <a:pPr lvl="1" indent="-182880">
              <a:spcBef>
                <a:spcPts val="480"/>
              </a:spcBef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www.nba.com/216.66.31.161</a:t>
            </a:r>
          </a:p>
          <a:p>
            <a:pPr lvl="1" indent="-182880">
              <a:spcBef>
                <a:spcPts val="480"/>
              </a:spcBef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www.nba.com/216.66.31.179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– Client 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import java.io.*;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import </a:t>
            </a:r>
            <a:r>
              <a:rPr lang="en-US" sz="1300" b="1" dirty="0" err="1" smtClean="0"/>
              <a:t>java.net.Socket</a:t>
            </a:r>
            <a:r>
              <a:rPr lang="en-US" sz="1300" b="1" dirty="0" smtClean="0"/>
              <a:t>;</a:t>
            </a:r>
            <a:endParaRPr lang="en-US" sz="1300" dirty="0" smtClean="0"/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public class </a:t>
            </a:r>
            <a:r>
              <a:rPr lang="en-US" sz="1300" b="1" dirty="0" err="1" smtClean="0"/>
              <a:t>ClientExample</a:t>
            </a:r>
            <a:r>
              <a:rPr lang="en-US" sz="1300" b="1" dirty="0" smtClean="0"/>
              <a:t> {</a:t>
            </a:r>
            <a:endParaRPr lang="en-US" sz="13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public static void main(String[] </a:t>
            </a:r>
            <a:r>
              <a:rPr lang="en-US" sz="1300" b="1" dirty="0" err="1" smtClean="0"/>
              <a:t>args</a:t>
            </a:r>
            <a:r>
              <a:rPr lang="en-US" sz="13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smtClean="0"/>
              <a:t>Socket s1 = </a:t>
            </a:r>
            <a:r>
              <a:rPr lang="en-US" sz="1300" b="1" dirty="0" smtClean="0"/>
              <a:t>null;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b="1" dirty="0" smtClean="0"/>
              <a:t>try</a:t>
            </a:r>
            <a:r>
              <a:rPr lang="en-US" sz="1300" dirty="0" smtClean="0"/>
              <a:t>{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s1 = </a:t>
            </a:r>
            <a:r>
              <a:rPr lang="en-US" sz="1300" b="1" dirty="0" smtClean="0"/>
              <a:t>new Socket("localhost",5401);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err="1" smtClean="0"/>
              <a:t>System.</a:t>
            </a:r>
            <a:r>
              <a:rPr lang="en-US" sz="1300" b="1" i="1" dirty="0" err="1" smtClean="0"/>
              <a:t>out.println</a:t>
            </a:r>
            <a:r>
              <a:rPr lang="en-US" sz="1300" b="1" i="1" dirty="0" smtClean="0"/>
              <a:t>("Client: Connection </a:t>
            </a:r>
            <a:r>
              <a:rPr lang="en-US" sz="1300" b="1" i="1" dirty="0" err="1" smtClean="0"/>
              <a:t>Extablished</a:t>
            </a:r>
            <a:r>
              <a:rPr lang="en-US" sz="1300" b="1" i="1" dirty="0" smtClean="0"/>
              <a:t>");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err="1" smtClean="0"/>
              <a:t>BufferedWriter</a:t>
            </a:r>
            <a:r>
              <a:rPr lang="en-US" sz="1300" dirty="0" smtClean="0"/>
              <a:t> </a:t>
            </a:r>
            <a:r>
              <a:rPr lang="en-US" sz="1300" dirty="0" err="1" smtClean="0"/>
              <a:t>bw</a:t>
            </a:r>
            <a:r>
              <a:rPr lang="en-US" sz="1300" dirty="0" smtClean="0"/>
              <a:t> = new </a:t>
            </a:r>
            <a:r>
              <a:rPr lang="en-US" sz="1300" dirty="0" err="1" smtClean="0"/>
              <a:t>BufferedWriter</a:t>
            </a:r>
            <a:r>
              <a:rPr lang="en-US" sz="1300" dirty="0" smtClean="0"/>
              <a:t>(new </a:t>
            </a:r>
            <a:r>
              <a:rPr lang="en-US" sz="1300" dirty="0" err="1" smtClean="0"/>
              <a:t>OutputStreamWriter</a:t>
            </a:r>
            <a:r>
              <a:rPr lang="en-US" sz="1300" dirty="0" smtClean="0"/>
              <a:t>(s1.getOutputStream()));</a:t>
            </a:r>
          </a:p>
          <a:p>
            <a:pPr lvl="3">
              <a:spcBef>
                <a:spcPts val="0"/>
              </a:spcBef>
              <a:buNone/>
            </a:pPr>
            <a:r>
              <a:rPr lang="nn-NO" sz="1300" b="1" dirty="0" smtClean="0"/>
              <a:t>for(int i = 0; i&lt;5; i++)</a:t>
            </a:r>
            <a:r>
              <a:rPr lang="en-US" sz="1300" dirty="0" smtClean="0"/>
              <a:t>{</a:t>
            </a:r>
          </a:p>
          <a:p>
            <a:pPr lvl="4">
              <a:spcBef>
                <a:spcPts val="0"/>
              </a:spcBef>
              <a:buNone/>
            </a:pPr>
            <a:r>
              <a:rPr lang="en-US" sz="1300" dirty="0" err="1" smtClean="0"/>
              <a:t>bw.write</a:t>
            </a:r>
            <a:r>
              <a:rPr lang="en-US" sz="1300" dirty="0" smtClean="0"/>
              <a:t>("Hello:"+</a:t>
            </a:r>
            <a:r>
              <a:rPr lang="en-US" sz="1300" dirty="0" err="1" smtClean="0"/>
              <a:t>i</a:t>
            </a:r>
            <a:r>
              <a:rPr lang="en-US" sz="1300" dirty="0" smtClean="0"/>
              <a:t>);</a:t>
            </a:r>
          </a:p>
          <a:p>
            <a:pPr lvl="4">
              <a:spcBef>
                <a:spcPts val="0"/>
              </a:spcBef>
              <a:buNone/>
            </a:pPr>
            <a:r>
              <a:rPr lang="en-US" sz="1300" dirty="0" err="1" smtClean="0"/>
              <a:t>Thread.</a:t>
            </a:r>
            <a:r>
              <a:rPr lang="en-US" sz="1300" i="1" dirty="0" err="1" smtClean="0"/>
              <a:t>sleep</a:t>
            </a:r>
            <a:r>
              <a:rPr lang="en-US" sz="1300" i="1" dirty="0" smtClean="0"/>
              <a:t>(200);</a:t>
            </a:r>
          </a:p>
          <a:p>
            <a:pPr lvl="4">
              <a:spcBef>
                <a:spcPts val="0"/>
              </a:spcBef>
              <a:buNone/>
            </a:pPr>
            <a:r>
              <a:rPr lang="en-US" sz="1300" dirty="0" err="1" smtClean="0"/>
              <a:t>bw.newLine</a:t>
            </a:r>
            <a:r>
              <a:rPr lang="en-US" sz="1300" dirty="0" smtClean="0"/>
              <a:t>();</a:t>
            </a:r>
          </a:p>
          <a:p>
            <a:pPr lvl="4">
              <a:spcBef>
                <a:spcPts val="0"/>
              </a:spcBef>
              <a:buNone/>
            </a:pPr>
            <a:r>
              <a:rPr lang="en-US" sz="1300" dirty="0" err="1" smtClean="0"/>
              <a:t>bw.flush</a:t>
            </a:r>
            <a:r>
              <a:rPr lang="en-US" sz="13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err="1" smtClean="0"/>
              <a:t>bw.close</a:t>
            </a:r>
            <a:r>
              <a:rPr lang="en-US" sz="13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b="1" dirty="0" smtClean="0"/>
              <a:t>if (!s1.isClosed())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                s1.close();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endParaRPr lang="en-US" sz="1300" dirty="0" smtClean="0"/>
          </a:p>
          <a:p>
            <a:pPr lvl="2">
              <a:spcBef>
                <a:spcPts val="0"/>
              </a:spcBef>
              <a:buNone/>
            </a:pPr>
            <a:r>
              <a:rPr lang="en-US" sz="1300" b="1" dirty="0" smtClean="0"/>
              <a:t>catch(</a:t>
            </a:r>
            <a:r>
              <a:rPr lang="en-US" sz="1300" b="1" dirty="0" err="1" smtClean="0"/>
              <a:t>IOException</a:t>
            </a:r>
            <a:r>
              <a:rPr lang="en-US" sz="1300" b="1" dirty="0" smtClean="0"/>
              <a:t> | </a:t>
            </a:r>
            <a:r>
              <a:rPr lang="en-US" sz="1300" b="1" dirty="0" err="1" smtClean="0"/>
              <a:t>InterruptedException</a:t>
            </a:r>
            <a:r>
              <a:rPr lang="en-US" sz="1300" b="1" dirty="0" smtClean="0"/>
              <a:t> e) </a:t>
            </a:r>
            <a:r>
              <a:rPr lang="en-US" sz="1300" dirty="0" smtClean="0"/>
              <a:t>{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– Server side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799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import java.io.*;</a:t>
            </a:r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import java.net.*;</a:t>
            </a:r>
            <a:endParaRPr lang="en-US" sz="1300" dirty="0" smtClean="0"/>
          </a:p>
          <a:p>
            <a:pPr>
              <a:spcBef>
                <a:spcPts val="0"/>
              </a:spcBef>
              <a:buNone/>
            </a:pPr>
            <a:r>
              <a:rPr lang="en-US" sz="1300" b="1" dirty="0" smtClean="0"/>
              <a:t>public class </a:t>
            </a:r>
            <a:r>
              <a:rPr lang="en-US" sz="1300" b="1" dirty="0" err="1" smtClean="0"/>
              <a:t>ServerExample</a:t>
            </a:r>
            <a:r>
              <a:rPr lang="en-US" sz="1300" b="1" dirty="0" smtClean="0"/>
              <a:t> {</a:t>
            </a:r>
            <a:endParaRPr lang="en-US" sz="1300" dirty="0" smtClean="0"/>
          </a:p>
          <a:p>
            <a:pPr lvl="1">
              <a:spcBef>
                <a:spcPts val="0"/>
              </a:spcBef>
              <a:buNone/>
            </a:pPr>
            <a:r>
              <a:rPr lang="en-US" sz="1300" b="1" dirty="0" smtClean="0"/>
              <a:t>public static void main(String[] </a:t>
            </a:r>
            <a:r>
              <a:rPr lang="en-US" sz="1300" b="1" dirty="0" err="1" smtClean="0"/>
              <a:t>args</a:t>
            </a:r>
            <a:r>
              <a:rPr lang="en-US" sz="1300" b="1" dirty="0" smtClean="0"/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err="1" smtClean="0"/>
              <a:t>ServerSocket</a:t>
            </a:r>
            <a:r>
              <a:rPr lang="en-US" sz="1300" dirty="0" smtClean="0"/>
              <a:t> s = </a:t>
            </a:r>
            <a:r>
              <a:rPr lang="en-US" sz="1300" b="1" dirty="0" smtClean="0"/>
              <a:t>null;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smtClean="0"/>
              <a:t>Socket s1 = </a:t>
            </a:r>
            <a:r>
              <a:rPr lang="en-US" sz="1300" b="1" dirty="0" smtClean="0"/>
              <a:t>null;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b="1" dirty="0" smtClean="0"/>
              <a:t>try{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s = </a:t>
            </a:r>
            <a:r>
              <a:rPr lang="en-US" sz="1300" b="1" dirty="0" smtClean="0"/>
              <a:t>new </a:t>
            </a:r>
            <a:r>
              <a:rPr lang="en-US" sz="1300" b="1" dirty="0" err="1" smtClean="0"/>
              <a:t>ServerSocket</a:t>
            </a:r>
            <a:r>
              <a:rPr lang="en-US" sz="1300" b="1" dirty="0" smtClean="0"/>
              <a:t>(5401);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s1 = </a:t>
            </a:r>
            <a:r>
              <a:rPr lang="en-US" sz="1300" dirty="0" err="1" smtClean="0"/>
              <a:t>s.accept</a:t>
            </a:r>
            <a:r>
              <a:rPr lang="en-US" sz="13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err="1" smtClean="0"/>
              <a:t>System.</a:t>
            </a:r>
            <a:r>
              <a:rPr lang="en-US" sz="1300" b="1" i="1" dirty="0" err="1" smtClean="0"/>
              <a:t>out.println</a:t>
            </a:r>
            <a:r>
              <a:rPr lang="en-US" sz="1300" b="1" i="1" dirty="0" smtClean="0"/>
              <a:t>("Connection </a:t>
            </a:r>
            <a:r>
              <a:rPr lang="en-US" sz="1300" b="1" i="1" dirty="0" err="1" smtClean="0"/>
              <a:t>Extablished</a:t>
            </a:r>
            <a:r>
              <a:rPr lang="en-US" sz="1300" b="1" i="1" dirty="0" smtClean="0"/>
              <a:t>");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err="1" smtClean="0"/>
              <a:t>BufferedReader</a:t>
            </a:r>
            <a:r>
              <a:rPr lang="en-US" sz="1300" dirty="0" smtClean="0"/>
              <a:t> </a:t>
            </a:r>
            <a:r>
              <a:rPr lang="en-US" sz="1300" dirty="0" err="1" smtClean="0"/>
              <a:t>br</a:t>
            </a:r>
            <a:r>
              <a:rPr lang="en-US" sz="1300" dirty="0" smtClean="0"/>
              <a:t> = </a:t>
            </a:r>
            <a:r>
              <a:rPr lang="en-US" sz="1300" b="1" dirty="0" smtClean="0"/>
              <a:t>new </a:t>
            </a:r>
            <a:r>
              <a:rPr lang="en-US" sz="1300" b="1" dirty="0" err="1" smtClean="0"/>
              <a:t>BufferedReader</a:t>
            </a:r>
            <a:r>
              <a:rPr lang="en-US" sz="1300" b="1" dirty="0" smtClean="0"/>
              <a:t>(new </a:t>
            </a:r>
            <a:r>
              <a:rPr lang="en-US" sz="1300" b="1" dirty="0" err="1" smtClean="0"/>
              <a:t>InputStreamReader</a:t>
            </a:r>
            <a:r>
              <a:rPr lang="en-US" sz="1300" b="1" dirty="0" smtClean="0"/>
              <a:t>(s1.getInputStream()));</a:t>
            </a:r>
          </a:p>
          <a:p>
            <a:pPr lvl="3">
              <a:spcBef>
                <a:spcPts val="0"/>
              </a:spcBef>
              <a:buNone/>
            </a:pPr>
            <a:endParaRPr lang="en-US" sz="1300" dirty="0" smtClean="0"/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String </a:t>
            </a:r>
            <a:r>
              <a:rPr lang="en-US" sz="1300" dirty="0" err="1" smtClean="0"/>
              <a:t>inp</a:t>
            </a:r>
            <a:r>
              <a:rPr lang="en-US" sz="1300" dirty="0" smtClean="0"/>
              <a:t> = </a:t>
            </a:r>
            <a:r>
              <a:rPr lang="en-US" sz="1300" dirty="0" err="1" smtClean="0"/>
              <a:t>br.readLine</a:t>
            </a:r>
            <a:r>
              <a:rPr lang="en-US" sz="13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b="1" dirty="0" smtClean="0"/>
              <a:t>while (</a:t>
            </a:r>
            <a:r>
              <a:rPr lang="en-US" sz="1300" b="1" dirty="0" err="1" smtClean="0"/>
              <a:t>inp</a:t>
            </a:r>
            <a:r>
              <a:rPr lang="en-US" sz="1300" b="1" dirty="0" smtClean="0"/>
              <a:t> != null &amp;&amp; !</a:t>
            </a:r>
            <a:r>
              <a:rPr lang="en-US" sz="1300" b="1" dirty="0" err="1" smtClean="0"/>
              <a:t>inp.equals</a:t>
            </a:r>
            <a:r>
              <a:rPr lang="en-US" sz="1300" b="1" dirty="0" smtClean="0"/>
              <a:t>("exit")) {</a:t>
            </a:r>
          </a:p>
          <a:p>
            <a:pPr lvl="4">
              <a:spcBef>
                <a:spcPts val="0"/>
              </a:spcBef>
              <a:buNone/>
            </a:pPr>
            <a:r>
              <a:rPr lang="en-US" sz="1300" dirty="0" err="1" smtClean="0"/>
              <a:t>System.</a:t>
            </a:r>
            <a:r>
              <a:rPr lang="en-US" sz="1300" b="1" i="1" dirty="0" err="1" smtClean="0"/>
              <a:t>out.println</a:t>
            </a:r>
            <a:r>
              <a:rPr lang="en-US" sz="1300" b="1" i="1" dirty="0" smtClean="0"/>
              <a:t>("Read:" + </a:t>
            </a:r>
            <a:r>
              <a:rPr lang="en-US" sz="1300" b="1" i="1" dirty="0" err="1" smtClean="0"/>
              <a:t>inp</a:t>
            </a:r>
            <a:r>
              <a:rPr lang="en-US" sz="1300" b="1" i="1" dirty="0" smtClean="0"/>
              <a:t> );</a:t>
            </a:r>
          </a:p>
          <a:p>
            <a:pPr lvl="4">
              <a:spcBef>
                <a:spcPts val="0"/>
              </a:spcBef>
              <a:buNone/>
            </a:pPr>
            <a:r>
              <a:rPr lang="en-US" sz="1300" dirty="0" err="1" smtClean="0"/>
              <a:t>inp</a:t>
            </a:r>
            <a:r>
              <a:rPr lang="en-US" sz="1300" dirty="0" smtClean="0"/>
              <a:t> = </a:t>
            </a:r>
            <a:r>
              <a:rPr lang="en-US" sz="1300" dirty="0" err="1" smtClean="0"/>
              <a:t>br.readLine</a:t>
            </a:r>
            <a:r>
              <a:rPr lang="en-US" sz="13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err="1" smtClean="0"/>
              <a:t>System.</a:t>
            </a:r>
            <a:r>
              <a:rPr lang="en-US" sz="1300" b="1" i="1" dirty="0" err="1" smtClean="0"/>
              <a:t>out.println</a:t>
            </a:r>
            <a:r>
              <a:rPr lang="en-US" sz="1300" b="1" i="1" dirty="0" smtClean="0"/>
              <a:t>("Read:" + </a:t>
            </a:r>
            <a:r>
              <a:rPr lang="en-US" sz="1300" b="1" i="1" dirty="0" err="1" smtClean="0"/>
              <a:t>inp</a:t>
            </a:r>
            <a:r>
              <a:rPr lang="en-US" sz="1300" b="1" i="1" dirty="0" smtClean="0"/>
              <a:t> 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err="1" smtClean="0"/>
              <a:t>br.close</a:t>
            </a:r>
            <a:r>
              <a:rPr lang="en-US" sz="1300" dirty="0" smtClean="0"/>
              <a:t>();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b="1" dirty="0" smtClean="0"/>
              <a:t>if (!s1.isClosed())</a:t>
            </a:r>
          </a:p>
          <a:p>
            <a:pPr lvl="3">
              <a:spcBef>
                <a:spcPts val="0"/>
              </a:spcBef>
              <a:buNone/>
            </a:pPr>
            <a:r>
              <a:rPr lang="en-US" sz="1300" dirty="0" smtClean="0"/>
              <a:t>                s1.close();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smtClean="0"/>
              <a:t>} </a:t>
            </a:r>
            <a:r>
              <a:rPr lang="en-US" sz="1300" b="1" dirty="0" smtClean="0"/>
              <a:t>catch(</a:t>
            </a:r>
            <a:r>
              <a:rPr lang="en-US" sz="1300" b="1" dirty="0" err="1" smtClean="0"/>
              <a:t>IOException</a:t>
            </a:r>
            <a:r>
              <a:rPr lang="en-US" sz="1300" b="1" dirty="0" smtClean="0"/>
              <a:t> e) {</a:t>
            </a:r>
          </a:p>
          <a:p>
            <a:pPr lvl="2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sz="1300" dirty="0" smtClean="0"/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}</a:t>
            </a:r>
            <a:endParaRPr lang="en-US" sz="13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Java: Complete Reference - </a:t>
            </a:r>
            <a:r>
              <a:rPr lang="en-US" altLang="en-US"/>
              <a:t>Chapter </a:t>
            </a:r>
            <a:r>
              <a:rPr lang="en-US" altLang="en-US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9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.net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java.net package provides support for the two common network protocols:</a:t>
            </a:r>
          </a:p>
          <a:p>
            <a:r>
              <a:rPr lang="en-US" b="1" dirty="0" smtClean="0"/>
              <a:t>TCP</a:t>
            </a:r>
          </a:p>
          <a:p>
            <a:pPr lvl="1"/>
            <a:r>
              <a:rPr lang="en-US" dirty="0" smtClean="0"/>
              <a:t>TCP is typically used over the Internet Protocol, which is referred to as TCP/IP.</a:t>
            </a:r>
          </a:p>
          <a:p>
            <a:r>
              <a:rPr lang="en-US" b="1" dirty="0" smtClean="0"/>
              <a:t>UDP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TCP/IP </a:t>
            </a:r>
            <a:r>
              <a:rPr lang="en-US" sz="400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Sockets</a:t>
            </a:r>
            <a:endParaRPr lang="en-US" sz="400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182880">
              <a:spcBef>
                <a:spcPts val="0"/>
              </a:spcBef>
            </a:pPr>
            <a:r>
              <a:rPr lang="en-US" sz="2000" b="1" dirty="0" smtClean="0"/>
              <a:t>Definition1:</a:t>
            </a:r>
            <a:r>
              <a:rPr lang="en-US" sz="2000" dirty="0" smtClean="0"/>
              <a:t> A socket is one end-point of a two-way communication link between two programs running on the network.</a:t>
            </a:r>
          </a:p>
          <a:p>
            <a:pPr lvl="0" indent="-182880">
              <a:spcBef>
                <a:spcPts val="0"/>
              </a:spcBef>
            </a:pPr>
            <a:endParaRPr lang="en-US" sz="2000" dirty="0" smtClean="0"/>
          </a:p>
          <a:p>
            <a:pPr lvl="0" indent="-182880"/>
            <a:r>
              <a:rPr lang="en-US" sz="2000" b="1" dirty="0" smtClean="0"/>
              <a:t>Definition2</a:t>
            </a:r>
            <a:r>
              <a:rPr lang="en-US" sz="2000" dirty="0" smtClean="0"/>
              <a:t>: Socket is the Java programming model to establish the communication link between two processes. </a:t>
            </a:r>
          </a:p>
          <a:p>
            <a:pPr lvl="0" indent="-182880"/>
            <a:endParaRPr lang="en-US" sz="2000" dirty="0" smtClean="0"/>
          </a:p>
          <a:p>
            <a:pPr lvl="0" indent="-182880"/>
            <a:r>
              <a:rPr lang="en-US" sz="2000" b="1" dirty="0" smtClean="0"/>
              <a:t>Definition3</a:t>
            </a:r>
            <a:r>
              <a:rPr lang="en-US" sz="2000" dirty="0" smtClean="0"/>
              <a:t>: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sockets are used to implement reliable, bidirectional, persistent, point-to-point, stream-based connections between hosts on the Internet. 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182880"/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can be used to connect Java’s I/O system to other programs that may reside either on the local machine or on any other machine on the Internet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82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</a:t>
            </a:r>
            <a:r>
              <a:rPr lang="en-US" sz="182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examined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TCP/IP </a:t>
            </a:r>
            <a:r>
              <a:rPr lang="en-US" sz="400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Sockets</a:t>
            </a:r>
            <a:endParaRPr lang="en-US" sz="400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two kinds of TCP sockets in Java. One is for servers, and the other is for clients.</a:t>
            </a:r>
          </a:p>
          <a:p>
            <a:pPr lvl="1" indent="-182880">
              <a:lnSpc>
                <a:spcPct val="90000"/>
              </a:lnSpc>
              <a:spcBef>
                <a:spcPts val="444"/>
              </a:spcBef>
              <a:buSzPct val="85772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is designed to be a "listener," which waits for clients to connect before doing anything. Thus, </a:t>
            </a:r>
            <a:r>
              <a:rPr lang="en-US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for servers. </a:t>
            </a:r>
            <a:endParaRPr lang="en-US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en-US" dirty="0"/>
              <a:t>A server is allowed to </a:t>
            </a:r>
            <a:r>
              <a:rPr lang="en-US" dirty="0" smtClean="0"/>
              <a:t>accept multiple </a:t>
            </a:r>
            <a:r>
              <a:rPr lang="en-US" dirty="0"/>
              <a:t>clients connected to the same port number, although each session is unique. </a:t>
            </a:r>
            <a:endParaRPr lang="en-US" dirty="0" smtClean="0"/>
          </a:p>
          <a:p>
            <a:pPr lvl="2"/>
            <a:r>
              <a:rPr lang="en-US" dirty="0" smtClean="0"/>
              <a:t>To manage </a:t>
            </a:r>
            <a:r>
              <a:rPr lang="en-US" dirty="0"/>
              <a:t>multiple client connections, a server process must be multithreaded or have </a:t>
            </a:r>
            <a:r>
              <a:rPr lang="en-US" dirty="0" smtClean="0"/>
              <a:t>some other </a:t>
            </a:r>
            <a:r>
              <a:rPr lang="en-US" dirty="0"/>
              <a:t>means of multiplexing the simultaneous I/O.</a:t>
            </a: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182880">
              <a:lnSpc>
                <a:spcPct val="90000"/>
              </a:lnSpc>
              <a:spcBef>
                <a:spcPts val="444"/>
              </a:spcBef>
              <a:buSzPct val="85772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is for clients. It is designed to connect to server sockets and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protocol exchanges.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it work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things we have to learn to get the socket working are: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the initial connection between the client and server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messages to the server/client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messages from the server/client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Steps to establish connection between the client and server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Step#1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server application normally listens to a specific port waiting for connection requests from a client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2" indent="-182880">
              <a:spcBef>
                <a:spcPts val="0"/>
              </a:spcBef>
            </a:pPr>
            <a:r>
              <a:rPr lang="en-US" dirty="0" smtClean="0"/>
              <a:t>TCP/IP reserves the lower 1,024 ports for specific  well known protocols. </a:t>
            </a:r>
          </a:p>
          <a:p>
            <a:pPr lvl="3" indent="-182880">
              <a:spcBef>
                <a:spcPts val="0"/>
              </a:spcBef>
            </a:pPr>
            <a:r>
              <a:rPr lang="en-US" dirty="0" smtClean="0"/>
              <a:t>Port number 21 is for FTP; </a:t>
            </a:r>
          </a:p>
          <a:p>
            <a:pPr lvl="3" indent="-182880">
              <a:spcBef>
                <a:spcPts val="0"/>
              </a:spcBef>
            </a:pPr>
            <a:r>
              <a:rPr lang="en-US" dirty="0" smtClean="0"/>
              <a:t>23 is for Telnet;</a:t>
            </a:r>
          </a:p>
          <a:p>
            <a:pPr lvl="3" indent="-182880">
              <a:spcBef>
                <a:spcPts val="0"/>
              </a:spcBef>
            </a:pPr>
            <a:r>
              <a:rPr lang="en-US" dirty="0" smtClean="0"/>
              <a:t>25 is for e-mail; </a:t>
            </a:r>
          </a:p>
          <a:p>
            <a:pPr lvl="3" indent="-182880">
              <a:spcBef>
                <a:spcPts val="0"/>
              </a:spcBef>
            </a:pPr>
            <a:r>
              <a:rPr lang="en-US" dirty="0" smtClean="0"/>
              <a:t>43 is for </a:t>
            </a:r>
            <a:r>
              <a:rPr lang="en-US" dirty="0" err="1" smtClean="0"/>
              <a:t>whois</a:t>
            </a:r>
            <a:r>
              <a:rPr lang="en-US" dirty="0" smtClean="0"/>
              <a:t>; </a:t>
            </a:r>
          </a:p>
          <a:p>
            <a:pPr lvl="3" indent="-182880">
              <a:spcBef>
                <a:spcPts val="0"/>
              </a:spcBef>
            </a:pPr>
            <a:r>
              <a:rPr lang="en-US" dirty="0" smtClean="0"/>
              <a:t>80 is for HTTP</a:t>
            </a:r>
          </a:p>
          <a:p>
            <a:pPr lvl="2" indent="-182880">
              <a:spcBef>
                <a:spcPts val="0"/>
              </a:spcBef>
            </a:pPr>
            <a:r>
              <a:rPr lang="en-US" dirty="0" smtClean="0"/>
              <a:t>For user app we have to use port &gt;1024 </a:t>
            </a:r>
          </a:p>
          <a:p>
            <a:pPr lvl="2" indent="-182880">
              <a:spcBef>
                <a:spcPts val="0"/>
              </a:spcBef>
            </a:pPr>
            <a:endParaRPr lang="en-US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Java side:</a:t>
            </a:r>
          </a:p>
          <a:p>
            <a:pPr marL="731520" marR="0" lvl="2" indent="-18541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application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object, on a specific port</a:t>
            </a:r>
          </a:p>
          <a:p>
            <a:pPr marL="731520" marR="0" lvl="2" indent="-185419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  <a:p>
            <a: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ServerSocket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(4242);</a:t>
            </a: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Steps to establish connection between the client and server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Step#2: 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knows the IP address and port number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request.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connection request arrives, the client and the server establish a dedicated connection over which they can communicate.</a:t>
            </a:r>
          </a:p>
          <a:p>
            <a:pPr marL="731520" marR="0" lvl="2" indent="-185419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ct val="88147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the connection process, the client is assigned a local port number, and binds a </a:t>
            </a:r>
            <a:r>
              <a:rPr lang="en-US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to it. </a:t>
            </a:r>
            <a:endParaRPr lang="en-US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520" marR="0" lvl="2" indent="-185419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ct val="88147"/>
              <a:buFont typeface="Arial"/>
              <a:buChar char="•"/>
            </a:pP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connection is established, the client communicates with the server by reading from and writing to the socket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Java side:</a:t>
            </a:r>
          </a:p>
          <a:p>
            <a:pPr marL="731520" marR="0" lvl="2" indent="-185419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ct val="88147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makes a Socket connection request to the server application using the IP address and port</a:t>
            </a:r>
          </a:p>
          <a:p>
            <a:pPr marL="731520" marR="0" lvl="2" indent="-185419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ct val="88147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 lang="en-US" sz="1665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 = new Socket ("190.165.1.103" , 4242);</a:t>
            </a:r>
          </a:p>
          <a:p>
            <a:pPr marL="1554480" marR="0" lvl="6" indent="-182880" algn="l" rtl="0">
              <a:lnSpc>
                <a:spcPct val="90000"/>
              </a:lnSpc>
              <a:spcBef>
                <a:spcPts val="314"/>
              </a:spcBef>
              <a:spcAft>
                <a:spcPts val="0"/>
              </a:spcAft>
              <a:buClr>
                <a:schemeClr val="accent1"/>
              </a:buClr>
              <a:buSzPct val="9825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 is Client side socket</a:t>
            </a:r>
            <a:endParaRPr lang="en-US" sz="1572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buClr>
                <a:schemeClr val="accent1"/>
              </a:buClr>
              <a:buSzPct val="82763"/>
              <a:buFont typeface="Arial"/>
              <a:buNone/>
            </a:pPr>
            <a:endParaRPr sz="18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Steps to establish connection between the client and server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Step#3:</a:t>
            </a:r>
          </a:p>
          <a:p>
            <a:pPr lvl="1" indent="-182880">
              <a:lnSpc>
                <a:spcPct val="90000"/>
              </a:lnSpc>
              <a:spcBef>
                <a:spcPts val="480"/>
              </a:spcBef>
            </a:pPr>
            <a:r>
              <a:rPr lang="en-US" dirty="0"/>
              <a:t>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 the request and gets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local port number 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2" indent="-182880">
              <a:lnSpc>
                <a:spcPct val="90000"/>
              </a:lnSpc>
              <a:spcBef>
                <a:spcPts val="480"/>
              </a:spcBef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a new port number so that it can continue to listen for connection requests on the original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r>
              <a:rPr lang="en-US" dirty="0" smtClean="0"/>
              <a:t>.</a:t>
            </a:r>
          </a:p>
          <a:p>
            <a:pPr lvl="2" indent="-182880">
              <a:lnSpc>
                <a:spcPct val="90000"/>
              </a:lnSpc>
              <a:spcBef>
                <a:spcPts val="480"/>
              </a:spcBef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182880">
              <a:lnSpc>
                <a:spcPct val="90000"/>
              </a:lnSpc>
              <a:spcBef>
                <a:spcPts val="480"/>
              </a:spcBef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also binds a socket to its local port and communicates with the client by reading from and writing to it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1" indent="-182880">
              <a:lnSpc>
                <a:spcPct val="90000"/>
              </a:lnSpc>
              <a:spcBef>
                <a:spcPts val="480"/>
              </a:spcBef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182880">
              <a:lnSpc>
                <a:spcPct val="90000"/>
              </a:lnSpc>
              <a:spcBef>
                <a:spcPts val="480"/>
              </a:spcBef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Java side:</a:t>
            </a:r>
          </a:p>
          <a:p>
            <a:pPr lvl="2" indent="-190500">
              <a:lnSpc>
                <a:spcPct val="90000"/>
              </a:lnSpc>
              <a:spcBef>
                <a:spcPts val="400"/>
              </a:spcBef>
              <a:buSzPct val="850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accept the Client’s request and return a socket object(on a different port) on server side that knows how to communicate with the client.</a:t>
            </a:r>
          </a:p>
          <a:p>
            <a:pPr lvl="2" indent="-190500">
              <a:lnSpc>
                <a:spcPct val="90000"/>
              </a:lnSpc>
              <a:spcBef>
                <a:spcPts val="400"/>
              </a:spcBef>
              <a:buSzPct val="850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  <a:p>
            <a:pPr marL="1188719" lvl="3" indent="0">
              <a:lnSpc>
                <a:spcPct val="90000"/>
              </a:lnSpc>
              <a:spcBef>
                <a:spcPts val="360"/>
              </a:spcBef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Socket sock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serverSock.accept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</a:p>
          <a:p>
            <a:pPr lvl="4" indent="-193039">
              <a:lnSpc>
                <a:spcPct val="90000"/>
              </a:lnSpc>
              <a:spcBef>
                <a:spcPts val="320"/>
              </a:spcBef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server side socket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1356</Words>
  <Application>Microsoft Office PowerPoint</Application>
  <PresentationFormat>On-screen Show (4:3)</PresentationFormat>
  <Paragraphs>217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SOCKET PROGRAMMING</vt:lpstr>
      <vt:lpstr>Network Programming &amp; Protocol</vt:lpstr>
      <vt:lpstr>Java .net package</vt:lpstr>
      <vt:lpstr>TCP/IP Sockets</vt:lpstr>
      <vt:lpstr>TCP/IP Sockets</vt:lpstr>
      <vt:lpstr>How does it work</vt:lpstr>
      <vt:lpstr>Steps to establish connection between the client and server</vt:lpstr>
      <vt:lpstr>Steps to establish connection between the client and server</vt:lpstr>
      <vt:lpstr>Steps to establish connection between the client and server</vt:lpstr>
      <vt:lpstr>Send messages to the server/client</vt:lpstr>
      <vt:lpstr>Receive messages from server/client</vt:lpstr>
      <vt:lpstr>Details of some classes</vt:lpstr>
      <vt:lpstr>Client Socket/Socket</vt:lpstr>
      <vt:lpstr>Client Socket/Socket</vt:lpstr>
      <vt:lpstr>Client Socket/Socket</vt:lpstr>
      <vt:lpstr>Server Socket</vt:lpstr>
      <vt:lpstr>Server Socket</vt:lpstr>
      <vt:lpstr>InetAddress</vt:lpstr>
      <vt:lpstr>InetAddress - Example</vt:lpstr>
      <vt:lpstr>InetAddress - Output</vt:lpstr>
      <vt:lpstr>Example code – Client side</vt:lpstr>
      <vt:lpstr>Example code – Server side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Tanjina Helaly</dc:creator>
  <cp:lastModifiedBy>Tanjina Helaly</cp:lastModifiedBy>
  <cp:revision>7</cp:revision>
  <dcterms:modified xsi:type="dcterms:W3CDTF">2016-12-04T10:09:16Z</dcterms:modified>
</cp:coreProperties>
</file>