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8" r:id="rId3"/>
    <p:sldId id="259" r:id="rId4"/>
    <p:sldId id="257" r:id="rId5"/>
    <p:sldId id="261" r:id="rId6"/>
    <p:sldId id="262" r:id="rId7"/>
    <p:sldId id="288" r:id="rId8"/>
    <p:sldId id="263" r:id="rId9"/>
    <p:sldId id="265" r:id="rId10"/>
    <p:sldId id="269" r:id="rId11"/>
    <p:sldId id="264" r:id="rId12"/>
    <p:sldId id="268" r:id="rId13"/>
    <p:sldId id="266" r:id="rId14"/>
    <p:sldId id="289" r:id="rId15"/>
    <p:sldId id="277" r:id="rId16"/>
    <p:sldId id="278" r:id="rId17"/>
    <p:sldId id="279" r:id="rId18"/>
    <p:sldId id="280" r:id="rId19"/>
    <p:sldId id="282" r:id="rId20"/>
    <p:sldId id="281" r:id="rId21"/>
    <p:sldId id="270" r:id="rId22"/>
    <p:sldId id="291" r:id="rId23"/>
    <p:sldId id="299" r:id="rId24"/>
    <p:sldId id="302" r:id="rId25"/>
    <p:sldId id="290" r:id="rId26"/>
    <p:sldId id="271" r:id="rId27"/>
    <p:sldId id="286" r:id="rId28"/>
    <p:sldId id="300" r:id="rId29"/>
    <p:sldId id="301" r:id="rId30"/>
    <p:sldId id="287" r:id="rId31"/>
    <p:sldId id="284" r:id="rId32"/>
    <p:sldId id="272" r:id="rId33"/>
    <p:sldId id="293" r:id="rId34"/>
    <p:sldId id="294" r:id="rId35"/>
    <p:sldId id="295" r:id="rId36"/>
    <p:sldId id="296" r:id="rId37"/>
    <p:sldId id="292" r:id="rId38"/>
    <p:sldId id="298"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1086" y="3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26AF4FB-1256-42CA-B2E1-25FEA7873E61}" type="datetimeFigureOut">
              <a:rPr lang="en-US" smtClean="0"/>
              <a:pPr/>
              <a:t>4/23/2017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4184A-1A9F-406D-9B81-430EF5696FF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6AF4FB-1256-42CA-B2E1-25FEA7873E61}" type="datetimeFigureOut">
              <a:rPr lang="en-US" smtClean="0"/>
              <a:pPr/>
              <a:t>4/23/2017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4184A-1A9F-406D-9B81-430EF5696FF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6AF4FB-1256-42CA-B2E1-25FEA7873E61}" type="datetimeFigureOut">
              <a:rPr lang="en-US" smtClean="0"/>
              <a:pPr/>
              <a:t>4/23/2017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4184A-1A9F-406D-9B81-430EF5696FF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6AF4FB-1256-42CA-B2E1-25FEA7873E61}" type="datetimeFigureOut">
              <a:rPr lang="en-US" smtClean="0"/>
              <a:pPr/>
              <a:t>4/23/2017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4184A-1A9F-406D-9B81-430EF5696FF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6AF4FB-1256-42CA-B2E1-25FEA7873E61}" type="datetimeFigureOut">
              <a:rPr lang="en-US" smtClean="0"/>
              <a:pPr/>
              <a:t>4/23/2017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4184A-1A9F-406D-9B81-430EF5696FF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6AF4FB-1256-42CA-B2E1-25FEA7873E61}" type="datetimeFigureOut">
              <a:rPr lang="en-US" smtClean="0"/>
              <a:pPr/>
              <a:t>4/23/2017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34184A-1A9F-406D-9B81-430EF5696FF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6AF4FB-1256-42CA-B2E1-25FEA7873E61}" type="datetimeFigureOut">
              <a:rPr lang="en-US" smtClean="0"/>
              <a:pPr/>
              <a:t>4/23/2017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34184A-1A9F-406D-9B81-430EF5696FF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6AF4FB-1256-42CA-B2E1-25FEA7873E61}" type="datetimeFigureOut">
              <a:rPr lang="en-US" smtClean="0"/>
              <a:pPr/>
              <a:t>4/23/2017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34184A-1A9F-406D-9B81-430EF5696FF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6AF4FB-1256-42CA-B2E1-25FEA7873E61}" type="datetimeFigureOut">
              <a:rPr lang="en-US" smtClean="0"/>
              <a:pPr/>
              <a:t>4/23/2017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34184A-1A9F-406D-9B81-430EF5696FF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6AF4FB-1256-42CA-B2E1-25FEA7873E61}" type="datetimeFigureOut">
              <a:rPr lang="en-US" smtClean="0"/>
              <a:pPr/>
              <a:t>4/23/2017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34184A-1A9F-406D-9B81-430EF5696FF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6AF4FB-1256-42CA-B2E1-25FEA7873E61}" type="datetimeFigureOut">
              <a:rPr lang="en-US" smtClean="0"/>
              <a:pPr/>
              <a:t>4/23/2017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34184A-1A9F-406D-9B81-430EF5696FF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226AF4FB-1256-42CA-B2E1-25FEA7873E61}" type="datetimeFigureOut">
              <a:rPr lang="en-US" smtClean="0"/>
              <a:pPr/>
              <a:t>4/23/2017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8C34184A-1A9F-406D-9B81-430EF5696FF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Thread</a:t>
            </a:r>
            <a:endParaRPr lang="en-US" dirty="0"/>
          </a:p>
        </p:txBody>
      </p:sp>
      <p:sp>
        <p:nvSpPr>
          <p:cNvPr id="3" name="Subtitle 2"/>
          <p:cNvSpPr>
            <a:spLocks noGrp="1"/>
          </p:cNvSpPr>
          <p:nvPr>
            <p:ph type="subTitle" idx="1"/>
          </p:nvPr>
        </p:nvSpPr>
        <p:spPr/>
        <p:txBody>
          <a:bodyPr/>
          <a:lstStyle/>
          <a:p>
            <a:r>
              <a:rPr lang="en-US" dirty="0" err="1" smtClean="0"/>
              <a:t>Tanjina</a:t>
            </a:r>
            <a:r>
              <a:rPr lang="en-US" dirty="0" smtClean="0"/>
              <a:t> </a:t>
            </a:r>
            <a:r>
              <a:rPr lang="en-US" dirty="0" err="1" smtClean="0"/>
              <a:t>Helaly</a:t>
            </a:r>
            <a:endParaRPr lang="en-US" dirty="0"/>
          </a:p>
        </p:txBody>
      </p:sp>
    </p:spTree>
    <p:extLst>
      <p:ext uri="{BB962C8B-B14F-4D97-AF65-F5344CB8AC3E}">
        <p14:creationId xmlns:p14="http://schemas.microsoft.com/office/powerpoint/2010/main" val="32514589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the Runnable Interface</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sz="1500" b="1" dirty="0"/>
              <a:t>public class </a:t>
            </a:r>
            <a:r>
              <a:rPr lang="en-US" sz="1500" b="1" dirty="0" err="1"/>
              <a:t>ThreadTest</a:t>
            </a:r>
            <a:r>
              <a:rPr lang="en-US" sz="1500" b="1" dirty="0"/>
              <a:t> </a:t>
            </a:r>
            <a:r>
              <a:rPr lang="en-US" sz="1500" b="1" dirty="0" smtClean="0"/>
              <a:t>{</a:t>
            </a:r>
            <a:endParaRPr lang="en-US" sz="1500" dirty="0"/>
          </a:p>
          <a:p>
            <a:pPr marL="274320" lvl="1" indent="0">
              <a:spcBef>
                <a:spcPts val="0"/>
              </a:spcBef>
              <a:buNone/>
            </a:pPr>
            <a:r>
              <a:rPr lang="en-US" sz="1500" b="1" dirty="0"/>
              <a:t>public static void main(String[] </a:t>
            </a:r>
            <a:r>
              <a:rPr lang="en-US" sz="1500" b="1" dirty="0" err="1"/>
              <a:t>args</a:t>
            </a:r>
            <a:r>
              <a:rPr lang="en-US" sz="1500" b="1" dirty="0"/>
              <a:t>) {</a:t>
            </a:r>
          </a:p>
          <a:p>
            <a:pPr marL="548640" lvl="2" indent="0">
              <a:spcBef>
                <a:spcPts val="0"/>
              </a:spcBef>
              <a:buNone/>
            </a:pPr>
            <a:r>
              <a:rPr lang="en-US" sz="1500" dirty="0"/>
              <a:t>Thread t1 = </a:t>
            </a:r>
            <a:r>
              <a:rPr lang="en-US" sz="1500" b="1" dirty="0"/>
              <a:t>new Thread(new </a:t>
            </a:r>
            <a:r>
              <a:rPr lang="en-US" sz="1500" b="1" dirty="0" err="1"/>
              <a:t>JobForThread</a:t>
            </a:r>
            <a:r>
              <a:rPr lang="en-US" sz="1500" b="1" dirty="0"/>
              <a:t>(), "1st thread");</a:t>
            </a:r>
          </a:p>
          <a:p>
            <a:pPr marL="548640" lvl="2" indent="0">
              <a:spcBef>
                <a:spcPts val="0"/>
              </a:spcBef>
              <a:buNone/>
            </a:pPr>
            <a:r>
              <a:rPr lang="en-US" sz="1500" dirty="0"/>
              <a:t>Thread t2 = </a:t>
            </a:r>
            <a:r>
              <a:rPr lang="en-US" sz="1500" b="1" dirty="0"/>
              <a:t>new Thread(new </a:t>
            </a:r>
            <a:r>
              <a:rPr lang="en-US" sz="1500" b="1" dirty="0" err="1"/>
              <a:t>JobForThread</a:t>
            </a:r>
            <a:r>
              <a:rPr lang="en-US" sz="1500" b="1" dirty="0"/>
              <a:t>(), "2nd thread");</a:t>
            </a:r>
          </a:p>
          <a:p>
            <a:pPr marL="548640" lvl="2" indent="0">
              <a:spcBef>
                <a:spcPts val="0"/>
              </a:spcBef>
              <a:buNone/>
            </a:pPr>
            <a:r>
              <a:rPr lang="en-US" sz="1500" dirty="0"/>
              <a:t>t1.start();</a:t>
            </a:r>
          </a:p>
          <a:p>
            <a:pPr marL="548640" lvl="2" indent="0">
              <a:spcBef>
                <a:spcPts val="0"/>
              </a:spcBef>
              <a:buNone/>
            </a:pPr>
            <a:r>
              <a:rPr lang="en-US" sz="1500" dirty="0"/>
              <a:t>t2.start</a:t>
            </a:r>
            <a:r>
              <a:rPr lang="en-US" sz="1500" dirty="0" smtClean="0"/>
              <a:t>();</a:t>
            </a:r>
            <a:endParaRPr lang="en-US" sz="1500" dirty="0"/>
          </a:p>
          <a:p>
            <a:pPr marL="548640" lvl="2" indent="0">
              <a:spcBef>
                <a:spcPts val="0"/>
              </a:spcBef>
              <a:buNone/>
            </a:pPr>
            <a:r>
              <a:rPr lang="en-US" sz="1500" dirty="0" err="1"/>
              <a:t>System.</a:t>
            </a:r>
            <a:r>
              <a:rPr lang="en-US" sz="1500" b="1" i="1" dirty="0" err="1"/>
              <a:t>out.println</a:t>
            </a:r>
            <a:r>
              <a:rPr lang="en-US" sz="1500" b="1" i="1" dirty="0"/>
              <a:t>("Main completed");</a:t>
            </a:r>
          </a:p>
          <a:p>
            <a:pPr marL="274320" lvl="1" indent="0">
              <a:spcBef>
                <a:spcPts val="0"/>
              </a:spcBef>
              <a:buNone/>
            </a:pPr>
            <a:r>
              <a:rPr lang="en-US" sz="1500" dirty="0" smtClean="0"/>
              <a:t>}</a:t>
            </a:r>
            <a:endParaRPr lang="en-US" sz="1500" dirty="0"/>
          </a:p>
          <a:p>
            <a:pPr marL="0" indent="0">
              <a:spcBef>
                <a:spcPts val="0"/>
              </a:spcBef>
              <a:buNone/>
            </a:pPr>
            <a:r>
              <a:rPr lang="en-US" sz="1500" dirty="0"/>
              <a:t>}</a:t>
            </a:r>
          </a:p>
          <a:p>
            <a:pPr marL="0" indent="0">
              <a:spcBef>
                <a:spcPts val="0"/>
              </a:spcBef>
              <a:buNone/>
            </a:pPr>
            <a:endParaRPr lang="en-US" sz="1500" dirty="0" smtClean="0"/>
          </a:p>
          <a:p>
            <a:pPr marL="0" indent="0">
              <a:spcBef>
                <a:spcPts val="0"/>
              </a:spcBef>
              <a:buNone/>
            </a:pPr>
            <a:r>
              <a:rPr lang="en-US" sz="1500" b="1" dirty="0" smtClean="0"/>
              <a:t>public class </a:t>
            </a:r>
            <a:r>
              <a:rPr lang="en-US" sz="1500" b="1" dirty="0" err="1"/>
              <a:t>JobForThread</a:t>
            </a:r>
            <a:r>
              <a:rPr lang="en-US" sz="1500" b="1" dirty="0"/>
              <a:t> implements </a:t>
            </a:r>
            <a:r>
              <a:rPr lang="en-US" sz="1500" b="1" dirty="0" smtClean="0"/>
              <a:t>Runnable </a:t>
            </a:r>
            <a:r>
              <a:rPr lang="en-US" sz="1500" dirty="0" smtClean="0"/>
              <a:t>{</a:t>
            </a:r>
          </a:p>
          <a:p>
            <a:pPr marL="274320" lvl="1" indent="0">
              <a:spcBef>
                <a:spcPts val="0"/>
              </a:spcBef>
              <a:buNone/>
            </a:pPr>
            <a:r>
              <a:rPr lang="en-US" sz="1500" b="1" dirty="0" smtClean="0"/>
              <a:t>public </a:t>
            </a:r>
            <a:r>
              <a:rPr lang="en-US" sz="1500" b="1" dirty="0"/>
              <a:t>void run() {</a:t>
            </a:r>
          </a:p>
          <a:p>
            <a:pPr marL="548640" lvl="2" indent="0">
              <a:spcBef>
                <a:spcPts val="0"/>
              </a:spcBef>
              <a:buNone/>
            </a:pPr>
            <a:r>
              <a:rPr lang="nn-NO" sz="1500" b="1" dirty="0"/>
              <a:t>for (int i = 0; </a:t>
            </a:r>
            <a:r>
              <a:rPr lang="nn-NO" sz="1500" b="1" dirty="0" smtClean="0"/>
              <a:t>i&lt;5; </a:t>
            </a:r>
            <a:r>
              <a:rPr lang="nn-NO" sz="1500" b="1" dirty="0"/>
              <a:t>i</a:t>
            </a:r>
            <a:r>
              <a:rPr lang="nn-NO" sz="1500" b="1" dirty="0" smtClean="0"/>
              <a:t>++) </a:t>
            </a:r>
            <a:r>
              <a:rPr lang="en-US" sz="1500" dirty="0" smtClean="0"/>
              <a:t>{</a:t>
            </a:r>
            <a:endParaRPr lang="en-US" sz="1500" dirty="0"/>
          </a:p>
          <a:p>
            <a:pPr marL="822960" lvl="3" indent="0">
              <a:spcBef>
                <a:spcPts val="0"/>
              </a:spcBef>
              <a:buNone/>
            </a:pPr>
            <a:r>
              <a:rPr lang="en-US" sz="1500" dirty="0" err="1"/>
              <a:t>System.</a:t>
            </a:r>
            <a:r>
              <a:rPr lang="en-US" sz="1500" b="1" i="1" dirty="0" err="1"/>
              <a:t>out.println</a:t>
            </a:r>
            <a:r>
              <a:rPr lang="en-US" sz="1500" b="1" i="1" dirty="0"/>
              <a:t>(</a:t>
            </a:r>
            <a:r>
              <a:rPr lang="en-US" sz="1500" b="1" i="1" dirty="0" err="1"/>
              <a:t>Thread.currentThread</a:t>
            </a:r>
            <a:r>
              <a:rPr lang="en-US" sz="1500" b="1" i="1" dirty="0"/>
              <a:t>().</a:t>
            </a:r>
            <a:r>
              <a:rPr lang="en-US" sz="1500" b="1" i="1" dirty="0" err="1"/>
              <a:t>getName</a:t>
            </a:r>
            <a:r>
              <a:rPr lang="en-US" sz="1500" b="1" i="1" dirty="0"/>
              <a:t>()+":"+</a:t>
            </a:r>
            <a:r>
              <a:rPr lang="en-US" sz="1500" b="1" i="1" dirty="0" err="1"/>
              <a:t>i</a:t>
            </a:r>
            <a:r>
              <a:rPr lang="en-US" sz="1500" b="1" i="1" dirty="0"/>
              <a:t>);</a:t>
            </a:r>
          </a:p>
          <a:p>
            <a:pPr marL="822960" lvl="3" indent="0">
              <a:spcBef>
                <a:spcPts val="0"/>
              </a:spcBef>
              <a:buNone/>
            </a:pPr>
            <a:r>
              <a:rPr lang="en-US" sz="1500" b="1" dirty="0"/>
              <a:t>try {</a:t>
            </a:r>
          </a:p>
          <a:p>
            <a:pPr marL="822960" lvl="3" indent="0">
              <a:spcBef>
                <a:spcPts val="0"/>
              </a:spcBef>
              <a:buNone/>
            </a:pPr>
            <a:r>
              <a:rPr lang="en-US" sz="1500" dirty="0" smtClean="0"/>
              <a:t>	</a:t>
            </a:r>
            <a:r>
              <a:rPr lang="en-US" sz="1500" dirty="0" err="1" smtClean="0"/>
              <a:t>Thread.</a:t>
            </a:r>
            <a:r>
              <a:rPr lang="en-US" sz="1500" i="1" dirty="0" err="1" smtClean="0"/>
              <a:t>sleep</a:t>
            </a:r>
            <a:r>
              <a:rPr lang="en-US" sz="1500" i="1" dirty="0" smtClean="0"/>
              <a:t>(200</a:t>
            </a:r>
            <a:r>
              <a:rPr lang="en-US" sz="1500" i="1" dirty="0"/>
              <a:t>);</a:t>
            </a:r>
          </a:p>
          <a:p>
            <a:pPr marL="822960" lvl="3" indent="0">
              <a:spcBef>
                <a:spcPts val="0"/>
              </a:spcBef>
              <a:buNone/>
            </a:pPr>
            <a:r>
              <a:rPr lang="en-US" sz="1500" dirty="0"/>
              <a:t>} </a:t>
            </a:r>
            <a:r>
              <a:rPr lang="en-US" sz="1500" b="1" dirty="0"/>
              <a:t>catch (</a:t>
            </a:r>
            <a:r>
              <a:rPr lang="en-US" sz="1500" b="1" dirty="0" err="1"/>
              <a:t>InterruptedException</a:t>
            </a:r>
            <a:r>
              <a:rPr lang="en-US" sz="1500" b="1" dirty="0"/>
              <a:t> e) {</a:t>
            </a:r>
          </a:p>
          <a:p>
            <a:pPr marL="822960" lvl="3" indent="0">
              <a:spcBef>
                <a:spcPts val="0"/>
              </a:spcBef>
              <a:buNone/>
            </a:pPr>
            <a:r>
              <a:rPr lang="en-US" sz="1500" dirty="0" smtClean="0"/>
              <a:t>	</a:t>
            </a:r>
            <a:r>
              <a:rPr lang="en-US" sz="1500" dirty="0" err="1" smtClean="0"/>
              <a:t>e.printStackTrace</a:t>
            </a:r>
            <a:r>
              <a:rPr lang="en-US" sz="1500" dirty="0"/>
              <a:t>();</a:t>
            </a:r>
          </a:p>
          <a:p>
            <a:pPr marL="822960" lvl="3" indent="0">
              <a:spcBef>
                <a:spcPts val="0"/>
              </a:spcBef>
              <a:buNone/>
            </a:pPr>
            <a:r>
              <a:rPr lang="en-US" sz="1500" dirty="0"/>
              <a:t>}</a:t>
            </a:r>
          </a:p>
          <a:p>
            <a:pPr marL="548640" lvl="2" indent="0">
              <a:spcBef>
                <a:spcPts val="0"/>
              </a:spcBef>
              <a:buNone/>
            </a:pPr>
            <a:r>
              <a:rPr lang="en-US" sz="1500" dirty="0"/>
              <a:t>}</a:t>
            </a:r>
          </a:p>
          <a:p>
            <a:pPr marL="274320" lvl="1" indent="0">
              <a:spcBef>
                <a:spcPts val="0"/>
              </a:spcBef>
              <a:buNone/>
            </a:pPr>
            <a:r>
              <a:rPr lang="en-US" sz="1500" dirty="0" smtClean="0"/>
              <a:t>}</a:t>
            </a:r>
            <a:endParaRPr lang="en-US" sz="1500" dirty="0"/>
          </a:p>
          <a:p>
            <a:pPr marL="0" indent="0">
              <a:spcBef>
                <a:spcPts val="0"/>
              </a:spcBef>
              <a:buNone/>
            </a:pPr>
            <a:r>
              <a:rPr lang="en-US" sz="1500" dirty="0"/>
              <a:t>}</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2765" y="4114800"/>
            <a:ext cx="1469517"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69506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the Thread Class</a:t>
            </a:r>
            <a:endParaRPr lang="en-US" dirty="0"/>
          </a:p>
        </p:txBody>
      </p:sp>
      <p:sp>
        <p:nvSpPr>
          <p:cNvPr id="3" name="Content Placeholder 2"/>
          <p:cNvSpPr>
            <a:spLocks noGrp="1"/>
          </p:cNvSpPr>
          <p:nvPr>
            <p:ph idx="1"/>
          </p:nvPr>
        </p:nvSpPr>
        <p:spPr/>
        <p:txBody>
          <a:bodyPr>
            <a:normAutofit/>
          </a:bodyPr>
          <a:lstStyle/>
          <a:p>
            <a:r>
              <a:rPr lang="en-US" dirty="0"/>
              <a:t>In the Thread subclass, implement the run() method. The signature of run() </a:t>
            </a:r>
            <a:r>
              <a:rPr lang="en-US" dirty="0" smtClean="0"/>
              <a:t>must same as Thread class as shown in the example.</a:t>
            </a:r>
          </a:p>
          <a:p>
            <a:pPr lvl="1"/>
            <a:r>
              <a:rPr lang="en-US" dirty="0" smtClean="0"/>
              <a:t>run</a:t>
            </a:r>
            <a:r>
              <a:rPr lang="en-US" dirty="0"/>
              <a:t>() is the entry point or starting point (or main) </a:t>
            </a:r>
            <a:r>
              <a:rPr lang="en-US" dirty="0" smtClean="0"/>
              <a:t>of your </a:t>
            </a:r>
            <a:r>
              <a:rPr lang="en-US" dirty="0"/>
              <a:t>thread.</a:t>
            </a:r>
          </a:p>
          <a:p>
            <a:r>
              <a:rPr lang="en-US" dirty="0"/>
              <a:t>To start a thread, create an object from your Thread class. </a:t>
            </a:r>
            <a:r>
              <a:rPr lang="en-US" dirty="0" smtClean="0"/>
              <a:t>Call the </a:t>
            </a:r>
            <a:r>
              <a:rPr lang="en-US" dirty="0"/>
              <a:t>"start</a:t>
            </a:r>
            <a:r>
              <a:rPr lang="en-US" dirty="0" smtClean="0"/>
              <a:t>()“ method </a:t>
            </a:r>
            <a:r>
              <a:rPr lang="en-US" dirty="0"/>
              <a:t>to the thread object. </a:t>
            </a:r>
            <a:endParaRPr lang="en-US" dirty="0" smtClean="0"/>
          </a:p>
          <a:p>
            <a:pPr lvl="1"/>
            <a:r>
              <a:rPr lang="en-US" dirty="0" smtClean="0"/>
              <a:t>This </a:t>
            </a:r>
            <a:r>
              <a:rPr lang="en-US" dirty="0"/>
              <a:t>will create the new thread, start it as an </a:t>
            </a:r>
            <a:r>
              <a:rPr lang="en-US" dirty="0" smtClean="0"/>
              <a:t>active entity </a:t>
            </a:r>
            <a:r>
              <a:rPr lang="en-US" dirty="0"/>
              <a:t>in your program, and call the run() method in the thread object</a:t>
            </a:r>
            <a:r>
              <a:rPr lang="en-US" dirty="0" smtClean="0"/>
              <a:t>.</a:t>
            </a:r>
            <a:endParaRPr lang="en-US" dirty="0"/>
          </a:p>
        </p:txBody>
      </p:sp>
    </p:spTree>
    <p:extLst>
      <p:ext uri="{BB962C8B-B14F-4D97-AF65-F5344CB8AC3E}">
        <p14:creationId xmlns:p14="http://schemas.microsoft.com/office/powerpoint/2010/main" val="37222868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the Thread Class</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sz="1600" b="1" dirty="0"/>
              <a:t>public class </a:t>
            </a:r>
            <a:r>
              <a:rPr lang="en-US" sz="1600" b="1" dirty="0" err="1"/>
              <a:t>ThreadTest</a:t>
            </a:r>
            <a:r>
              <a:rPr lang="en-US" sz="1600" b="1" dirty="0"/>
              <a:t> extends Thread</a:t>
            </a:r>
            <a:r>
              <a:rPr lang="en-US" sz="1600" b="1" dirty="0" smtClean="0"/>
              <a:t>{</a:t>
            </a:r>
            <a:endParaRPr lang="en-US" sz="1600" dirty="0"/>
          </a:p>
          <a:p>
            <a:pPr marL="274320" lvl="1" indent="0">
              <a:spcBef>
                <a:spcPts val="0"/>
              </a:spcBef>
              <a:buNone/>
            </a:pPr>
            <a:r>
              <a:rPr lang="en-US" sz="1600" b="1" dirty="0"/>
              <a:t>public static void main(String[] </a:t>
            </a:r>
            <a:r>
              <a:rPr lang="en-US" sz="1600" b="1" dirty="0" err="1"/>
              <a:t>args</a:t>
            </a:r>
            <a:r>
              <a:rPr lang="en-US" sz="1600" b="1" dirty="0"/>
              <a:t>) {</a:t>
            </a:r>
          </a:p>
          <a:p>
            <a:pPr marL="548640" lvl="2" indent="0">
              <a:spcBef>
                <a:spcPts val="0"/>
              </a:spcBef>
              <a:buNone/>
            </a:pPr>
            <a:r>
              <a:rPr lang="en-US" sz="1600" dirty="0" smtClean="0"/>
              <a:t>Thread </a:t>
            </a:r>
            <a:r>
              <a:rPr lang="en-US" sz="1600" dirty="0"/>
              <a:t>t1 = </a:t>
            </a:r>
            <a:r>
              <a:rPr lang="en-US" sz="1600" b="1" dirty="0"/>
              <a:t>new </a:t>
            </a:r>
            <a:r>
              <a:rPr lang="en-US" sz="1600" b="1" dirty="0" err="1"/>
              <a:t>ThreadTest</a:t>
            </a:r>
            <a:r>
              <a:rPr lang="en-US" sz="1600" b="1" dirty="0"/>
              <a:t>();</a:t>
            </a:r>
          </a:p>
          <a:p>
            <a:pPr marL="548640" lvl="2" indent="0">
              <a:spcBef>
                <a:spcPts val="0"/>
              </a:spcBef>
              <a:buNone/>
            </a:pPr>
            <a:r>
              <a:rPr lang="en-US" sz="1600" dirty="0"/>
              <a:t>Thread t2 = </a:t>
            </a:r>
            <a:r>
              <a:rPr lang="en-US" sz="1600" b="1" dirty="0"/>
              <a:t>new </a:t>
            </a:r>
            <a:r>
              <a:rPr lang="en-US" sz="1600" b="1" dirty="0" err="1"/>
              <a:t>ThreadTest</a:t>
            </a:r>
            <a:r>
              <a:rPr lang="en-US" sz="1600" b="1" dirty="0"/>
              <a:t>();</a:t>
            </a:r>
          </a:p>
          <a:p>
            <a:pPr marL="548640" lvl="2" indent="0">
              <a:spcBef>
                <a:spcPts val="0"/>
              </a:spcBef>
              <a:buNone/>
            </a:pPr>
            <a:r>
              <a:rPr lang="en-US" sz="1600" dirty="0"/>
              <a:t>t1.start();</a:t>
            </a:r>
          </a:p>
          <a:p>
            <a:pPr marL="548640" lvl="2" indent="0">
              <a:spcBef>
                <a:spcPts val="0"/>
              </a:spcBef>
              <a:buNone/>
            </a:pPr>
            <a:r>
              <a:rPr lang="en-US" sz="1600" dirty="0"/>
              <a:t>t2.start();</a:t>
            </a:r>
          </a:p>
          <a:p>
            <a:pPr marL="548640" lvl="2" indent="0">
              <a:spcBef>
                <a:spcPts val="0"/>
              </a:spcBef>
              <a:buNone/>
            </a:pPr>
            <a:r>
              <a:rPr lang="en-US" sz="1600" dirty="0" err="1"/>
              <a:t>System.</a:t>
            </a:r>
            <a:r>
              <a:rPr lang="en-US" sz="1600" b="1" i="1" dirty="0" err="1"/>
              <a:t>out.println</a:t>
            </a:r>
            <a:r>
              <a:rPr lang="en-US" sz="1600" b="1" i="1" dirty="0"/>
              <a:t>("Main completed</a:t>
            </a:r>
            <a:r>
              <a:rPr lang="en-US" sz="1600" b="1" i="1" dirty="0" smtClean="0"/>
              <a:t>");</a:t>
            </a:r>
            <a:endParaRPr lang="en-US" sz="1600" b="1" i="1" dirty="0"/>
          </a:p>
          <a:p>
            <a:pPr marL="274320" lvl="1" indent="0">
              <a:spcBef>
                <a:spcPts val="0"/>
              </a:spcBef>
              <a:buNone/>
            </a:pPr>
            <a:r>
              <a:rPr lang="en-US" sz="1600" dirty="0"/>
              <a:t>}</a:t>
            </a:r>
          </a:p>
          <a:p>
            <a:pPr marL="274320" lvl="1" indent="0">
              <a:spcBef>
                <a:spcPts val="0"/>
              </a:spcBef>
              <a:buNone/>
            </a:pPr>
            <a:endParaRPr lang="en-US" sz="1600" dirty="0"/>
          </a:p>
          <a:p>
            <a:pPr marL="274320" lvl="1" indent="0">
              <a:spcBef>
                <a:spcPts val="0"/>
              </a:spcBef>
              <a:buNone/>
            </a:pPr>
            <a:r>
              <a:rPr lang="en-US" sz="1600" b="1" dirty="0"/>
              <a:t>public void run() {</a:t>
            </a:r>
          </a:p>
          <a:p>
            <a:pPr marL="548640" lvl="2" indent="0">
              <a:spcBef>
                <a:spcPts val="0"/>
              </a:spcBef>
              <a:buNone/>
            </a:pPr>
            <a:r>
              <a:rPr lang="nn-NO" sz="1600" b="1" dirty="0"/>
              <a:t>for (int i = 0; </a:t>
            </a:r>
            <a:r>
              <a:rPr lang="nn-NO" sz="1600" b="1" dirty="0" smtClean="0"/>
              <a:t>i&lt;5; </a:t>
            </a:r>
            <a:r>
              <a:rPr lang="nn-NO" sz="1600" b="1" dirty="0"/>
              <a:t>i</a:t>
            </a:r>
            <a:r>
              <a:rPr lang="nn-NO" sz="1600" b="1" dirty="0" smtClean="0"/>
              <a:t>++) </a:t>
            </a:r>
            <a:r>
              <a:rPr lang="en-US" sz="1600" dirty="0" smtClean="0"/>
              <a:t>{</a:t>
            </a:r>
            <a:endParaRPr lang="en-US" sz="1600" dirty="0"/>
          </a:p>
          <a:p>
            <a:pPr marL="822960" lvl="3" indent="0">
              <a:spcBef>
                <a:spcPts val="0"/>
              </a:spcBef>
              <a:buNone/>
            </a:pPr>
            <a:r>
              <a:rPr lang="en-US" dirty="0" err="1"/>
              <a:t>System.</a:t>
            </a:r>
            <a:r>
              <a:rPr lang="en-US" b="1" i="1" dirty="0" err="1"/>
              <a:t>out.println</a:t>
            </a:r>
            <a:r>
              <a:rPr lang="en-US" b="1" i="1" dirty="0"/>
              <a:t>(</a:t>
            </a:r>
            <a:r>
              <a:rPr lang="en-US" b="1" i="1" dirty="0" err="1"/>
              <a:t>Thread.currentThread</a:t>
            </a:r>
            <a:r>
              <a:rPr lang="en-US" b="1" i="1" dirty="0"/>
              <a:t>().</a:t>
            </a:r>
            <a:r>
              <a:rPr lang="en-US" b="1" i="1" dirty="0" err="1"/>
              <a:t>getName</a:t>
            </a:r>
            <a:r>
              <a:rPr lang="en-US" b="1" i="1" dirty="0"/>
              <a:t>()+":"+</a:t>
            </a:r>
            <a:r>
              <a:rPr lang="en-US" b="1" i="1" dirty="0" err="1"/>
              <a:t>i</a:t>
            </a:r>
            <a:r>
              <a:rPr lang="en-US" b="1" i="1" dirty="0"/>
              <a:t>);</a:t>
            </a:r>
          </a:p>
          <a:p>
            <a:pPr marL="822960" lvl="3" indent="0">
              <a:spcBef>
                <a:spcPts val="0"/>
              </a:spcBef>
              <a:buNone/>
            </a:pPr>
            <a:r>
              <a:rPr lang="en-US" b="1" dirty="0"/>
              <a:t>try {</a:t>
            </a:r>
          </a:p>
          <a:p>
            <a:pPr marL="822960" lvl="3" indent="0">
              <a:spcBef>
                <a:spcPts val="0"/>
              </a:spcBef>
              <a:buNone/>
            </a:pPr>
            <a:r>
              <a:rPr lang="en-US" dirty="0" smtClean="0"/>
              <a:t>	</a:t>
            </a:r>
            <a:r>
              <a:rPr lang="en-US" dirty="0" err="1" smtClean="0"/>
              <a:t>Thread.</a:t>
            </a:r>
            <a:r>
              <a:rPr lang="en-US" i="1" dirty="0" err="1" smtClean="0"/>
              <a:t>sleep</a:t>
            </a:r>
            <a:r>
              <a:rPr lang="en-US" i="1" dirty="0" smtClean="0"/>
              <a:t>(200</a:t>
            </a:r>
            <a:r>
              <a:rPr lang="en-US" i="1" dirty="0"/>
              <a:t>);</a:t>
            </a:r>
          </a:p>
          <a:p>
            <a:pPr marL="822960" lvl="3" indent="0">
              <a:spcBef>
                <a:spcPts val="0"/>
              </a:spcBef>
              <a:buNone/>
            </a:pPr>
            <a:r>
              <a:rPr lang="en-US" dirty="0"/>
              <a:t>} </a:t>
            </a:r>
            <a:r>
              <a:rPr lang="en-US" b="1" dirty="0"/>
              <a:t>catch (</a:t>
            </a:r>
            <a:r>
              <a:rPr lang="en-US" b="1" dirty="0" err="1"/>
              <a:t>InterruptedException</a:t>
            </a:r>
            <a:r>
              <a:rPr lang="en-US" b="1" dirty="0"/>
              <a:t> e) {</a:t>
            </a:r>
          </a:p>
          <a:p>
            <a:pPr marL="822960" lvl="3" indent="0">
              <a:spcBef>
                <a:spcPts val="0"/>
              </a:spcBef>
              <a:buNone/>
            </a:pPr>
            <a:r>
              <a:rPr lang="en-US" dirty="0" smtClean="0"/>
              <a:t>	</a:t>
            </a:r>
            <a:r>
              <a:rPr lang="en-US" dirty="0" err="1" smtClean="0"/>
              <a:t>e.printStackTrace</a:t>
            </a:r>
            <a:r>
              <a:rPr lang="en-US" dirty="0"/>
              <a:t>();</a:t>
            </a:r>
          </a:p>
          <a:p>
            <a:pPr marL="822960" lvl="3" indent="0">
              <a:spcBef>
                <a:spcPts val="0"/>
              </a:spcBef>
              <a:buNone/>
            </a:pPr>
            <a:r>
              <a:rPr lang="en-US" dirty="0"/>
              <a:t>}</a:t>
            </a:r>
          </a:p>
          <a:p>
            <a:pPr marL="548640" lvl="2" indent="0">
              <a:spcBef>
                <a:spcPts val="0"/>
              </a:spcBef>
              <a:buNone/>
            </a:pPr>
            <a:r>
              <a:rPr lang="en-US" sz="1600" dirty="0"/>
              <a:t>}</a:t>
            </a:r>
          </a:p>
          <a:p>
            <a:pPr marL="274320" lvl="1" indent="0">
              <a:spcBef>
                <a:spcPts val="0"/>
              </a:spcBef>
              <a:buNone/>
            </a:pPr>
            <a:r>
              <a:rPr lang="en-US" sz="1600" dirty="0"/>
              <a:t>}</a:t>
            </a:r>
          </a:p>
          <a:p>
            <a:pPr marL="0" indent="0">
              <a:spcBef>
                <a:spcPts val="0"/>
              </a:spcBef>
              <a:buNone/>
            </a:pPr>
            <a:r>
              <a:rPr lang="en-US" sz="1600" dirty="0"/>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1905000"/>
            <a:ext cx="1371600"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44231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Extends Thread class vs Implements Runnable Interface</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lvl="0"/>
            <a:r>
              <a:rPr lang="en-US" dirty="0"/>
              <a:t>Extending the Thread class will make your class unable to extend other classes, because of the single inheritance feature in  JAVA. However, this will give you a simpler code structure. If you implement Runnable, you can gain better object-oriented design and consistency and also avoid the single inheritance problems.</a:t>
            </a:r>
          </a:p>
          <a:p>
            <a:pPr lvl="0"/>
            <a:r>
              <a:rPr lang="en-US" dirty="0"/>
              <a:t>If you just want to achieve basic functionality of a thread you can simply implement Runnable interface and override run() method. But if you want to do something serious with thread object as it has other methods like suspend(), resume(), ..</a:t>
            </a:r>
            <a:r>
              <a:rPr lang="en-US" dirty="0" err="1"/>
              <a:t>etc</a:t>
            </a:r>
            <a:r>
              <a:rPr lang="en-US" dirty="0"/>
              <a:t> which are not available in Runnable interface then you may prefer to extend the Thread class.</a:t>
            </a:r>
          </a:p>
          <a:p>
            <a:endParaRPr lang="en-US" dirty="0"/>
          </a:p>
        </p:txBody>
      </p:sp>
    </p:spTree>
    <p:extLst>
      <p:ext uri="{BB962C8B-B14F-4D97-AF65-F5344CB8AC3E}">
        <p14:creationId xmlns:p14="http://schemas.microsoft.com/office/powerpoint/2010/main" val="36672159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0"/>
            <a:ext cx="8229600" cy="990600"/>
          </a:xfrm>
        </p:spPr>
        <p:txBody>
          <a:bodyPr/>
          <a:lstStyle/>
          <a:p>
            <a:pPr algn="ctr"/>
            <a:r>
              <a:rPr lang="en-US" dirty="0" smtClean="0"/>
              <a:t>Thread Scheduling &amp; Life Cycle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Thread </a:t>
            </a:r>
            <a:r>
              <a:rPr lang="en-US" dirty="0" smtClean="0"/>
              <a:t>scheduling</a:t>
            </a:r>
            <a:endParaRPr lang="en-US" dirty="0"/>
          </a:p>
        </p:txBody>
      </p:sp>
      <p:sp>
        <p:nvSpPr>
          <p:cNvPr id="3" name="Content Placeholder 2"/>
          <p:cNvSpPr>
            <a:spLocks noGrp="1"/>
          </p:cNvSpPr>
          <p:nvPr>
            <p:ph idx="1"/>
          </p:nvPr>
        </p:nvSpPr>
        <p:spPr/>
        <p:txBody>
          <a:bodyPr>
            <a:normAutofit/>
          </a:bodyPr>
          <a:lstStyle/>
          <a:p>
            <a:r>
              <a:rPr lang="en-US" dirty="0" smtClean="0"/>
              <a:t>In an idealized world, all program threads would have their own processors on which to run.</a:t>
            </a:r>
          </a:p>
          <a:p>
            <a:r>
              <a:rPr lang="en-US" dirty="0" smtClean="0"/>
              <a:t>In real world, threads often must share one or more processors</a:t>
            </a:r>
          </a:p>
          <a:p>
            <a:r>
              <a:rPr lang="en-US" b="1" dirty="0" smtClean="0"/>
              <a:t>Thread scheduler</a:t>
            </a:r>
            <a:r>
              <a:rPr lang="en-US" dirty="0" smtClean="0"/>
              <a:t> in java is the part of the JVM that decides which thread should run.</a:t>
            </a:r>
          </a:p>
          <a:p>
            <a:r>
              <a:rPr lang="en-US" dirty="0"/>
              <a:t>You can't control the scheduler. There is no API for calling methods on the scheduler..)</a:t>
            </a:r>
          </a:p>
          <a:p>
            <a:r>
              <a:rPr lang="en-US" dirty="0"/>
              <a:t>Only one thread at a time can run in a single process</a:t>
            </a:r>
            <a:r>
              <a:rPr lang="en-US" dirty="0" smtClean="0"/>
              <a:t>.</a:t>
            </a:r>
            <a:endParaRPr lang="en-US" dirty="0"/>
          </a:p>
        </p:txBody>
      </p:sp>
    </p:spTree>
    <p:extLst>
      <p:ext uri="{BB962C8B-B14F-4D97-AF65-F5344CB8AC3E}">
        <p14:creationId xmlns:p14="http://schemas.microsoft.com/office/powerpoint/2010/main" val="10924512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Thread </a:t>
            </a:r>
            <a:r>
              <a:rPr lang="en-US" dirty="0" smtClean="0"/>
              <a:t>scheduling - Steps</a:t>
            </a:r>
            <a:endParaRPr lang="en-US" dirty="0"/>
          </a:p>
        </p:txBody>
      </p:sp>
      <p:sp>
        <p:nvSpPr>
          <p:cNvPr id="3" name="Content Placeholder 2"/>
          <p:cNvSpPr>
            <a:spLocks noGrp="1"/>
          </p:cNvSpPr>
          <p:nvPr>
            <p:ph idx="1"/>
          </p:nvPr>
        </p:nvSpPr>
        <p:spPr/>
        <p:txBody>
          <a:bodyPr>
            <a:normAutofit lnSpcReduction="10000"/>
          </a:bodyPr>
          <a:lstStyle/>
          <a:p>
            <a:r>
              <a:rPr lang="en-US" dirty="0" smtClean="0"/>
              <a:t>All thread that are at runnable state will wait in a pool.</a:t>
            </a:r>
          </a:p>
          <a:p>
            <a:r>
              <a:rPr lang="en-US" dirty="0" smtClean="0"/>
              <a:t>Scheduler will pick one of them and run.</a:t>
            </a:r>
          </a:p>
          <a:p>
            <a:pPr lvl="1"/>
            <a:r>
              <a:rPr lang="en-US" dirty="0" smtClean="0"/>
              <a:t>Typically, a JVM's thread scheduler chooses the </a:t>
            </a:r>
            <a:r>
              <a:rPr lang="en-US" b="1" dirty="0" smtClean="0"/>
              <a:t>highest-priority</a:t>
            </a:r>
            <a:r>
              <a:rPr lang="en-US" dirty="0" smtClean="0"/>
              <a:t> thread and allows that thread to run until it either terminates or blocks. </a:t>
            </a:r>
          </a:p>
          <a:p>
            <a:pPr lvl="1"/>
            <a:r>
              <a:rPr lang="en-US" dirty="0" smtClean="0"/>
              <a:t>At </a:t>
            </a:r>
            <a:r>
              <a:rPr lang="en-US" dirty="0"/>
              <a:t>that time, the thread scheduler chooses a thread of the next highest priority. That thread (usually) runs until it terminates or blocks. </a:t>
            </a:r>
            <a:endParaRPr lang="en-US" dirty="0" smtClean="0"/>
          </a:p>
          <a:p>
            <a:r>
              <a:rPr lang="en-US" dirty="0" smtClean="0"/>
              <a:t>Java is </a:t>
            </a:r>
            <a:r>
              <a:rPr lang="en-US" b="1" u="sng" dirty="0" smtClean="0"/>
              <a:t>priority-preemptive</a:t>
            </a:r>
          </a:p>
          <a:p>
            <a:pPr lvl="1"/>
            <a:r>
              <a:rPr lang="en-US" dirty="0" smtClean="0"/>
              <a:t>If a high-priority thread wakes up/unblocks, and a low-priority thread is running</a:t>
            </a:r>
          </a:p>
          <a:p>
            <a:pPr lvl="1"/>
            <a:r>
              <a:rPr lang="en-US" dirty="0" smtClean="0"/>
              <a:t>Then the high-priority thread gets to run immediately</a:t>
            </a:r>
          </a:p>
          <a:p>
            <a:r>
              <a:rPr lang="en-US" dirty="0" smtClean="0"/>
              <a:t>But this is not guaranteed. In some circumstances, a lower priority Thread will be chosen.</a:t>
            </a:r>
          </a:p>
          <a:p>
            <a:pPr marL="548640" lvl="2" indent="0">
              <a:buNone/>
            </a:pPr>
            <a:endParaRPr lang="en-US" dirty="0"/>
          </a:p>
        </p:txBody>
      </p:sp>
    </p:spTree>
    <p:extLst>
      <p:ext uri="{BB962C8B-B14F-4D97-AF65-F5344CB8AC3E}">
        <p14:creationId xmlns:p14="http://schemas.microsoft.com/office/powerpoint/2010/main" val="40373277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Thread </a:t>
            </a:r>
            <a:r>
              <a:rPr lang="en-US" dirty="0" smtClean="0"/>
              <a:t>Priority</a:t>
            </a:r>
            <a:endParaRPr lang="en-US" dirty="0"/>
          </a:p>
        </p:txBody>
      </p:sp>
      <p:sp>
        <p:nvSpPr>
          <p:cNvPr id="3" name="Content Placeholder 2"/>
          <p:cNvSpPr>
            <a:spLocks noGrp="1"/>
          </p:cNvSpPr>
          <p:nvPr>
            <p:ph idx="1"/>
          </p:nvPr>
        </p:nvSpPr>
        <p:spPr/>
        <p:txBody>
          <a:bodyPr>
            <a:normAutofit fontScale="85000" lnSpcReduction="20000"/>
          </a:bodyPr>
          <a:lstStyle/>
          <a:p>
            <a:r>
              <a:rPr lang="en-US" dirty="0"/>
              <a:t>Java assigns to each thread a priority </a:t>
            </a:r>
            <a:endParaRPr lang="en-US" dirty="0" smtClean="0"/>
          </a:p>
          <a:p>
            <a:pPr lvl="1"/>
            <a:r>
              <a:rPr lang="en-US" dirty="0" smtClean="0"/>
              <a:t>that </a:t>
            </a:r>
            <a:r>
              <a:rPr lang="en-US" dirty="0"/>
              <a:t>determines how that thread should be </a:t>
            </a:r>
            <a:r>
              <a:rPr lang="en-US" dirty="0" smtClean="0"/>
              <a:t>treated with </a:t>
            </a:r>
            <a:r>
              <a:rPr lang="en-US" dirty="0"/>
              <a:t>respect to the others. </a:t>
            </a:r>
            <a:endParaRPr lang="en-US" dirty="0" smtClean="0"/>
          </a:p>
          <a:p>
            <a:r>
              <a:rPr lang="en-US" dirty="0" smtClean="0"/>
              <a:t>Thread </a:t>
            </a:r>
            <a:r>
              <a:rPr lang="en-US" dirty="0"/>
              <a:t>priorities are integers </a:t>
            </a:r>
            <a:endParaRPr lang="en-US" dirty="0" smtClean="0"/>
          </a:p>
          <a:p>
            <a:pPr lvl="1"/>
            <a:r>
              <a:rPr lang="en-US" dirty="0" smtClean="0"/>
              <a:t>that </a:t>
            </a:r>
            <a:r>
              <a:rPr lang="en-US" dirty="0"/>
              <a:t>specify the relative </a:t>
            </a:r>
            <a:r>
              <a:rPr lang="en-US" dirty="0" smtClean="0"/>
              <a:t>priority of </a:t>
            </a:r>
            <a:r>
              <a:rPr lang="en-US" dirty="0"/>
              <a:t>one thread to another. </a:t>
            </a:r>
            <a:endParaRPr lang="en-US" dirty="0" smtClean="0"/>
          </a:p>
          <a:p>
            <a:r>
              <a:rPr lang="en-US" dirty="0" smtClean="0"/>
              <a:t>As </a:t>
            </a:r>
            <a:r>
              <a:rPr lang="en-US" dirty="0"/>
              <a:t>an absolute value, a priority is meaningless; </a:t>
            </a:r>
            <a:endParaRPr lang="en-US" dirty="0" smtClean="0"/>
          </a:p>
          <a:p>
            <a:pPr lvl="1"/>
            <a:r>
              <a:rPr lang="en-US" dirty="0" smtClean="0"/>
              <a:t>a higher-priority thread </a:t>
            </a:r>
            <a:r>
              <a:rPr lang="en-US" dirty="0"/>
              <a:t>doesn’t run any faster than a lower-priority </a:t>
            </a:r>
            <a:r>
              <a:rPr lang="en-US" dirty="0" smtClean="0"/>
              <a:t>thread if it is the only thread running.</a:t>
            </a:r>
            <a:endParaRPr lang="en-US" dirty="0"/>
          </a:p>
          <a:p>
            <a:pPr lvl="1"/>
            <a:r>
              <a:rPr lang="en-US" dirty="0"/>
              <a:t>Instead, a thread’s priority is used to decide when to switch from one running thread to </a:t>
            </a:r>
            <a:r>
              <a:rPr lang="en-US" dirty="0" smtClean="0"/>
              <a:t>the next.</a:t>
            </a:r>
          </a:p>
          <a:p>
            <a:r>
              <a:rPr lang="en-US" dirty="0" smtClean="0"/>
              <a:t>We can set the priority using </a:t>
            </a:r>
            <a:r>
              <a:rPr lang="en-US" dirty="0" err="1" smtClean="0"/>
              <a:t>setPriority</a:t>
            </a:r>
            <a:r>
              <a:rPr lang="en-US" dirty="0" smtClean="0"/>
              <a:t>(</a:t>
            </a:r>
            <a:r>
              <a:rPr lang="en-US" dirty="0" err="1" smtClean="0"/>
              <a:t>int</a:t>
            </a:r>
            <a:r>
              <a:rPr lang="en-US" dirty="0" smtClean="0"/>
              <a:t>) method. </a:t>
            </a:r>
          </a:p>
          <a:p>
            <a:pPr lvl="1"/>
            <a:r>
              <a:rPr lang="en-US" dirty="0" smtClean="0"/>
              <a:t>The value will be between 1 and 10.</a:t>
            </a:r>
          </a:p>
          <a:p>
            <a:pPr lvl="1"/>
            <a:r>
              <a:rPr lang="en-US" dirty="0" smtClean="0"/>
              <a:t>Or can use one of the constant defined in Thread class</a:t>
            </a:r>
          </a:p>
          <a:p>
            <a:pPr lvl="2"/>
            <a:r>
              <a:rPr lang="en-US" dirty="0" err="1" smtClean="0"/>
              <a:t>Thread.MIN_PRIORITY</a:t>
            </a:r>
            <a:r>
              <a:rPr lang="en-US" dirty="0" smtClean="0"/>
              <a:t> - minimum thread priority (set to 1)</a:t>
            </a:r>
          </a:p>
          <a:p>
            <a:pPr lvl="2"/>
            <a:r>
              <a:rPr lang="en-US" dirty="0" err="1" smtClean="0"/>
              <a:t>Thread.MAX_PRIORITY</a:t>
            </a:r>
            <a:r>
              <a:rPr lang="en-US" dirty="0" smtClean="0"/>
              <a:t> - maximum thread priority </a:t>
            </a:r>
            <a:r>
              <a:rPr lang="en-US" dirty="0"/>
              <a:t>(set to </a:t>
            </a:r>
            <a:r>
              <a:rPr lang="en-US" dirty="0" smtClean="0"/>
              <a:t>10)</a:t>
            </a:r>
            <a:endParaRPr lang="en-US" dirty="0"/>
          </a:p>
          <a:p>
            <a:pPr lvl="2"/>
            <a:r>
              <a:rPr lang="en-US" dirty="0" err="1" smtClean="0"/>
              <a:t>Thread.NORM_PRIORITY</a:t>
            </a:r>
            <a:r>
              <a:rPr lang="en-US" dirty="0" smtClean="0"/>
              <a:t> – normal thread priority</a:t>
            </a:r>
            <a:r>
              <a:rPr lang="en-US" dirty="0"/>
              <a:t>(set to </a:t>
            </a:r>
            <a:r>
              <a:rPr lang="en-US" dirty="0" smtClean="0"/>
              <a:t>5)</a:t>
            </a:r>
          </a:p>
          <a:p>
            <a:pPr lvl="1"/>
            <a:r>
              <a:rPr lang="en-US" dirty="0" smtClean="0"/>
              <a:t>Default priority is 5.</a:t>
            </a:r>
          </a:p>
          <a:p>
            <a:r>
              <a:rPr lang="en-US" b="1" dirty="0">
                <a:solidFill>
                  <a:srgbClr val="FF0000"/>
                </a:solidFill>
              </a:rPr>
              <a:t>Remember</a:t>
            </a:r>
            <a:r>
              <a:rPr lang="en-US" dirty="0">
                <a:solidFill>
                  <a:srgbClr val="FF0000"/>
                </a:solidFill>
              </a:rPr>
              <a:t> that the </a:t>
            </a:r>
            <a:r>
              <a:rPr lang="en-US" b="1" dirty="0">
                <a:solidFill>
                  <a:srgbClr val="FF0000"/>
                </a:solidFill>
              </a:rPr>
              <a:t>priorities should be set before the threads start </a:t>
            </a:r>
            <a:r>
              <a:rPr lang="en-US" dirty="0">
                <a:solidFill>
                  <a:srgbClr val="FF0000"/>
                </a:solidFill>
              </a:rPr>
              <a:t>method is invoked.</a:t>
            </a:r>
            <a:endParaRPr lang="en-US" dirty="0" smtClean="0">
              <a:solidFill>
                <a:srgbClr val="FF0000"/>
              </a:solidFill>
            </a:endParaRPr>
          </a:p>
          <a:p>
            <a:pPr lvl="1"/>
            <a:endParaRPr lang="en-US" dirty="0" smtClean="0"/>
          </a:p>
          <a:p>
            <a:pPr marL="548640" lvl="2" indent="0">
              <a:buNone/>
            </a:pPr>
            <a:endParaRPr lang="en-US" dirty="0"/>
          </a:p>
        </p:txBody>
      </p:sp>
    </p:spTree>
    <p:extLst>
      <p:ext uri="{BB962C8B-B14F-4D97-AF65-F5344CB8AC3E}">
        <p14:creationId xmlns:p14="http://schemas.microsoft.com/office/powerpoint/2010/main" val="41295004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States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Initial state:</a:t>
            </a:r>
            <a:r>
              <a:rPr lang="en-US" dirty="0"/>
              <a:t> A program has created a thread's thread object, but the thread does not yet exist because the thread object's start() method has not yet been called.</a:t>
            </a:r>
          </a:p>
          <a:p>
            <a:r>
              <a:rPr lang="en-US" b="1" dirty="0"/>
              <a:t>Runnable state:</a:t>
            </a:r>
            <a:r>
              <a:rPr lang="en-US" dirty="0"/>
              <a:t> This is a thread's default state. After the call to start() completes, a thread becomes </a:t>
            </a:r>
            <a:r>
              <a:rPr lang="en-US" dirty="0" err="1" smtClean="0"/>
              <a:t>runnable</a:t>
            </a:r>
            <a:r>
              <a:rPr lang="en-US" dirty="0" smtClean="0"/>
              <a:t>. </a:t>
            </a:r>
            <a:r>
              <a:rPr lang="en-US" dirty="0"/>
              <a:t>Although many threads might be runnable, only one currently runs. </a:t>
            </a:r>
          </a:p>
          <a:p>
            <a:r>
              <a:rPr lang="en-US" b="1" dirty="0"/>
              <a:t>Blocked state:</a:t>
            </a:r>
            <a:r>
              <a:rPr lang="en-US" dirty="0"/>
              <a:t> </a:t>
            </a:r>
            <a:r>
              <a:rPr lang="en-US" dirty="0" smtClean="0"/>
              <a:t> Thread is neither running nor in a position to run. (You can probably think of other times when a thread would wait for something to happen.)</a:t>
            </a:r>
          </a:p>
          <a:p>
            <a:pPr lvl="1"/>
            <a:r>
              <a:rPr lang="en-US" dirty="0" smtClean="0"/>
              <a:t>When </a:t>
            </a:r>
            <a:r>
              <a:rPr lang="en-US" dirty="0"/>
              <a:t>a thread executes the sleep(), wait(), or join() methods, </a:t>
            </a:r>
            <a:endParaRPr lang="en-US" dirty="0" smtClean="0"/>
          </a:p>
          <a:p>
            <a:pPr lvl="1"/>
            <a:r>
              <a:rPr lang="en-US" dirty="0" smtClean="0"/>
              <a:t>when </a:t>
            </a:r>
            <a:r>
              <a:rPr lang="en-US" dirty="0"/>
              <a:t>a thread attempts to read data not yet available from a </a:t>
            </a:r>
            <a:r>
              <a:rPr lang="en-US" dirty="0" smtClean="0"/>
              <a:t>network or stream, </a:t>
            </a:r>
            <a:r>
              <a:rPr lang="en-US" dirty="0"/>
              <a:t>and </a:t>
            </a:r>
            <a:endParaRPr lang="en-US" dirty="0" smtClean="0"/>
          </a:p>
          <a:p>
            <a:pPr lvl="1"/>
            <a:r>
              <a:rPr lang="en-US" dirty="0" smtClean="0"/>
              <a:t>when </a:t>
            </a:r>
            <a:r>
              <a:rPr lang="en-US" dirty="0"/>
              <a:t>a thread waits to acquire a lock, that thread is in the blocked state</a:t>
            </a:r>
            <a:r>
              <a:rPr lang="en-US" dirty="0" smtClean="0"/>
              <a:t>:</a:t>
            </a:r>
          </a:p>
          <a:p>
            <a:pPr lvl="1"/>
            <a:r>
              <a:rPr lang="en-US" dirty="0" smtClean="0"/>
              <a:t>When </a:t>
            </a:r>
            <a:r>
              <a:rPr lang="en-US" dirty="0"/>
              <a:t>a blocked thread unblocks, that thread moves to the runnable state.</a:t>
            </a:r>
          </a:p>
          <a:p>
            <a:r>
              <a:rPr lang="en-US" b="1" dirty="0"/>
              <a:t>Terminating state:</a:t>
            </a:r>
            <a:r>
              <a:rPr lang="en-US" dirty="0"/>
              <a:t> Once execution leaves a thread's run() method, that thread is in the terminating state. In other words, the thread ceases to exist.</a:t>
            </a:r>
          </a:p>
          <a:p>
            <a:endParaRPr lang="en-US" dirty="0"/>
          </a:p>
        </p:txBody>
      </p:sp>
    </p:spTree>
    <p:extLst>
      <p:ext uri="{BB962C8B-B14F-4D97-AF65-F5344CB8AC3E}">
        <p14:creationId xmlns:p14="http://schemas.microsoft.com/office/powerpoint/2010/main" val="19747285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Life Cycle</a:t>
            </a:r>
            <a:endParaRPr lang="en-US" dirty="0"/>
          </a:p>
        </p:txBody>
      </p:sp>
      <p:pic>
        <p:nvPicPr>
          <p:cNvPr id="4" name="Content Placeholder 3" descr="ThreadLifeCycle.png"/>
          <p:cNvPicPr>
            <a:picLocks noGrp="1" noChangeAspect="1"/>
          </p:cNvPicPr>
          <p:nvPr>
            <p:ph idx="1"/>
          </p:nvPr>
        </p:nvPicPr>
        <p:blipFill>
          <a:blip r:embed="rId2" cstate="print"/>
          <a:stretch>
            <a:fillRect/>
          </a:stretch>
        </p:blipFill>
        <p:spPr>
          <a:xfrm>
            <a:off x="1842706" y="1847544"/>
            <a:ext cx="5458587" cy="4382112"/>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Concurrent Programming</a:t>
            </a:r>
          </a:p>
        </p:txBody>
      </p:sp>
      <p:sp>
        <p:nvSpPr>
          <p:cNvPr id="3" name="Content Placeholder 2"/>
          <p:cNvSpPr>
            <a:spLocks noGrp="1"/>
          </p:cNvSpPr>
          <p:nvPr>
            <p:ph idx="1"/>
          </p:nvPr>
        </p:nvSpPr>
        <p:spPr/>
        <p:txBody>
          <a:bodyPr/>
          <a:lstStyle/>
          <a:p>
            <a:r>
              <a:rPr lang="en-US" dirty="0"/>
              <a:t>Different parts of the same program can be executing at the </a:t>
            </a:r>
            <a:r>
              <a:rPr lang="en-US" dirty="0" smtClean="0"/>
              <a:t>same time</a:t>
            </a:r>
            <a:r>
              <a:rPr lang="en-US" dirty="0"/>
              <a:t>, or behave </a:t>
            </a:r>
            <a:r>
              <a:rPr lang="en-US" dirty="0" smtClean="0"/>
              <a:t>as if </a:t>
            </a:r>
            <a:r>
              <a:rPr lang="en-US" dirty="0"/>
              <a:t>they are </a:t>
            </a:r>
            <a:r>
              <a:rPr lang="en-US" dirty="0" smtClean="0"/>
              <a:t>executing at the same time.</a:t>
            </a:r>
          </a:p>
          <a:p>
            <a:r>
              <a:rPr lang="en-US" dirty="0"/>
              <a:t>Java uses threads to achieve concurrency.</a:t>
            </a:r>
          </a:p>
          <a:p>
            <a:r>
              <a:rPr lang="en-US" dirty="0"/>
              <a:t>Writing concurrent programs presents a number of issues that </a:t>
            </a:r>
            <a:r>
              <a:rPr lang="en-US" dirty="0" smtClean="0"/>
              <a:t>do not </a:t>
            </a:r>
            <a:r>
              <a:rPr lang="en-US" dirty="0"/>
              <a:t>occur in writing sequential code.</a:t>
            </a:r>
          </a:p>
        </p:txBody>
      </p:sp>
    </p:spTree>
    <p:extLst>
      <p:ext uri="{BB962C8B-B14F-4D97-AF65-F5344CB8AC3E}">
        <p14:creationId xmlns:p14="http://schemas.microsoft.com/office/powerpoint/2010/main" val="6380554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Life Cycle – Another version</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2028825"/>
            <a:ext cx="8229600" cy="4019549"/>
          </a:xfrm>
        </p:spPr>
      </p:pic>
    </p:spTree>
    <p:extLst>
      <p:ext uri="{BB962C8B-B14F-4D97-AF65-F5344CB8AC3E}">
        <p14:creationId xmlns:p14="http://schemas.microsoft.com/office/powerpoint/2010/main" val="5275826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methods – influence scheduling</a:t>
            </a:r>
            <a:endParaRPr lang="en-US" dirty="0"/>
          </a:p>
        </p:txBody>
      </p:sp>
      <p:sp>
        <p:nvSpPr>
          <p:cNvPr id="3" name="Content Placeholder 2"/>
          <p:cNvSpPr>
            <a:spLocks noGrp="1"/>
          </p:cNvSpPr>
          <p:nvPr>
            <p:ph idx="1"/>
          </p:nvPr>
        </p:nvSpPr>
        <p:spPr/>
        <p:txBody>
          <a:bodyPr>
            <a:normAutofit fontScale="85000" lnSpcReduction="20000"/>
          </a:bodyPr>
          <a:lstStyle/>
          <a:p>
            <a:r>
              <a:rPr lang="en-US" dirty="0"/>
              <a:t>Some of the methods from the </a:t>
            </a:r>
            <a:r>
              <a:rPr lang="en-US" dirty="0" err="1"/>
              <a:t>java.lang.Thread</a:t>
            </a:r>
            <a:r>
              <a:rPr lang="en-US" dirty="0"/>
              <a:t> Class that can help us </a:t>
            </a:r>
            <a:r>
              <a:rPr lang="en-US" b="1" dirty="0"/>
              <a:t>influence thread scheduling </a:t>
            </a:r>
            <a:r>
              <a:rPr lang="en-US" dirty="0"/>
              <a:t>are as follows:</a:t>
            </a:r>
          </a:p>
          <a:p>
            <a:pPr lvl="1"/>
            <a:r>
              <a:rPr lang="en-US" dirty="0"/>
              <a:t>public static void sleep(long </a:t>
            </a:r>
            <a:r>
              <a:rPr lang="en-US" dirty="0" err="1"/>
              <a:t>millis</a:t>
            </a:r>
            <a:r>
              <a:rPr lang="en-US" dirty="0"/>
              <a:t>) throws </a:t>
            </a:r>
            <a:r>
              <a:rPr lang="en-US" dirty="0" err="1"/>
              <a:t>InterruptedException</a:t>
            </a:r>
            <a:endParaRPr lang="en-US" dirty="0"/>
          </a:p>
          <a:p>
            <a:pPr lvl="1"/>
            <a:endParaRPr lang="en-US" dirty="0" smtClean="0"/>
          </a:p>
          <a:p>
            <a:pPr lvl="1"/>
            <a:r>
              <a:rPr lang="en-US" dirty="0" smtClean="0"/>
              <a:t>public </a:t>
            </a:r>
            <a:r>
              <a:rPr lang="en-US" dirty="0"/>
              <a:t>static void yield</a:t>
            </a:r>
            <a:r>
              <a:rPr lang="en-US" dirty="0" smtClean="0"/>
              <a:t>()</a:t>
            </a:r>
          </a:p>
          <a:p>
            <a:pPr lvl="2"/>
            <a:r>
              <a:rPr lang="en-US" dirty="0"/>
              <a:t>Theoretically, </a:t>
            </a:r>
            <a:r>
              <a:rPr lang="en-US" b="1" dirty="0"/>
              <a:t>to ‘yield’ means to let go, to give up, to surrender</a:t>
            </a:r>
            <a:r>
              <a:rPr lang="en-US" dirty="0"/>
              <a:t>. </a:t>
            </a:r>
            <a:endParaRPr lang="en-US" dirty="0" smtClean="0"/>
          </a:p>
          <a:p>
            <a:pPr lvl="2"/>
            <a:r>
              <a:rPr lang="en-US" dirty="0" smtClean="0"/>
              <a:t>A </a:t>
            </a:r>
            <a:r>
              <a:rPr lang="en-US" dirty="0"/>
              <a:t>yielding thread tells the virtual machine that it’s willing to let other threads be scheduled in its place. </a:t>
            </a:r>
            <a:endParaRPr lang="en-US" dirty="0" smtClean="0"/>
          </a:p>
          <a:p>
            <a:pPr lvl="2"/>
            <a:r>
              <a:rPr lang="en-US" dirty="0" smtClean="0"/>
              <a:t>This </a:t>
            </a:r>
            <a:r>
              <a:rPr lang="en-US" dirty="0"/>
              <a:t>indicates that it’s not doing something too critical. Note that </a:t>
            </a:r>
            <a:r>
              <a:rPr lang="en-US" i="1" dirty="0"/>
              <a:t>it’s only a hint</a:t>
            </a:r>
            <a:r>
              <a:rPr lang="en-US" dirty="0"/>
              <a:t>, though, and not guaranteed to have any effect at all.</a:t>
            </a:r>
            <a:endParaRPr lang="en-US" dirty="0" smtClean="0"/>
          </a:p>
          <a:p>
            <a:pPr lvl="2"/>
            <a:r>
              <a:rPr lang="en-US" dirty="0" smtClean="0"/>
              <a:t>Moves from running state to </a:t>
            </a:r>
            <a:r>
              <a:rPr lang="en-US" dirty="0" err="1" smtClean="0"/>
              <a:t>runnable</a:t>
            </a:r>
            <a:r>
              <a:rPr lang="en-US" dirty="0" smtClean="0"/>
              <a:t> state</a:t>
            </a:r>
            <a:endParaRPr lang="en-US" dirty="0"/>
          </a:p>
          <a:p>
            <a:pPr lvl="1"/>
            <a:endParaRPr lang="en-US" dirty="0" smtClean="0"/>
          </a:p>
          <a:p>
            <a:pPr lvl="1"/>
            <a:r>
              <a:rPr lang="en-US" dirty="0" smtClean="0"/>
              <a:t>public </a:t>
            </a:r>
            <a:r>
              <a:rPr lang="en-US" dirty="0"/>
              <a:t>final void join() throws </a:t>
            </a:r>
            <a:r>
              <a:rPr lang="en-US" dirty="0" err="1" smtClean="0"/>
              <a:t>InterruptedException</a:t>
            </a:r>
            <a:endParaRPr lang="en-US" dirty="0" smtClean="0"/>
          </a:p>
          <a:p>
            <a:pPr lvl="2"/>
            <a:r>
              <a:rPr lang="en-US" dirty="0"/>
              <a:t>A</a:t>
            </a:r>
            <a:r>
              <a:rPr lang="en-US" dirty="0" smtClean="0"/>
              <a:t>llows </a:t>
            </a:r>
            <a:r>
              <a:rPr lang="en-US" dirty="0"/>
              <a:t>one thread to wait for the completion of another. </a:t>
            </a:r>
            <a:endParaRPr lang="en-US" dirty="0" smtClean="0"/>
          </a:p>
          <a:p>
            <a:pPr lvl="2"/>
            <a:r>
              <a:rPr lang="en-US" dirty="0" smtClean="0"/>
              <a:t>If </a:t>
            </a:r>
            <a:r>
              <a:rPr lang="en-US" b="1" dirty="0"/>
              <a:t>t</a:t>
            </a:r>
            <a:r>
              <a:rPr lang="en-US" dirty="0"/>
              <a:t> is a Thread object whose thread is currently </a:t>
            </a:r>
            <a:r>
              <a:rPr lang="en-US" dirty="0" smtClean="0"/>
              <a:t>executing, </a:t>
            </a:r>
          </a:p>
          <a:p>
            <a:pPr marL="548640" lvl="2" indent="0">
              <a:buNone/>
            </a:pPr>
            <a:r>
              <a:rPr lang="en-US" dirty="0" smtClean="0"/>
              <a:t>		</a:t>
            </a:r>
            <a:r>
              <a:rPr lang="en-US" b="1" dirty="0" err="1" smtClean="0"/>
              <a:t>t.join</a:t>
            </a:r>
            <a:r>
              <a:rPr lang="en-US" b="1" dirty="0"/>
              <a:t>(); </a:t>
            </a:r>
          </a:p>
          <a:p>
            <a:pPr marL="548640" lvl="2" indent="0">
              <a:buNone/>
            </a:pPr>
            <a:r>
              <a:rPr lang="en-US" dirty="0"/>
              <a:t> </a:t>
            </a:r>
            <a:r>
              <a:rPr lang="en-US" dirty="0" smtClean="0"/>
              <a:t>   causes </a:t>
            </a:r>
            <a:r>
              <a:rPr lang="en-US" dirty="0"/>
              <a:t>the </a:t>
            </a:r>
            <a:r>
              <a:rPr lang="en-US" b="1" dirty="0"/>
              <a:t>current thread to pause execution until t's thread terminates</a:t>
            </a:r>
            <a:r>
              <a:rPr lang="en-US" dirty="0"/>
              <a:t>. </a:t>
            </a:r>
            <a:endParaRPr lang="en-US" dirty="0" smtClean="0"/>
          </a:p>
          <a:p>
            <a:pPr marL="548640" lvl="2" indent="0">
              <a:buNone/>
            </a:pPr>
            <a:endParaRPr lang="en-US" dirty="0" smtClean="0"/>
          </a:p>
          <a:p>
            <a:pPr lvl="1"/>
            <a:r>
              <a:rPr lang="en-US" dirty="0" smtClean="0"/>
              <a:t>public </a:t>
            </a:r>
            <a:r>
              <a:rPr lang="en-US" dirty="0"/>
              <a:t>final void </a:t>
            </a:r>
            <a:r>
              <a:rPr lang="en-US" dirty="0" err="1"/>
              <a:t>setPriority</a:t>
            </a:r>
            <a:r>
              <a:rPr lang="en-US" dirty="0"/>
              <a:t>(</a:t>
            </a:r>
            <a:r>
              <a:rPr lang="en-US" dirty="0" err="1"/>
              <a:t>int</a:t>
            </a:r>
            <a:r>
              <a:rPr lang="en-US" dirty="0"/>
              <a:t> </a:t>
            </a:r>
            <a:r>
              <a:rPr lang="en-US" dirty="0" err="1"/>
              <a:t>newPriority</a:t>
            </a:r>
            <a:r>
              <a:rPr lang="en-US" dirty="0" smtClean="0"/>
              <a:t>)</a:t>
            </a:r>
            <a:endParaRPr lang="en-US" dirty="0"/>
          </a:p>
        </p:txBody>
      </p:sp>
    </p:spTree>
    <p:extLst>
      <p:ext uri="{BB962C8B-B14F-4D97-AF65-F5344CB8AC3E}">
        <p14:creationId xmlns:p14="http://schemas.microsoft.com/office/powerpoint/2010/main" val="22819103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methods</a:t>
            </a:r>
            <a:endParaRPr lang="en-US" dirty="0"/>
          </a:p>
        </p:txBody>
      </p:sp>
      <p:sp>
        <p:nvSpPr>
          <p:cNvPr id="3" name="Content Placeholder 2"/>
          <p:cNvSpPr>
            <a:spLocks noGrp="1"/>
          </p:cNvSpPr>
          <p:nvPr>
            <p:ph idx="1"/>
          </p:nvPr>
        </p:nvSpPr>
        <p:spPr/>
        <p:txBody>
          <a:bodyPr>
            <a:normAutofit/>
          </a:bodyPr>
          <a:lstStyle/>
          <a:p>
            <a:r>
              <a:rPr lang="en-US" dirty="0" smtClean="0"/>
              <a:t>Few other methods</a:t>
            </a:r>
          </a:p>
          <a:p>
            <a:pPr lvl="1"/>
            <a:r>
              <a:rPr lang="en-US" dirty="0"/>
              <a:t>public static native Thread </a:t>
            </a:r>
            <a:r>
              <a:rPr lang="en-US" dirty="0" err="1"/>
              <a:t>currentThread</a:t>
            </a:r>
            <a:r>
              <a:rPr lang="en-US" dirty="0" smtClean="0"/>
              <a:t>();</a:t>
            </a:r>
          </a:p>
          <a:p>
            <a:pPr lvl="1"/>
            <a:r>
              <a:rPr lang="en-US" dirty="0"/>
              <a:t>public final String </a:t>
            </a:r>
            <a:r>
              <a:rPr lang="en-US" dirty="0" err="1"/>
              <a:t>getName</a:t>
            </a:r>
            <a:r>
              <a:rPr lang="en-US" dirty="0" smtClean="0"/>
              <a:t>()</a:t>
            </a:r>
          </a:p>
          <a:p>
            <a:pPr lvl="1"/>
            <a:r>
              <a:rPr lang="en-US" dirty="0"/>
              <a:t>public final synchronized void </a:t>
            </a:r>
            <a:r>
              <a:rPr lang="en-US" dirty="0" err="1"/>
              <a:t>setName</a:t>
            </a:r>
            <a:r>
              <a:rPr lang="en-US" dirty="0"/>
              <a:t>(String name</a:t>
            </a:r>
            <a:r>
              <a:rPr lang="en-US" dirty="0" smtClean="0"/>
              <a:t>)</a:t>
            </a:r>
          </a:p>
          <a:p>
            <a:pPr lvl="1"/>
            <a:r>
              <a:rPr lang="en-US" dirty="0"/>
              <a:t>public final native </a:t>
            </a:r>
            <a:r>
              <a:rPr lang="en-US" dirty="0" err="1"/>
              <a:t>boolean</a:t>
            </a:r>
            <a:r>
              <a:rPr lang="en-US" dirty="0"/>
              <a:t> </a:t>
            </a:r>
            <a:r>
              <a:rPr lang="en-US" dirty="0" err="1"/>
              <a:t>isAlive</a:t>
            </a:r>
            <a:r>
              <a:rPr lang="en-US" dirty="0"/>
              <a:t>();</a:t>
            </a:r>
          </a:p>
          <a:p>
            <a:endParaRPr lang="en-US" dirty="0"/>
          </a:p>
        </p:txBody>
      </p:sp>
    </p:spTree>
    <p:extLst>
      <p:ext uri="{BB962C8B-B14F-4D97-AF65-F5344CB8AC3E}">
        <p14:creationId xmlns:p14="http://schemas.microsoft.com/office/powerpoint/2010/main" val="21231325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without join()</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sz="1200" b="1" dirty="0"/>
              <a:t>public class </a:t>
            </a:r>
            <a:r>
              <a:rPr lang="en-US" sz="1200" b="1" dirty="0" err="1"/>
              <a:t>ThreadTest</a:t>
            </a:r>
            <a:r>
              <a:rPr lang="en-US" sz="1200" b="1" dirty="0"/>
              <a:t>{</a:t>
            </a:r>
          </a:p>
          <a:p>
            <a:pPr marL="274320" lvl="1" indent="0">
              <a:spcBef>
                <a:spcPts val="0"/>
              </a:spcBef>
              <a:buNone/>
            </a:pPr>
            <a:r>
              <a:rPr lang="en-US" sz="1200" b="1" dirty="0"/>
              <a:t>public static void main(String[] </a:t>
            </a:r>
            <a:r>
              <a:rPr lang="en-US" sz="1200" b="1" dirty="0" err="1"/>
              <a:t>args</a:t>
            </a:r>
            <a:r>
              <a:rPr lang="en-US" sz="1200" b="1" dirty="0"/>
              <a:t>) {</a:t>
            </a:r>
          </a:p>
          <a:p>
            <a:pPr marL="548640" lvl="2" indent="0">
              <a:spcBef>
                <a:spcPts val="0"/>
              </a:spcBef>
              <a:buNone/>
            </a:pPr>
            <a:r>
              <a:rPr lang="en-US" sz="1200" dirty="0" err="1"/>
              <a:t>MyThread</a:t>
            </a:r>
            <a:r>
              <a:rPr lang="en-US" sz="1200" dirty="0"/>
              <a:t> t1 = </a:t>
            </a:r>
            <a:r>
              <a:rPr lang="en-US" sz="1200" b="1" dirty="0"/>
              <a:t>new </a:t>
            </a:r>
            <a:r>
              <a:rPr lang="en-US" sz="1200" b="1" dirty="0" err="1"/>
              <a:t>MyThread</a:t>
            </a:r>
            <a:r>
              <a:rPr lang="en-US" sz="1200" b="1" dirty="0"/>
              <a:t>(3);</a:t>
            </a:r>
          </a:p>
          <a:p>
            <a:pPr marL="548640" lvl="2" indent="0">
              <a:spcBef>
                <a:spcPts val="0"/>
              </a:spcBef>
              <a:buNone/>
            </a:pPr>
            <a:r>
              <a:rPr lang="en-US" sz="1200" dirty="0" err="1"/>
              <a:t>MyThread</a:t>
            </a:r>
            <a:r>
              <a:rPr lang="en-US" sz="1200" dirty="0"/>
              <a:t> t2 = </a:t>
            </a:r>
            <a:r>
              <a:rPr lang="en-US" sz="1200" b="1" dirty="0"/>
              <a:t>new </a:t>
            </a:r>
            <a:r>
              <a:rPr lang="en-US" sz="1200" b="1" dirty="0" err="1"/>
              <a:t>MyThread</a:t>
            </a:r>
            <a:r>
              <a:rPr lang="en-US" sz="1200" b="1" dirty="0"/>
              <a:t>(4);</a:t>
            </a:r>
          </a:p>
          <a:p>
            <a:pPr marL="548640" lvl="2" indent="0">
              <a:spcBef>
                <a:spcPts val="0"/>
              </a:spcBef>
              <a:buNone/>
            </a:pPr>
            <a:r>
              <a:rPr lang="en-US" sz="1200" dirty="0" err="1"/>
              <a:t>MyThread</a:t>
            </a:r>
            <a:r>
              <a:rPr lang="en-US" sz="1200" dirty="0"/>
              <a:t> t3 = </a:t>
            </a:r>
            <a:r>
              <a:rPr lang="en-US" sz="1200" b="1" dirty="0"/>
              <a:t>new </a:t>
            </a:r>
            <a:r>
              <a:rPr lang="en-US" sz="1200" b="1" dirty="0" err="1"/>
              <a:t>MyThread</a:t>
            </a:r>
            <a:r>
              <a:rPr lang="en-US" sz="1200" b="1" dirty="0"/>
              <a:t>(2</a:t>
            </a:r>
            <a:r>
              <a:rPr lang="en-US" sz="1200" b="1" dirty="0" smtClean="0"/>
              <a:t>);</a:t>
            </a:r>
          </a:p>
          <a:p>
            <a:pPr marL="548640" lvl="2" indent="0">
              <a:spcBef>
                <a:spcPts val="0"/>
              </a:spcBef>
              <a:buNone/>
            </a:pPr>
            <a:r>
              <a:rPr lang="en-US" sz="1200" dirty="0" err="1" smtClean="0"/>
              <a:t>System.</a:t>
            </a:r>
            <a:r>
              <a:rPr lang="en-US" sz="1200" b="1" i="1" dirty="0" err="1" smtClean="0"/>
              <a:t>out.println</a:t>
            </a:r>
            <a:r>
              <a:rPr lang="en-US" sz="1200" b="1" i="1" dirty="0" smtClean="0"/>
              <a:t>(</a:t>
            </a:r>
            <a:r>
              <a:rPr lang="en-US" sz="1200" b="1" i="1" dirty="0" err="1" smtClean="0"/>
              <a:t>MyThread.list</a:t>
            </a:r>
            <a:r>
              <a:rPr lang="en-US" sz="1200" b="1" i="1" dirty="0"/>
              <a:t>);</a:t>
            </a:r>
          </a:p>
          <a:p>
            <a:pPr marL="274320" lvl="1" indent="0">
              <a:spcBef>
                <a:spcPts val="0"/>
              </a:spcBef>
              <a:buNone/>
            </a:pPr>
            <a:r>
              <a:rPr lang="en-US" sz="1200" dirty="0" smtClean="0"/>
              <a:t>}</a:t>
            </a:r>
            <a:endParaRPr lang="en-US" sz="1200" dirty="0"/>
          </a:p>
          <a:p>
            <a:pPr marL="0" indent="0">
              <a:spcBef>
                <a:spcPts val="0"/>
              </a:spcBef>
              <a:buNone/>
            </a:pPr>
            <a:r>
              <a:rPr lang="en-US" sz="1200" dirty="0"/>
              <a:t>}</a:t>
            </a:r>
          </a:p>
          <a:p>
            <a:pPr marL="0" indent="0">
              <a:spcBef>
                <a:spcPts val="0"/>
              </a:spcBef>
              <a:buNone/>
            </a:pPr>
            <a:endParaRPr lang="en-US" sz="1200" dirty="0"/>
          </a:p>
          <a:p>
            <a:pPr marL="0" indent="0">
              <a:spcBef>
                <a:spcPts val="0"/>
              </a:spcBef>
              <a:buNone/>
            </a:pPr>
            <a:r>
              <a:rPr lang="en-US" sz="1200" b="1" dirty="0"/>
              <a:t>class </a:t>
            </a:r>
            <a:r>
              <a:rPr lang="en-US" sz="1200" b="1" dirty="0" err="1"/>
              <a:t>MyThread</a:t>
            </a:r>
            <a:r>
              <a:rPr lang="en-US" sz="1200" b="1" dirty="0"/>
              <a:t> extends Thread{</a:t>
            </a:r>
          </a:p>
          <a:p>
            <a:pPr marL="274320" lvl="1" indent="0">
              <a:spcBef>
                <a:spcPts val="0"/>
              </a:spcBef>
              <a:buNone/>
            </a:pPr>
            <a:r>
              <a:rPr lang="en-US" sz="1200" b="1" dirty="0"/>
              <a:t>public static </a:t>
            </a:r>
            <a:r>
              <a:rPr lang="en-US" sz="1200" b="1" dirty="0" err="1"/>
              <a:t>ArrayList</a:t>
            </a:r>
            <a:r>
              <a:rPr lang="en-US" sz="1200" b="1" dirty="0"/>
              <a:t>&lt;Integer&gt; </a:t>
            </a:r>
            <a:r>
              <a:rPr lang="en-US" sz="1200" b="1" i="1" dirty="0"/>
              <a:t>list = new </a:t>
            </a:r>
            <a:r>
              <a:rPr lang="en-US" sz="1200" b="1" i="1" dirty="0" err="1"/>
              <a:t>ArrayList</a:t>
            </a:r>
            <a:r>
              <a:rPr lang="en-US" sz="1200" b="1" i="1" dirty="0"/>
              <a:t>&lt;Integer&gt;();</a:t>
            </a:r>
          </a:p>
          <a:p>
            <a:pPr marL="274320" lvl="1" indent="0">
              <a:spcBef>
                <a:spcPts val="0"/>
              </a:spcBef>
              <a:buNone/>
            </a:pPr>
            <a:r>
              <a:rPr lang="en-US" sz="1200" b="1" dirty="0"/>
              <a:t>public </a:t>
            </a:r>
            <a:r>
              <a:rPr lang="en-US" sz="1200" b="1" dirty="0" err="1"/>
              <a:t>int</a:t>
            </a:r>
            <a:r>
              <a:rPr lang="en-US" sz="1200" b="1" dirty="0"/>
              <a:t> </a:t>
            </a:r>
            <a:r>
              <a:rPr lang="en-US" sz="1200" b="1" dirty="0" err="1"/>
              <a:t>num</a:t>
            </a:r>
            <a:r>
              <a:rPr lang="en-US" sz="1200" b="1" dirty="0"/>
              <a:t>;</a:t>
            </a:r>
          </a:p>
          <a:p>
            <a:pPr marL="274320" lvl="1" indent="0">
              <a:spcBef>
                <a:spcPts val="0"/>
              </a:spcBef>
              <a:buNone/>
            </a:pPr>
            <a:endParaRPr lang="en-US" sz="1200" dirty="0"/>
          </a:p>
          <a:p>
            <a:pPr marL="274320" lvl="1" indent="0">
              <a:spcBef>
                <a:spcPts val="0"/>
              </a:spcBef>
              <a:buNone/>
            </a:pPr>
            <a:r>
              <a:rPr lang="en-US" sz="1200" b="1" dirty="0"/>
              <a:t>public </a:t>
            </a:r>
            <a:r>
              <a:rPr lang="en-US" sz="1200" b="1" dirty="0" err="1"/>
              <a:t>MyThread</a:t>
            </a:r>
            <a:r>
              <a:rPr lang="en-US" sz="1200" b="1" dirty="0"/>
              <a:t>(</a:t>
            </a:r>
            <a:r>
              <a:rPr lang="en-US" sz="1200" b="1" dirty="0" err="1"/>
              <a:t>int</a:t>
            </a:r>
            <a:r>
              <a:rPr lang="en-US" sz="1200" b="1" dirty="0"/>
              <a:t> n){</a:t>
            </a:r>
          </a:p>
          <a:p>
            <a:pPr marL="548640" lvl="2" indent="0">
              <a:spcBef>
                <a:spcPts val="0"/>
              </a:spcBef>
              <a:buNone/>
            </a:pPr>
            <a:r>
              <a:rPr lang="en-US" sz="1200" dirty="0" err="1"/>
              <a:t>num</a:t>
            </a:r>
            <a:r>
              <a:rPr lang="en-US" sz="1200" dirty="0"/>
              <a:t> = n;</a:t>
            </a:r>
          </a:p>
          <a:p>
            <a:pPr marL="548640" lvl="2" indent="0">
              <a:spcBef>
                <a:spcPts val="0"/>
              </a:spcBef>
              <a:buNone/>
            </a:pPr>
            <a:r>
              <a:rPr lang="en-US" sz="1200" dirty="0"/>
              <a:t>start();</a:t>
            </a:r>
          </a:p>
          <a:p>
            <a:pPr marL="274320" lvl="1" indent="0">
              <a:spcBef>
                <a:spcPts val="0"/>
              </a:spcBef>
              <a:buNone/>
            </a:pPr>
            <a:r>
              <a:rPr lang="en-US" sz="1200" dirty="0" smtClean="0"/>
              <a:t>}</a:t>
            </a:r>
            <a:endParaRPr lang="en-US" sz="1200" dirty="0"/>
          </a:p>
          <a:p>
            <a:pPr marL="274320" lvl="1" indent="0">
              <a:spcBef>
                <a:spcPts val="0"/>
              </a:spcBef>
              <a:buNone/>
            </a:pPr>
            <a:r>
              <a:rPr lang="en-US" sz="1200" b="1" dirty="0"/>
              <a:t>public void run(){</a:t>
            </a:r>
          </a:p>
          <a:p>
            <a:pPr marL="548640" lvl="2" indent="0">
              <a:spcBef>
                <a:spcPts val="0"/>
              </a:spcBef>
              <a:buNone/>
            </a:pPr>
            <a:r>
              <a:rPr lang="en-US" sz="1200" dirty="0"/>
              <a:t>Random rand = </a:t>
            </a:r>
            <a:r>
              <a:rPr lang="en-US" sz="1200" b="1" dirty="0"/>
              <a:t>new Random();</a:t>
            </a:r>
          </a:p>
          <a:p>
            <a:pPr marL="548640" lvl="2" indent="0">
              <a:spcBef>
                <a:spcPts val="0"/>
              </a:spcBef>
              <a:buNone/>
            </a:pPr>
            <a:r>
              <a:rPr lang="nn-NO" sz="1200" b="1" dirty="0"/>
              <a:t>for(int i= 0; i&lt;num; i</a:t>
            </a:r>
            <a:r>
              <a:rPr lang="nn-NO" sz="1200" b="1" dirty="0" smtClean="0"/>
              <a:t>++)</a:t>
            </a:r>
            <a:endParaRPr lang="nn-NO" sz="1200" b="1" dirty="0"/>
          </a:p>
          <a:p>
            <a:pPr marL="548640" lvl="2" indent="0">
              <a:spcBef>
                <a:spcPts val="0"/>
              </a:spcBef>
              <a:buNone/>
            </a:pPr>
            <a:r>
              <a:rPr lang="en-US" sz="1200" i="1" dirty="0" smtClean="0"/>
              <a:t>	</a:t>
            </a:r>
            <a:r>
              <a:rPr lang="en-US" sz="1200" i="1" dirty="0" err="1" smtClean="0"/>
              <a:t>ist.add</a:t>
            </a:r>
            <a:r>
              <a:rPr lang="en-US" sz="1200" i="1" dirty="0" smtClean="0"/>
              <a:t>(</a:t>
            </a:r>
            <a:r>
              <a:rPr lang="en-US" sz="1200" i="1" dirty="0" err="1" smtClean="0"/>
              <a:t>rand.nextInt</a:t>
            </a:r>
            <a:r>
              <a:rPr lang="en-US" sz="1200" i="1" dirty="0" smtClean="0"/>
              <a:t>(100));</a:t>
            </a:r>
          </a:p>
          <a:p>
            <a:pPr marL="548640" lvl="2" indent="0">
              <a:spcBef>
                <a:spcPts val="0"/>
              </a:spcBef>
              <a:buNone/>
            </a:pPr>
            <a:endParaRPr lang="en-US" sz="1200" i="1" dirty="0"/>
          </a:p>
          <a:p>
            <a:pPr marL="0" indent="0">
              <a:buNone/>
            </a:pPr>
            <a:r>
              <a:rPr lang="en-US" sz="1200" dirty="0"/>
              <a:t> </a:t>
            </a:r>
            <a:r>
              <a:rPr lang="en-US" sz="1200" dirty="0" smtClean="0"/>
              <a:t>            </a:t>
            </a:r>
            <a:r>
              <a:rPr lang="en-US" sz="1200" dirty="0" err="1" smtClean="0"/>
              <a:t>System.out.println</a:t>
            </a:r>
            <a:r>
              <a:rPr lang="en-US" sz="1200" dirty="0" smtClean="0"/>
              <a:t>(</a:t>
            </a:r>
            <a:r>
              <a:rPr lang="en-US" sz="1200" dirty="0" err="1" smtClean="0"/>
              <a:t>Thread.currentThread</a:t>
            </a:r>
            <a:r>
              <a:rPr lang="en-US" sz="1200" dirty="0"/>
              <a:t>().</a:t>
            </a:r>
            <a:r>
              <a:rPr lang="en-US" sz="1200" dirty="0" err="1"/>
              <a:t>getName</a:t>
            </a:r>
            <a:r>
              <a:rPr lang="en-US" sz="1200" dirty="0"/>
              <a:t>()+":"+</a:t>
            </a:r>
            <a:r>
              <a:rPr lang="en-US" sz="1200" dirty="0" err="1"/>
              <a:t>MyThread.list</a:t>
            </a:r>
            <a:r>
              <a:rPr lang="en-US" sz="1200" dirty="0"/>
              <a:t>);</a:t>
            </a:r>
          </a:p>
          <a:p>
            <a:pPr marL="0" indent="0">
              <a:buNone/>
            </a:pPr>
            <a:r>
              <a:rPr lang="en-US" sz="1600" dirty="0" smtClean="0"/>
              <a:t>}</a:t>
            </a:r>
            <a:endParaRPr lang="en-US" dirty="0"/>
          </a:p>
        </p:txBody>
      </p:sp>
      <p:grpSp>
        <p:nvGrpSpPr>
          <p:cNvPr id="6" name="Group 5"/>
          <p:cNvGrpSpPr/>
          <p:nvPr/>
        </p:nvGrpSpPr>
        <p:grpSpPr>
          <a:xfrm>
            <a:off x="5543178" y="1524000"/>
            <a:ext cx="3448422" cy="1905000"/>
            <a:chOff x="5181600" y="4038600"/>
            <a:chExt cx="3620245" cy="205740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3422" y="4475916"/>
              <a:ext cx="3276600"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flipH="1">
              <a:off x="5562600" y="4343400"/>
              <a:ext cx="304800" cy="381000"/>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67400" y="4191000"/>
              <a:ext cx="1981633" cy="276999"/>
            </a:xfrm>
            <a:prstGeom prst="rect">
              <a:avLst/>
            </a:prstGeom>
            <a:noFill/>
          </p:spPr>
          <p:txBody>
            <a:bodyPr wrap="none" rtlCol="0">
              <a:spAutoFit/>
            </a:bodyPr>
            <a:lstStyle/>
            <a:p>
              <a:r>
                <a:rPr lang="en-US" sz="1200" b="1" dirty="0">
                  <a:solidFill>
                    <a:srgbClr val="FF0000"/>
                  </a:solidFill>
                </a:rPr>
                <a:t>m</a:t>
              </a:r>
              <a:r>
                <a:rPr lang="en-US" sz="1200" b="1" dirty="0" smtClean="0">
                  <a:solidFill>
                    <a:srgbClr val="FF0000"/>
                  </a:solidFill>
                </a:rPr>
                <a:t>ain() </a:t>
              </a:r>
              <a:r>
                <a:rPr lang="en-US" sz="1200" b="1" dirty="0" smtClean="0">
                  <a:solidFill>
                    <a:srgbClr val="FF0000"/>
                  </a:solidFill>
                </a:rPr>
                <a:t>display empty list</a:t>
              </a:r>
              <a:endParaRPr lang="en-US" sz="1200" b="1" dirty="0">
                <a:solidFill>
                  <a:srgbClr val="FF0000"/>
                </a:solidFill>
              </a:endParaRPr>
            </a:p>
          </p:txBody>
        </p:sp>
        <p:sp>
          <p:nvSpPr>
            <p:cNvPr id="8" name="Rectangle 7"/>
            <p:cNvSpPr/>
            <p:nvPr/>
          </p:nvSpPr>
          <p:spPr>
            <a:xfrm>
              <a:off x="5410200" y="4848100"/>
              <a:ext cx="3124200" cy="49777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638800" y="5334000"/>
              <a:ext cx="3163045" cy="276999"/>
            </a:xfrm>
            <a:prstGeom prst="rect">
              <a:avLst/>
            </a:prstGeom>
            <a:noFill/>
          </p:spPr>
          <p:txBody>
            <a:bodyPr wrap="none" rtlCol="0">
              <a:spAutoFit/>
            </a:bodyPr>
            <a:lstStyle/>
            <a:p>
              <a:r>
                <a:rPr lang="en-US" sz="1200" b="1" dirty="0" smtClean="0">
                  <a:solidFill>
                    <a:srgbClr val="FF0000"/>
                  </a:solidFill>
                </a:rPr>
                <a:t>3 threads display list with different items</a:t>
              </a:r>
              <a:endParaRPr lang="en-US" sz="1200" b="1" dirty="0">
                <a:solidFill>
                  <a:srgbClr val="FF0000"/>
                </a:solidFill>
              </a:endParaRPr>
            </a:p>
          </p:txBody>
        </p:sp>
        <p:sp>
          <p:nvSpPr>
            <p:cNvPr id="4" name="Rectangle 3"/>
            <p:cNvSpPr/>
            <p:nvPr/>
          </p:nvSpPr>
          <p:spPr>
            <a:xfrm>
              <a:off x="5181600" y="4038600"/>
              <a:ext cx="3620245"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3886200"/>
            <a:ext cx="3975605" cy="170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3814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join()</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sz="1200" b="1" dirty="0"/>
              <a:t>public class </a:t>
            </a:r>
            <a:r>
              <a:rPr lang="en-US" sz="1200" b="1" dirty="0" err="1"/>
              <a:t>ThreadTest</a:t>
            </a:r>
            <a:r>
              <a:rPr lang="en-US" sz="1200" b="1" dirty="0"/>
              <a:t>{</a:t>
            </a:r>
          </a:p>
          <a:p>
            <a:pPr marL="274320" lvl="1" indent="0">
              <a:spcBef>
                <a:spcPts val="0"/>
              </a:spcBef>
              <a:buNone/>
            </a:pPr>
            <a:r>
              <a:rPr lang="en-US" sz="1200" b="1" dirty="0"/>
              <a:t>public static void main(String[] </a:t>
            </a:r>
            <a:r>
              <a:rPr lang="en-US" sz="1200" b="1" dirty="0" err="1"/>
              <a:t>args</a:t>
            </a:r>
            <a:r>
              <a:rPr lang="en-US" sz="1200" b="1" dirty="0"/>
              <a:t>) {</a:t>
            </a:r>
          </a:p>
          <a:p>
            <a:pPr marL="548640" lvl="2" indent="0">
              <a:spcBef>
                <a:spcPts val="0"/>
              </a:spcBef>
              <a:buNone/>
            </a:pPr>
            <a:r>
              <a:rPr lang="en-US" sz="1200" dirty="0" err="1"/>
              <a:t>MyThread</a:t>
            </a:r>
            <a:r>
              <a:rPr lang="en-US" sz="1200" dirty="0"/>
              <a:t> t1 = </a:t>
            </a:r>
            <a:r>
              <a:rPr lang="en-US" sz="1200" b="1" dirty="0"/>
              <a:t>new </a:t>
            </a:r>
            <a:r>
              <a:rPr lang="en-US" sz="1200" b="1" dirty="0" err="1"/>
              <a:t>MyThread</a:t>
            </a:r>
            <a:r>
              <a:rPr lang="en-US" sz="1200" b="1" dirty="0"/>
              <a:t>(3);</a:t>
            </a:r>
          </a:p>
          <a:p>
            <a:pPr marL="548640" lvl="2" indent="0">
              <a:spcBef>
                <a:spcPts val="0"/>
              </a:spcBef>
              <a:buNone/>
            </a:pPr>
            <a:r>
              <a:rPr lang="en-US" sz="1200" dirty="0" err="1"/>
              <a:t>MyThread</a:t>
            </a:r>
            <a:r>
              <a:rPr lang="en-US" sz="1200" dirty="0"/>
              <a:t> t2 = </a:t>
            </a:r>
            <a:r>
              <a:rPr lang="en-US" sz="1200" b="1" dirty="0"/>
              <a:t>new </a:t>
            </a:r>
            <a:r>
              <a:rPr lang="en-US" sz="1200" b="1" dirty="0" err="1"/>
              <a:t>MyThread</a:t>
            </a:r>
            <a:r>
              <a:rPr lang="en-US" sz="1200" b="1" dirty="0"/>
              <a:t>(4);</a:t>
            </a:r>
          </a:p>
          <a:p>
            <a:pPr marL="548640" lvl="2" indent="0">
              <a:spcBef>
                <a:spcPts val="0"/>
              </a:spcBef>
              <a:buNone/>
            </a:pPr>
            <a:r>
              <a:rPr lang="en-US" sz="1200" dirty="0" err="1"/>
              <a:t>MyThread</a:t>
            </a:r>
            <a:r>
              <a:rPr lang="en-US" sz="1200" dirty="0"/>
              <a:t> t3 = </a:t>
            </a:r>
            <a:r>
              <a:rPr lang="en-US" sz="1200" b="1" dirty="0"/>
              <a:t>new </a:t>
            </a:r>
            <a:r>
              <a:rPr lang="en-US" sz="1200" b="1" dirty="0" err="1"/>
              <a:t>MyThread</a:t>
            </a:r>
            <a:r>
              <a:rPr lang="en-US" sz="1200" b="1" dirty="0"/>
              <a:t>(2);</a:t>
            </a:r>
          </a:p>
          <a:p>
            <a:pPr marL="548640" lvl="2" indent="0">
              <a:spcBef>
                <a:spcPts val="0"/>
              </a:spcBef>
              <a:buNone/>
            </a:pPr>
            <a:r>
              <a:rPr lang="en-US" sz="1200" b="1" dirty="0" smtClean="0"/>
              <a:t>try </a:t>
            </a:r>
            <a:r>
              <a:rPr lang="en-US" sz="1200" b="1" dirty="0"/>
              <a:t>{</a:t>
            </a:r>
          </a:p>
          <a:p>
            <a:pPr marL="822960" lvl="3" indent="0">
              <a:spcBef>
                <a:spcPts val="0"/>
              </a:spcBef>
              <a:buNone/>
            </a:pPr>
            <a:r>
              <a:rPr lang="en-US" sz="1200" dirty="0"/>
              <a:t>t1.join</a:t>
            </a:r>
            <a:r>
              <a:rPr lang="en-US" sz="1200" dirty="0" smtClean="0"/>
              <a:t>(); t2.join(); t3.join(); // main will wait until all three threads are complete</a:t>
            </a:r>
            <a:endParaRPr lang="en-US" sz="1200" dirty="0"/>
          </a:p>
          <a:p>
            <a:pPr marL="548640" lvl="2" indent="0">
              <a:spcBef>
                <a:spcPts val="0"/>
              </a:spcBef>
              <a:buNone/>
            </a:pPr>
            <a:r>
              <a:rPr lang="en-US" sz="1200" dirty="0"/>
              <a:t>} </a:t>
            </a:r>
            <a:r>
              <a:rPr lang="en-US" sz="1200" b="1" dirty="0"/>
              <a:t>catch (</a:t>
            </a:r>
            <a:r>
              <a:rPr lang="en-US" sz="1200" b="1" dirty="0" err="1"/>
              <a:t>InterruptedException</a:t>
            </a:r>
            <a:r>
              <a:rPr lang="en-US" sz="1200" b="1" dirty="0"/>
              <a:t> e) {</a:t>
            </a:r>
          </a:p>
          <a:p>
            <a:pPr marL="548640" lvl="2" indent="0">
              <a:spcBef>
                <a:spcPts val="0"/>
              </a:spcBef>
              <a:buNone/>
            </a:pPr>
            <a:r>
              <a:rPr lang="en-US" sz="1200" dirty="0" err="1"/>
              <a:t>e.printStackTrace</a:t>
            </a:r>
            <a:r>
              <a:rPr lang="en-US" sz="1200" dirty="0"/>
              <a:t>();</a:t>
            </a:r>
          </a:p>
          <a:p>
            <a:pPr marL="548640" lvl="2" indent="0">
              <a:spcBef>
                <a:spcPts val="0"/>
              </a:spcBef>
              <a:buNone/>
            </a:pPr>
            <a:r>
              <a:rPr lang="en-US" sz="1200" dirty="0" smtClean="0"/>
              <a:t>}</a:t>
            </a:r>
            <a:endParaRPr lang="en-US" sz="1200" dirty="0"/>
          </a:p>
          <a:p>
            <a:pPr marL="548640" lvl="2" indent="0">
              <a:spcBef>
                <a:spcPts val="0"/>
              </a:spcBef>
              <a:buNone/>
            </a:pPr>
            <a:r>
              <a:rPr lang="en-US" sz="1200" dirty="0" err="1"/>
              <a:t>System.</a:t>
            </a:r>
            <a:r>
              <a:rPr lang="en-US" sz="1200" b="1" i="1" dirty="0" err="1"/>
              <a:t>out.println</a:t>
            </a:r>
            <a:r>
              <a:rPr lang="en-US" sz="1200" b="1" i="1" dirty="0"/>
              <a:t>(</a:t>
            </a:r>
            <a:r>
              <a:rPr lang="en-US" sz="1200" b="1" i="1" dirty="0" err="1"/>
              <a:t>MyThread.list</a:t>
            </a:r>
            <a:r>
              <a:rPr lang="en-US" sz="1200" b="1" i="1" dirty="0"/>
              <a:t>);</a:t>
            </a:r>
          </a:p>
          <a:p>
            <a:pPr marL="274320" lvl="1" indent="0">
              <a:spcBef>
                <a:spcPts val="0"/>
              </a:spcBef>
              <a:buNone/>
            </a:pPr>
            <a:r>
              <a:rPr lang="en-US" sz="1200" dirty="0" smtClean="0"/>
              <a:t>}</a:t>
            </a:r>
            <a:endParaRPr lang="en-US" sz="1200" dirty="0"/>
          </a:p>
          <a:p>
            <a:pPr marL="0" indent="0">
              <a:spcBef>
                <a:spcPts val="0"/>
              </a:spcBef>
              <a:buNone/>
            </a:pPr>
            <a:r>
              <a:rPr lang="en-US" sz="1200" dirty="0"/>
              <a:t>}</a:t>
            </a:r>
          </a:p>
          <a:p>
            <a:pPr marL="0" indent="0">
              <a:spcBef>
                <a:spcPts val="0"/>
              </a:spcBef>
              <a:buNone/>
            </a:pPr>
            <a:endParaRPr lang="en-US" sz="1200" dirty="0"/>
          </a:p>
          <a:p>
            <a:pPr marL="0" indent="0">
              <a:spcBef>
                <a:spcPts val="0"/>
              </a:spcBef>
              <a:buNone/>
            </a:pPr>
            <a:r>
              <a:rPr lang="en-US" sz="1200" b="1" dirty="0"/>
              <a:t>class </a:t>
            </a:r>
            <a:r>
              <a:rPr lang="en-US" sz="1200" b="1" dirty="0" err="1"/>
              <a:t>MyThread</a:t>
            </a:r>
            <a:r>
              <a:rPr lang="en-US" sz="1200" b="1" dirty="0"/>
              <a:t> extends Thread{</a:t>
            </a:r>
          </a:p>
          <a:p>
            <a:pPr marL="274320" lvl="1" indent="0">
              <a:spcBef>
                <a:spcPts val="0"/>
              </a:spcBef>
              <a:buNone/>
            </a:pPr>
            <a:r>
              <a:rPr lang="en-US" sz="1200" b="1" dirty="0"/>
              <a:t>public static </a:t>
            </a:r>
            <a:r>
              <a:rPr lang="en-US" sz="1200" b="1" dirty="0" err="1"/>
              <a:t>ArrayList</a:t>
            </a:r>
            <a:r>
              <a:rPr lang="en-US" sz="1200" b="1" dirty="0"/>
              <a:t>&lt;Integer&gt; </a:t>
            </a:r>
            <a:r>
              <a:rPr lang="en-US" sz="1200" b="1" i="1" dirty="0"/>
              <a:t>list = new </a:t>
            </a:r>
            <a:r>
              <a:rPr lang="en-US" sz="1200" b="1" i="1" dirty="0" err="1"/>
              <a:t>ArrayList</a:t>
            </a:r>
            <a:r>
              <a:rPr lang="en-US" sz="1200" b="1" i="1" dirty="0"/>
              <a:t>&lt;Integer&gt;();</a:t>
            </a:r>
          </a:p>
          <a:p>
            <a:pPr marL="274320" lvl="1" indent="0">
              <a:spcBef>
                <a:spcPts val="0"/>
              </a:spcBef>
              <a:buNone/>
            </a:pPr>
            <a:r>
              <a:rPr lang="en-US" sz="1200" b="1" dirty="0"/>
              <a:t>public </a:t>
            </a:r>
            <a:r>
              <a:rPr lang="en-US" sz="1200" b="1" dirty="0" err="1"/>
              <a:t>int</a:t>
            </a:r>
            <a:r>
              <a:rPr lang="en-US" sz="1200" b="1" dirty="0"/>
              <a:t> </a:t>
            </a:r>
            <a:r>
              <a:rPr lang="en-US" sz="1200" b="1" dirty="0" err="1"/>
              <a:t>num</a:t>
            </a:r>
            <a:r>
              <a:rPr lang="en-US" sz="1200" b="1" dirty="0" smtClean="0"/>
              <a:t>;</a:t>
            </a:r>
            <a:endParaRPr lang="en-US" sz="1200" dirty="0"/>
          </a:p>
          <a:p>
            <a:pPr marL="274320" lvl="1" indent="0">
              <a:spcBef>
                <a:spcPts val="0"/>
              </a:spcBef>
              <a:buNone/>
            </a:pPr>
            <a:r>
              <a:rPr lang="en-US" sz="1200" b="1" dirty="0"/>
              <a:t>public </a:t>
            </a:r>
            <a:r>
              <a:rPr lang="en-US" sz="1200" b="1" dirty="0" err="1"/>
              <a:t>MyThread</a:t>
            </a:r>
            <a:r>
              <a:rPr lang="en-US" sz="1200" b="1" dirty="0"/>
              <a:t>(</a:t>
            </a:r>
            <a:r>
              <a:rPr lang="en-US" sz="1200" b="1" dirty="0" err="1"/>
              <a:t>int</a:t>
            </a:r>
            <a:r>
              <a:rPr lang="en-US" sz="1200" b="1" dirty="0"/>
              <a:t> n){</a:t>
            </a:r>
          </a:p>
          <a:p>
            <a:pPr marL="548640" lvl="2" indent="0">
              <a:spcBef>
                <a:spcPts val="0"/>
              </a:spcBef>
              <a:buNone/>
            </a:pPr>
            <a:r>
              <a:rPr lang="en-US" sz="1200" dirty="0" err="1"/>
              <a:t>num</a:t>
            </a:r>
            <a:r>
              <a:rPr lang="en-US" sz="1200" dirty="0"/>
              <a:t> = n;</a:t>
            </a:r>
          </a:p>
          <a:p>
            <a:pPr marL="548640" lvl="2" indent="0">
              <a:spcBef>
                <a:spcPts val="0"/>
              </a:spcBef>
              <a:buNone/>
            </a:pPr>
            <a:r>
              <a:rPr lang="en-US" sz="1200" dirty="0"/>
              <a:t>start();</a:t>
            </a:r>
          </a:p>
          <a:p>
            <a:pPr marL="274320" lvl="1" indent="0">
              <a:spcBef>
                <a:spcPts val="0"/>
              </a:spcBef>
              <a:buNone/>
            </a:pPr>
            <a:r>
              <a:rPr lang="en-US" sz="1200" dirty="0" smtClean="0"/>
              <a:t>}</a:t>
            </a:r>
            <a:endParaRPr lang="en-US" sz="1200" dirty="0"/>
          </a:p>
          <a:p>
            <a:pPr marL="274320" lvl="1" indent="0">
              <a:spcBef>
                <a:spcPts val="0"/>
              </a:spcBef>
              <a:buNone/>
            </a:pPr>
            <a:r>
              <a:rPr lang="en-US" sz="1200" b="1" dirty="0"/>
              <a:t>public void run(){</a:t>
            </a:r>
          </a:p>
          <a:p>
            <a:pPr marL="548640" lvl="2" indent="0">
              <a:spcBef>
                <a:spcPts val="0"/>
              </a:spcBef>
              <a:buNone/>
            </a:pPr>
            <a:r>
              <a:rPr lang="en-US" sz="1200" dirty="0"/>
              <a:t>Random rand = </a:t>
            </a:r>
            <a:r>
              <a:rPr lang="en-US" sz="1200" b="1" dirty="0"/>
              <a:t>new Random();</a:t>
            </a:r>
          </a:p>
          <a:p>
            <a:pPr marL="548640" lvl="2" indent="0">
              <a:spcBef>
                <a:spcPts val="0"/>
              </a:spcBef>
              <a:buNone/>
            </a:pPr>
            <a:r>
              <a:rPr lang="nn-NO" sz="1200" b="1" dirty="0"/>
              <a:t>for(int i= 0; i&lt;num; i</a:t>
            </a:r>
            <a:r>
              <a:rPr lang="nn-NO" sz="1200" b="1" dirty="0" smtClean="0"/>
              <a:t>++)</a:t>
            </a:r>
            <a:endParaRPr lang="nn-NO" sz="1200" b="1" dirty="0"/>
          </a:p>
          <a:p>
            <a:pPr marL="548640" lvl="2" indent="0">
              <a:spcBef>
                <a:spcPts val="0"/>
              </a:spcBef>
              <a:buNone/>
            </a:pPr>
            <a:r>
              <a:rPr lang="en-US" sz="1200" i="1" dirty="0" smtClean="0"/>
              <a:t>	</a:t>
            </a:r>
            <a:r>
              <a:rPr lang="en-US" sz="1200" i="1" dirty="0" err="1" smtClean="0"/>
              <a:t>ist.add</a:t>
            </a:r>
            <a:r>
              <a:rPr lang="en-US" sz="1200" i="1" dirty="0" smtClean="0"/>
              <a:t>(</a:t>
            </a:r>
            <a:r>
              <a:rPr lang="en-US" sz="1200" i="1" dirty="0" err="1" smtClean="0"/>
              <a:t>rand.nextInt</a:t>
            </a:r>
            <a:r>
              <a:rPr lang="en-US" sz="1200" i="1" dirty="0" smtClean="0"/>
              <a:t>(100));</a:t>
            </a:r>
          </a:p>
          <a:p>
            <a:pPr marL="548640" lvl="2" indent="0">
              <a:spcBef>
                <a:spcPts val="0"/>
              </a:spcBef>
              <a:buNone/>
            </a:pPr>
            <a:r>
              <a:rPr lang="en-US" sz="1200" dirty="0" err="1" smtClean="0"/>
              <a:t>System.</a:t>
            </a:r>
            <a:r>
              <a:rPr lang="en-US" sz="1200" b="1" i="1" dirty="0" err="1" smtClean="0"/>
              <a:t>out.println</a:t>
            </a:r>
            <a:r>
              <a:rPr lang="en-US" sz="1200" b="1" i="1" dirty="0" smtClean="0"/>
              <a:t>(</a:t>
            </a:r>
            <a:r>
              <a:rPr lang="en-US" sz="1200" dirty="0" err="1"/>
              <a:t>Thread.currentThread</a:t>
            </a:r>
            <a:r>
              <a:rPr lang="en-US" sz="1200" dirty="0"/>
              <a:t>().</a:t>
            </a:r>
            <a:r>
              <a:rPr lang="en-US" sz="1200" dirty="0" err="1"/>
              <a:t>getName</a:t>
            </a:r>
            <a:r>
              <a:rPr lang="en-US" sz="1200" dirty="0"/>
              <a:t>()+":"+</a:t>
            </a:r>
            <a:r>
              <a:rPr lang="en-US" sz="1200" b="1" i="1" dirty="0" err="1" smtClean="0"/>
              <a:t>MyThread.list</a:t>
            </a:r>
            <a:r>
              <a:rPr lang="en-US" sz="1200" b="1" i="1" dirty="0"/>
              <a:t>);</a:t>
            </a:r>
          </a:p>
          <a:p>
            <a:pPr marL="274320" lvl="1" indent="0">
              <a:spcBef>
                <a:spcPts val="0"/>
              </a:spcBef>
              <a:buNone/>
            </a:pPr>
            <a:r>
              <a:rPr lang="en-US" sz="1200" dirty="0" smtClean="0"/>
              <a:t>}</a:t>
            </a:r>
            <a:endParaRPr lang="en-US" sz="1200" dirty="0"/>
          </a:p>
          <a:p>
            <a:pPr marL="0" indent="0">
              <a:spcBef>
                <a:spcPts val="0"/>
              </a:spcBef>
              <a:buNone/>
            </a:pPr>
            <a:r>
              <a:rPr lang="en-US" sz="1200" dirty="0"/>
              <a:t>}</a:t>
            </a:r>
          </a:p>
        </p:txBody>
      </p:sp>
      <p:grpSp>
        <p:nvGrpSpPr>
          <p:cNvPr id="7" name="Group 6"/>
          <p:cNvGrpSpPr/>
          <p:nvPr/>
        </p:nvGrpSpPr>
        <p:grpSpPr>
          <a:xfrm>
            <a:off x="5562600" y="4038600"/>
            <a:ext cx="3581400" cy="1839218"/>
            <a:chOff x="5181600" y="4724400"/>
            <a:chExt cx="3581400" cy="1839218"/>
          </a:xfrm>
        </p:grpSpPr>
        <p:sp>
          <p:nvSpPr>
            <p:cNvPr id="5" name="Rectangle 4"/>
            <p:cNvSpPr/>
            <p:nvPr/>
          </p:nvSpPr>
          <p:spPr>
            <a:xfrm>
              <a:off x="5181600" y="4724400"/>
              <a:ext cx="3581400" cy="18392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8275" y="4724400"/>
              <a:ext cx="3514725" cy="100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312138" y="5486400"/>
              <a:ext cx="3298462" cy="1077218"/>
            </a:xfrm>
            <a:prstGeom prst="rect">
              <a:avLst/>
            </a:prstGeom>
            <a:noFill/>
          </p:spPr>
          <p:txBody>
            <a:bodyPr wrap="square" rtlCol="0">
              <a:spAutoFit/>
            </a:bodyPr>
            <a:lstStyle/>
            <a:p>
              <a:r>
                <a:rPr lang="en-US" sz="1600" b="1" dirty="0" smtClean="0">
                  <a:solidFill>
                    <a:srgbClr val="FF0000"/>
                  </a:solidFill>
                </a:rPr>
                <a:t>Output: </a:t>
              </a:r>
              <a:r>
                <a:rPr lang="en-US" sz="1200" b="1" dirty="0" smtClean="0">
                  <a:solidFill>
                    <a:srgbClr val="FF0000"/>
                  </a:solidFill>
                </a:rPr>
                <a:t>main() prints the list after all threads are complete.</a:t>
              </a:r>
            </a:p>
            <a:p>
              <a:endParaRPr lang="en-US" sz="1200" b="1" dirty="0" smtClean="0">
                <a:solidFill>
                  <a:srgbClr val="FF0000"/>
                </a:solidFill>
              </a:endParaRPr>
            </a:p>
            <a:p>
              <a:r>
                <a:rPr lang="en-US" sz="1200" b="1" dirty="0" smtClean="0">
                  <a:solidFill>
                    <a:srgbClr val="FF0000"/>
                  </a:solidFill>
                </a:rPr>
                <a:t>Issue: List is not populated with 10 items and has some null.</a:t>
              </a:r>
              <a:endParaRPr lang="en-US" sz="1600" b="1" dirty="0">
                <a:solidFill>
                  <a:srgbClr val="FF0000"/>
                </a:solidFill>
              </a:endParaRPr>
            </a:p>
          </p:txBody>
        </p:sp>
      </p:grpSp>
    </p:spTree>
    <p:extLst>
      <p:ext uri="{BB962C8B-B14F-4D97-AF65-F5344CB8AC3E}">
        <p14:creationId xmlns:p14="http://schemas.microsoft.com/office/powerpoint/2010/main" val="1847939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2971800"/>
            <a:ext cx="5867400" cy="990600"/>
          </a:xfrm>
        </p:spPr>
        <p:txBody>
          <a:bodyPr/>
          <a:lstStyle/>
          <a:p>
            <a:r>
              <a:rPr lang="en-US" dirty="0" smtClean="0"/>
              <a:t>Synchronization</a:t>
            </a:r>
            <a:endParaRPr lang="en-US" dirty="0"/>
          </a:p>
        </p:txBody>
      </p:sp>
    </p:spTree>
    <p:extLst>
      <p:ext uri="{BB962C8B-B14F-4D97-AF65-F5344CB8AC3E}">
        <p14:creationId xmlns:p14="http://schemas.microsoft.com/office/powerpoint/2010/main" val="1619397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Synchronization</a:t>
            </a:r>
          </a:p>
        </p:txBody>
      </p:sp>
      <p:sp>
        <p:nvSpPr>
          <p:cNvPr id="3" name="Content Placeholder 2"/>
          <p:cNvSpPr>
            <a:spLocks noGrp="1"/>
          </p:cNvSpPr>
          <p:nvPr>
            <p:ph idx="1"/>
          </p:nvPr>
        </p:nvSpPr>
        <p:spPr/>
        <p:txBody>
          <a:bodyPr>
            <a:normAutofit fontScale="77500" lnSpcReduction="20000"/>
          </a:bodyPr>
          <a:lstStyle/>
          <a:p>
            <a:r>
              <a:rPr lang="en-US" dirty="0"/>
              <a:t>When two or more threads need access to a shared resource, </a:t>
            </a:r>
            <a:endParaRPr lang="en-US" dirty="0" smtClean="0"/>
          </a:p>
          <a:p>
            <a:pPr lvl="1"/>
            <a:r>
              <a:rPr lang="en-US" dirty="0"/>
              <a:t>T</a:t>
            </a:r>
            <a:r>
              <a:rPr lang="en-US" dirty="0" smtClean="0"/>
              <a:t>here needs </a:t>
            </a:r>
            <a:r>
              <a:rPr lang="en-US" dirty="0"/>
              <a:t>some way to </a:t>
            </a:r>
            <a:r>
              <a:rPr lang="en-US" dirty="0" smtClean="0"/>
              <a:t>ensure that </a:t>
            </a:r>
            <a:r>
              <a:rPr lang="en-US" dirty="0"/>
              <a:t>the resource will be used by only one thread at a </a:t>
            </a:r>
            <a:r>
              <a:rPr lang="en-US" dirty="0" smtClean="0"/>
              <a:t>time</a:t>
            </a:r>
            <a:r>
              <a:rPr lang="en-US" dirty="0"/>
              <a:t> </a:t>
            </a:r>
            <a:r>
              <a:rPr lang="en-US" dirty="0" smtClean="0"/>
              <a:t>to avoid conflict.</a:t>
            </a:r>
          </a:p>
          <a:p>
            <a:pPr lvl="2"/>
            <a:r>
              <a:rPr lang="en-US" dirty="0"/>
              <a:t>e</a:t>
            </a:r>
            <a:r>
              <a:rPr lang="en-US" dirty="0" smtClean="0"/>
              <a:t>.g. </a:t>
            </a:r>
            <a:r>
              <a:rPr lang="en-US" dirty="0"/>
              <a:t>one thread </a:t>
            </a:r>
            <a:r>
              <a:rPr lang="en-US" dirty="0" smtClean="0"/>
              <a:t>writing </a:t>
            </a:r>
            <a:r>
              <a:rPr lang="en-US" dirty="0"/>
              <a:t>data while another thread is in the middle of reading it.</a:t>
            </a:r>
            <a:endParaRPr lang="en-US" dirty="0" smtClean="0"/>
          </a:p>
          <a:p>
            <a:pPr lvl="1"/>
            <a:r>
              <a:rPr lang="en-US" dirty="0" smtClean="0"/>
              <a:t>So, the resource should be locked by one thread so that no one can get access to the resource.</a:t>
            </a:r>
          </a:p>
          <a:p>
            <a:pPr lvl="1"/>
            <a:r>
              <a:rPr lang="en-US" dirty="0"/>
              <a:t>The process by which this </a:t>
            </a:r>
            <a:r>
              <a:rPr lang="en-US" dirty="0" smtClean="0"/>
              <a:t>is achieved </a:t>
            </a:r>
            <a:r>
              <a:rPr lang="en-US" dirty="0"/>
              <a:t>is called </a:t>
            </a:r>
            <a:r>
              <a:rPr lang="en-US" b="1" i="1" dirty="0"/>
              <a:t>synchronization</a:t>
            </a:r>
            <a:r>
              <a:rPr lang="en-US" dirty="0" smtClean="0"/>
              <a:t>.</a:t>
            </a:r>
          </a:p>
          <a:p>
            <a:pPr lvl="1"/>
            <a:endParaRPr lang="en-US" dirty="0" smtClean="0"/>
          </a:p>
          <a:p>
            <a:r>
              <a:rPr lang="en-US" dirty="0" smtClean="0"/>
              <a:t>One can </a:t>
            </a:r>
            <a:r>
              <a:rPr lang="en-US" dirty="0"/>
              <a:t>synchronize your code in either of two ways. Both involve the use of </a:t>
            </a:r>
            <a:r>
              <a:rPr lang="en-US" dirty="0" smtClean="0"/>
              <a:t>the </a:t>
            </a:r>
            <a:r>
              <a:rPr lang="en-US" b="1" dirty="0" smtClean="0"/>
              <a:t>synchronized </a:t>
            </a:r>
            <a:r>
              <a:rPr lang="en-US" dirty="0"/>
              <a:t>keyword,</a:t>
            </a:r>
            <a:endParaRPr lang="en-US" dirty="0" smtClean="0"/>
          </a:p>
          <a:p>
            <a:pPr lvl="1"/>
            <a:r>
              <a:rPr lang="en-US" dirty="0" smtClean="0"/>
              <a:t>Method level</a:t>
            </a:r>
          </a:p>
          <a:p>
            <a:pPr marL="822960" lvl="3" indent="0">
              <a:buNone/>
            </a:pPr>
            <a:r>
              <a:rPr lang="en-US" dirty="0"/>
              <a:t>class </a:t>
            </a:r>
            <a:r>
              <a:rPr lang="en-US" dirty="0" err="1"/>
              <a:t>Callme</a:t>
            </a:r>
            <a:r>
              <a:rPr lang="en-US" dirty="0"/>
              <a:t> {</a:t>
            </a:r>
          </a:p>
          <a:p>
            <a:pPr marL="822960" lvl="3" indent="0">
              <a:buNone/>
            </a:pPr>
            <a:r>
              <a:rPr lang="en-US" dirty="0"/>
              <a:t>synchronized void call(String </a:t>
            </a:r>
            <a:r>
              <a:rPr lang="en-US" dirty="0" err="1"/>
              <a:t>msg</a:t>
            </a:r>
            <a:r>
              <a:rPr lang="en-US" dirty="0"/>
              <a:t>) {</a:t>
            </a:r>
          </a:p>
          <a:p>
            <a:pPr marL="822960" lvl="3" indent="0">
              <a:buNone/>
            </a:pPr>
            <a:r>
              <a:rPr lang="en-US" dirty="0"/>
              <a:t>...</a:t>
            </a:r>
            <a:endParaRPr lang="en-US" dirty="0" smtClean="0"/>
          </a:p>
          <a:p>
            <a:pPr lvl="1"/>
            <a:r>
              <a:rPr lang="en-US" dirty="0" smtClean="0"/>
              <a:t>Object level</a:t>
            </a:r>
          </a:p>
          <a:p>
            <a:pPr marL="822960" lvl="3" indent="0">
              <a:buNone/>
            </a:pPr>
            <a:r>
              <a:rPr lang="en-US" dirty="0" smtClean="0"/>
              <a:t>synchronized(</a:t>
            </a:r>
            <a:r>
              <a:rPr lang="en-US" i="1" dirty="0" err="1" smtClean="0"/>
              <a:t>objRef</a:t>
            </a:r>
            <a:r>
              <a:rPr lang="en-US" dirty="0"/>
              <a:t>) {</a:t>
            </a:r>
          </a:p>
          <a:p>
            <a:pPr marL="822960" lvl="3" indent="0">
              <a:buNone/>
            </a:pPr>
            <a:r>
              <a:rPr lang="en-US" dirty="0" smtClean="0"/>
              <a:t>	// </a:t>
            </a:r>
            <a:r>
              <a:rPr lang="en-US" dirty="0"/>
              <a:t>statements to be synchronized</a:t>
            </a:r>
          </a:p>
          <a:p>
            <a:pPr marL="822960" lvl="3" indent="0">
              <a:buNone/>
            </a:pPr>
            <a:r>
              <a:rPr lang="en-US" dirty="0" smtClean="0"/>
              <a:t>}</a:t>
            </a:r>
          </a:p>
          <a:p>
            <a:pPr lvl="2"/>
            <a:r>
              <a:rPr lang="en-US" dirty="0" smtClean="0"/>
              <a:t>Mainly when the class is not designed by you and you do not have access to source code.</a:t>
            </a:r>
          </a:p>
          <a:p>
            <a:pPr lvl="2"/>
            <a:r>
              <a:rPr lang="en-US" dirty="0" smtClean="0"/>
              <a:t>Class is not designed to handle multi threading(no synchronized keyword),</a:t>
            </a:r>
          </a:p>
          <a:p>
            <a:pPr lvl="2"/>
            <a:r>
              <a:rPr lang="en-US" dirty="0" smtClean="0"/>
              <a:t>Don’t want to synchronized at method level.</a:t>
            </a:r>
            <a:endParaRPr lang="en-US" dirty="0"/>
          </a:p>
        </p:txBody>
      </p:sp>
    </p:spTree>
    <p:extLst>
      <p:ext uri="{BB962C8B-B14F-4D97-AF65-F5344CB8AC3E}">
        <p14:creationId xmlns:p14="http://schemas.microsoft.com/office/powerpoint/2010/main" val="24317535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Synchronization</a:t>
            </a:r>
            <a:endParaRPr lang="en-US" dirty="0"/>
          </a:p>
        </p:txBody>
      </p:sp>
      <p:sp>
        <p:nvSpPr>
          <p:cNvPr id="3" name="Content Placeholder 2"/>
          <p:cNvSpPr>
            <a:spLocks noGrp="1"/>
          </p:cNvSpPr>
          <p:nvPr>
            <p:ph idx="1"/>
          </p:nvPr>
        </p:nvSpPr>
        <p:spPr/>
        <p:txBody>
          <a:bodyPr>
            <a:normAutofit/>
          </a:bodyPr>
          <a:lstStyle/>
          <a:p>
            <a:r>
              <a:rPr lang="en-US" dirty="0" smtClean="0"/>
              <a:t>For both cases the lock is acquired at object level not method.</a:t>
            </a:r>
          </a:p>
          <a:p>
            <a:r>
              <a:rPr lang="en-US" dirty="0" smtClean="0"/>
              <a:t>Every Java object has a </a:t>
            </a:r>
            <a:r>
              <a:rPr lang="en-US" dirty="0" err="1" smtClean="0"/>
              <a:t>Iock</a:t>
            </a:r>
            <a:r>
              <a:rPr lang="en-US" dirty="0" smtClean="0"/>
              <a:t>. And a lock has only one 'key. .</a:t>
            </a:r>
          </a:p>
          <a:p>
            <a:r>
              <a:rPr lang="en-US" dirty="0" smtClean="0"/>
              <a:t>Most of the time, the </a:t>
            </a:r>
            <a:r>
              <a:rPr lang="en-US" dirty="0" err="1" smtClean="0"/>
              <a:t>Iock</a:t>
            </a:r>
            <a:r>
              <a:rPr lang="en-US" dirty="0" smtClean="0"/>
              <a:t> is at unlocked and nobody cares.</a:t>
            </a:r>
          </a:p>
          <a:p>
            <a:r>
              <a:rPr lang="en-US" dirty="0" smtClean="0"/>
              <a:t>If an object has synchronized methods, a thread can enter one of the synchronized methods ONLY if the "key for the object's </a:t>
            </a:r>
            <a:r>
              <a:rPr lang="en-US" dirty="0" err="1" smtClean="0"/>
              <a:t>Iock</a:t>
            </a:r>
            <a:r>
              <a:rPr lang="en-US" dirty="0" smtClean="0"/>
              <a:t> is available. </a:t>
            </a:r>
          </a:p>
          <a:p>
            <a:pPr lvl="1"/>
            <a:r>
              <a:rPr lang="en-US" dirty="0" smtClean="0"/>
              <a:t>In other words, only if another thread hasn't already grabbed the one "key.</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410200" y="3429000"/>
            <a:ext cx="3535935" cy="304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Example – without </a:t>
            </a:r>
            <a:r>
              <a:rPr lang="en-US" dirty="0"/>
              <a:t>synchronization</a:t>
            </a:r>
          </a:p>
        </p:txBody>
      </p:sp>
      <p:sp>
        <p:nvSpPr>
          <p:cNvPr id="3" name="Content Placeholder 2"/>
          <p:cNvSpPr>
            <a:spLocks noGrp="1"/>
          </p:cNvSpPr>
          <p:nvPr>
            <p:ph idx="1"/>
          </p:nvPr>
        </p:nvSpPr>
        <p:spPr/>
        <p:txBody>
          <a:bodyPr>
            <a:noAutofit/>
          </a:bodyPr>
          <a:lstStyle/>
          <a:p>
            <a:pPr marL="0" indent="0">
              <a:spcBef>
                <a:spcPts val="0"/>
              </a:spcBef>
              <a:buNone/>
            </a:pPr>
            <a:r>
              <a:rPr lang="en-US" sz="1200" b="1" dirty="0"/>
              <a:t>public class </a:t>
            </a:r>
            <a:r>
              <a:rPr lang="en-US" sz="1200" b="1" dirty="0" err="1"/>
              <a:t>ThreadTest</a:t>
            </a:r>
            <a:r>
              <a:rPr lang="en-US" sz="1200" b="1" dirty="0"/>
              <a:t>{</a:t>
            </a:r>
          </a:p>
          <a:p>
            <a:pPr marL="274320" lvl="1" indent="0">
              <a:spcBef>
                <a:spcPts val="0"/>
              </a:spcBef>
              <a:buNone/>
            </a:pPr>
            <a:r>
              <a:rPr lang="en-US" sz="1200" b="1" dirty="0"/>
              <a:t>public static void main(String[] </a:t>
            </a:r>
            <a:r>
              <a:rPr lang="en-US" sz="1200" b="1" dirty="0" err="1"/>
              <a:t>args</a:t>
            </a:r>
            <a:r>
              <a:rPr lang="en-US" sz="1200" b="1" dirty="0"/>
              <a:t>) {</a:t>
            </a:r>
          </a:p>
          <a:p>
            <a:pPr marL="548640" lvl="2" indent="0">
              <a:spcBef>
                <a:spcPts val="0"/>
              </a:spcBef>
              <a:buNone/>
            </a:pPr>
            <a:r>
              <a:rPr lang="en-US" sz="1200" dirty="0" err="1"/>
              <a:t>MyThread</a:t>
            </a:r>
            <a:r>
              <a:rPr lang="en-US" sz="1200" dirty="0"/>
              <a:t> t1 = </a:t>
            </a:r>
            <a:r>
              <a:rPr lang="en-US" sz="1200" b="1" dirty="0"/>
              <a:t>new </a:t>
            </a:r>
            <a:r>
              <a:rPr lang="en-US" sz="1200" b="1" dirty="0" err="1"/>
              <a:t>MyThread</a:t>
            </a:r>
            <a:r>
              <a:rPr lang="en-US" sz="1200" b="1" dirty="0"/>
              <a:t>(3);</a:t>
            </a:r>
          </a:p>
          <a:p>
            <a:pPr marL="548640" lvl="2" indent="0">
              <a:spcBef>
                <a:spcPts val="0"/>
              </a:spcBef>
              <a:buNone/>
            </a:pPr>
            <a:r>
              <a:rPr lang="en-US" sz="1200" dirty="0" err="1"/>
              <a:t>MyThread</a:t>
            </a:r>
            <a:r>
              <a:rPr lang="en-US" sz="1200" dirty="0"/>
              <a:t> t2 = </a:t>
            </a:r>
            <a:r>
              <a:rPr lang="en-US" sz="1200" b="1" dirty="0"/>
              <a:t>new </a:t>
            </a:r>
            <a:r>
              <a:rPr lang="en-US" sz="1200" b="1" dirty="0" err="1"/>
              <a:t>MyThread</a:t>
            </a:r>
            <a:r>
              <a:rPr lang="en-US" sz="1200" b="1" dirty="0"/>
              <a:t>(4);</a:t>
            </a:r>
          </a:p>
          <a:p>
            <a:pPr marL="548640" lvl="2" indent="0">
              <a:spcBef>
                <a:spcPts val="0"/>
              </a:spcBef>
              <a:buNone/>
            </a:pPr>
            <a:r>
              <a:rPr lang="en-US" sz="1200" dirty="0" err="1"/>
              <a:t>MyThread</a:t>
            </a:r>
            <a:r>
              <a:rPr lang="en-US" sz="1200" dirty="0"/>
              <a:t> t3 = </a:t>
            </a:r>
            <a:r>
              <a:rPr lang="en-US" sz="1200" b="1" dirty="0"/>
              <a:t>new </a:t>
            </a:r>
            <a:r>
              <a:rPr lang="en-US" sz="1200" b="1" dirty="0" err="1"/>
              <a:t>MyThread</a:t>
            </a:r>
            <a:r>
              <a:rPr lang="en-US" sz="1200" b="1" dirty="0"/>
              <a:t>(2);</a:t>
            </a:r>
          </a:p>
          <a:p>
            <a:pPr marL="548640" lvl="2" indent="0">
              <a:spcBef>
                <a:spcPts val="0"/>
              </a:spcBef>
              <a:buNone/>
            </a:pPr>
            <a:r>
              <a:rPr lang="en-US" sz="1200" b="1" dirty="0" smtClean="0"/>
              <a:t>try </a:t>
            </a:r>
            <a:r>
              <a:rPr lang="en-US" sz="1200" b="1" dirty="0"/>
              <a:t>{</a:t>
            </a:r>
          </a:p>
          <a:p>
            <a:pPr marL="822960" lvl="3" indent="0">
              <a:spcBef>
                <a:spcPts val="0"/>
              </a:spcBef>
              <a:buNone/>
            </a:pPr>
            <a:r>
              <a:rPr lang="en-US" sz="1200" dirty="0"/>
              <a:t>t1.join</a:t>
            </a:r>
            <a:r>
              <a:rPr lang="en-US" sz="1200" dirty="0" smtClean="0"/>
              <a:t>(); t2.join(); t3.join(); // wait until all three thread are complete</a:t>
            </a:r>
            <a:endParaRPr lang="en-US" sz="1200" dirty="0"/>
          </a:p>
          <a:p>
            <a:pPr marL="548640" lvl="2" indent="0">
              <a:spcBef>
                <a:spcPts val="0"/>
              </a:spcBef>
              <a:buNone/>
            </a:pPr>
            <a:r>
              <a:rPr lang="en-US" sz="1200" dirty="0"/>
              <a:t>} </a:t>
            </a:r>
            <a:r>
              <a:rPr lang="en-US" sz="1200" b="1" dirty="0"/>
              <a:t>catch (</a:t>
            </a:r>
            <a:r>
              <a:rPr lang="en-US" sz="1200" b="1" dirty="0" err="1"/>
              <a:t>InterruptedException</a:t>
            </a:r>
            <a:r>
              <a:rPr lang="en-US" sz="1200" b="1" dirty="0"/>
              <a:t> e) {</a:t>
            </a:r>
          </a:p>
          <a:p>
            <a:pPr marL="548640" lvl="2" indent="0">
              <a:spcBef>
                <a:spcPts val="0"/>
              </a:spcBef>
              <a:buNone/>
            </a:pPr>
            <a:r>
              <a:rPr lang="en-US" sz="1200" dirty="0" err="1"/>
              <a:t>e.printStackTrace</a:t>
            </a:r>
            <a:r>
              <a:rPr lang="en-US" sz="1200" dirty="0"/>
              <a:t>();</a:t>
            </a:r>
          </a:p>
          <a:p>
            <a:pPr marL="548640" lvl="2" indent="0">
              <a:spcBef>
                <a:spcPts val="0"/>
              </a:spcBef>
              <a:buNone/>
            </a:pPr>
            <a:r>
              <a:rPr lang="en-US" sz="1200" dirty="0" smtClean="0"/>
              <a:t>}</a:t>
            </a:r>
            <a:endParaRPr lang="en-US" sz="1200" dirty="0"/>
          </a:p>
          <a:p>
            <a:pPr marL="548640" lvl="2" indent="0">
              <a:spcBef>
                <a:spcPts val="0"/>
              </a:spcBef>
              <a:buNone/>
            </a:pPr>
            <a:r>
              <a:rPr lang="en-US" sz="1200" dirty="0" err="1"/>
              <a:t>System.</a:t>
            </a:r>
            <a:r>
              <a:rPr lang="en-US" sz="1200" b="1" i="1" dirty="0" err="1"/>
              <a:t>out.println</a:t>
            </a:r>
            <a:r>
              <a:rPr lang="en-US" sz="1200" b="1" i="1" dirty="0"/>
              <a:t>(</a:t>
            </a:r>
            <a:r>
              <a:rPr lang="en-US" sz="1200" b="1" i="1" dirty="0" err="1"/>
              <a:t>MyThread.list</a:t>
            </a:r>
            <a:r>
              <a:rPr lang="en-US" sz="1200" b="1" i="1" dirty="0"/>
              <a:t>);</a:t>
            </a:r>
          </a:p>
          <a:p>
            <a:pPr marL="274320" lvl="1" indent="0">
              <a:spcBef>
                <a:spcPts val="0"/>
              </a:spcBef>
              <a:buNone/>
            </a:pPr>
            <a:r>
              <a:rPr lang="en-US" sz="1200" dirty="0" smtClean="0"/>
              <a:t>}</a:t>
            </a:r>
            <a:endParaRPr lang="en-US" sz="1200" dirty="0"/>
          </a:p>
          <a:p>
            <a:pPr marL="0" indent="0">
              <a:spcBef>
                <a:spcPts val="0"/>
              </a:spcBef>
              <a:buNone/>
            </a:pPr>
            <a:r>
              <a:rPr lang="en-US" sz="1200" dirty="0"/>
              <a:t>}</a:t>
            </a:r>
          </a:p>
          <a:p>
            <a:pPr marL="0" indent="0">
              <a:spcBef>
                <a:spcPts val="0"/>
              </a:spcBef>
              <a:buNone/>
            </a:pPr>
            <a:endParaRPr lang="en-US" sz="1200" dirty="0"/>
          </a:p>
          <a:p>
            <a:pPr marL="0" indent="0">
              <a:spcBef>
                <a:spcPts val="0"/>
              </a:spcBef>
              <a:buNone/>
            </a:pPr>
            <a:r>
              <a:rPr lang="en-US" sz="1200" b="1" dirty="0"/>
              <a:t>class </a:t>
            </a:r>
            <a:r>
              <a:rPr lang="en-US" sz="1200" b="1" dirty="0" err="1"/>
              <a:t>MyThread</a:t>
            </a:r>
            <a:r>
              <a:rPr lang="en-US" sz="1200" b="1" dirty="0"/>
              <a:t> extends Thread{</a:t>
            </a:r>
          </a:p>
          <a:p>
            <a:pPr marL="274320" lvl="1" indent="0">
              <a:spcBef>
                <a:spcPts val="0"/>
              </a:spcBef>
              <a:buNone/>
            </a:pPr>
            <a:r>
              <a:rPr lang="en-US" sz="1200" b="1" dirty="0"/>
              <a:t>public static </a:t>
            </a:r>
            <a:r>
              <a:rPr lang="en-US" sz="1200" b="1" dirty="0" err="1"/>
              <a:t>ArrayList</a:t>
            </a:r>
            <a:r>
              <a:rPr lang="en-US" sz="1200" b="1" dirty="0"/>
              <a:t>&lt;Integer&gt; </a:t>
            </a:r>
            <a:r>
              <a:rPr lang="en-US" sz="1200" b="1" i="1" dirty="0"/>
              <a:t>list = new </a:t>
            </a:r>
            <a:r>
              <a:rPr lang="en-US" sz="1200" b="1" i="1" dirty="0" err="1"/>
              <a:t>ArrayList</a:t>
            </a:r>
            <a:r>
              <a:rPr lang="en-US" sz="1200" b="1" i="1" dirty="0"/>
              <a:t>&lt;Integer&gt;();</a:t>
            </a:r>
          </a:p>
          <a:p>
            <a:pPr marL="274320" lvl="1" indent="0">
              <a:spcBef>
                <a:spcPts val="0"/>
              </a:spcBef>
              <a:buNone/>
            </a:pPr>
            <a:r>
              <a:rPr lang="en-US" sz="1200" b="1" dirty="0"/>
              <a:t>public </a:t>
            </a:r>
            <a:r>
              <a:rPr lang="en-US" sz="1200" b="1" dirty="0" err="1"/>
              <a:t>int</a:t>
            </a:r>
            <a:r>
              <a:rPr lang="en-US" sz="1200" b="1" dirty="0"/>
              <a:t> </a:t>
            </a:r>
            <a:r>
              <a:rPr lang="en-US" sz="1200" b="1" dirty="0" err="1"/>
              <a:t>num</a:t>
            </a:r>
            <a:r>
              <a:rPr lang="en-US" sz="1200" b="1" dirty="0"/>
              <a:t>;</a:t>
            </a:r>
          </a:p>
          <a:p>
            <a:pPr marL="274320" lvl="1" indent="0">
              <a:spcBef>
                <a:spcPts val="0"/>
              </a:spcBef>
              <a:buNone/>
            </a:pPr>
            <a:endParaRPr lang="en-US" sz="1200" dirty="0"/>
          </a:p>
          <a:p>
            <a:pPr marL="274320" lvl="1" indent="0">
              <a:spcBef>
                <a:spcPts val="0"/>
              </a:spcBef>
              <a:buNone/>
            </a:pPr>
            <a:r>
              <a:rPr lang="en-US" sz="1200" b="1" dirty="0"/>
              <a:t>public </a:t>
            </a:r>
            <a:r>
              <a:rPr lang="en-US" sz="1200" b="1" dirty="0" err="1"/>
              <a:t>MyThread</a:t>
            </a:r>
            <a:r>
              <a:rPr lang="en-US" sz="1200" b="1" dirty="0"/>
              <a:t>(</a:t>
            </a:r>
            <a:r>
              <a:rPr lang="en-US" sz="1200" b="1" dirty="0" err="1"/>
              <a:t>int</a:t>
            </a:r>
            <a:r>
              <a:rPr lang="en-US" sz="1200" b="1" dirty="0"/>
              <a:t> n){</a:t>
            </a:r>
          </a:p>
          <a:p>
            <a:pPr marL="548640" lvl="2" indent="0">
              <a:spcBef>
                <a:spcPts val="0"/>
              </a:spcBef>
              <a:buNone/>
            </a:pPr>
            <a:r>
              <a:rPr lang="en-US" sz="1200" dirty="0" err="1"/>
              <a:t>num</a:t>
            </a:r>
            <a:r>
              <a:rPr lang="en-US" sz="1200" dirty="0"/>
              <a:t> = n;</a:t>
            </a:r>
          </a:p>
          <a:p>
            <a:pPr marL="548640" lvl="2" indent="0">
              <a:spcBef>
                <a:spcPts val="0"/>
              </a:spcBef>
              <a:buNone/>
            </a:pPr>
            <a:r>
              <a:rPr lang="en-US" sz="1200" dirty="0"/>
              <a:t>start();</a:t>
            </a:r>
          </a:p>
          <a:p>
            <a:pPr marL="274320" lvl="1" indent="0">
              <a:spcBef>
                <a:spcPts val="0"/>
              </a:spcBef>
              <a:buNone/>
            </a:pPr>
            <a:r>
              <a:rPr lang="en-US" sz="1200" dirty="0" smtClean="0"/>
              <a:t>}</a:t>
            </a:r>
            <a:endParaRPr lang="en-US" sz="1200" dirty="0"/>
          </a:p>
          <a:p>
            <a:pPr marL="274320" lvl="1" indent="0">
              <a:spcBef>
                <a:spcPts val="0"/>
              </a:spcBef>
              <a:buNone/>
            </a:pPr>
            <a:r>
              <a:rPr lang="en-US" sz="1200" b="1" dirty="0"/>
              <a:t>public void run(){</a:t>
            </a:r>
          </a:p>
          <a:p>
            <a:pPr marL="548640" lvl="2" indent="0">
              <a:spcBef>
                <a:spcPts val="0"/>
              </a:spcBef>
              <a:buNone/>
            </a:pPr>
            <a:r>
              <a:rPr lang="en-US" sz="1200" dirty="0"/>
              <a:t>Random rand = </a:t>
            </a:r>
            <a:r>
              <a:rPr lang="en-US" sz="1200" b="1" dirty="0"/>
              <a:t>new Random();</a:t>
            </a:r>
          </a:p>
          <a:p>
            <a:pPr marL="548640" lvl="2" indent="0">
              <a:spcBef>
                <a:spcPts val="0"/>
              </a:spcBef>
              <a:buNone/>
            </a:pPr>
            <a:r>
              <a:rPr lang="nn-NO" sz="1200" b="1" dirty="0"/>
              <a:t>for(int i= 0; i&lt;num; i</a:t>
            </a:r>
            <a:r>
              <a:rPr lang="nn-NO" sz="1200" b="1" dirty="0" smtClean="0"/>
              <a:t>++)</a:t>
            </a:r>
            <a:endParaRPr lang="nn-NO" sz="1200" b="1" dirty="0"/>
          </a:p>
          <a:p>
            <a:pPr marL="548640" lvl="2" indent="0">
              <a:spcBef>
                <a:spcPts val="0"/>
              </a:spcBef>
              <a:buNone/>
            </a:pPr>
            <a:r>
              <a:rPr lang="en-US" sz="1200" i="1" dirty="0" smtClean="0"/>
              <a:t>	</a:t>
            </a:r>
            <a:r>
              <a:rPr lang="en-US" sz="1200" i="1" dirty="0" err="1" smtClean="0"/>
              <a:t>ist.add</a:t>
            </a:r>
            <a:r>
              <a:rPr lang="en-US" sz="1200" i="1" dirty="0" smtClean="0"/>
              <a:t>(</a:t>
            </a:r>
            <a:r>
              <a:rPr lang="en-US" sz="1200" i="1" dirty="0" err="1" smtClean="0"/>
              <a:t>rand.nextInt</a:t>
            </a:r>
            <a:r>
              <a:rPr lang="en-US" sz="1200" i="1" dirty="0" smtClean="0"/>
              <a:t>(100));</a:t>
            </a:r>
            <a:endParaRPr lang="en-US" sz="1200" dirty="0"/>
          </a:p>
          <a:p>
            <a:pPr marL="274320" lvl="1" indent="0">
              <a:spcBef>
                <a:spcPts val="0"/>
              </a:spcBef>
              <a:buNone/>
            </a:pPr>
            <a:r>
              <a:rPr lang="en-US" sz="1200" dirty="0"/>
              <a:t>}</a:t>
            </a:r>
          </a:p>
          <a:p>
            <a:pPr marL="0" indent="0">
              <a:spcBef>
                <a:spcPts val="0"/>
              </a:spcBef>
              <a:buNone/>
            </a:pPr>
            <a:r>
              <a:rPr lang="en-US" sz="1200" dirty="0"/>
              <a:t>}</a:t>
            </a:r>
          </a:p>
        </p:txBody>
      </p:sp>
      <p:grpSp>
        <p:nvGrpSpPr>
          <p:cNvPr id="7" name="Group 6"/>
          <p:cNvGrpSpPr/>
          <p:nvPr/>
        </p:nvGrpSpPr>
        <p:grpSpPr>
          <a:xfrm>
            <a:off x="5566636" y="3581400"/>
            <a:ext cx="3653564" cy="2528590"/>
            <a:chOff x="5562600" y="3657600"/>
            <a:chExt cx="3653564" cy="252859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375" y="4419600"/>
              <a:ext cx="2867025"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604029" y="3657600"/>
              <a:ext cx="3158971" cy="738664"/>
            </a:xfrm>
            <a:prstGeom prst="rect">
              <a:avLst/>
            </a:prstGeom>
            <a:noFill/>
          </p:spPr>
          <p:txBody>
            <a:bodyPr wrap="square" rtlCol="0">
              <a:spAutoFit/>
            </a:bodyPr>
            <a:lstStyle/>
            <a:p>
              <a:r>
                <a:rPr lang="en-US" b="1" dirty="0" smtClean="0">
                  <a:solidFill>
                    <a:srgbClr val="FF0000"/>
                  </a:solidFill>
                </a:rPr>
                <a:t>Sample Output: </a:t>
              </a:r>
            </a:p>
            <a:p>
              <a:r>
                <a:rPr lang="en-US" sz="1200" b="1" dirty="0" err="1" smtClean="0">
                  <a:solidFill>
                    <a:srgbClr val="FF0000"/>
                  </a:solidFill>
                </a:rPr>
                <a:t>ArrayList</a:t>
              </a:r>
              <a:r>
                <a:rPr lang="en-US" sz="1200" b="1" dirty="0" smtClean="0">
                  <a:solidFill>
                    <a:srgbClr val="FF0000"/>
                  </a:solidFill>
                </a:rPr>
                <a:t> will not be always correctly populated</a:t>
              </a:r>
              <a:endParaRPr lang="en-US" b="1" dirty="0">
                <a:solidFill>
                  <a:srgbClr val="FF0000"/>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625" y="5248275"/>
              <a:ext cx="261937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638800" y="4572000"/>
              <a:ext cx="836508" cy="3048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638800" y="5334000"/>
              <a:ext cx="2409825" cy="39052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562600" y="5724525"/>
              <a:ext cx="3653564" cy="461665"/>
            </a:xfrm>
            <a:prstGeom prst="rect">
              <a:avLst/>
            </a:prstGeom>
            <a:noFill/>
          </p:spPr>
          <p:txBody>
            <a:bodyPr wrap="none" rtlCol="0">
              <a:spAutoFit/>
            </a:bodyPr>
            <a:lstStyle/>
            <a:p>
              <a:r>
                <a:rPr lang="en-US" sz="1200" b="1" dirty="0" smtClean="0">
                  <a:solidFill>
                    <a:srgbClr val="FF0000"/>
                  </a:solidFill>
                </a:rPr>
                <a:t>Less than 9 values can be added.</a:t>
              </a:r>
            </a:p>
            <a:p>
              <a:r>
                <a:rPr lang="en-US" sz="1200" b="1" dirty="0" smtClean="0">
                  <a:solidFill>
                    <a:srgbClr val="FF0000"/>
                  </a:solidFill>
                </a:rPr>
                <a:t>In this run only 8 values are added instead of 9.</a:t>
              </a:r>
              <a:endParaRPr lang="en-US" sz="1200" b="1" dirty="0">
                <a:solidFill>
                  <a:srgbClr val="FF0000"/>
                </a:solidFill>
              </a:endParaRPr>
            </a:p>
          </p:txBody>
        </p:sp>
        <p:sp>
          <p:nvSpPr>
            <p:cNvPr id="10" name="TextBox 9"/>
            <p:cNvSpPr txBox="1"/>
            <p:nvPr/>
          </p:nvSpPr>
          <p:spPr>
            <a:xfrm>
              <a:off x="5562600" y="4876800"/>
              <a:ext cx="2052165" cy="276999"/>
            </a:xfrm>
            <a:prstGeom prst="rect">
              <a:avLst/>
            </a:prstGeom>
            <a:noFill/>
          </p:spPr>
          <p:txBody>
            <a:bodyPr wrap="none" rtlCol="0">
              <a:spAutoFit/>
            </a:bodyPr>
            <a:lstStyle/>
            <a:p>
              <a:r>
                <a:rPr lang="en-US" sz="1200" b="1" dirty="0">
                  <a:solidFill>
                    <a:srgbClr val="FF0000"/>
                  </a:solidFill>
                </a:rPr>
                <a:t>n</a:t>
              </a:r>
              <a:r>
                <a:rPr lang="en-US" sz="1200" b="1" dirty="0" smtClean="0">
                  <a:solidFill>
                    <a:srgbClr val="FF0000"/>
                  </a:solidFill>
                </a:rPr>
                <a:t>ull values can be added.</a:t>
              </a:r>
              <a:endParaRPr lang="en-US" sz="1200" b="1" dirty="0">
                <a:solidFill>
                  <a:srgbClr val="FF0000"/>
                </a:solidFill>
              </a:endParaRPr>
            </a:p>
          </p:txBody>
        </p:sp>
      </p:grpSp>
    </p:spTree>
    <p:extLst>
      <p:ext uri="{BB962C8B-B14F-4D97-AF65-F5344CB8AC3E}">
        <p14:creationId xmlns:p14="http://schemas.microsoft.com/office/powerpoint/2010/main" val="2580766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with synchronization</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sz="1200" b="1" dirty="0"/>
              <a:t>public class </a:t>
            </a:r>
            <a:r>
              <a:rPr lang="en-US" sz="1200" b="1" dirty="0" err="1"/>
              <a:t>ThreadTest</a:t>
            </a:r>
            <a:r>
              <a:rPr lang="en-US" sz="1200" b="1" dirty="0"/>
              <a:t>{</a:t>
            </a:r>
          </a:p>
          <a:p>
            <a:pPr marL="274320" lvl="1" indent="0">
              <a:spcBef>
                <a:spcPts val="0"/>
              </a:spcBef>
              <a:buNone/>
            </a:pPr>
            <a:r>
              <a:rPr lang="en-US" sz="1200" b="1" dirty="0"/>
              <a:t>public static void main(String[] </a:t>
            </a:r>
            <a:r>
              <a:rPr lang="en-US" sz="1200" b="1" dirty="0" err="1"/>
              <a:t>args</a:t>
            </a:r>
            <a:r>
              <a:rPr lang="en-US" sz="1200" b="1" dirty="0"/>
              <a:t>) {</a:t>
            </a:r>
          </a:p>
          <a:p>
            <a:pPr marL="548640" lvl="2" indent="0">
              <a:spcBef>
                <a:spcPts val="0"/>
              </a:spcBef>
              <a:buNone/>
            </a:pPr>
            <a:r>
              <a:rPr lang="en-US" sz="1200" dirty="0" err="1"/>
              <a:t>MyThread</a:t>
            </a:r>
            <a:r>
              <a:rPr lang="en-US" sz="1200" dirty="0"/>
              <a:t> t1 = </a:t>
            </a:r>
            <a:r>
              <a:rPr lang="en-US" sz="1200" b="1" dirty="0"/>
              <a:t>new </a:t>
            </a:r>
            <a:r>
              <a:rPr lang="en-US" sz="1200" b="1" dirty="0" err="1"/>
              <a:t>MyThread</a:t>
            </a:r>
            <a:r>
              <a:rPr lang="en-US" sz="1200" b="1" dirty="0"/>
              <a:t>(3);</a:t>
            </a:r>
          </a:p>
          <a:p>
            <a:pPr marL="548640" lvl="2" indent="0">
              <a:spcBef>
                <a:spcPts val="0"/>
              </a:spcBef>
              <a:buNone/>
            </a:pPr>
            <a:r>
              <a:rPr lang="en-US" sz="1200" dirty="0" err="1"/>
              <a:t>MyThread</a:t>
            </a:r>
            <a:r>
              <a:rPr lang="en-US" sz="1200" dirty="0"/>
              <a:t> t2 = </a:t>
            </a:r>
            <a:r>
              <a:rPr lang="en-US" sz="1200" b="1" dirty="0"/>
              <a:t>new </a:t>
            </a:r>
            <a:r>
              <a:rPr lang="en-US" sz="1200" b="1" dirty="0" err="1"/>
              <a:t>MyThread</a:t>
            </a:r>
            <a:r>
              <a:rPr lang="en-US" sz="1200" b="1" dirty="0"/>
              <a:t>(4);</a:t>
            </a:r>
          </a:p>
          <a:p>
            <a:pPr marL="548640" lvl="2" indent="0">
              <a:spcBef>
                <a:spcPts val="0"/>
              </a:spcBef>
              <a:buNone/>
            </a:pPr>
            <a:r>
              <a:rPr lang="en-US" sz="1200" dirty="0" err="1"/>
              <a:t>MyThread</a:t>
            </a:r>
            <a:r>
              <a:rPr lang="en-US" sz="1200" dirty="0"/>
              <a:t> t3 = </a:t>
            </a:r>
            <a:r>
              <a:rPr lang="en-US" sz="1200" b="1" dirty="0"/>
              <a:t>new </a:t>
            </a:r>
            <a:r>
              <a:rPr lang="en-US" sz="1200" b="1" dirty="0" err="1"/>
              <a:t>MyThread</a:t>
            </a:r>
            <a:r>
              <a:rPr lang="en-US" sz="1200" b="1" dirty="0"/>
              <a:t>(2);</a:t>
            </a:r>
          </a:p>
          <a:p>
            <a:pPr marL="548640" lvl="2" indent="0">
              <a:spcBef>
                <a:spcPts val="0"/>
              </a:spcBef>
              <a:buNone/>
            </a:pPr>
            <a:r>
              <a:rPr lang="en-US" sz="1200" b="1" dirty="0" smtClean="0"/>
              <a:t>try </a:t>
            </a:r>
            <a:r>
              <a:rPr lang="en-US" sz="1200" b="1" dirty="0"/>
              <a:t>{</a:t>
            </a:r>
          </a:p>
          <a:p>
            <a:pPr marL="822960" lvl="3" indent="0">
              <a:spcBef>
                <a:spcPts val="0"/>
              </a:spcBef>
              <a:buNone/>
            </a:pPr>
            <a:r>
              <a:rPr lang="en-US" sz="1200" dirty="0"/>
              <a:t>t1.join</a:t>
            </a:r>
            <a:r>
              <a:rPr lang="en-US" sz="1200" dirty="0" smtClean="0"/>
              <a:t>(); t2.join(); t3.join(); // wait until all three thread are complete</a:t>
            </a:r>
            <a:endParaRPr lang="en-US" sz="1200" dirty="0"/>
          </a:p>
          <a:p>
            <a:pPr marL="548640" lvl="2" indent="0">
              <a:spcBef>
                <a:spcPts val="0"/>
              </a:spcBef>
              <a:buNone/>
            </a:pPr>
            <a:r>
              <a:rPr lang="en-US" sz="1200" dirty="0"/>
              <a:t>} </a:t>
            </a:r>
            <a:r>
              <a:rPr lang="en-US" sz="1200" b="1" dirty="0"/>
              <a:t>catch (</a:t>
            </a:r>
            <a:r>
              <a:rPr lang="en-US" sz="1200" b="1" dirty="0" err="1"/>
              <a:t>InterruptedException</a:t>
            </a:r>
            <a:r>
              <a:rPr lang="en-US" sz="1200" b="1" dirty="0"/>
              <a:t> e) {</a:t>
            </a:r>
          </a:p>
          <a:p>
            <a:pPr marL="548640" lvl="2" indent="0">
              <a:spcBef>
                <a:spcPts val="0"/>
              </a:spcBef>
              <a:buNone/>
            </a:pPr>
            <a:r>
              <a:rPr lang="en-US" sz="1200" dirty="0" err="1"/>
              <a:t>e.printStackTrace</a:t>
            </a:r>
            <a:r>
              <a:rPr lang="en-US" sz="1200" dirty="0"/>
              <a:t>();</a:t>
            </a:r>
          </a:p>
          <a:p>
            <a:pPr marL="548640" lvl="2" indent="0">
              <a:spcBef>
                <a:spcPts val="0"/>
              </a:spcBef>
              <a:buNone/>
            </a:pPr>
            <a:r>
              <a:rPr lang="en-US" sz="1200" dirty="0" smtClean="0"/>
              <a:t>}</a:t>
            </a:r>
            <a:endParaRPr lang="en-US" sz="1200" dirty="0"/>
          </a:p>
          <a:p>
            <a:pPr marL="548640" lvl="2" indent="0">
              <a:spcBef>
                <a:spcPts val="0"/>
              </a:spcBef>
              <a:buNone/>
            </a:pPr>
            <a:r>
              <a:rPr lang="en-US" sz="1200" dirty="0" err="1"/>
              <a:t>System.</a:t>
            </a:r>
            <a:r>
              <a:rPr lang="en-US" sz="1200" b="1" i="1" dirty="0" err="1"/>
              <a:t>out.println</a:t>
            </a:r>
            <a:r>
              <a:rPr lang="en-US" sz="1200" b="1" i="1" dirty="0"/>
              <a:t>(</a:t>
            </a:r>
            <a:r>
              <a:rPr lang="en-US" sz="1200" b="1" i="1" dirty="0" err="1"/>
              <a:t>MyThread.list</a:t>
            </a:r>
            <a:r>
              <a:rPr lang="en-US" sz="1200" b="1" i="1" dirty="0"/>
              <a:t>);</a:t>
            </a:r>
          </a:p>
          <a:p>
            <a:pPr marL="274320" lvl="1" indent="0">
              <a:spcBef>
                <a:spcPts val="0"/>
              </a:spcBef>
              <a:buNone/>
            </a:pPr>
            <a:r>
              <a:rPr lang="en-US" sz="1200" dirty="0" smtClean="0"/>
              <a:t>}</a:t>
            </a:r>
            <a:endParaRPr lang="en-US" sz="1200" dirty="0"/>
          </a:p>
          <a:p>
            <a:pPr marL="0" indent="0">
              <a:spcBef>
                <a:spcPts val="0"/>
              </a:spcBef>
              <a:buNone/>
            </a:pPr>
            <a:r>
              <a:rPr lang="en-US" sz="1200" dirty="0"/>
              <a:t>}</a:t>
            </a:r>
          </a:p>
          <a:p>
            <a:pPr marL="0" indent="0">
              <a:spcBef>
                <a:spcPts val="0"/>
              </a:spcBef>
              <a:buNone/>
            </a:pPr>
            <a:endParaRPr lang="en-US" sz="1200" dirty="0"/>
          </a:p>
          <a:p>
            <a:pPr marL="0" indent="0">
              <a:spcBef>
                <a:spcPts val="0"/>
              </a:spcBef>
              <a:buNone/>
            </a:pPr>
            <a:r>
              <a:rPr lang="en-US" sz="1200" b="1" dirty="0"/>
              <a:t>class </a:t>
            </a:r>
            <a:r>
              <a:rPr lang="en-US" sz="1200" b="1" dirty="0" err="1"/>
              <a:t>MyThread</a:t>
            </a:r>
            <a:r>
              <a:rPr lang="en-US" sz="1200" b="1" dirty="0"/>
              <a:t> extends Thread{</a:t>
            </a:r>
          </a:p>
          <a:p>
            <a:pPr marL="274320" lvl="1" indent="0">
              <a:spcBef>
                <a:spcPts val="0"/>
              </a:spcBef>
              <a:buNone/>
            </a:pPr>
            <a:r>
              <a:rPr lang="en-US" sz="1200" b="1" dirty="0"/>
              <a:t>public static </a:t>
            </a:r>
            <a:r>
              <a:rPr lang="en-US" sz="1200" b="1" dirty="0" err="1"/>
              <a:t>ArrayList</a:t>
            </a:r>
            <a:r>
              <a:rPr lang="en-US" sz="1200" b="1" dirty="0"/>
              <a:t>&lt;Integer&gt; </a:t>
            </a:r>
            <a:r>
              <a:rPr lang="en-US" sz="1200" b="1" i="1" dirty="0"/>
              <a:t>list = new </a:t>
            </a:r>
            <a:r>
              <a:rPr lang="en-US" sz="1200" b="1" i="1" dirty="0" err="1"/>
              <a:t>ArrayList</a:t>
            </a:r>
            <a:r>
              <a:rPr lang="en-US" sz="1200" b="1" i="1" dirty="0"/>
              <a:t>&lt;Integer&gt;();</a:t>
            </a:r>
          </a:p>
          <a:p>
            <a:pPr marL="274320" lvl="1" indent="0">
              <a:spcBef>
                <a:spcPts val="0"/>
              </a:spcBef>
              <a:buNone/>
            </a:pPr>
            <a:r>
              <a:rPr lang="en-US" sz="1200" b="1" dirty="0"/>
              <a:t>public </a:t>
            </a:r>
            <a:r>
              <a:rPr lang="en-US" sz="1200" b="1" dirty="0" err="1"/>
              <a:t>int</a:t>
            </a:r>
            <a:r>
              <a:rPr lang="en-US" sz="1200" b="1" dirty="0"/>
              <a:t> </a:t>
            </a:r>
            <a:r>
              <a:rPr lang="en-US" sz="1200" b="1" dirty="0" err="1"/>
              <a:t>num</a:t>
            </a:r>
            <a:r>
              <a:rPr lang="en-US" sz="1200" b="1" dirty="0"/>
              <a:t>;</a:t>
            </a:r>
          </a:p>
          <a:p>
            <a:pPr marL="274320" lvl="1" indent="0">
              <a:spcBef>
                <a:spcPts val="0"/>
              </a:spcBef>
              <a:buNone/>
            </a:pPr>
            <a:endParaRPr lang="en-US" sz="1200" dirty="0"/>
          </a:p>
          <a:p>
            <a:pPr marL="274320" lvl="1" indent="0">
              <a:spcBef>
                <a:spcPts val="0"/>
              </a:spcBef>
              <a:buNone/>
            </a:pPr>
            <a:r>
              <a:rPr lang="en-US" sz="1200" b="1" dirty="0"/>
              <a:t>public </a:t>
            </a:r>
            <a:r>
              <a:rPr lang="en-US" sz="1200" b="1" dirty="0" err="1"/>
              <a:t>MyThread</a:t>
            </a:r>
            <a:r>
              <a:rPr lang="en-US" sz="1200" b="1" dirty="0"/>
              <a:t>(</a:t>
            </a:r>
            <a:r>
              <a:rPr lang="en-US" sz="1200" b="1" dirty="0" err="1"/>
              <a:t>int</a:t>
            </a:r>
            <a:r>
              <a:rPr lang="en-US" sz="1200" b="1" dirty="0"/>
              <a:t> n){</a:t>
            </a:r>
          </a:p>
          <a:p>
            <a:pPr marL="548640" lvl="2" indent="0">
              <a:spcBef>
                <a:spcPts val="0"/>
              </a:spcBef>
              <a:buNone/>
            </a:pPr>
            <a:r>
              <a:rPr lang="en-US" sz="1200" dirty="0" err="1"/>
              <a:t>num</a:t>
            </a:r>
            <a:r>
              <a:rPr lang="en-US" sz="1200" dirty="0"/>
              <a:t> = n;</a:t>
            </a:r>
          </a:p>
          <a:p>
            <a:pPr marL="548640" lvl="2" indent="0">
              <a:spcBef>
                <a:spcPts val="0"/>
              </a:spcBef>
              <a:buNone/>
            </a:pPr>
            <a:r>
              <a:rPr lang="en-US" sz="1200" dirty="0"/>
              <a:t>start();</a:t>
            </a:r>
          </a:p>
          <a:p>
            <a:pPr marL="274320" lvl="1" indent="0">
              <a:spcBef>
                <a:spcPts val="0"/>
              </a:spcBef>
              <a:buNone/>
            </a:pPr>
            <a:r>
              <a:rPr lang="en-US" sz="1200" dirty="0" smtClean="0"/>
              <a:t>}</a:t>
            </a:r>
            <a:endParaRPr lang="en-US" sz="1200" dirty="0"/>
          </a:p>
          <a:p>
            <a:pPr marL="274320" lvl="1" indent="0">
              <a:spcBef>
                <a:spcPts val="0"/>
              </a:spcBef>
              <a:buNone/>
            </a:pPr>
            <a:r>
              <a:rPr lang="en-US" sz="1200" b="1" dirty="0"/>
              <a:t>public void run(){</a:t>
            </a:r>
          </a:p>
          <a:p>
            <a:pPr marL="548640" lvl="2" indent="0">
              <a:spcBef>
                <a:spcPts val="0"/>
              </a:spcBef>
              <a:buNone/>
            </a:pPr>
            <a:r>
              <a:rPr lang="en-US" sz="1200" dirty="0"/>
              <a:t>Random rand = </a:t>
            </a:r>
            <a:r>
              <a:rPr lang="en-US" sz="1200" b="1" dirty="0"/>
              <a:t>new Random();</a:t>
            </a:r>
          </a:p>
          <a:p>
            <a:pPr marL="548640" lvl="2" indent="0">
              <a:spcBef>
                <a:spcPts val="0"/>
              </a:spcBef>
              <a:buNone/>
            </a:pPr>
            <a:r>
              <a:rPr lang="nn-NO" sz="1200" b="1" dirty="0"/>
              <a:t>for(int i= 0; i&lt;num; i</a:t>
            </a:r>
            <a:r>
              <a:rPr lang="nn-NO" sz="1200" b="1" dirty="0" smtClean="0"/>
              <a:t>++)</a:t>
            </a:r>
          </a:p>
          <a:p>
            <a:pPr marL="548640" lvl="2" indent="0">
              <a:spcBef>
                <a:spcPts val="0"/>
              </a:spcBef>
              <a:buNone/>
            </a:pPr>
            <a:r>
              <a:rPr lang="en-US" sz="1200" b="1" i="1" dirty="0" smtClean="0">
                <a:solidFill>
                  <a:srgbClr val="FF0000"/>
                </a:solidFill>
              </a:rPr>
              <a:t>synchronized (list) {</a:t>
            </a:r>
          </a:p>
          <a:p>
            <a:pPr marL="548640" lvl="2" indent="0">
              <a:spcBef>
                <a:spcPts val="0"/>
              </a:spcBef>
              <a:buNone/>
            </a:pPr>
            <a:r>
              <a:rPr lang="en-US" sz="1200" b="1" i="1" dirty="0" smtClean="0">
                <a:solidFill>
                  <a:srgbClr val="FF0000"/>
                </a:solidFill>
              </a:rPr>
              <a:t>	</a:t>
            </a:r>
            <a:r>
              <a:rPr lang="en-US" sz="1200" b="1" i="1" dirty="0" err="1" smtClean="0">
                <a:solidFill>
                  <a:srgbClr val="FF0000"/>
                </a:solidFill>
              </a:rPr>
              <a:t>list.add</a:t>
            </a:r>
            <a:r>
              <a:rPr lang="en-US" sz="1200" b="1" i="1" dirty="0" smtClean="0">
                <a:solidFill>
                  <a:srgbClr val="FF0000"/>
                </a:solidFill>
              </a:rPr>
              <a:t>(</a:t>
            </a:r>
            <a:r>
              <a:rPr lang="en-US" sz="1200" b="1" i="1" dirty="0" err="1" smtClean="0">
                <a:solidFill>
                  <a:srgbClr val="FF0000"/>
                </a:solidFill>
              </a:rPr>
              <a:t>rand.nextInt</a:t>
            </a:r>
            <a:r>
              <a:rPr lang="en-US" sz="1200" b="1" i="1" dirty="0" smtClean="0">
                <a:solidFill>
                  <a:srgbClr val="FF0000"/>
                </a:solidFill>
              </a:rPr>
              <a:t>(100));</a:t>
            </a:r>
          </a:p>
          <a:p>
            <a:pPr marL="548640" lvl="2" indent="0">
              <a:spcBef>
                <a:spcPts val="0"/>
              </a:spcBef>
              <a:buNone/>
            </a:pPr>
            <a:r>
              <a:rPr lang="en-US" sz="1200" b="1" i="1" dirty="0" smtClean="0">
                <a:solidFill>
                  <a:srgbClr val="FF0000"/>
                </a:solidFill>
              </a:rPr>
              <a:t>}</a:t>
            </a:r>
            <a:endParaRPr lang="en-US" sz="1200" b="1" dirty="0" smtClean="0">
              <a:solidFill>
                <a:srgbClr val="FF0000"/>
              </a:solidFill>
            </a:endParaRPr>
          </a:p>
          <a:p>
            <a:pPr marL="274320" lvl="1" indent="0">
              <a:spcBef>
                <a:spcPts val="0"/>
              </a:spcBef>
              <a:buNone/>
            </a:pPr>
            <a:r>
              <a:rPr lang="en-US" sz="1200" dirty="0" smtClean="0"/>
              <a:t>}</a:t>
            </a:r>
          </a:p>
          <a:p>
            <a:pPr marL="0" indent="0">
              <a:spcBef>
                <a:spcPts val="0"/>
              </a:spcBef>
              <a:buNone/>
            </a:pPr>
            <a:r>
              <a:rPr lang="en-US" sz="1200" dirty="0" smtClean="0"/>
              <a:t>}</a:t>
            </a:r>
            <a:endParaRPr lang="en-US" sz="1200" dirty="0"/>
          </a:p>
        </p:txBody>
      </p:sp>
      <p:grpSp>
        <p:nvGrpSpPr>
          <p:cNvPr id="6" name="Group 5"/>
          <p:cNvGrpSpPr/>
          <p:nvPr/>
        </p:nvGrpSpPr>
        <p:grpSpPr>
          <a:xfrm>
            <a:off x="5638800" y="4343400"/>
            <a:ext cx="3276600" cy="1295400"/>
            <a:chOff x="5638800" y="4343400"/>
            <a:chExt cx="3276600" cy="129540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0725" y="5067300"/>
              <a:ext cx="2733675"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715000" y="4495800"/>
              <a:ext cx="3200400" cy="553998"/>
            </a:xfrm>
            <a:prstGeom prst="rect">
              <a:avLst/>
            </a:prstGeom>
            <a:noFill/>
          </p:spPr>
          <p:txBody>
            <a:bodyPr wrap="square" rtlCol="0">
              <a:spAutoFit/>
            </a:bodyPr>
            <a:lstStyle/>
            <a:p>
              <a:r>
                <a:rPr lang="en-US" b="1" dirty="0" smtClean="0">
                  <a:solidFill>
                    <a:srgbClr val="FF0000"/>
                  </a:solidFill>
                </a:rPr>
                <a:t>Output: </a:t>
              </a:r>
            </a:p>
            <a:p>
              <a:r>
                <a:rPr lang="en-US" sz="1200" b="1" dirty="0" smtClean="0">
                  <a:solidFill>
                    <a:srgbClr val="FF0000"/>
                  </a:solidFill>
                </a:rPr>
                <a:t>List is correctly populated with 9 values</a:t>
              </a:r>
              <a:endParaRPr lang="en-US" b="1" dirty="0">
                <a:solidFill>
                  <a:srgbClr val="FF0000"/>
                </a:solidFill>
              </a:endParaRPr>
            </a:p>
          </p:txBody>
        </p:sp>
        <p:sp>
          <p:nvSpPr>
            <p:cNvPr id="4" name="Rectangle 3"/>
            <p:cNvSpPr/>
            <p:nvPr/>
          </p:nvSpPr>
          <p:spPr>
            <a:xfrm>
              <a:off x="5638800" y="4343400"/>
              <a:ext cx="32004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02142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458200" cy="990600"/>
          </a:xfrm>
        </p:spPr>
        <p:txBody>
          <a:bodyPr>
            <a:normAutofit fontScale="90000"/>
          </a:bodyPr>
          <a:lstStyle/>
          <a:p>
            <a:r>
              <a:rPr lang="en-US" dirty="0"/>
              <a:t>Issues Involve in Concurrent Programming</a:t>
            </a:r>
          </a:p>
        </p:txBody>
      </p:sp>
      <p:sp>
        <p:nvSpPr>
          <p:cNvPr id="3" name="Content Placeholder 2"/>
          <p:cNvSpPr>
            <a:spLocks noGrp="1"/>
          </p:cNvSpPr>
          <p:nvPr>
            <p:ph idx="1"/>
          </p:nvPr>
        </p:nvSpPr>
        <p:spPr/>
        <p:txBody>
          <a:bodyPr>
            <a:normAutofit lnSpcReduction="10000"/>
          </a:bodyPr>
          <a:lstStyle/>
          <a:p>
            <a:r>
              <a:rPr lang="en-US" dirty="0"/>
              <a:t>Safety</a:t>
            </a:r>
          </a:p>
          <a:p>
            <a:pPr lvl="1"/>
            <a:r>
              <a:rPr lang="en-US" dirty="0"/>
              <a:t>Two different threads could write to the same memory location at the same time, </a:t>
            </a:r>
            <a:r>
              <a:rPr lang="en-US" dirty="0" smtClean="0"/>
              <a:t>leaving the </a:t>
            </a:r>
            <a:r>
              <a:rPr lang="en-US" dirty="0"/>
              <a:t>memory location in an improper state</a:t>
            </a:r>
            <a:r>
              <a:rPr lang="en-US" dirty="0" smtClean="0"/>
              <a:t>.</a:t>
            </a:r>
          </a:p>
          <a:p>
            <a:r>
              <a:rPr lang="en-US" dirty="0"/>
              <a:t>Liveness</a:t>
            </a:r>
          </a:p>
          <a:p>
            <a:pPr lvl="1"/>
            <a:r>
              <a:rPr lang="en-US" dirty="0"/>
              <a:t>Threads can become deadlocked, each thread waiting forever for the other to perform </a:t>
            </a:r>
            <a:r>
              <a:rPr lang="en-US" dirty="0" smtClean="0"/>
              <a:t>a task</a:t>
            </a:r>
            <a:r>
              <a:rPr lang="en-US" dirty="0"/>
              <a:t>. Threads can become </a:t>
            </a:r>
            <a:r>
              <a:rPr lang="en-US" dirty="0" err="1"/>
              <a:t>livelocked</a:t>
            </a:r>
            <a:r>
              <a:rPr lang="en-US" dirty="0"/>
              <a:t>, waiting forever to get their turn to execute.</a:t>
            </a:r>
          </a:p>
          <a:p>
            <a:r>
              <a:rPr lang="en-US" dirty="0"/>
              <a:t>Nondeterminism</a:t>
            </a:r>
          </a:p>
          <a:p>
            <a:pPr lvl="1"/>
            <a:r>
              <a:rPr lang="en-US" dirty="0"/>
              <a:t>Thread activities can become intertwined. Different executions of a program with </a:t>
            </a:r>
            <a:r>
              <a:rPr lang="en-US" dirty="0" smtClean="0"/>
              <a:t>the same </a:t>
            </a:r>
            <a:r>
              <a:rPr lang="en-US" dirty="0"/>
              <a:t>input can produce different results. This can make program hard to debug.</a:t>
            </a:r>
          </a:p>
          <a:p>
            <a:r>
              <a:rPr lang="en-US" dirty="0"/>
              <a:t>Communication</a:t>
            </a:r>
          </a:p>
          <a:p>
            <a:pPr lvl="1"/>
            <a:r>
              <a:rPr lang="en-US" dirty="0"/>
              <a:t>Different threads in the same program execute autonomously from </a:t>
            </a:r>
            <a:r>
              <a:rPr lang="en-US" dirty="0" smtClean="0"/>
              <a:t>each other</a:t>
            </a:r>
            <a:r>
              <a:rPr lang="en-US" dirty="0"/>
              <a:t>. Communication between threads is an issue.</a:t>
            </a:r>
          </a:p>
        </p:txBody>
      </p:sp>
    </p:spTree>
    <p:extLst>
      <p:ext uri="{BB962C8B-B14F-4D97-AF65-F5344CB8AC3E}">
        <p14:creationId xmlns:p14="http://schemas.microsoft.com/office/powerpoint/2010/main" val="37655028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Synchronization – Any disadvantages?</a:t>
            </a:r>
            <a:endParaRPr lang="en-US" dirty="0"/>
          </a:p>
        </p:txBody>
      </p:sp>
      <p:sp>
        <p:nvSpPr>
          <p:cNvPr id="3" name="Content Placeholder 2"/>
          <p:cNvSpPr>
            <a:spLocks noGrp="1"/>
          </p:cNvSpPr>
          <p:nvPr>
            <p:ph idx="1"/>
          </p:nvPr>
        </p:nvSpPr>
        <p:spPr/>
        <p:txBody>
          <a:bodyPr>
            <a:normAutofit/>
          </a:bodyPr>
          <a:lstStyle/>
          <a:p>
            <a:r>
              <a:rPr lang="en-US" dirty="0" smtClean="0"/>
              <a:t>Synchronization doesn't come </a:t>
            </a:r>
            <a:r>
              <a:rPr lang="en-US" i="1" dirty="0" smtClean="0"/>
              <a:t>for free. </a:t>
            </a:r>
          </a:p>
          <a:p>
            <a:pPr lvl="1"/>
            <a:r>
              <a:rPr lang="en-US" i="1" dirty="0" smtClean="0"/>
              <a:t>First, a synchronized method has a certain </a:t>
            </a:r>
            <a:r>
              <a:rPr lang="en-US" dirty="0" smtClean="0"/>
              <a:t>amount of overhead. </a:t>
            </a:r>
          </a:p>
          <a:p>
            <a:pPr lvl="2"/>
            <a:r>
              <a:rPr lang="en-US" dirty="0" smtClean="0"/>
              <a:t>When code hits a synchronized method, there's going to be a performance hit while the matter of “Is the key available“ is resolved.</a:t>
            </a:r>
          </a:p>
          <a:p>
            <a:pPr lvl="1"/>
            <a:r>
              <a:rPr lang="en-US" dirty="0" smtClean="0"/>
              <a:t>Second, a synchronized method can slow your program down because synchronization restricts concurrency. </a:t>
            </a:r>
          </a:p>
          <a:p>
            <a:pPr lvl="2"/>
            <a:r>
              <a:rPr lang="en-US" dirty="0" smtClean="0"/>
              <a:t>a synchronized method forces other threads to get in line and wait their turn. </a:t>
            </a:r>
          </a:p>
          <a:p>
            <a:pPr lvl="1"/>
            <a:r>
              <a:rPr lang="en-US" dirty="0" smtClean="0"/>
              <a:t>Third, and most frightening, synchronized methods can lead to deadlock. </a:t>
            </a:r>
          </a:p>
          <a:p>
            <a:pPr lvl="2"/>
            <a:r>
              <a:rPr lang="en-US" dirty="0" smtClean="0"/>
              <a:t>Thread deadlock happens when you have two threads, both of which are holding a key the other thread wants. There's no way out of this scenario, so the two threads will simply sit and wait. And wait. And wait.</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Synchronization – How to overcome?</a:t>
            </a:r>
            <a:endParaRPr lang="en-US" dirty="0"/>
          </a:p>
        </p:txBody>
      </p:sp>
      <p:sp>
        <p:nvSpPr>
          <p:cNvPr id="3" name="Content Placeholder 2"/>
          <p:cNvSpPr>
            <a:spLocks noGrp="1"/>
          </p:cNvSpPr>
          <p:nvPr>
            <p:ph idx="1"/>
          </p:nvPr>
        </p:nvSpPr>
        <p:spPr/>
        <p:txBody>
          <a:bodyPr>
            <a:normAutofit/>
          </a:bodyPr>
          <a:lstStyle/>
          <a:p>
            <a:r>
              <a:rPr lang="en-US" dirty="0" smtClean="0"/>
              <a:t>A good rule of thumb Is to synchronize only the bare minimum that should be synchronized. </a:t>
            </a:r>
          </a:p>
          <a:p>
            <a:r>
              <a:rPr lang="en-US" dirty="0" smtClean="0"/>
              <a:t>And In fact, you can synchronize at a granularity that's even smaller than a method. </a:t>
            </a:r>
          </a:p>
          <a:p>
            <a:pPr lvl="1"/>
            <a:r>
              <a:rPr lang="en-US" dirty="0" smtClean="0"/>
              <a:t>you can use the synchronized keyword to synchronize at the more fine-grained level of one or more statements, rather than at the whole-method level.</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Inter-thread </a:t>
            </a:r>
            <a:r>
              <a:rPr lang="en-US" dirty="0"/>
              <a:t>Communication</a:t>
            </a:r>
          </a:p>
        </p:txBody>
      </p:sp>
      <p:sp>
        <p:nvSpPr>
          <p:cNvPr id="3" name="Content Placeholder 2"/>
          <p:cNvSpPr>
            <a:spLocks noGrp="1"/>
          </p:cNvSpPr>
          <p:nvPr>
            <p:ph idx="1"/>
          </p:nvPr>
        </p:nvSpPr>
        <p:spPr/>
        <p:txBody>
          <a:bodyPr>
            <a:normAutofit fontScale="85000" lnSpcReduction="20000"/>
          </a:bodyPr>
          <a:lstStyle/>
          <a:p>
            <a:r>
              <a:rPr lang="en-US" dirty="0"/>
              <a:t>To avoid polling, Java includes an elegant </a:t>
            </a:r>
            <a:r>
              <a:rPr lang="en-US" dirty="0" smtClean="0"/>
              <a:t>inter-process </a:t>
            </a:r>
            <a:r>
              <a:rPr lang="en-US" dirty="0"/>
              <a:t>communication mechanism </a:t>
            </a:r>
            <a:r>
              <a:rPr lang="en-US" dirty="0" smtClean="0"/>
              <a:t>via the </a:t>
            </a:r>
            <a:r>
              <a:rPr lang="en-US" b="1" dirty="0"/>
              <a:t>wait( )</a:t>
            </a:r>
            <a:r>
              <a:rPr lang="en-US" dirty="0"/>
              <a:t>, </a:t>
            </a:r>
            <a:r>
              <a:rPr lang="en-US" b="1" dirty="0"/>
              <a:t>notify( )</a:t>
            </a:r>
            <a:r>
              <a:rPr lang="en-US" dirty="0"/>
              <a:t>, and </a:t>
            </a:r>
            <a:r>
              <a:rPr lang="en-US" b="1" dirty="0" err="1"/>
              <a:t>notifyAll</a:t>
            </a:r>
            <a:r>
              <a:rPr lang="en-US" b="1" dirty="0"/>
              <a:t>( ) </a:t>
            </a:r>
            <a:r>
              <a:rPr lang="en-US" dirty="0"/>
              <a:t>methods. </a:t>
            </a:r>
            <a:endParaRPr lang="en-US" dirty="0" smtClean="0"/>
          </a:p>
          <a:p>
            <a:r>
              <a:rPr lang="en-US" dirty="0" smtClean="0"/>
              <a:t>These </a:t>
            </a:r>
            <a:r>
              <a:rPr lang="en-US" dirty="0"/>
              <a:t>methods are implemented as </a:t>
            </a:r>
            <a:r>
              <a:rPr lang="en-US" b="1" dirty="0" smtClean="0"/>
              <a:t>final </a:t>
            </a:r>
            <a:r>
              <a:rPr lang="en-US" dirty="0" smtClean="0"/>
              <a:t>methods </a:t>
            </a:r>
            <a:r>
              <a:rPr lang="en-US" dirty="0"/>
              <a:t>in </a:t>
            </a:r>
            <a:r>
              <a:rPr lang="en-US" b="1" dirty="0"/>
              <a:t>Object</a:t>
            </a:r>
            <a:r>
              <a:rPr lang="en-US" dirty="0"/>
              <a:t>, </a:t>
            </a:r>
            <a:endParaRPr lang="en-US" dirty="0" smtClean="0"/>
          </a:p>
          <a:p>
            <a:pPr lvl="1"/>
            <a:r>
              <a:rPr lang="en-US" dirty="0" smtClean="0"/>
              <a:t>so </a:t>
            </a:r>
            <a:r>
              <a:rPr lang="en-US" dirty="0"/>
              <a:t>all classes have them. </a:t>
            </a:r>
            <a:endParaRPr lang="en-US" dirty="0" smtClean="0"/>
          </a:p>
          <a:p>
            <a:r>
              <a:rPr lang="en-US" dirty="0" smtClean="0"/>
              <a:t>All </a:t>
            </a:r>
            <a:r>
              <a:rPr lang="en-US" dirty="0"/>
              <a:t>three methods can be called only </a:t>
            </a:r>
            <a:r>
              <a:rPr lang="en-US" dirty="0" smtClean="0"/>
              <a:t>from within </a:t>
            </a:r>
            <a:r>
              <a:rPr lang="en-US" dirty="0"/>
              <a:t>a </a:t>
            </a:r>
            <a:r>
              <a:rPr lang="en-US" b="1" dirty="0"/>
              <a:t>synchronized </a:t>
            </a:r>
            <a:r>
              <a:rPr lang="en-US" dirty="0"/>
              <a:t>context. </a:t>
            </a:r>
          </a:p>
          <a:p>
            <a:r>
              <a:rPr lang="en-US" b="1" dirty="0" smtClean="0"/>
              <a:t>wait</a:t>
            </a:r>
            <a:r>
              <a:rPr lang="en-US" b="1" dirty="0"/>
              <a:t>( ) </a:t>
            </a:r>
            <a:endParaRPr lang="en-US" b="1" dirty="0" smtClean="0"/>
          </a:p>
          <a:p>
            <a:pPr lvl="1"/>
            <a:r>
              <a:rPr lang="en-US" dirty="0" smtClean="0"/>
              <a:t>when wait() method is invoked on </a:t>
            </a:r>
            <a:r>
              <a:rPr lang="en-US" b="1" dirty="0" smtClean="0"/>
              <a:t>an object</a:t>
            </a:r>
            <a:r>
              <a:rPr lang="en-US" dirty="0" smtClean="0"/>
              <a:t>, </a:t>
            </a:r>
          </a:p>
          <a:p>
            <a:pPr lvl="2"/>
            <a:r>
              <a:rPr lang="en-US" dirty="0" smtClean="0"/>
              <a:t>the thread executing that code gives up its lock on the object immediately </a:t>
            </a:r>
          </a:p>
          <a:p>
            <a:pPr lvl="2"/>
            <a:r>
              <a:rPr lang="en-US" dirty="0" smtClean="0"/>
              <a:t>and moves the thread to the wait/blocked state.</a:t>
            </a:r>
          </a:p>
          <a:p>
            <a:pPr lvl="1"/>
            <a:r>
              <a:rPr lang="en-US" dirty="0" smtClean="0"/>
              <a:t>throws </a:t>
            </a:r>
            <a:r>
              <a:rPr lang="en-US" dirty="0" err="1" smtClean="0"/>
              <a:t>InterruptedException</a:t>
            </a:r>
            <a:endParaRPr lang="en-US" dirty="0" smtClean="0"/>
          </a:p>
          <a:p>
            <a:r>
              <a:rPr lang="en-US" b="1" dirty="0" smtClean="0"/>
              <a:t>notify()</a:t>
            </a:r>
            <a:r>
              <a:rPr lang="en-US" dirty="0" smtClean="0"/>
              <a:t>: </a:t>
            </a:r>
          </a:p>
          <a:p>
            <a:pPr lvl="1"/>
            <a:r>
              <a:rPr lang="en-US" dirty="0" smtClean="0"/>
              <a:t>This wakes up threads that called wait() on the same object and </a:t>
            </a:r>
          </a:p>
          <a:p>
            <a:pPr lvl="1"/>
            <a:r>
              <a:rPr lang="en-US" dirty="0" smtClean="0"/>
              <a:t>moves the thread to ready/runnable state.</a:t>
            </a:r>
          </a:p>
          <a:p>
            <a:r>
              <a:rPr lang="en-US" b="1" dirty="0" err="1" smtClean="0"/>
              <a:t>notifyAll</a:t>
            </a:r>
            <a:r>
              <a:rPr lang="en-US" b="1" dirty="0" smtClean="0"/>
              <a:t>()</a:t>
            </a:r>
            <a:r>
              <a:rPr lang="en-US" dirty="0" smtClean="0"/>
              <a:t>: </a:t>
            </a:r>
          </a:p>
          <a:p>
            <a:pPr lvl="1"/>
            <a:r>
              <a:rPr lang="en-US" dirty="0" smtClean="0"/>
              <a:t>This wakes up all the threads that called wait() on the same object. </a:t>
            </a:r>
          </a:p>
          <a:p>
            <a:pPr lvl="1"/>
            <a:r>
              <a:rPr lang="en-US" dirty="0" smtClean="0"/>
              <a:t>One of the </a:t>
            </a:r>
            <a:r>
              <a:rPr lang="en-US" dirty="0"/>
              <a:t>threads will be granted access</a:t>
            </a:r>
            <a:r>
              <a:rPr lang="en-US" dirty="0" smtClean="0"/>
              <a:t>.</a:t>
            </a:r>
            <a:endParaRPr lang="en-US" dirty="0"/>
          </a:p>
        </p:txBody>
      </p:sp>
    </p:spTree>
    <p:extLst>
      <p:ext uri="{BB962C8B-B14F-4D97-AF65-F5344CB8AC3E}">
        <p14:creationId xmlns:p14="http://schemas.microsoft.com/office/powerpoint/2010/main" val="17059995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Producer-Consumer Problem</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 computing, the </a:t>
            </a:r>
            <a:r>
              <a:rPr lang="en-US" b="1" dirty="0"/>
              <a:t>producer</a:t>
            </a:r>
            <a:r>
              <a:rPr lang="en-US" dirty="0"/>
              <a:t>–</a:t>
            </a:r>
            <a:r>
              <a:rPr lang="en-US" b="1" dirty="0"/>
              <a:t>consumer problem</a:t>
            </a:r>
            <a:r>
              <a:rPr lang="en-US" dirty="0"/>
              <a:t> (also known as the bounded-buffer </a:t>
            </a:r>
            <a:r>
              <a:rPr lang="en-US" b="1" dirty="0"/>
              <a:t>problem</a:t>
            </a:r>
            <a:r>
              <a:rPr lang="en-US" dirty="0"/>
              <a:t>) is a classic example of a multi-process synchronization </a:t>
            </a:r>
            <a:r>
              <a:rPr lang="en-US" b="1" dirty="0"/>
              <a:t>problem</a:t>
            </a:r>
            <a:r>
              <a:rPr lang="en-US" dirty="0"/>
              <a:t>. </a:t>
            </a:r>
            <a:endParaRPr lang="en-US" dirty="0" smtClean="0"/>
          </a:p>
          <a:p>
            <a:pPr lvl="1"/>
            <a:r>
              <a:rPr lang="en-US" dirty="0" smtClean="0"/>
              <a:t>The </a:t>
            </a:r>
            <a:r>
              <a:rPr lang="en-US" b="1" dirty="0"/>
              <a:t>problem</a:t>
            </a:r>
            <a:r>
              <a:rPr lang="en-US" dirty="0"/>
              <a:t> describes two processes, the </a:t>
            </a:r>
            <a:r>
              <a:rPr lang="en-US" b="1" dirty="0"/>
              <a:t>producer</a:t>
            </a:r>
            <a:r>
              <a:rPr lang="en-US" dirty="0"/>
              <a:t> and the </a:t>
            </a:r>
            <a:r>
              <a:rPr lang="en-US" b="1" dirty="0"/>
              <a:t>consumer</a:t>
            </a:r>
            <a:r>
              <a:rPr lang="en-US" dirty="0"/>
              <a:t>, who share a common, fixed-size buffer used as a queue</a:t>
            </a:r>
            <a:r>
              <a:rPr lang="en-US" dirty="0" smtClean="0"/>
              <a:t>.</a:t>
            </a:r>
          </a:p>
          <a:p>
            <a:r>
              <a:rPr lang="en-US" dirty="0" smtClean="0"/>
              <a:t>Producer </a:t>
            </a:r>
          </a:p>
          <a:p>
            <a:pPr lvl="1"/>
            <a:r>
              <a:rPr lang="en-US" dirty="0" smtClean="0"/>
              <a:t>puts </a:t>
            </a:r>
            <a:r>
              <a:rPr lang="en-US" dirty="0"/>
              <a:t>items into the </a:t>
            </a:r>
            <a:r>
              <a:rPr lang="en-US" dirty="0" smtClean="0"/>
              <a:t>buffer</a:t>
            </a:r>
          </a:p>
          <a:p>
            <a:pPr lvl="1"/>
            <a:r>
              <a:rPr lang="en-US" dirty="0"/>
              <a:t>must wait until the buffer has space before it can put something in</a:t>
            </a:r>
            <a:endParaRPr lang="en-US" dirty="0" smtClean="0"/>
          </a:p>
          <a:p>
            <a:r>
              <a:rPr lang="en-US" dirty="0" smtClean="0"/>
              <a:t>Consumers </a:t>
            </a:r>
          </a:p>
          <a:p>
            <a:pPr lvl="1"/>
            <a:r>
              <a:rPr lang="en-US" dirty="0" smtClean="0"/>
              <a:t>takes </a:t>
            </a:r>
            <a:r>
              <a:rPr lang="en-US" dirty="0"/>
              <a:t>items out of the </a:t>
            </a:r>
            <a:r>
              <a:rPr lang="en-US" dirty="0" smtClean="0"/>
              <a:t>buffer</a:t>
            </a:r>
            <a:endParaRPr lang="en-US" dirty="0"/>
          </a:p>
          <a:p>
            <a:pPr lvl="1"/>
            <a:r>
              <a:rPr lang="en-US" dirty="0" smtClean="0"/>
              <a:t>must </a:t>
            </a:r>
            <a:r>
              <a:rPr lang="en-US" dirty="0"/>
              <a:t>wait until something is in the buffer before it can take something out.</a:t>
            </a:r>
          </a:p>
          <a:p>
            <a:r>
              <a:rPr lang="en-US" dirty="0"/>
              <a:t>A condition variable represents a queue of threads waiting for some condition to be signaled. </a:t>
            </a:r>
          </a:p>
          <a:p>
            <a:endParaRPr lang="en-US" dirty="0"/>
          </a:p>
        </p:txBody>
      </p:sp>
    </p:spTree>
    <p:extLst>
      <p:ext uri="{BB962C8B-B14F-4D97-AF65-F5344CB8AC3E}">
        <p14:creationId xmlns:p14="http://schemas.microsoft.com/office/powerpoint/2010/main" val="39866481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Producer-Consumer Problem</a:t>
            </a:r>
          </a:p>
        </p:txBody>
      </p:sp>
      <p:sp>
        <p:nvSpPr>
          <p:cNvPr id="3" name="Content Placeholder 2"/>
          <p:cNvSpPr>
            <a:spLocks noGrp="1"/>
          </p:cNvSpPr>
          <p:nvPr>
            <p:ph idx="1"/>
          </p:nvPr>
        </p:nvSpPr>
        <p:spPr/>
        <p:txBody>
          <a:bodyPr>
            <a:normAutofit fontScale="55000" lnSpcReduction="20000"/>
          </a:bodyPr>
          <a:lstStyle/>
          <a:p>
            <a:r>
              <a:rPr lang="en-US" sz="4400" dirty="0" smtClean="0"/>
              <a:t>Common Resource - </a:t>
            </a:r>
            <a:r>
              <a:rPr lang="en-US" sz="4400" dirty="0" err="1" smtClean="0"/>
              <a:t>MyStack</a:t>
            </a:r>
            <a:endParaRPr lang="en-US" sz="4400" dirty="0"/>
          </a:p>
          <a:p>
            <a:pPr marL="0" indent="0">
              <a:buNone/>
            </a:pPr>
            <a:endParaRPr lang="en-US" b="1" dirty="0"/>
          </a:p>
          <a:p>
            <a:pPr marL="0" indent="0">
              <a:buNone/>
            </a:pPr>
            <a:r>
              <a:rPr lang="en-US" b="1" dirty="0" smtClean="0"/>
              <a:t>import </a:t>
            </a:r>
            <a:r>
              <a:rPr lang="en-US" b="1" dirty="0" err="1"/>
              <a:t>java.util.ArrayList</a:t>
            </a:r>
            <a:r>
              <a:rPr lang="en-US" b="1" dirty="0"/>
              <a:t>;</a:t>
            </a:r>
          </a:p>
          <a:p>
            <a:pPr marL="0" indent="0">
              <a:buNone/>
            </a:pPr>
            <a:r>
              <a:rPr lang="en-US" b="1" dirty="0"/>
              <a:t>public class </a:t>
            </a:r>
            <a:r>
              <a:rPr lang="en-US" b="1" dirty="0" err="1"/>
              <a:t>MyStack</a:t>
            </a:r>
            <a:r>
              <a:rPr lang="en-US" b="1" dirty="0"/>
              <a:t> {</a:t>
            </a:r>
          </a:p>
          <a:p>
            <a:pPr marL="274320" lvl="1" indent="0">
              <a:buNone/>
            </a:pPr>
            <a:r>
              <a:rPr lang="en-US" b="1" dirty="0"/>
              <a:t>private </a:t>
            </a:r>
            <a:r>
              <a:rPr lang="en-US" b="1" dirty="0" err="1"/>
              <a:t>ArrayList</a:t>
            </a:r>
            <a:r>
              <a:rPr lang="en-US" b="1" dirty="0"/>
              <a:t>&lt;Integer&gt; data = new </a:t>
            </a:r>
            <a:r>
              <a:rPr lang="en-US" b="1" dirty="0" err="1"/>
              <a:t>ArrayList</a:t>
            </a:r>
            <a:r>
              <a:rPr lang="en-US" b="1" dirty="0"/>
              <a:t>&lt;Integer&gt;();</a:t>
            </a:r>
          </a:p>
          <a:p>
            <a:pPr marL="274320" lvl="1" indent="0">
              <a:buNone/>
            </a:pPr>
            <a:endParaRPr lang="en-US" dirty="0"/>
          </a:p>
          <a:p>
            <a:pPr marL="274320" lvl="1" indent="0">
              <a:buNone/>
            </a:pPr>
            <a:r>
              <a:rPr lang="en-US" b="1" dirty="0"/>
              <a:t>public synchronized void push(</a:t>
            </a:r>
            <a:r>
              <a:rPr lang="en-US" b="1" dirty="0" err="1"/>
              <a:t>int</a:t>
            </a:r>
            <a:r>
              <a:rPr lang="en-US" b="1" dirty="0"/>
              <a:t> </a:t>
            </a:r>
            <a:r>
              <a:rPr lang="en-US" b="1" dirty="0" err="1"/>
              <a:t>num</a:t>
            </a:r>
            <a:r>
              <a:rPr lang="en-US" b="1" dirty="0"/>
              <a:t>){</a:t>
            </a:r>
          </a:p>
          <a:p>
            <a:pPr marL="548640" lvl="2" indent="0">
              <a:buNone/>
            </a:pPr>
            <a:r>
              <a:rPr lang="en-US" dirty="0"/>
              <a:t>// add the </a:t>
            </a:r>
            <a:r>
              <a:rPr lang="en-US" dirty="0" err="1"/>
              <a:t>num</a:t>
            </a:r>
            <a:r>
              <a:rPr lang="en-US" dirty="0"/>
              <a:t> to the </a:t>
            </a:r>
            <a:r>
              <a:rPr lang="en-US" dirty="0" err="1"/>
              <a:t>ArrayList</a:t>
            </a:r>
            <a:r>
              <a:rPr lang="en-US" dirty="0"/>
              <a:t> (data)</a:t>
            </a:r>
          </a:p>
          <a:p>
            <a:pPr marL="548640" lvl="2" indent="0">
              <a:buNone/>
            </a:pPr>
            <a:r>
              <a:rPr lang="en-US" dirty="0" err="1"/>
              <a:t>data.add</a:t>
            </a:r>
            <a:r>
              <a:rPr lang="en-US" dirty="0"/>
              <a:t>(</a:t>
            </a:r>
            <a:r>
              <a:rPr lang="en-US" dirty="0" err="1"/>
              <a:t>num</a:t>
            </a:r>
            <a:r>
              <a:rPr lang="en-US" dirty="0"/>
              <a:t>);</a:t>
            </a:r>
          </a:p>
          <a:p>
            <a:pPr marL="548640" lvl="2" indent="0">
              <a:buNone/>
            </a:pPr>
            <a:r>
              <a:rPr lang="en-US" dirty="0" err="1"/>
              <a:t>System.</a:t>
            </a:r>
            <a:r>
              <a:rPr lang="en-US" b="1" i="1" dirty="0" err="1"/>
              <a:t>out.println</a:t>
            </a:r>
            <a:r>
              <a:rPr lang="en-US" b="1" i="1" dirty="0"/>
              <a:t>("Pushed:" + </a:t>
            </a:r>
            <a:r>
              <a:rPr lang="en-US" b="1" i="1" dirty="0" err="1"/>
              <a:t>num</a:t>
            </a:r>
            <a:r>
              <a:rPr lang="en-US" b="1" i="1" dirty="0"/>
              <a:t> + ":"+ data);</a:t>
            </a:r>
          </a:p>
          <a:p>
            <a:pPr marL="548640" lvl="2" indent="0">
              <a:buNone/>
            </a:pPr>
            <a:r>
              <a:rPr lang="en-US" dirty="0"/>
              <a:t>notify();  //</a:t>
            </a:r>
            <a:r>
              <a:rPr lang="en-US" dirty="0">
                <a:solidFill>
                  <a:srgbClr val="FF0000"/>
                </a:solidFill>
              </a:rPr>
              <a:t> </a:t>
            </a:r>
            <a:r>
              <a:rPr lang="en-US" b="1" dirty="0" smtClean="0">
                <a:solidFill>
                  <a:srgbClr val="FF0000"/>
                </a:solidFill>
              </a:rPr>
              <a:t>wakes </a:t>
            </a:r>
            <a:r>
              <a:rPr lang="en-US" b="1" dirty="0">
                <a:solidFill>
                  <a:srgbClr val="FF0000"/>
                </a:solidFill>
              </a:rPr>
              <a:t>up threads that called wait() </a:t>
            </a:r>
            <a:r>
              <a:rPr lang="en-US" b="1" dirty="0" smtClean="0">
                <a:solidFill>
                  <a:srgbClr val="FF0000"/>
                </a:solidFill>
              </a:rPr>
              <a:t>during pop</a:t>
            </a:r>
          </a:p>
          <a:p>
            <a:pPr marL="274320" lvl="1" indent="0">
              <a:buNone/>
            </a:pPr>
            <a:r>
              <a:rPr lang="en-US" dirty="0" smtClean="0"/>
              <a:t>}</a:t>
            </a:r>
          </a:p>
          <a:p>
            <a:pPr marL="274320" lvl="1" indent="0">
              <a:buNone/>
            </a:pPr>
            <a:endParaRPr lang="en-US" dirty="0"/>
          </a:p>
          <a:p>
            <a:pPr marL="274320" lvl="1" indent="0">
              <a:buNone/>
            </a:pPr>
            <a:r>
              <a:rPr lang="en-US" b="1" dirty="0"/>
              <a:t>public synchronized </a:t>
            </a:r>
            <a:r>
              <a:rPr lang="en-US" b="1" dirty="0" err="1"/>
              <a:t>int</a:t>
            </a:r>
            <a:r>
              <a:rPr lang="en-US" b="1" dirty="0"/>
              <a:t> pop() {</a:t>
            </a:r>
          </a:p>
          <a:p>
            <a:pPr marL="548640" lvl="2" indent="0">
              <a:buNone/>
            </a:pPr>
            <a:r>
              <a:rPr lang="en-US" b="1" dirty="0"/>
              <a:t>if (</a:t>
            </a:r>
            <a:r>
              <a:rPr lang="en-US" b="1" dirty="0" err="1"/>
              <a:t>data.size</a:t>
            </a:r>
            <a:r>
              <a:rPr lang="en-US" b="1" dirty="0"/>
              <a:t>() == 0){ </a:t>
            </a:r>
            <a:r>
              <a:rPr lang="en-US" b="1" dirty="0" smtClean="0"/>
              <a:t> </a:t>
            </a:r>
            <a:r>
              <a:rPr lang="en-US" b="1" dirty="0" smtClean="0">
                <a:solidFill>
                  <a:srgbClr val="FF0000"/>
                </a:solidFill>
              </a:rPr>
              <a:t>// if no data available the Thread has to wait</a:t>
            </a:r>
            <a:endParaRPr lang="en-US" b="1" dirty="0">
              <a:solidFill>
                <a:srgbClr val="FF0000"/>
              </a:solidFill>
            </a:endParaRPr>
          </a:p>
          <a:p>
            <a:pPr marL="822960" lvl="3" indent="0">
              <a:buNone/>
            </a:pPr>
            <a:r>
              <a:rPr lang="en-US" b="1" dirty="0"/>
              <a:t>try {</a:t>
            </a:r>
          </a:p>
          <a:p>
            <a:pPr marL="822960" lvl="3" indent="0">
              <a:buNone/>
            </a:pPr>
            <a:r>
              <a:rPr lang="en-US" dirty="0"/>
              <a:t>wait();</a:t>
            </a:r>
          </a:p>
          <a:p>
            <a:pPr marL="822960" lvl="3" indent="0">
              <a:buNone/>
            </a:pPr>
            <a:r>
              <a:rPr lang="en-US" dirty="0"/>
              <a:t>} </a:t>
            </a:r>
            <a:r>
              <a:rPr lang="en-US" b="1" dirty="0"/>
              <a:t>catch (</a:t>
            </a:r>
            <a:r>
              <a:rPr lang="en-US" b="1" dirty="0" err="1"/>
              <a:t>InterruptedException</a:t>
            </a:r>
            <a:r>
              <a:rPr lang="en-US" b="1" dirty="0"/>
              <a:t> e) {</a:t>
            </a:r>
          </a:p>
          <a:p>
            <a:pPr marL="822960" lvl="3" indent="0">
              <a:buNone/>
            </a:pPr>
            <a:r>
              <a:rPr lang="en-US" dirty="0" err="1"/>
              <a:t>System.</a:t>
            </a:r>
            <a:r>
              <a:rPr lang="en-US" b="1" i="1" dirty="0" err="1"/>
              <a:t>out.println</a:t>
            </a:r>
            <a:r>
              <a:rPr lang="en-US" b="1" i="1" dirty="0"/>
              <a:t>(</a:t>
            </a:r>
            <a:r>
              <a:rPr lang="en-US" b="1" i="1" dirty="0" err="1"/>
              <a:t>e.getMessage</a:t>
            </a:r>
            <a:r>
              <a:rPr lang="en-US" b="1" i="1" dirty="0"/>
              <a:t>());</a:t>
            </a:r>
          </a:p>
          <a:p>
            <a:pPr marL="822960" lvl="3" indent="0">
              <a:buNone/>
            </a:pPr>
            <a:r>
              <a:rPr lang="en-US" dirty="0"/>
              <a:t>}</a:t>
            </a:r>
          </a:p>
          <a:p>
            <a:pPr marL="548640" lvl="2" indent="0">
              <a:buNone/>
            </a:pPr>
            <a:r>
              <a:rPr lang="en-US" dirty="0" smtClean="0"/>
              <a:t>}</a:t>
            </a:r>
            <a:endParaRPr lang="en-US" dirty="0"/>
          </a:p>
          <a:p>
            <a:pPr marL="548640" lvl="2" indent="0">
              <a:buNone/>
            </a:pPr>
            <a:endParaRPr lang="en-US" dirty="0"/>
          </a:p>
          <a:p>
            <a:pPr marL="548640" lvl="2" indent="0">
              <a:buNone/>
            </a:pPr>
            <a:r>
              <a:rPr lang="en-US" dirty="0"/>
              <a:t>// return the last item and remove that item from the list</a:t>
            </a:r>
          </a:p>
          <a:p>
            <a:pPr marL="548640" lvl="2" indent="0">
              <a:buNone/>
            </a:pPr>
            <a:r>
              <a:rPr lang="en-US" b="1" dirty="0" err="1"/>
              <a:t>int</a:t>
            </a:r>
            <a:r>
              <a:rPr lang="en-US" b="1" dirty="0"/>
              <a:t> item = </a:t>
            </a:r>
            <a:r>
              <a:rPr lang="en-US" b="1" dirty="0" err="1"/>
              <a:t>data.remove</a:t>
            </a:r>
            <a:r>
              <a:rPr lang="en-US" b="1" dirty="0"/>
              <a:t>(</a:t>
            </a:r>
            <a:r>
              <a:rPr lang="en-US" b="1" dirty="0" err="1"/>
              <a:t>data.size</a:t>
            </a:r>
            <a:r>
              <a:rPr lang="en-US" b="1" dirty="0"/>
              <a:t>() - 1);</a:t>
            </a:r>
          </a:p>
          <a:p>
            <a:pPr marL="548640" lvl="2" indent="0">
              <a:buNone/>
            </a:pPr>
            <a:r>
              <a:rPr lang="en-US" dirty="0" err="1"/>
              <a:t>System.</a:t>
            </a:r>
            <a:r>
              <a:rPr lang="en-US" b="1" i="1" dirty="0" err="1"/>
              <a:t>out.println</a:t>
            </a:r>
            <a:r>
              <a:rPr lang="en-US" b="1" i="1" dirty="0"/>
              <a:t>("</a:t>
            </a:r>
            <a:r>
              <a:rPr lang="en-US" b="1" i="1" dirty="0" err="1"/>
              <a:t>Poped</a:t>
            </a:r>
            <a:r>
              <a:rPr lang="en-US" b="1" i="1" dirty="0"/>
              <a:t>:" + item);</a:t>
            </a:r>
          </a:p>
          <a:p>
            <a:pPr marL="548640" lvl="2" indent="0">
              <a:buNone/>
            </a:pPr>
            <a:r>
              <a:rPr lang="en-US" b="1" dirty="0"/>
              <a:t>return item;</a:t>
            </a:r>
          </a:p>
          <a:p>
            <a:pPr marL="548640" lvl="2" indent="0">
              <a:buNone/>
            </a:pPr>
            <a:r>
              <a:rPr lang="en-US" dirty="0" smtClean="0"/>
              <a:t>}</a:t>
            </a:r>
          </a:p>
          <a:p>
            <a:pPr marL="274320" lvl="1" indent="0">
              <a:buNone/>
            </a:pPr>
            <a:r>
              <a:rPr lang="en-US" dirty="0" smtClean="0"/>
              <a:t>}</a:t>
            </a:r>
            <a:endParaRPr lang="en-US" dirty="0"/>
          </a:p>
          <a:p>
            <a:pPr marL="0" indent="0">
              <a:buNone/>
            </a:pPr>
            <a:r>
              <a:rPr lang="en-US" dirty="0" smtClean="0"/>
              <a:t>}</a:t>
            </a:r>
            <a:endParaRPr lang="en-US" dirty="0"/>
          </a:p>
        </p:txBody>
      </p:sp>
    </p:spTree>
    <p:extLst>
      <p:ext uri="{BB962C8B-B14F-4D97-AF65-F5344CB8AC3E}">
        <p14:creationId xmlns:p14="http://schemas.microsoft.com/office/powerpoint/2010/main" val="25505325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Producer-Consumer Problem</a:t>
            </a:r>
          </a:p>
        </p:txBody>
      </p:sp>
      <p:sp>
        <p:nvSpPr>
          <p:cNvPr id="3" name="Content Placeholder 2"/>
          <p:cNvSpPr>
            <a:spLocks noGrp="1"/>
          </p:cNvSpPr>
          <p:nvPr>
            <p:ph idx="1"/>
          </p:nvPr>
        </p:nvSpPr>
        <p:spPr/>
        <p:txBody>
          <a:bodyPr>
            <a:normAutofit fontScale="25000" lnSpcReduction="20000"/>
          </a:bodyPr>
          <a:lstStyle/>
          <a:p>
            <a:r>
              <a:rPr lang="en-US" sz="7400" dirty="0" smtClean="0"/>
              <a:t>Producer</a:t>
            </a:r>
            <a:endParaRPr lang="en-US" sz="7400" dirty="0"/>
          </a:p>
          <a:p>
            <a:pPr marL="0" indent="0">
              <a:buNone/>
            </a:pPr>
            <a:endParaRPr lang="en-US" b="1" dirty="0"/>
          </a:p>
          <a:p>
            <a:pPr marL="0" indent="0">
              <a:buNone/>
            </a:pPr>
            <a:r>
              <a:rPr lang="en-US" sz="4400" b="1" dirty="0"/>
              <a:t>import </a:t>
            </a:r>
            <a:r>
              <a:rPr lang="en-US" sz="4400" b="1" dirty="0" err="1"/>
              <a:t>java.util.Random</a:t>
            </a:r>
            <a:r>
              <a:rPr lang="en-US" sz="4400" b="1" dirty="0"/>
              <a:t>;</a:t>
            </a:r>
          </a:p>
          <a:p>
            <a:pPr marL="0" indent="0">
              <a:buNone/>
            </a:pPr>
            <a:endParaRPr lang="en-US" sz="4400" dirty="0"/>
          </a:p>
          <a:p>
            <a:pPr marL="0" indent="0">
              <a:buNone/>
            </a:pPr>
            <a:r>
              <a:rPr lang="en-US" sz="4400" b="1" dirty="0"/>
              <a:t>public class Producer implements Runnable{</a:t>
            </a:r>
          </a:p>
          <a:p>
            <a:pPr marL="274320" lvl="1" indent="0">
              <a:buNone/>
            </a:pPr>
            <a:r>
              <a:rPr lang="en-US" sz="4400" dirty="0" err="1"/>
              <a:t>MyStack</a:t>
            </a:r>
            <a:r>
              <a:rPr lang="en-US" sz="4400" dirty="0"/>
              <a:t> </a:t>
            </a:r>
            <a:r>
              <a:rPr lang="en-US" sz="4400" dirty="0" err="1"/>
              <a:t>myStack</a:t>
            </a:r>
            <a:r>
              <a:rPr lang="en-US" sz="4400" dirty="0"/>
              <a:t>;</a:t>
            </a:r>
          </a:p>
          <a:p>
            <a:pPr marL="274320" lvl="1" indent="0">
              <a:buNone/>
            </a:pPr>
            <a:endParaRPr lang="en-US" sz="4400" dirty="0"/>
          </a:p>
          <a:p>
            <a:pPr marL="274320" lvl="1" indent="0">
              <a:buNone/>
            </a:pPr>
            <a:r>
              <a:rPr lang="en-US" sz="4400" b="1" dirty="0"/>
              <a:t>public Producer(</a:t>
            </a:r>
            <a:r>
              <a:rPr lang="en-US" sz="4400" b="1" dirty="0" err="1"/>
              <a:t>MyStack</a:t>
            </a:r>
            <a:r>
              <a:rPr lang="en-US" sz="4400" b="1" dirty="0"/>
              <a:t> s) {</a:t>
            </a:r>
          </a:p>
          <a:p>
            <a:pPr marL="274320" lvl="1" indent="0">
              <a:buNone/>
            </a:pPr>
            <a:r>
              <a:rPr lang="en-US" sz="4400" dirty="0" smtClean="0"/>
              <a:t>	</a:t>
            </a:r>
            <a:r>
              <a:rPr lang="en-US" sz="4400" dirty="0" err="1" smtClean="0"/>
              <a:t>myStack</a:t>
            </a:r>
            <a:r>
              <a:rPr lang="en-US" sz="4400" dirty="0" smtClean="0"/>
              <a:t> </a:t>
            </a:r>
            <a:r>
              <a:rPr lang="en-US" sz="4400" dirty="0"/>
              <a:t>= s;</a:t>
            </a:r>
          </a:p>
          <a:p>
            <a:pPr marL="274320" lvl="1" indent="0">
              <a:buNone/>
            </a:pPr>
            <a:r>
              <a:rPr lang="en-US" sz="4400" dirty="0"/>
              <a:t>}</a:t>
            </a:r>
          </a:p>
          <a:p>
            <a:pPr marL="274320" lvl="1" indent="0">
              <a:buNone/>
            </a:pPr>
            <a:endParaRPr lang="en-US" sz="4400" dirty="0"/>
          </a:p>
          <a:p>
            <a:pPr marL="274320" lvl="1" indent="0">
              <a:buNone/>
            </a:pPr>
            <a:r>
              <a:rPr lang="en-US" sz="4400" b="1" dirty="0"/>
              <a:t>public void run() {</a:t>
            </a:r>
          </a:p>
          <a:p>
            <a:pPr marL="548640" lvl="2" indent="0">
              <a:buNone/>
            </a:pPr>
            <a:r>
              <a:rPr lang="en-US" sz="4400" b="1" dirty="0" err="1"/>
              <a:t>int</a:t>
            </a:r>
            <a:r>
              <a:rPr lang="en-US" sz="4400" b="1" dirty="0"/>
              <a:t> </a:t>
            </a:r>
            <a:r>
              <a:rPr lang="en-US" sz="4400" b="1" dirty="0" err="1"/>
              <a:t>num</a:t>
            </a:r>
            <a:r>
              <a:rPr lang="en-US" sz="4400" b="1" dirty="0"/>
              <a:t>;</a:t>
            </a:r>
          </a:p>
          <a:p>
            <a:pPr marL="548640" lvl="2" indent="0">
              <a:buNone/>
            </a:pPr>
            <a:r>
              <a:rPr lang="en-US" sz="4400" dirty="0"/>
              <a:t>Random rand = </a:t>
            </a:r>
            <a:r>
              <a:rPr lang="en-US" sz="4400" b="1" dirty="0"/>
              <a:t>new Random();</a:t>
            </a:r>
          </a:p>
          <a:p>
            <a:pPr marL="548640" lvl="2" indent="0">
              <a:buNone/>
            </a:pPr>
            <a:r>
              <a:rPr lang="nn-NO" sz="4400" b="1" dirty="0"/>
              <a:t>for (int i=0; i&lt;50; i++){</a:t>
            </a:r>
          </a:p>
          <a:p>
            <a:pPr marL="822960" lvl="3" indent="0">
              <a:buNone/>
            </a:pPr>
            <a:r>
              <a:rPr lang="en-US" sz="4400" dirty="0"/>
              <a:t>// generate a random number between 0 to 10 and call the push method using </a:t>
            </a:r>
            <a:r>
              <a:rPr lang="en-US" sz="4400" dirty="0" err="1"/>
              <a:t>myStack</a:t>
            </a:r>
            <a:r>
              <a:rPr lang="en-US" sz="4400" dirty="0"/>
              <a:t>.</a:t>
            </a:r>
          </a:p>
          <a:p>
            <a:pPr marL="822960" lvl="3" indent="0">
              <a:buNone/>
            </a:pPr>
            <a:r>
              <a:rPr lang="en-US" sz="4400" dirty="0" err="1"/>
              <a:t>System.</a:t>
            </a:r>
            <a:r>
              <a:rPr lang="en-US" sz="4400" b="1" i="1" dirty="0" err="1"/>
              <a:t>out.println</a:t>
            </a:r>
            <a:r>
              <a:rPr lang="en-US" sz="4400" b="1" i="1" dirty="0"/>
              <a:t>(</a:t>
            </a:r>
            <a:r>
              <a:rPr lang="en-US" sz="4400" b="1" i="1" dirty="0" err="1"/>
              <a:t>Thread.currentThread</a:t>
            </a:r>
            <a:r>
              <a:rPr lang="en-US" sz="4400" b="1" i="1" dirty="0"/>
              <a:t>().</a:t>
            </a:r>
            <a:r>
              <a:rPr lang="en-US" sz="4400" b="1" i="1" dirty="0" err="1"/>
              <a:t>getName</a:t>
            </a:r>
            <a:r>
              <a:rPr lang="en-US" sz="4400" b="1" i="1" dirty="0"/>
              <a:t>());</a:t>
            </a:r>
          </a:p>
          <a:p>
            <a:pPr marL="822960" lvl="3" indent="0">
              <a:buNone/>
            </a:pPr>
            <a:r>
              <a:rPr lang="en-US" sz="4400" dirty="0" err="1"/>
              <a:t>num</a:t>
            </a:r>
            <a:r>
              <a:rPr lang="en-US" sz="4400" dirty="0"/>
              <a:t> = </a:t>
            </a:r>
            <a:r>
              <a:rPr lang="en-US" sz="4400" dirty="0" err="1"/>
              <a:t>rand.nextInt</a:t>
            </a:r>
            <a:r>
              <a:rPr lang="en-US" sz="4400" dirty="0"/>
              <a:t>(10);</a:t>
            </a:r>
          </a:p>
          <a:p>
            <a:pPr marL="822960" lvl="3" indent="0">
              <a:buNone/>
            </a:pPr>
            <a:r>
              <a:rPr lang="en-US" sz="4400" dirty="0" err="1"/>
              <a:t>myStack.push</a:t>
            </a:r>
            <a:r>
              <a:rPr lang="en-US" sz="4400" dirty="0"/>
              <a:t>(</a:t>
            </a:r>
            <a:r>
              <a:rPr lang="en-US" sz="4400" dirty="0" err="1"/>
              <a:t>num</a:t>
            </a:r>
            <a:r>
              <a:rPr lang="en-US" sz="4400" dirty="0"/>
              <a:t>);</a:t>
            </a:r>
          </a:p>
          <a:p>
            <a:pPr marL="822960" lvl="3" indent="0">
              <a:buNone/>
            </a:pPr>
            <a:endParaRPr lang="en-US" sz="4400" dirty="0"/>
          </a:p>
          <a:p>
            <a:pPr marL="822960" lvl="3" indent="0">
              <a:buNone/>
            </a:pPr>
            <a:r>
              <a:rPr lang="en-US" sz="4400" dirty="0"/>
              <a:t>// Call the sleep method and pass ~ 100 </a:t>
            </a:r>
            <a:r>
              <a:rPr lang="en-US" sz="4400" u="sng" dirty="0" err="1"/>
              <a:t>ms.</a:t>
            </a:r>
            <a:endParaRPr lang="en-US" sz="4400" u="sng" dirty="0"/>
          </a:p>
          <a:p>
            <a:pPr marL="822960" lvl="3" indent="0">
              <a:buNone/>
            </a:pPr>
            <a:r>
              <a:rPr lang="en-US" sz="4400" b="1" dirty="0"/>
              <a:t>try {</a:t>
            </a:r>
          </a:p>
          <a:p>
            <a:pPr marL="822960" lvl="3" indent="0">
              <a:buNone/>
            </a:pPr>
            <a:r>
              <a:rPr lang="en-US" sz="4400" dirty="0" err="1"/>
              <a:t>Thread.</a:t>
            </a:r>
            <a:r>
              <a:rPr lang="en-US" sz="4400" i="1" dirty="0" err="1"/>
              <a:t>sleep</a:t>
            </a:r>
            <a:r>
              <a:rPr lang="en-US" sz="4400" i="1" dirty="0"/>
              <a:t>(100</a:t>
            </a:r>
            <a:r>
              <a:rPr lang="en-US" sz="4400" i="1" dirty="0" smtClean="0"/>
              <a:t>);</a:t>
            </a:r>
            <a:r>
              <a:rPr lang="en-US" sz="4400" dirty="0" smtClean="0"/>
              <a:t>} </a:t>
            </a:r>
          </a:p>
          <a:p>
            <a:pPr marL="822960" lvl="3" indent="0">
              <a:buNone/>
            </a:pPr>
            <a:r>
              <a:rPr lang="en-US" sz="4400" b="1" dirty="0" smtClean="0"/>
              <a:t>catch </a:t>
            </a:r>
            <a:r>
              <a:rPr lang="en-US" sz="4400" b="1" dirty="0"/>
              <a:t>(</a:t>
            </a:r>
            <a:r>
              <a:rPr lang="en-US" sz="4400" b="1" dirty="0" err="1"/>
              <a:t>InterruptedException</a:t>
            </a:r>
            <a:r>
              <a:rPr lang="en-US" sz="4400" b="1" dirty="0"/>
              <a:t> e) </a:t>
            </a:r>
            <a:r>
              <a:rPr lang="en-US" sz="4400" b="1" dirty="0" smtClean="0"/>
              <a:t>{</a:t>
            </a:r>
          </a:p>
          <a:p>
            <a:pPr marL="822960" lvl="3" indent="0">
              <a:buNone/>
            </a:pPr>
            <a:r>
              <a:rPr lang="en-US" sz="4400" dirty="0" err="1" smtClean="0"/>
              <a:t>e.printStackTrace</a:t>
            </a:r>
            <a:r>
              <a:rPr lang="en-US" sz="4400" dirty="0"/>
              <a:t>();</a:t>
            </a:r>
          </a:p>
          <a:p>
            <a:pPr marL="822960" lvl="3" indent="0">
              <a:buNone/>
            </a:pPr>
            <a:r>
              <a:rPr lang="en-US" sz="4400" dirty="0" smtClean="0"/>
              <a:t>}</a:t>
            </a:r>
          </a:p>
          <a:p>
            <a:pPr marL="548640" lvl="2" indent="0">
              <a:buNone/>
            </a:pPr>
            <a:r>
              <a:rPr lang="en-US" sz="4400" dirty="0" smtClean="0"/>
              <a:t>}</a:t>
            </a:r>
          </a:p>
          <a:p>
            <a:pPr marL="274320" lvl="1" indent="0">
              <a:buNone/>
            </a:pPr>
            <a:r>
              <a:rPr lang="en-US" sz="4400" dirty="0"/>
              <a:t>}</a:t>
            </a:r>
            <a:r>
              <a:rPr lang="en-US" sz="4400" dirty="0" smtClean="0"/>
              <a:t> 	</a:t>
            </a:r>
            <a:endParaRPr lang="en-US" sz="4400" dirty="0"/>
          </a:p>
          <a:p>
            <a:pPr marL="0" indent="0">
              <a:buNone/>
            </a:pPr>
            <a:r>
              <a:rPr lang="en-US" sz="4400" dirty="0"/>
              <a:t>}</a:t>
            </a:r>
          </a:p>
        </p:txBody>
      </p:sp>
    </p:spTree>
    <p:extLst>
      <p:ext uri="{BB962C8B-B14F-4D97-AF65-F5344CB8AC3E}">
        <p14:creationId xmlns:p14="http://schemas.microsoft.com/office/powerpoint/2010/main" val="24905478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Producer-Consumer Problem</a:t>
            </a:r>
          </a:p>
        </p:txBody>
      </p:sp>
      <p:sp>
        <p:nvSpPr>
          <p:cNvPr id="3" name="Content Placeholder 2"/>
          <p:cNvSpPr>
            <a:spLocks noGrp="1"/>
          </p:cNvSpPr>
          <p:nvPr>
            <p:ph idx="1"/>
          </p:nvPr>
        </p:nvSpPr>
        <p:spPr/>
        <p:txBody>
          <a:bodyPr>
            <a:normAutofit fontScale="47500" lnSpcReduction="20000"/>
          </a:bodyPr>
          <a:lstStyle/>
          <a:p>
            <a:r>
              <a:rPr lang="en-US" sz="4400" dirty="0" smtClean="0"/>
              <a:t>Consumer</a:t>
            </a:r>
            <a:endParaRPr lang="en-US" b="1" dirty="0"/>
          </a:p>
          <a:p>
            <a:pPr marL="0" indent="0">
              <a:buNone/>
            </a:pPr>
            <a:r>
              <a:rPr lang="en-US" sz="2300" b="1" dirty="0"/>
              <a:t>public class Consumer implements Runnable{</a:t>
            </a:r>
          </a:p>
          <a:p>
            <a:pPr marL="274320" lvl="1" indent="0">
              <a:buNone/>
            </a:pPr>
            <a:r>
              <a:rPr lang="en-US" sz="2300" dirty="0" err="1"/>
              <a:t>MyStack</a:t>
            </a:r>
            <a:r>
              <a:rPr lang="en-US" sz="2300" dirty="0"/>
              <a:t> </a:t>
            </a:r>
            <a:r>
              <a:rPr lang="en-US" sz="2300" dirty="0" err="1"/>
              <a:t>myStack</a:t>
            </a:r>
            <a:r>
              <a:rPr lang="en-US" sz="2300" dirty="0"/>
              <a:t>;</a:t>
            </a:r>
          </a:p>
          <a:p>
            <a:pPr marL="274320" lvl="1" indent="0">
              <a:buNone/>
            </a:pPr>
            <a:endParaRPr lang="en-US" sz="2300" dirty="0"/>
          </a:p>
          <a:p>
            <a:pPr marL="274320" lvl="1" indent="0">
              <a:buNone/>
            </a:pPr>
            <a:r>
              <a:rPr lang="en-US" sz="2300" b="1" dirty="0"/>
              <a:t>public Consumer(</a:t>
            </a:r>
            <a:r>
              <a:rPr lang="en-US" sz="2300" b="1" dirty="0" err="1"/>
              <a:t>MyStack</a:t>
            </a:r>
            <a:r>
              <a:rPr lang="en-US" sz="2300" b="1" dirty="0"/>
              <a:t> s) {</a:t>
            </a:r>
          </a:p>
          <a:p>
            <a:pPr marL="274320" lvl="1" indent="0">
              <a:buNone/>
            </a:pPr>
            <a:r>
              <a:rPr lang="en-US" sz="2300" dirty="0" smtClean="0"/>
              <a:t>	</a:t>
            </a:r>
            <a:r>
              <a:rPr lang="en-US" sz="2300" dirty="0" err="1" smtClean="0"/>
              <a:t>myStack</a:t>
            </a:r>
            <a:r>
              <a:rPr lang="en-US" sz="2300" dirty="0" smtClean="0"/>
              <a:t> </a:t>
            </a:r>
            <a:r>
              <a:rPr lang="en-US" sz="2300" dirty="0"/>
              <a:t>= s;</a:t>
            </a:r>
          </a:p>
          <a:p>
            <a:pPr marL="274320" lvl="1" indent="0">
              <a:buNone/>
            </a:pPr>
            <a:r>
              <a:rPr lang="en-US" sz="2300" dirty="0"/>
              <a:t>}</a:t>
            </a:r>
          </a:p>
          <a:p>
            <a:pPr marL="274320" lvl="1" indent="0">
              <a:buNone/>
            </a:pPr>
            <a:endParaRPr lang="en-US" sz="2300" dirty="0"/>
          </a:p>
          <a:p>
            <a:pPr marL="274320" lvl="1" indent="0">
              <a:buNone/>
            </a:pPr>
            <a:r>
              <a:rPr lang="en-US" sz="2300" b="1" dirty="0"/>
              <a:t>public void run() {</a:t>
            </a:r>
          </a:p>
          <a:p>
            <a:pPr marL="548640" lvl="2" indent="0">
              <a:buNone/>
            </a:pPr>
            <a:r>
              <a:rPr lang="en-US" sz="2300" b="1" dirty="0" err="1"/>
              <a:t>int</a:t>
            </a:r>
            <a:r>
              <a:rPr lang="en-US" sz="2300" b="1" dirty="0"/>
              <a:t> </a:t>
            </a:r>
            <a:r>
              <a:rPr lang="en-US" sz="2300" b="1" u="sng" dirty="0" err="1"/>
              <a:t>num</a:t>
            </a:r>
            <a:r>
              <a:rPr lang="en-US" sz="2300" b="1" u="sng" dirty="0"/>
              <a:t>;</a:t>
            </a:r>
          </a:p>
          <a:p>
            <a:pPr marL="548640" lvl="2" indent="0">
              <a:buNone/>
            </a:pPr>
            <a:r>
              <a:rPr lang="nn-NO" sz="2300" b="1" dirty="0"/>
              <a:t>for (int i=0; </a:t>
            </a:r>
            <a:r>
              <a:rPr lang="nn-NO" sz="2300" b="1" dirty="0" smtClean="0"/>
              <a:t>i&lt;50; </a:t>
            </a:r>
            <a:r>
              <a:rPr lang="nn-NO" sz="2300" b="1" dirty="0"/>
              <a:t>i++){</a:t>
            </a:r>
          </a:p>
          <a:p>
            <a:pPr marL="822960" lvl="3" indent="0">
              <a:buNone/>
            </a:pPr>
            <a:r>
              <a:rPr lang="en-US" sz="2300" dirty="0" err="1"/>
              <a:t>System.</a:t>
            </a:r>
            <a:r>
              <a:rPr lang="en-US" sz="2300" b="1" i="1" dirty="0" err="1"/>
              <a:t>out.println</a:t>
            </a:r>
            <a:r>
              <a:rPr lang="en-US" sz="2300" b="1" i="1" dirty="0"/>
              <a:t>(</a:t>
            </a:r>
            <a:r>
              <a:rPr lang="en-US" sz="2300" b="1" i="1" dirty="0" err="1"/>
              <a:t>Thread.currentThread</a:t>
            </a:r>
            <a:r>
              <a:rPr lang="en-US" sz="2300" b="1" i="1" dirty="0"/>
              <a:t>().</a:t>
            </a:r>
            <a:r>
              <a:rPr lang="en-US" sz="2300" b="1" i="1" dirty="0" err="1"/>
              <a:t>getName</a:t>
            </a:r>
            <a:r>
              <a:rPr lang="en-US" sz="2300" b="1" i="1" dirty="0"/>
              <a:t>());</a:t>
            </a:r>
          </a:p>
          <a:p>
            <a:pPr marL="822960" lvl="3" indent="0">
              <a:buNone/>
            </a:pPr>
            <a:r>
              <a:rPr lang="en-US" sz="2300" dirty="0"/>
              <a:t>// Call the pop method and print the number. Also sleep for ~ 100 </a:t>
            </a:r>
            <a:r>
              <a:rPr lang="en-US" sz="2300" u="sng" dirty="0" err="1"/>
              <a:t>ms.</a:t>
            </a:r>
            <a:endParaRPr lang="en-US" sz="2300" u="sng" dirty="0"/>
          </a:p>
          <a:p>
            <a:pPr marL="822960" lvl="3" indent="0">
              <a:buNone/>
            </a:pPr>
            <a:r>
              <a:rPr lang="en-US" sz="2300" b="1" dirty="0"/>
              <a:t>try {</a:t>
            </a:r>
          </a:p>
          <a:p>
            <a:pPr marL="822960" lvl="3" indent="0">
              <a:buNone/>
            </a:pPr>
            <a:r>
              <a:rPr lang="en-US" sz="2300" dirty="0" err="1"/>
              <a:t>num</a:t>
            </a:r>
            <a:r>
              <a:rPr lang="en-US" sz="2300" dirty="0"/>
              <a:t> = </a:t>
            </a:r>
            <a:r>
              <a:rPr lang="en-US" sz="2300" dirty="0" err="1"/>
              <a:t>myStack.pop</a:t>
            </a:r>
            <a:r>
              <a:rPr lang="en-US" sz="2300" dirty="0"/>
              <a:t>();</a:t>
            </a:r>
          </a:p>
          <a:p>
            <a:pPr marL="822960" lvl="3" indent="0">
              <a:buNone/>
            </a:pPr>
            <a:r>
              <a:rPr lang="en-US" sz="2300" dirty="0"/>
              <a:t>} </a:t>
            </a:r>
            <a:r>
              <a:rPr lang="en-US" sz="2300" b="1" dirty="0"/>
              <a:t>catch (Exception e1) {</a:t>
            </a:r>
          </a:p>
          <a:p>
            <a:pPr marL="822960" lvl="3" indent="0">
              <a:buNone/>
            </a:pPr>
            <a:r>
              <a:rPr lang="en-US" sz="2300" dirty="0" err="1"/>
              <a:t>System.</a:t>
            </a:r>
            <a:r>
              <a:rPr lang="en-US" sz="2300" b="1" i="1" dirty="0" err="1"/>
              <a:t>out.println</a:t>
            </a:r>
            <a:r>
              <a:rPr lang="en-US" sz="2300" b="1" i="1" dirty="0"/>
              <a:t>(e1.getMessage());;</a:t>
            </a:r>
          </a:p>
          <a:p>
            <a:pPr marL="822960" lvl="3" indent="0">
              <a:buNone/>
            </a:pPr>
            <a:r>
              <a:rPr lang="en-US" sz="2300" dirty="0"/>
              <a:t>}</a:t>
            </a:r>
          </a:p>
          <a:p>
            <a:pPr marL="822960" lvl="3" indent="0">
              <a:buNone/>
            </a:pPr>
            <a:endParaRPr lang="en-US" sz="2300" dirty="0"/>
          </a:p>
          <a:p>
            <a:pPr marL="822960" lvl="3" indent="0">
              <a:buNone/>
            </a:pPr>
            <a:r>
              <a:rPr lang="en-US" sz="2300" b="1" dirty="0"/>
              <a:t>try {</a:t>
            </a:r>
          </a:p>
          <a:p>
            <a:pPr marL="822960" lvl="3" indent="0">
              <a:buNone/>
            </a:pPr>
            <a:r>
              <a:rPr lang="en-US" sz="2300" dirty="0" err="1"/>
              <a:t>Thread.</a:t>
            </a:r>
            <a:r>
              <a:rPr lang="en-US" sz="2300" i="1" dirty="0" err="1"/>
              <a:t>sleep</a:t>
            </a:r>
            <a:r>
              <a:rPr lang="en-US" sz="2300" i="1" dirty="0"/>
              <a:t>(100);</a:t>
            </a:r>
          </a:p>
          <a:p>
            <a:pPr marL="822960" lvl="3" indent="0">
              <a:buNone/>
            </a:pPr>
            <a:r>
              <a:rPr lang="en-US" sz="2300" dirty="0"/>
              <a:t>} </a:t>
            </a:r>
            <a:r>
              <a:rPr lang="en-US" sz="2300" b="1" dirty="0"/>
              <a:t>catch (</a:t>
            </a:r>
            <a:r>
              <a:rPr lang="en-US" sz="2300" b="1" dirty="0" err="1"/>
              <a:t>InterruptedException</a:t>
            </a:r>
            <a:r>
              <a:rPr lang="en-US" sz="2300" b="1" dirty="0"/>
              <a:t> e) {</a:t>
            </a:r>
          </a:p>
          <a:p>
            <a:pPr marL="822960" lvl="3" indent="0">
              <a:buNone/>
            </a:pPr>
            <a:r>
              <a:rPr lang="en-US" sz="2300" dirty="0" err="1"/>
              <a:t>e.printStackTrace</a:t>
            </a:r>
            <a:r>
              <a:rPr lang="en-US" sz="2300" dirty="0"/>
              <a:t>();</a:t>
            </a:r>
          </a:p>
          <a:p>
            <a:pPr marL="822960" lvl="3" indent="0">
              <a:buNone/>
            </a:pPr>
            <a:r>
              <a:rPr lang="en-US" sz="2300" dirty="0"/>
              <a:t>}</a:t>
            </a:r>
          </a:p>
          <a:p>
            <a:pPr marL="548640" lvl="2" indent="0">
              <a:buNone/>
            </a:pPr>
            <a:r>
              <a:rPr lang="en-US" sz="2300" dirty="0"/>
              <a:t>}</a:t>
            </a:r>
          </a:p>
          <a:p>
            <a:pPr marL="274320" lvl="1" indent="0">
              <a:buNone/>
            </a:pPr>
            <a:r>
              <a:rPr lang="en-US" sz="2300" dirty="0"/>
              <a:t>}</a:t>
            </a:r>
          </a:p>
          <a:p>
            <a:pPr marL="0" indent="0">
              <a:buNone/>
            </a:pPr>
            <a:r>
              <a:rPr lang="en-US" sz="2300" dirty="0"/>
              <a:t>}</a:t>
            </a:r>
          </a:p>
        </p:txBody>
      </p:sp>
    </p:spTree>
    <p:extLst>
      <p:ext uri="{BB962C8B-B14F-4D97-AF65-F5344CB8AC3E}">
        <p14:creationId xmlns:p14="http://schemas.microsoft.com/office/powerpoint/2010/main" val="11039569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Producer-Consumer Problem</a:t>
            </a:r>
          </a:p>
        </p:txBody>
      </p:sp>
      <p:sp>
        <p:nvSpPr>
          <p:cNvPr id="3" name="Content Placeholder 2"/>
          <p:cNvSpPr>
            <a:spLocks noGrp="1"/>
          </p:cNvSpPr>
          <p:nvPr>
            <p:ph idx="1"/>
          </p:nvPr>
        </p:nvSpPr>
        <p:spPr/>
        <p:txBody>
          <a:bodyPr>
            <a:normAutofit/>
          </a:bodyPr>
          <a:lstStyle/>
          <a:p>
            <a:r>
              <a:rPr lang="en-US" sz="4400" dirty="0" smtClean="0"/>
              <a:t>Application Class</a:t>
            </a:r>
            <a:endParaRPr lang="en-US" sz="4400" dirty="0"/>
          </a:p>
          <a:p>
            <a:pPr marL="0" indent="0">
              <a:buNone/>
            </a:pPr>
            <a:r>
              <a:rPr lang="en-US" sz="1200" b="1" dirty="0" smtClean="0"/>
              <a:t>public </a:t>
            </a:r>
            <a:r>
              <a:rPr lang="en-US" sz="1200" b="1" dirty="0"/>
              <a:t>class </a:t>
            </a:r>
            <a:r>
              <a:rPr lang="en-US" sz="1200" b="1" dirty="0" err="1"/>
              <a:t>MainClass</a:t>
            </a:r>
            <a:r>
              <a:rPr lang="en-US" sz="1200" b="1" dirty="0"/>
              <a:t> {</a:t>
            </a:r>
          </a:p>
          <a:p>
            <a:pPr marL="0" indent="0">
              <a:buNone/>
            </a:pPr>
            <a:endParaRPr lang="en-US" sz="1200" dirty="0"/>
          </a:p>
          <a:p>
            <a:pPr marL="274320" lvl="1" indent="0">
              <a:buNone/>
            </a:pPr>
            <a:r>
              <a:rPr lang="en-US" sz="1200" b="1" dirty="0"/>
              <a:t>public static void main(String[] </a:t>
            </a:r>
            <a:r>
              <a:rPr lang="en-US" sz="1200" b="1" dirty="0" err="1"/>
              <a:t>args</a:t>
            </a:r>
            <a:r>
              <a:rPr lang="en-US" sz="1200" b="1" dirty="0"/>
              <a:t>) {</a:t>
            </a:r>
          </a:p>
          <a:p>
            <a:pPr marL="548640" lvl="2" indent="0">
              <a:buNone/>
            </a:pPr>
            <a:r>
              <a:rPr lang="en-US" sz="1200" dirty="0" err="1"/>
              <a:t>MyStack</a:t>
            </a:r>
            <a:r>
              <a:rPr lang="en-US" sz="1200" dirty="0"/>
              <a:t> </a:t>
            </a:r>
            <a:r>
              <a:rPr lang="en-US" sz="1200" dirty="0" err="1"/>
              <a:t>st</a:t>
            </a:r>
            <a:r>
              <a:rPr lang="en-US" sz="1200" dirty="0"/>
              <a:t> = </a:t>
            </a:r>
            <a:r>
              <a:rPr lang="en-US" sz="1200" b="1" dirty="0"/>
              <a:t>new </a:t>
            </a:r>
            <a:r>
              <a:rPr lang="en-US" sz="1200" b="1" dirty="0" err="1"/>
              <a:t>MyStack</a:t>
            </a:r>
            <a:r>
              <a:rPr lang="en-US" sz="1200" b="1" dirty="0"/>
              <a:t>();</a:t>
            </a:r>
          </a:p>
          <a:p>
            <a:pPr marL="548640" lvl="2" indent="0">
              <a:buNone/>
            </a:pPr>
            <a:r>
              <a:rPr lang="en-US" sz="1200" dirty="0"/>
              <a:t>// Start 2 Threads; 1 for Producer and 1 for Consumer. </a:t>
            </a:r>
          </a:p>
          <a:p>
            <a:pPr marL="548640" lvl="2" indent="0">
              <a:buNone/>
            </a:pPr>
            <a:r>
              <a:rPr lang="en-US" sz="1200" dirty="0"/>
              <a:t>// For both Producer and Consumer pass the same </a:t>
            </a:r>
            <a:r>
              <a:rPr lang="en-US" sz="1200" dirty="0" err="1"/>
              <a:t>st</a:t>
            </a:r>
            <a:r>
              <a:rPr lang="en-US" sz="1200" dirty="0"/>
              <a:t> object as parameter</a:t>
            </a:r>
          </a:p>
          <a:p>
            <a:pPr marL="548640" lvl="2" indent="0">
              <a:buNone/>
            </a:pPr>
            <a:endParaRPr lang="en-US" sz="1200" dirty="0"/>
          </a:p>
          <a:p>
            <a:pPr marL="548640" lvl="2" indent="0">
              <a:buNone/>
            </a:pPr>
            <a:r>
              <a:rPr lang="en-US" sz="1200" b="1" dirty="0"/>
              <a:t>new Thread(new Producer(</a:t>
            </a:r>
            <a:r>
              <a:rPr lang="en-US" sz="1200" b="1" dirty="0" err="1"/>
              <a:t>st</a:t>
            </a:r>
            <a:r>
              <a:rPr lang="en-US" sz="1200" b="1" dirty="0"/>
              <a:t>), "Producer").start();</a:t>
            </a:r>
          </a:p>
          <a:p>
            <a:pPr marL="548640" lvl="2" indent="0">
              <a:buNone/>
            </a:pPr>
            <a:r>
              <a:rPr lang="en-US" sz="1200" b="1" dirty="0"/>
              <a:t>new Thread(new Consumer(</a:t>
            </a:r>
            <a:r>
              <a:rPr lang="en-US" sz="1200" b="1" dirty="0" err="1"/>
              <a:t>st</a:t>
            </a:r>
            <a:r>
              <a:rPr lang="en-US" sz="1200" b="1" dirty="0"/>
              <a:t>), "Consumer </a:t>
            </a:r>
            <a:r>
              <a:rPr lang="en-US" sz="1200" b="1" dirty="0" smtClean="0"/>
              <a:t>").</a:t>
            </a:r>
            <a:r>
              <a:rPr lang="en-US" sz="1200" b="1" dirty="0"/>
              <a:t>start</a:t>
            </a:r>
            <a:r>
              <a:rPr lang="en-US" sz="1200" b="1" dirty="0" smtClean="0"/>
              <a:t>();</a:t>
            </a:r>
          </a:p>
          <a:p>
            <a:pPr marL="548640" lvl="2" indent="0">
              <a:buNone/>
            </a:pPr>
            <a:r>
              <a:rPr lang="en-US" sz="1200" dirty="0" smtClean="0"/>
              <a:t>}</a:t>
            </a:r>
            <a:endParaRPr lang="en-US" sz="1200" dirty="0"/>
          </a:p>
          <a:p>
            <a:pPr marL="0" indent="0">
              <a:buNone/>
            </a:pPr>
            <a:r>
              <a:rPr lang="en-US" sz="1200" dirty="0"/>
              <a:t>}</a:t>
            </a:r>
          </a:p>
        </p:txBody>
      </p:sp>
    </p:spTree>
    <p:extLst>
      <p:ext uri="{BB962C8B-B14F-4D97-AF65-F5344CB8AC3E}">
        <p14:creationId xmlns:p14="http://schemas.microsoft.com/office/powerpoint/2010/main" val="3482039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Reference</a:t>
            </a:r>
            <a:endParaRPr lang="en-US" dirty="0"/>
          </a:p>
        </p:txBody>
      </p:sp>
      <p:sp>
        <p:nvSpPr>
          <p:cNvPr id="46083" name="Content Placeholder 2"/>
          <p:cNvSpPr>
            <a:spLocks noGrp="1"/>
          </p:cNvSpPr>
          <p:nvPr>
            <p:ph sz="quarter" idx="1"/>
          </p:nvPr>
        </p:nvSpPr>
        <p:spPr>
          <a:xfrm>
            <a:off x="457200" y="1600200"/>
            <a:ext cx="7467600" cy="4873625"/>
          </a:xfrm>
        </p:spPr>
        <p:txBody>
          <a:bodyPr/>
          <a:lstStyle/>
          <a:p>
            <a:r>
              <a:rPr lang="en-US" altLang="en-US" dirty="0" smtClean="0"/>
              <a:t>Java: Complete Reference - </a:t>
            </a:r>
            <a:r>
              <a:rPr lang="en-US" altLang="en-US" smtClean="0"/>
              <a:t>Chapter 11</a:t>
            </a:r>
            <a:endParaRPr lang="en-US" alt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Thread?</a:t>
            </a:r>
            <a:endParaRPr lang="en-US" dirty="0"/>
          </a:p>
        </p:txBody>
      </p:sp>
      <p:sp>
        <p:nvSpPr>
          <p:cNvPr id="3" name="Content Placeholder 2"/>
          <p:cNvSpPr>
            <a:spLocks noGrp="1"/>
          </p:cNvSpPr>
          <p:nvPr>
            <p:ph idx="1"/>
          </p:nvPr>
        </p:nvSpPr>
        <p:spPr/>
        <p:txBody>
          <a:bodyPr>
            <a:normAutofit/>
          </a:bodyPr>
          <a:lstStyle/>
          <a:p>
            <a:r>
              <a:rPr lang="en-US" dirty="0" smtClean="0"/>
              <a:t>Thread </a:t>
            </a:r>
            <a:r>
              <a:rPr lang="en-US" dirty="0"/>
              <a:t>is an independent path of execution through program code. </a:t>
            </a:r>
            <a:endParaRPr lang="en-US" dirty="0" smtClean="0"/>
          </a:p>
          <a:p>
            <a:r>
              <a:rPr lang="en-US" dirty="0"/>
              <a:t>A multi threaded program contains two or more parts that can run concurrently and each part can handle different task at the same time making optimal use of the available resources specially when your computer has multiple CPUs</a:t>
            </a:r>
            <a:r>
              <a:rPr lang="en-US" dirty="0" smtClean="0"/>
              <a:t>.</a:t>
            </a:r>
          </a:p>
          <a:p>
            <a:r>
              <a:rPr lang="en-US" dirty="0" smtClean="0"/>
              <a:t>When </a:t>
            </a:r>
            <a:r>
              <a:rPr lang="en-US" dirty="0"/>
              <a:t>multiple threads execute, one thread's path through the same code usually differs from the others. </a:t>
            </a:r>
          </a:p>
          <a:p>
            <a:endParaRPr lang="en-US" dirty="0"/>
          </a:p>
        </p:txBody>
      </p:sp>
    </p:spTree>
    <p:extLst>
      <p:ext uri="{BB962C8B-B14F-4D97-AF65-F5344CB8AC3E}">
        <p14:creationId xmlns:p14="http://schemas.microsoft.com/office/powerpoint/2010/main" val="39471061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we </a:t>
            </a:r>
            <a:r>
              <a:rPr lang="en-US" dirty="0"/>
              <a:t>use Threads</a:t>
            </a:r>
            <a:r>
              <a:rPr lang="en-US" dirty="0" smtClean="0"/>
              <a:t>?</a:t>
            </a:r>
            <a:endParaRPr lang="en-US" dirty="0"/>
          </a:p>
        </p:txBody>
      </p:sp>
      <p:sp>
        <p:nvSpPr>
          <p:cNvPr id="3" name="Content Placeholder 2"/>
          <p:cNvSpPr>
            <a:spLocks noGrp="1"/>
          </p:cNvSpPr>
          <p:nvPr>
            <p:ph idx="1"/>
          </p:nvPr>
        </p:nvSpPr>
        <p:spPr/>
        <p:txBody>
          <a:bodyPr/>
          <a:lstStyle/>
          <a:p>
            <a:pPr lvl="0"/>
            <a:r>
              <a:rPr lang="en-US" dirty="0"/>
              <a:t>To perform asynchronous or background processing</a:t>
            </a:r>
          </a:p>
          <a:p>
            <a:r>
              <a:rPr lang="en-US" dirty="0"/>
              <a:t>Increases the responsiveness of GUI </a:t>
            </a:r>
            <a:r>
              <a:rPr lang="en-US" dirty="0" smtClean="0"/>
              <a:t>applications while </a:t>
            </a:r>
            <a:r>
              <a:rPr lang="en-US" dirty="0"/>
              <a:t>performing other tasks, such as repaginating or printing a document</a:t>
            </a:r>
            <a:r>
              <a:rPr lang="en-US" dirty="0" smtClean="0"/>
              <a:t>.</a:t>
            </a:r>
            <a:endParaRPr lang="en-US" dirty="0"/>
          </a:p>
          <a:p>
            <a:pPr lvl="0"/>
            <a:r>
              <a:rPr lang="en-US" dirty="0"/>
              <a:t>Take advantage of multiprocessor systems</a:t>
            </a:r>
          </a:p>
          <a:p>
            <a:pPr lvl="0"/>
            <a:r>
              <a:rPr lang="en-US" dirty="0"/>
              <a:t>Simplify program logic when there are multiple independent entities</a:t>
            </a:r>
          </a:p>
          <a:p>
            <a:endParaRPr lang="en-US" dirty="0"/>
          </a:p>
        </p:txBody>
      </p:sp>
    </p:spTree>
    <p:extLst>
      <p:ext uri="{BB962C8B-B14F-4D97-AF65-F5344CB8AC3E}">
        <p14:creationId xmlns:p14="http://schemas.microsoft.com/office/powerpoint/2010/main" val="12322377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686800" cy="990600"/>
          </a:xfrm>
        </p:spPr>
        <p:txBody>
          <a:bodyPr>
            <a:normAutofit fontScale="90000"/>
          </a:bodyPr>
          <a:lstStyle/>
          <a:p>
            <a:r>
              <a:rPr lang="en-US" dirty="0" smtClean="0"/>
              <a:t>What happens when a thread is invoked?</a:t>
            </a:r>
            <a:endParaRPr lang="en-US" dirty="0"/>
          </a:p>
        </p:txBody>
      </p:sp>
      <p:sp>
        <p:nvSpPr>
          <p:cNvPr id="3" name="Content Placeholder 2"/>
          <p:cNvSpPr>
            <a:spLocks noGrp="1"/>
          </p:cNvSpPr>
          <p:nvPr>
            <p:ph idx="1"/>
          </p:nvPr>
        </p:nvSpPr>
        <p:spPr/>
        <p:txBody>
          <a:bodyPr/>
          <a:lstStyle/>
          <a:p>
            <a:r>
              <a:rPr lang="en-US" dirty="0"/>
              <a:t>When a thread is invoked, there will be </a:t>
            </a:r>
            <a:r>
              <a:rPr lang="en-US" b="1" dirty="0"/>
              <a:t>two paths </a:t>
            </a:r>
            <a:r>
              <a:rPr lang="en-US" dirty="0"/>
              <a:t>of execution. </a:t>
            </a:r>
            <a:endParaRPr lang="en-US" dirty="0" smtClean="0"/>
          </a:p>
          <a:p>
            <a:pPr lvl="1"/>
            <a:r>
              <a:rPr lang="en-US" sz="2400" dirty="0" smtClean="0"/>
              <a:t>One </a:t>
            </a:r>
            <a:r>
              <a:rPr lang="en-US" sz="2400" dirty="0"/>
              <a:t>path will execute the thread </a:t>
            </a:r>
            <a:r>
              <a:rPr lang="en-US" sz="2400" dirty="0" smtClean="0"/>
              <a:t>and</a:t>
            </a:r>
          </a:p>
          <a:p>
            <a:pPr lvl="1"/>
            <a:r>
              <a:rPr lang="en-US" sz="2400" dirty="0" smtClean="0"/>
              <a:t> </a:t>
            </a:r>
            <a:r>
              <a:rPr lang="en-US" sz="2400" dirty="0"/>
              <a:t>the other path will follow the statement after the thread invocation. </a:t>
            </a:r>
            <a:endParaRPr lang="en-US" sz="2400" dirty="0" smtClean="0"/>
          </a:p>
          <a:p>
            <a:pPr lvl="1"/>
            <a:r>
              <a:rPr lang="en-US" sz="2400" dirty="0" smtClean="0"/>
              <a:t>There </a:t>
            </a:r>
            <a:r>
              <a:rPr lang="en-US" sz="2400" dirty="0"/>
              <a:t>will be a separate stack and memory space for each thread.</a:t>
            </a:r>
          </a:p>
          <a:p>
            <a:endParaRPr lang="en-US" dirty="0"/>
          </a:p>
        </p:txBody>
      </p:sp>
    </p:spTree>
    <p:extLst>
      <p:ext uri="{BB962C8B-B14F-4D97-AF65-F5344CB8AC3E}">
        <p14:creationId xmlns:p14="http://schemas.microsoft.com/office/powerpoint/2010/main" val="8963631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0"/>
            <a:ext cx="8229600" cy="990600"/>
          </a:xfrm>
        </p:spPr>
        <p:txBody>
          <a:bodyPr/>
          <a:lstStyle/>
          <a:p>
            <a:pPr algn="ctr"/>
            <a:r>
              <a:rPr lang="en-US" dirty="0" smtClean="0"/>
              <a:t>How to Create and Run Thread</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Create and Run </a:t>
            </a:r>
            <a:r>
              <a:rPr lang="en-US" dirty="0" smtClean="0"/>
              <a:t>Thread</a:t>
            </a:r>
            <a:endParaRPr lang="en-US" dirty="0"/>
          </a:p>
        </p:txBody>
      </p:sp>
      <p:sp>
        <p:nvSpPr>
          <p:cNvPr id="3" name="Content Placeholder 2"/>
          <p:cNvSpPr>
            <a:spLocks noGrp="1"/>
          </p:cNvSpPr>
          <p:nvPr>
            <p:ph idx="1"/>
          </p:nvPr>
        </p:nvSpPr>
        <p:spPr/>
        <p:txBody>
          <a:bodyPr>
            <a:normAutofit fontScale="92500" lnSpcReduction="10000"/>
          </a:bodyPr>
          <a:lstStyle/>
          <a:p>
            <a:pPr lvl="0"/>
            <a:r>
              <a:rPr lang="en-US" b="1" dirty="0" smtClean="0"/>
              <a:t>1) Define </a:t>
            </a:r>
            <a:r>
              <a:rPr lang="en-US" b="1" dirty="0"/>
              <a:t>and Create a Thread object either by</a:t>
            </a:r>
            <a:endParaRPr lang="en-US" dirty="0"/>
          </a:p>
          <a:p>
            <a:pPr lvl="1"/>
            <a:r>
              <a:rPr lang="en-US" dirty="0" smtClean="0"/>
              <a:t>Implementing </a:t>
            </a:r>
            <a:r>
              <a:rPr lang="en-US" dirty="0"/>
              <a:t>the Runnable interface. And pass the object as job of the Thread object.</a:t>
            </a:r>
          </a:p>
          <a:p>
            <a:pPr lvl="1"/>
            <a:r>
              <a:rPr lang="en-US" dirty="0" smtClean="0"/>
              <a:t>Extending </a:t>
            </a:r>
            <a:r>
              <a:rPr lang="en-US" dirty="0"/>
              <a:t>the </a:t>
            </a:r>
            <a:r>
              <a:rPr lang="en-US" dirty="0" err="1"/>
              <a:t>java.lang.Thread</a:t>
            </a:r>
            <a:r>
              <a:rPr lang="en-US" dirty="0"/>
              <a:t> class.</a:t>
            </a:r>
          </a:p>
          <a:p>
            <a:r>
              <a:rPr lang="en-US" dirty="0" smtClean="0"/>
              <a:t>2)</a:t>
            </a:r>
            <a:r>
              <a:rPr lang="en-US" i="1" dirty="0" smtClean="0"/>
              <a:t> For </a:t>
            </a:r>
            <a:r>
              <a:rPr lang="en-US" i="1" dirty="0"/>
              <a:t>both cases we need to override “public void run()” method which should contain the code that needs to be run as Thread.</a:t>
            </a:r>
            <a:endParaRPr lang="en-US" dirty="0"/>
          </a:p>
          <a:p>
            <a:pPr lvl="0"/>
            <a:r>
              <a:rPr lang="en-US" dirty="0" smtClean="0"/>
              <a:t>3) Start </a:t>
            </a:r>
            <a:r>
              <a:rPr lang="en-US" dirty="0"/>
              <a:t>the thread of execution by calling the start() method</a:t>
            </a:r>
            <a:r>
              <a:rPr lang="en-US" dirty="0" smtClean="0"/>
              <a:t>.</a:t>
            </a:r>
          </a:p>
          <a:p>
            <a:r>
              <a:rPr lang="en-US" b="1" dirty="0">
                <a:solidFill>
                  <a:srgbClr val="FF0000"/>
                </a:solidFill>
              </a:rPr>
              <a:t>Do not call the run() method directly</a:t>
            </a:r>
            <a:r>
              <a:rPr lang="en-US" dirty="0">
                <a:solidFill>
                  <a:srgbClr val="FF0000"/>
                </a:solidFill>
              </a:rPr>
              <a:t>. </a:t>
            </a:r>
          </a:p>
          <a:p>
            <a:pPr lvl="1"/>
            <a:r>
              <a:rPr lang="en-US" dirty="0"/>
              <a:t>Calling the run() directly executes the method in the normal sequential manner</a:t>
            </a:r>
            <a:r>
              <a:rPr lang="en-US" dirty="0" smtClean="0"/>
              <a:t>.</a:t>
            </a:r>
          </a:p>
          <a:p>
            <a:r>
              <a:rPr lang="en-US" b="1" dirty="0" smtClean="0">
                <a:solidFill>
                  <a:srgbClr val="FF0000"/>
                </a:solidFill>
              </a:rPr>
              <a:t>Do not call the start() method more than once. </a:t>
            </a:r>
          </a:p>
          <a:p>
            <a:pPr lvl="1"/>
            <a:r>
              <a:rPr lang="en-US" dirty="0" smtClean="0"/>
              <a:t>After </a:t>
            </a:r>
            <a:r>
              <a:rPr lang="en-US" b="1" dirty="0" smtClean="0"/>
              <a:t>starting</a:t>
            </a:r>
            <a:r>
              <a:rPr lang="en-US" dirty="0" smtClean="0"/>
              <a:t> a </a:t>
            </a:r>
            <a:r>
              <a:rPr lang="en-US" b="1" dirty="0" smtClean="0"/>
              <a:t>thread</a:t>
            </a:r>
            <a:r>
              <a:rPr lang="en-US" dirty="0" smtClean="0"/>
              <a:t>, it </a:t>
            </a:r>
            <a:r>
              <a:rPr lang="en-US" b="1" dirty="0" smtClean="0"/>
              <a:t>can</a:t>
            </a:r>
            <a:r>
              <a:rPr lang="en-US" dirty="0" smtClean="0"/>
              <a:t> never be started again. If you </a:t>
            </a:r>
            <a:r>
              <a:rPr lang="en-US" b="1" dirty="0" smtClean="0"/>
              <a:t>does</a:t>
            </a:r>
            <a:r>
              <a:rPr lang="en-US" dirty="0" smtClean="0"/>
              <a:t> so, an </a:t>
            </a:r>
            <a:r>
              <a:rPr lang="en-US" dirty="0" err="1" smtClean="0"/>
              <a:t>IllegalThreadStateException</a:t>
            </a:r>
            <a:r>
              <a:rPr lang="en-US" dirty="0" smtClean="0"/>
              <a:t> is thrown. In such case, </a:t>
            </a:r>
            <a:r>
              <a:rPr lang="en-US" b="1" dirty="0" smtClean="0"/>
              <a:t>thread will run</a:t>
            </a:r>
            <a:r>
              <a:rPr lang="en-US" dirty="0" smtClean="0"/>
              <a:t> once but for second time, it </a:t>
            </a:r>
            <a:r>
              <a:rPr lang="en-US" b="1" dirty="0" smtClean="0"/>
              <a:t>will</a:t>
            </a:r>
            <a:r>
              <a:rPr lang="en-US" dirty="0" smtClean="0"/>
              <a:t> throw exception.</a:t>
            </a:r>
            <a:endParaRPr lang="en-US" dirty="0"/>
          </a:p>
        </p:txBody>
      </p:sp>
    </p:spTree>
    <p:extLst>
      <p:ext uri="{BB962C8B-B14F-4D97-AF65-F5344CB8AC3E}">
        <p14:creationId xmlns:p14="http://schemas.microsoft.com/office/powerpoint/2010/main" val="725402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the Runnable Interface</a:t>
            </a:r>
            <a:endParaRPr lang="en-US" dirty="0"/>
          </a:p>
        </p:txBody>
      </p:sp>
      <p:sp>
        <p:nvSpPr>
          <p:cNvPr id="3" name="Content Placeholder 2"/>
          <p:cNvSpPr>
            <a:spLocks noGrp="1"/>
          </p:cNvSpPr>
          <p:nvPr>
            <p:ph idx="1"/>
          </p:nvPr>
        </p:nvSpPr>
        <p:spPr/>
        <p:txBody>
          <a:bodyPr/>
          <a:lstStyle/>
          <a:p>
            <a:r>
              <a:rPr lang="en-US" dirty="0"/>
              <a:t>The easiest way to create a thread is to create a class that implements the </a:t>
            </a:r>
            <a:r>
              <a:rPr lang="en-US" b="1" dirty="0" smtClean="0"/>
              <a:t>Runnable </a:t>
            </a:r>
            <a:r>
              <a:rPr lang="en-US" dirty="0" smtClean="0"/>
              <a:t>interface.</a:t>
            </a:r>
          </a:p>
          <a:p>
            <a:pPr lvl="1"/>
            <a:r>
              <a:rPr lang="en-US" dirty="0" smtClean="0"/>
              <a:t>First</a:t>
            </a:r>
            <a:r>
              <a:rPr lang="en-US" dirty="0"/>
              <a:t>, have your class implement the Runnable interface, which has one method</a:t>
            </a:r>
            <a:r>
              <a:rPr lang="en-US" dirty="0" smtClean="0"/>
              <a:t>, run</a:t>
            </a:r>
            <a:r>
              <a:rPr lang="en-US" dirty="0"/>
              <a:t>(). </a:t>
            </a:r>
            <a:endParaRPr lang="en-US" dirty="0" smtClean="0"/>
          </a:p>
          <a:p>
            <a:pPr lvl="2"/>
            <a:r>
              <a:rPr lang="en-US" dirty="0" smtClean="0"/>
              <a:t>This </a:t>
            </a:r>
            <a:r>
              <a:rPr lang="en-US" dirty="0"/>
              <a:t>run() plays the same role as the run() in the Thread subclass in the </a:t>
            </a:r>
            <a:r>
              <a:rPr lang="en-US" dirty="0" smtClean="0"/>
              <a:t>first method</a:t>
            </a:r>
            <a:r>
              <a:rPr lang="en-US" dirty="0"/>
              <a:t>.</a:t>
            </a:r>
          </a:p>
          <a:p>
            <a:pPr lvl="1"/>
            <a:r>
              <a:rPr lang="en-US" dirty="0"/>
              <a:t>Second, create an instance of the Thread class, passing an instance of your class </a:t>
            </a:r>
            <a:r>
              <a:rPr lang="en-US" dirty="0" smtClean="0"/>
              <a:t>to the </a:t>
            </a:r>
            <a:r>
              <a:rPr lang="en-US" dirty="0"/>
              <a:t>constructor. </a:t>
            </a:r>
            <a:endParaRPr lang="en-US" dirty="0" smtClean="0"/>
          </a:p>
          <a:p>
            <a:pPr lvl="1"/>
            <a:r>
              <a:rPr lang="en-US" dirty="0" smtClean="0"/>
              <a:t>Finally</a:t>
            </a:r>
            <a:r>
              <a:rPr lang="en-US" dirty="0"/>
              <a:t>, send the thread object the start() method.</a:t>
            </a:r>
          </a:p>
        </p:txBody>
      </p:sp>
    </p:spTree>
    <p:extLst>
      <p:ext uri="{BB962C8B-B14F-4D97-AF65-F5344CB8AC3E}">
        <p14:creationId xmlns:p14="http://schemas.microsoft.com/office/powerpoint/2010/main" val="30811283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1569</TotalTime>
  <Words>2944</Words>
  <Application>Microsoft Office PowerPoint</Application>
  <PresentationFormat>On-screen Show (4:3)</PresentationFormat>
  <Paragraphs>457</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Clarity</vt:lpstr>
      <vt:lpstr>Thread</vt:lpstr>
      <vt:lpstr>Concurrent Programming</vt:lpstr>
      <vt:lpstr>Issues Involve in Concurrent Programming</vt:lpstr>
      <vt:lpstr>What is Thread?</vt:lpstr>
      <vt:lpstr>Why we use Threads?</vt:lpstr>
      <vt:lpstr>What happens when a thread is invoked?</vt:lpstr>
      <vt:lpstr>How to Create and Run Thread</vt:lpstr>
      <vt:lpstr>How to Create and Run Thread</vt:lpstr>
      <vt:lpstr>Implementing the Runnable Interface</vt:lpstr>
      <vt:lpstr>Implementing the Runnable Interface</vt:lpstr>
      <vt:lpstr>Extending the Thread Class</vt:lpstr>
      <vt:lpstr>Extending the Thread Class</vt:lpstr>
      <vt:lpstr>Extends Thread class vs Implements Runnable Interface?</vt:lpstr>
      <vt:lpstr>Thread Scheduling &amp; Life Cycle</vt:lpstr>
      <vt:lpstr>Thread scheduling</vt:lpstr>
      <vt:lpstr>Thread scheduling - Steps</vt:lpstr>
      <vt:lpstr>Thread Priority</vt:lpstr>
      <vt:lpstr>Thread States</vt:lpstr>
      <vt:lpstr>Thread Life Cycle</vt:lpstr>
      <vt:lpstr>Thread Life Cycle – Another version</vt:lpstr>
      <vt:lpstr>Some methods – influence scheduling</vt:lpstr>
      <vt:lpstr>Some methods</vt:lpstr>
      <vt:lpstr>Example – without join()</vt:lpstr>
      <vt:lpstr>Example – join()</vt:lpstr>
      <vt:lpstr>Synchronization</vt:lpstr>
      <vt:lpstr>Synchronization</vt:lpstr>
      <vt:lpstr>Synchronization</vt:lpstr>
      <vt:lpstr>Example – without synchronization</vt:lpstr>
      <vt:lpstr>Example – with synchronization</vt:lpstr>
      <vt:lpstr>Synchronization – Any disadvantages?</vt:lpstr>
      <vt:lpstr>Synchronization – How to overcome?</vt:lpstr>
      <vt:lpstr>Inter-thread Communication</vt:lpstr>
      <vt:lpstr>Producer-Consumer Problem</vt:lpstr>
      <vt:lpstr>Producer-Consumer Problem</vt:lpstr>
      <vt:lpstr>Producer-Consumer Problem</vt:lpstr>
      <vt:lpstr>Producer-Consumer Problem</vt:lpstr>
      <vt:lpstr>Producer-Consumer Problem</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dc:title>
  <dc:creator>Tanjina Helaly</dc:creator>
  <cp:lastModifiedBy>Tanjina Helaly</cp:lastModifiedBy>
  <cp:revision>54</cp:revision>
  <dcterms:created xsi:type="dcterms:W3CDTF">2016-08-07T05:56:49Z</dcterms:created>
  <dcterms:modified xsi:type="dcterms:W3CDTF">2017-04-23T06:39:30Z</dcterms:modified>
</cp:coreProperties>
</file>