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2520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9247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819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091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1220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168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9009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273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494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2510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2363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0172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6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image" Target="../media/image4.png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6.png"/><Relationship Id="rId10" Type="http://schemas.openxmlformats.org/officeDocument/2006/relationships/image" Target="../media/image52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2.png"/><Relationship Id="rId3" Type="http://schemas.openxmlformats.org/officeDocument/2006/relationships/image" Target="../media/image4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17" Type="http://schemas.openxmlformats.org/officeDocument/2006/relationships/image" Target="../media/image75.png"/><Relationship Id="rId2" Type="http://schemas.openxmlformats.org/officeDocument/2006/relationships/image" Target="../media/image64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45.png"/><Relationship Id="rId5" Type="http://schemas.openxmlformats.org/officeDocument/2006/relationships/image" Target="../media/image6.png"/><Relationship Id="rId15" Type="http://schemas.openxmlformats.org/officeDocument/2006/relationships/image" Target="../media/image74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Relationship Id="rId1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40268" y="6433565"/>
            <a:ext cx="1384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7874"/>
            <a:ext cx="9144000" cy="2322830"/>
            <a:chOff x="0" y="1277874"/>
            <a:chExt cx="9144000" cy="2322830"/>
          </a:xfrm>
        </p:grpSpPr>
        <p:sp>
          <p:nvSpPr>
            <p:cNvPr id="5" name="object 5"/>
            <p:cNvSpPr/>
            <p:nvPr/>
          </p:nvSpPr>
          <p:spPr>
            <a:xfrm>
              <a:off x="0" y="1277874"/>
              <a:ext cx="9143999" cy="14996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0516" y="2100834"/>
              <a:ext cx="6869430" cy="14996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475740"/>
            <a:ext cx="8433435" cy="1671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21105" marR="5080" indent="-120904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Verdana"/>
                <a:cs typeface="Verdana"/>
              </a:rPr>
              <a:t>Computer</a:t>
            </a:r>
            <a:r>
              <a:rPr sz="5400" b="1" spc="-85" dirty="0">
                <a:latin typeface="Verdana"/>
                <a:cs typeface="Verdana"/>
              </a:rPr>
              <a:t> </a:t>
            </a:r>
            <a:r>
              <a:rPr sz="5400" b="1" dirty="0">
                <a:latin typeface="Verdana"/>
                <a:cs typeface="Verdana"/>
              </a:rPr>
              <a:t>Peripherals  and</a:t>
            </a:r>
            <a:r>
              <a:rPr sz="5400" b="1" spc="-15" dirty="0">
                <a:latin typeface="Verdana"/>
                <a:cs typeface="Verdana"/>
              </a:rPr>
              <a:t> </a:t>
            </a:r>
            <a:r>
              <a:rPr sz="5400" b="1" dirty="0">
                <a:latin typeface="Verdana"/>
                <a:cs typeface="Verdana"/>
              </a:rPr>
              <a:t>Interfacing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8183" y="3465829"/>
            <a:ext cx="445262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Verdana"/>
                <a:cs typeface="Verdana"/>
              </a:rPr>
              <a:t>CSE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315</a:t>
            </a:r>
            <a:endParaRPr sz="2800"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</a:pPr>
            <a:r>
              <a:rPr sz="2800" spc="-10" dirty="0">
                <a:latin typeface="Verdana"/>
                <a:cs typeface="Verdana"/>
              </a:rPr>
              <a:t>Peripherals </a:t>
            </a:r>
            <a:r>
              <a:rPr sz="2800" dirty="0">
                <a:latin typeface="Verdana"/>
                <a:cs typeface="Verdana"/>
              </a:rPr>
              <a:t>&amp;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Interfacing  </a:t>
            </a:r>
            <a:r>
              <a:rPr sz="2800" dirty="0">
                <a:latin typeface="Verdana"/>
                <a:cs typeface="Verdana"/>
              </a:rPr>
              <a:t>Abdullah Al </a:t>
            </a:r>
            <a:r>
              <a:rPr sz="2800" spc="-5" dirty="0">
                <a:latin typeface="Verdana"/>
                <a:cs typeface="Verdana"/>
              </a:rPr>
              <a:t>Omar  </a:t>
            </a:r>
            <a:r>
              <a:rPr sz="2800" spc="-45" dirty="0">
                <a:latin typeface="Verdana"/>
                <a:cs typeface="Verdana"/>
              </a:rPr>
              <a:t>Lecturer, </a:t>
            </a:r>
            <a:r>
              <a:rPr sz="2800" spc="-5" dirty="0">
                <a:latin typeface="Verdana"/>
                <a:cs typeface="Verdana"/>
              </a:rPr>
              <a:t>CSE,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UAP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295" y="256781"/>
            <a:ext cx="8372856" cy="111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374171"/>
            <a:ext cx="7745095" cy="689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Storage </a:t>
            </a:r>
            <a:r>
              <a:rPr spc="-5" dirty="0"/>
              <a:t>Devices:</a:t>
            </a:r>
            <a:r>
              <a:rPr spc="-15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grpSp>
        <p:nvGrpSpPr>
          <p:cNvPr id="5" name="object 5"/>
          <p:cNvGrpSpPr/>
          <p:nvPr/>
        </p:nvGrpSpPr>
        <p:grpSpPr>
          <a:xfrm>
            <a:off x="698754" y="1532394"/>
            <a:ext cx="8342630" cy="5068570"/>
            <a:chOff x="698754" y="1532394"/>
            <a:chExt cx="8342630" cy="5068570"/>
          </a:xfrm>
        </p:grpSpPr>
        <p:sp>
          <p:nvSpPr>
            <p:cNvPr id="6" name="object 6"/>
            <p:cNvSpPr/>
            <p:nvPr/>
          </p:nvSpPr>
          <p:spPr>
            <a:xfrm>
              <a:off x="698754" y="1677936"/>
              <a:ext cx="531152" cy="5554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6122" y="1532394"/>
              <a:ext cx="1865376" cy="7833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5672" y="2190750"/>
              <a:ext cx="431291" cy="450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6652" y="2047494"/>
              <a:ext cx="7586472" cy="6758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6652" y="2413254"/>
              <a:ext cx="1077468" cy="6758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8754" y="2994685"/>
              <a:ext cx="531152" cy="55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6122" y="2849130"/>
              <a:ext cx="2659379" cy="7833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5672" y="3507486"/>
              <a:ext cx="431291" cy="450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6652" y="3364230"/>
              <a:ext cx="5751576" cy="6758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5672" y="3946397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6652" y="3803141"/>
              <a:ext cx="6793230" cy="6758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8308" y="3803141"/>
              <a:ext cx="540257" cy="6758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43672" y="3803141"/>
              <a:ext cx="779526" cy="6758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6652" y="4168902"/>
              <a:ext cx="1075944" cy="67589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81021" y="4168902"/>
              <a:ext cx="2007107" cy="67589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8754" y="4750333"/>
              <a:ext cx="531152" cy="55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6122" y="4604778"/>
              <a:ext cx="2887979" cy="7833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5672" y="5263134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6652" y="5119878"/>
              <a:ext cx="5680710" cy="67589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85672" y="5702046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06652" y="5558790"/>
              <a:ext cx="5334000" cy="67589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39077" y="5558790"/>
              <a:ext cx="595122" cy="67589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40830" y="5558790"/>
              <a:ext cx="2400300" cy="67589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06652" y="5924549"/>
              <a:ext cx="861822" cy="67589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40739" y="1544487"/>
            <a:ext cx="7893050" cy="4910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chemeClr val="tx1"/>
                </a:solidFill>
                <a:latin typeface="Verdana"/>
                <a:cs typeface="Verdana"/>
              </a:rPr>
              <a:t>Medium</a:t>
            </a:r>
          </a:p>
          <a:p>
            <a:pPr marL="755650" marR="55244" lvl="1" indent="-285750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The technology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or </a:t>
            </a: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product type that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holds </a:t>
            </a: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the  data</a:t>
            </a:r>
            <a:endParaRPr sz="24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chemeClr val="tx1"/>
                </a:solidFill>
                <a:latin typeface="Verdana"/>
                <a:cs typeface="Verdana"/>
              </a:rPr>
              <a:t>Access Time</a:t>
            </a:r>
            <a:endParaRPr sz="28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The time to </a:t>
            </a:r>
            <a:r>
              <a:rPr sz="2400" spc="-15" dirty="0">
                <a:solidFill>
                  <a:schemeClr val="tx1"/>
                </a:solidFill>
                <a:latin typeface="Verdana"/>
                <a:cs typeface="Verdana"/>
              </a:rPr>
              <a:t>locate </a:t>
            </a: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data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and read</a:t>
            </a:r>
            <a:r>
              <a:rPr sz="24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Verdana"/>
                <a:cs typeface="Verdana"/>
              </a:rPr>
              <a:t>it</a:t>
            </a:r>
            <a:endParaRPr sz="24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marR="222250" lvl="1" indent="-285750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Calculated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as an average </a:t>
            </a:r>
            <a:r>
              <a:rPr sz="2400" spc="-10" dirty="0">
                <a:solidFill>
                  <a:schemeClr val="tx1"/>
                </a:solidFill>
                <a:latin typeface="Verdana"/>
                <a:cs typeface="Verdana"/>
              </a:rPr>
              <a:t>in </a:t>
            </a: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seconds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e.g. - s,  ms, µs, ns,</a:t>
            </a:r>
            <a:r>
              <a:rPr sz="2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etc</a:t>
            </a: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chemeClr val="tx1"/>
                </a:solidFill>
                <a:latin typeface="Verdana"/>
                <a:cs typeface="Verdana"/>
              </a:rPr>
              <a:t>Transfer</a:t>
            </a:r>
            <a:r>
              <a:rPr sz="28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Verdana"/>
                <a:cs typeface="Verdana"/>
              </a:rPr>
              <a:t>Rate</a:t>
            </a:r>
            <a:endParaRPr sz="28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Amount of </a:t>
            </a: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data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moves </a:t>
            </a: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per</a:t>
            </a:r>
            <a:r>
              <a:rPr sz="2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second</a:t>
            </a:r>
          </a:p>
          <a:p>
            <a:pPr marL="755650" marR="5080" lvl="1" indent="-285750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Calculated </a:t>
            </a:r>
            <a:r>
              <a:rPr sz="2400" spc="-10" dirty="0">
                <a:solidFill>
                  <a:schemeClr val="tx1"/>
                </a:solidFill>
                <a:latin typeface="Verdana"/>
                <a:cs typeface="Verdana"/>
              </a:rPr>
              <a:t>in </a:t>
            </a: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bytes/second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e.g. – </a:t>
            </a: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KBPS,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MBPS  etc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295" y="256781"/>
            <a:ext cx="7192518" cy="111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401319"/>
            <a:ext cx="6563995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Storage </a:t>
            </a:r>
            <a:r>
              <a:rPr spc="-5" dirty="0"/>
              <a:t>Devices:</a:t>
            </a:r>
            <a:r>
              <a:rPr spc="-20" dirty="0"/>
              <a:t> </a:t>
            </a:r>
            <a:r>
              <a:rPr spc="-5" dirty="0"/>
              <a:t>Primary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grpSp>
        <p:nvGrpSpPr>
          <p:cNvPr id="5" name="object 5"/>
          <p:cNvGrpSpPr/>
          <p:nvPr/>
        </p:nvGrpSpPr>
        <p:grpSpPr>
          <a:xfrm>
            <a:off x="698754" y="1447050"/>
            <a:ext cx="7476490" cy="3300729"/>
            <a:chOff x="698754" y="1447050"/>
            <a:chExt cx="7476490" cy="3300729"/>
          </a:xfrm>
        </p:grpSpPr>
        <p:sp>
          <p:nvSpPr>
            <p:cNvPr id="6" name="object 6"/>
            <p:cNvSpPr/>
            <p:nvPr/>
          </p:nvSpPr>
          <p:spPr>
            <a:xfrm>
              <a:off x="698754" y="1592605"/>
              <a:ext cx="531152" cy="55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6122" y="1447050"/>
              <a:ext cx="3457194" cy="7833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5672" y="2032254"/>
              <a:ext cx="431291" cy="450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6652" y="1888998"/>
              <a:ext cx="6768083" cy="6758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5672" y="2398013"/>
              <a:ext cx="431291" cy="450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6652" y="2254758"/>
              <a:ext cx="6098286" cy="6758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8754" y="3116605"/>
              <a:ext cx="531152" cy="55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6122" y="2971050"/>
              <a:ext cx="3810000" cy="7833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85672" y="3556253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6652" y="3412997"/>
              <a:ext cx="1187196" cy="6758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2273" y="3412997"/>
              <a:ext cx="595122" cy="6758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4026" y="3412997"/>
              <a:ext cx="4133850" cy="6758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5672" y="3922013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6652" y="3778758"/>
              <a:ext cx="6178296" cy="6758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06652" y="4071366"/>
              <a:ext cx="3342132" cy="67589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40739" y="1545081"/>
            <a:ext cx="7135495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Primary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memory</a:t>
            </a:r>
            <a:endParaRPr sz="2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Named </a:t>
            </a:r>
            <a:r>
              <a:rPr sz="2400" dirty="0">
                <a:latin typeface="Verdana"/>
                <a:cs typeface="Verdana"/>
              </a:rPr>
              <a:t>as </a:t>
            </a:r>
            <a:r>
              <a:rPr sz="2400" spc="-5" dirty="0">
                <a:latin typeface="Verdana"/>
                <a:cs typeface="Verdana"/>
              </a:rPr>
              <a:t>cache </a:t>
            </a:r>
            <a:r>
              <a:rPr sz="2400" dirty="0">
                <a:latin typeface="Verdana"/>
                <a:cs typeface="Verdana"/>
              </a:rPr>
              <a:t>or conventional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memory</a:t>
            </a:r>
          </a:p>
          <a:p>
            <a:pPr marL="755650" lvl="1" indent="-285750">
              <a:lnSpc>
                <a:spcPct val="100000"/>
              </a:lnSpc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Has </a:t>
            </a:r>
            <a:r>
              <a:rPr sz="2400" dirty="0">
                <a:latin typeface="Verdana"/>
                <a:cs typeface="Verdana"/>
              </a:rPr>
              <a:t>an </a:t>
            </a:r>
            <a:r>
              <a:rPr sz="2400" spc="-5" dirty="0">
                <a:latin typeface="Verdana"/>
                <a:cs typeface="Verdana"/>
              </a:rPr>
              <a:t>immediate access by the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CPU</a:t>
            </a:r>
            <a:endParaRPr sz="2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A0000"/>
              </a:buClr>
              <a:buFont typeface="Wingdings"/>
              <a:buChar char=""/>
            </a:pPr>
            <a:endParaRPr sz="23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Expanded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storage</a:t>
            </a:r>
            <a:endParaRPr sz="2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RAM </a:t>
            </a:r>
            <a:r>
              <a:rPr sz="2400" dirty="0">
                <a:latin typeface="Verdana"/>
                <a:cs typeface="Verdana"/>
              </a:rPr>
              <a:t>– </a:t>
            </a:r>
            <a:r>
              <a:rPr sz="2400" spc="-5" dirty="0">
                <a:latin typeface="Verdana"/>
                <a:cs typeface="Verdana"/>
              </a:rPr>
              <a:t>Random Access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Memory</a:t>
            </a:r>
          </a:p>
          <a:p>
            <a:pPr marL="755650" marR="702945" lvl="1" indent="-285750">
              <a:lnSpc>
                <a:spcPct val="80000"/>
              </a:lnSpc>
              <a:spcBef>
                <a:spcPts val="57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buffer between </a:t>
            </a:r>
            <a:r>
              <a:rPr sz="2400" dirty="0">
                <a:latin typeface="Verdana"/>
                <a:cs typeface="Verdana"/>
              </a:rPr>
              <a:t>cache memory and  </a:t>
            </a:r>
            <a:r>
              <a:rPr sz="2400" spc="-5" dirty="0">
                <a:latin typeface="Verdana"/>
                <a:cs typeface="Verdana"/>
              </a:rPr>
              <a:t>secondary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memory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295" y="256781"/>
            <a:ext cx="7898892" cy="111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401319"/>
            <a:ext cx="7270750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Storage </a:t>
            </a:r>
            <a:r>
              <a:rPr spc="-5" dirty="0"/>
              <a:t>Devices:</a:t>
            </a:r>
            <a:r>
              <a:rPr spc="-20" dirty="0"/>
              <a:t> </a:t>
            </a:r>
            <a:r>
              <a:rPr dirty="0"/>
              <a:t>Secondary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grpSp>
        <p:nvGrpSpPr>
          <p:cNvPr id="5" name="object 5"/>
          <p:cNvGrpSpPr/>
          <p:nvPr/>
        </p:nvGrpSpPr>
        <p:grpSpPr>
          <a:xfrm>
            <a:off x="698754" y="1447050"/>
            <a:ext cx="8360409" cy="3605529"/>
            <a:chOff x="698754" y="1447050"/>
            <a:chExt cx="8360409" cy="3605529"/>
          </a:xfrm>
        </p:grpSpPr>
        <p:sp>
          <p:nvSpPr>
            <p:cNvPr id="6" name="object 6"/>
            <p:cNvSpPr/>
            <p:nvPr/>
          </p:nvSpPr>
          <p:spPr>
            <a:xfrm>
              <a:off x="698754" y="1592605"/>
              <a:ext cx="531152" cy="55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6122" y="1447050"/>
              <a:ext cx="3809238" cy="7833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5672" y="2032254"/>
              <a:ext cx="431291" cy="450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6652" y="1888998"/>
              <a:ext cx="3443478" cy="6758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5672" y="2398013"/>
              <a:ext cx="431291" cy="450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6652" y="2254758"/>
              <a:ext cx="3598926" cy="6758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5672" y="2763774"/>
              <a:ext cx="431291" cy="450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6652" y="2620518"/>
              <a:ext cx="7652004" cy="67589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6652" y="2913126"/>
              <a:ext cx="4040124" cy="6758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5672" y="3422141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6652" y="3278886"/>
              <a:ext cx="1453134" cy="6758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8211" y="3278886"/>
              <a:ext cx="540257" cy="6758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6896" y="3278886"/>
              <a:ext cx="3319272" cy="6758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5672" y="3787902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06652" y="3644646"/>
              <a:ext cx="6347460" cy="67589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5672" y="4153662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6652" y="4010406"/>
              <a:ext cx="2634234" cy="67589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5672" y="4519422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6652" y="4376166"/>
              <a:ext cx="2765298" cy="67589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70376" y="4376166"/>
              <a:ext cx="595122" cy="67589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72127" y="4376166"/>
              <a:ext cx="3565398" cy="67589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40739" y="1545081"/>
            <a:ext cx="7909559" cy="330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Secondary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storage</a:t>
            </a:r>
            <a:endParaRPr sz="2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Permanent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memory</a:t>
            </a:r>
          </a:p>
          <a:p>
            <a:pPr marL="755650" lvl="1" indent="-285750">
              <a:lnSpc>
                <a:spcPct val="100000"/>
              </a:lnSpc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Non </a:t>
            </a:r>
            <a:r>
              <a:rPr sz="2400" dirty="0">
                <a:latin typeface="Verdana"/>
                <a:cs typeface="Verdana"/>
              </a:rPr>
              <a:t>volatile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memory</a:t>
            </a:r>
          </a:p>
          <a:p>
            <a:pPr marL="755650" marR="5080" lvl="1" indent="-285750">
              <a:lnSpc>
                <a:spcPct val="80000"/>
              </a:lnSpc>
              <a:spcBef>
                <a:spcPts val="57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Data and </a:t>
            </a:r>
            <a:r>
              <a:rPr sz="2400" spc="-5" dirty="0">
                <a:latin typeface="Verdana"/>
                <a:cs typeface="Verdana"/>
              </a:rPr>
              <a:t>programs </a:t>
            </a:r>
            <a:r>
              <a:rPr sz="2400" dirty="0">
                <a:latin typeface="Verdana"/>
                <a:cs typeface="Verdana"/>
              </a:rPr>
              <a:t>must </a:t>
            </a:r>
            <a:r>
              <a:rPr sz="2400" spc="-5" dirty="0">
                <a:latin typeface="Verdana"/>
                <a:cs typeface="Verdana"/>
              </a:rPr>
              <a:t>be </a:t>
            </a:r>
            <a:r>
              <a:rPr sz="2400" dirty="0">
                <a:latin typeface="Verdana"/>
                <a:cs typeface="Verdana"/>
              </a:rPr>
              <a:t>copied </a:t>
            </a:r>
            <a:r>
              <a:rPr sz="2400" spc="-5" dirty="0">
                <a:latin typeface="Verdana"/>
                <a:cs typeface="Verdana"/>
              </a:rPr>
              <a:t>to primary  </a:t>
            </a:r>
            <a:r>
              <a:rPr sz="2400" dirty="0">
                <a:latin typeface="Verdana"/>
                <a:cs typeface="Verdana"/>
              </a:rPr>
              <a:t>memory for </a:t>
            </a:r>
            <a:r>
              <a:rPr sz="2400" spc="-5" dirty="0">
                <a:latin typeface="Verdana"/>
                <a:cs typeface="Verdana"/>
              </a:rPr>
              <a:t>CPU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access</a:t>
            </a:r>
            <a:endParaRPr sz="24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Electro-Mechanical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devices</a:t>
            </a:r>
            <a:endParaRPr sz="24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Direct access storage devices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(DASDs)</a:t>
            </a:r>
            <a:endParaRPr sz="24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Online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storage</a:t>
            </a:r>
          </a:p>
          <a:p>
            <a:pPr marL="755650" lvl="1" indent="-285750">
              <a:lnSpc>
                <a:spcPct val="100000"/>
              </a:lnSpc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Offline </a:t>
            </a:r>
            <a:r>
              <a:rPr sz="2400" dirty="0">
                <a:latin typeface="Verdana"/>
                <a:cs typeface="Verdana"/>
              </a:rPr>
              <a:t>storage – </a:t>
            </a:r>
            <a:r>
              <a:rPr sz="2400" spc="-15" dirty="0">
                <a:latin typeface="Verdana"/>
                <a:cs typeface="Verdana"/>
              </a:rPr>
              <a:t>loaded </a:t>
            </a:r>
            <a:r>
              <a:rPr sz="2400" spc="-5" dirty="0">
                <a:latin typeface="Verdana"/>
                <a:cs typeface="Verdana"/>
              </a:rPr>
              <a:t>when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needed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295" y="256781"/>
            <a:ext cx="7843266" cy="111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374171"/>
            <a:ext cx="7030720" cy="689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Devices: Hierarchy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1517650"/>
          <a:ext cx="8458200" cy="4739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Devices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Access</a:t>
                      </a:r>
                      <a:r>
                        <a:rPr sz="16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Time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Transfer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rate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Primary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342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storage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CPU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registers</a:t>
                      </a:r>
                    </a:p>
                  </a:txBody>
                  <a:tcPr marL="0" marR="0" marT="12065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-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-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Cache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memory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15-30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ns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-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Conventional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memory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50-100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ns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-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Expanded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memory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75-500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ns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-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342900" marR="177800" indent="-1562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Secondary 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storage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Hard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disk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10-50</a:t>
                      </a:r>
                      <a:r>
                        <a:rPr sz="16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600-6000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Kbytes/s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Floppy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disk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95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100-200</a:t>
                      </a:r>
                      <a:r>
                        <a:rPr sz="16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Kbytes/s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CD-ROM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100-600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150-1000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Kbytes/s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600" spc="-50" dirty="0">
                          <a:latin typeface="Verdana"/>
                          <a:cs typeface="Verdana"/>
                        </a:rPr>
                        <a:t>Tape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0.5+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200-3000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Kbytes/s</a:t>
                      </a:r>
                      <a:endParaRPr sz="1600" dirty="0">
                        <a:latin typeface="Verdana"/>
                        <a:cs typeface="Verdana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C7C7C7"/>
                      </a:solidFill>
                      <a:prstDash val="solid"/>
                    </a:lnL>
                    <a:lnR w="12700">
                      <a:solidFill>
                        <a:srgbClr val="C7C7C7"/>
                      </a:solidFill>
                      <a:prstDash val="solid"/>
                    </a:lnR>
                    <a:lnT w="12700">
                      <a:solidFill>
                        <a:srgbClr val="C7C7C7"/>
                      </a:solidFill>
                      <a:prstDash val="solid"/>
                    </a:lnT>
                    <a:lnB w="12700">
                      <a:solidFill>
                        <a:srgbClr val="C7C7C7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295" y="256781"/>
            <a:ext cx="8109966" cy="1115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401319"/>
            <a:ext cx="748093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Storage </a:t>
            </a:r>
            <a:r>
              <a:rPr spc="-5" dirty="0"/>
              <a:t>Devices:</a:t>
            </a:r>
            <a:r>
              <a:rPr spc="-15"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40739" y="1545081"/>
            <a:ext cx="7930515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Primary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storage</a:t>
            </a:r>
            <a:endParaRPr sz="2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Semiconductor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technology.</a:t>
            </a:r>
            <a:endParaRPr sz="24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Volatile </a:t>
            </a:r>
            <a:r>
              <a:rPr sz="2400" spc="-15" dirty="0">
                <a:latin typeface="Verdana"/>
                <a:cs typeface="Verdana"/>
              </a:rPr>
              <a:t>i.e. </a:t>
            </a:r>
            <a:r>
              <a:rPr sz="2400" dirty="0">
                <a:latin typeface="Verdana"/>
                <a:cs typeface="Verdana"/>
              </a:rPr>
              <a:t>contents are </a:t>
            </a:r>
            <a:r>
              <a:rPr sz="2400" spc="-5" dirty="0">
                <a:latin typeface="Verdana"/>
                <a:cs typeface="Verdana"/>
              </a:rPr>
              <a:t>depended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power</a:t>
            </a:r>
            <a:endParaRPr sz="2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A0000"/>
              </a:buClr>
              <a:buFont typeface="Wingdings"/>
              <a:buChar char=""/>
            </a:pPr>
            <a:endParaRPr sz="23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Secondary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storage</a:t>
            </a:r>
            <a:endParaRPr sz="2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Magnetic </a:t>
            </a:r>
            <a:r>
              <a:rPr sz="2400" spc="-5" dirty="0">
                <a:latin typeface="Verdana"/>
                <a:cs typeface="Verdana"/>
              </a:rPr>
              <a:t>technology </a:t>
            </a:r>
            <a:r>
              <a:rPr sz="2400" dirty="0">
                <a:latin typeface="Verdana"/>
                <a:cs typeface="Verdana"/>
              </a:rPr>
              <a:t>e.g. </a:t>
            </a:r>
            <a:r>
              <a:rPr sz="2400" spc="-5" dirty="0">
                <a:latin typeface="Verdana"/>
                <a:cs typeface="Verdana"/>
              </a:rPr>
              <a:t>Hard </a:t>
            </a:r>
            <a:r>
              <a:rPr sz="2400" dirty="0">
                <a:latin typeface="Verdana"/>
                <a:cs typeface="Verdana"/>
              </a:rPr>
              <a:t>Disk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Drives</a:t>
            </a:r>
          </a:p>
          <a:p>
            <a:pPr marL="755650" marR="5080" lvl="1" indent="-285750">
              <a:lnSpc>
                <a:spcPct val="80000"/>
              </a:lnSpc>
              <a:spcBef>
                <a:spcPts val="57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Non-volatile </a:t>
            </a:r>
            <a:r>
              <a:rPr sz="2400" spc="-15" dirty="0">
                <a:latin typeface="Verdana"/>
                <a:cs typeface="Verdana"/>
              </a:rPr>
              <a:t>i.e. </a:t>
            </a:r>
            <a:r>
              <a:rPr sz="2400" dirty="0">
                <a:latin typeface="Verdana"/>
                <a:cs typeface="Verdana"/>
              </a:rPr>
              <a:t>contents are not </a:t>
            </a:r>
            <a:r>
              <a:rPr sz="2400" spc="-5" dirty="0">
                <a:latin typeface="Verdana"/>
                <a:cs typeface="Verdana"/>
              </a:rPr>
              <a:t>depended </a:t>
            </a:r>
            <a:r>
              <a:rPr sz="2400" dirty="0">
                <a:latin typeface="Verdana"/>
                <a:cs typeface="Verdana"/>
              </a:rPr>
              <a:t>on  </a:t>
            </a:r>
            <a:r>
              <a:rPr sz="2400" spc="-5" dirty="0">
                <a:latin typeface="Verdana"/>
                <a:cs typeface="Verdana"/>
              </a:rPr>
              <a:t>power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295" y="256781"/>
            <a:ext cx="8362188" cy="1115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dirty="0"/>
              <a:t>Storage </a:t>
            </a:r>
            <a:r>
              <a:rPr spc="-5" dirty="0"/>
              <a:t>Devices:</a:t>
            </a:r>
            <a:r>
              <a:rPr spc="-15" dirty="0"/>
              <a:t> </a:t>
            </a:r>
            <a:r>
              <a:rPr dirty="0"/>
              <a:t>Intervention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grpSp>
        <p:nvGrpSpPr>
          <p:cNvPr id="5" name="object 5"/>
          <p:cNvGrpSpPr/>
          <p:nvPr/>
        </p:nvGrpSpPr>
        <p:grpSpPr>
          <a:xfrm>
            <a:off x="1185672" y="5156453"/>
            <a:ext cx="6380480" cy="676275"/>
            <a:chOff x="1185672" y="5156453"/>
            <a:chExt cx="6380480" cy="676275"/>
          </a:xfrm>
        </p:grpSpPr>
        <p:sp>
          <p:nvSpPr>
            <p:cNvPr id="6" name="object 6"/>
            <p:cNvSpPr/>
            <p:nvPr/>
          </p:nvSpPr>
          <p:spPr>
            <a:xfrm>
              <a:off x="1185672" y="5299709"/>
              <a:ext cx="431291" cy="4503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6652" y="5156453"/>
              <a:ext cx="1708404" cy="6758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3482" y="5156453"/>
              <a:ext cx="540257" cy="6758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1132" y="5156453"/>
              <a:ext cx="4604766" cy="675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0739" y="1545081"/>
            <a:ext cx="7920355" cy="408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Online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storage</a:t>
            </a:r>
            <a:endParaRPr sz="2800" dirty="0">
              <a:latin typeface="Verdana"/>
              <a:cs typeface="Verdana"/>
            </a:endParaRPr>
          </a:p>
          <a:p>
            <a:pPr marL="755650" marR="5080" lvl="1" indent="-285750">
              <a:lnSpc>
                <a:spcPct val="80000"/>
              </a:lnSpc>
              <a:spcBef>
                <a:spcPts val="580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Storage </a:t>
            </a:r>
            <a:r>
              <a:rPr sz="2400" spc="-5" dirty="0">
                <a:latin typeface="Verdana"/>
                <a:cs typeface="Verdana"/>
              </a:rPr>
              <a:t>that </a:t>
            </a:r>
            <a:r>
              <a:rPr sz="2400" spc="-10" dirty="0">
                <a:latin typeface="Verdana"/>
                <a:cs typeface="Verdana"/>
              </a:rPr>
              <a:t>is accessible </a:t>
            </a:r>
            <a:r>
              <a:rPr sz="2400" spc="-5" dirty="0">
                <a:latin typeface="Verdana"/>
                <a:cs typeface="Verdana"/>
              </a:rPr>
              <a:t>to programs without  </a:t>
            </a:r>
            <a:r>
              <a:rPr sz="2400" dirty="0">
                <a:latin typeface="Verdana"/>
                <a:cs typeface="Verdana"/>
              </a:rPr>
              <a:t>human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intervention</a:t>
            </a:r>
            <a:endParaRPr sz="24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b="1" i="1" dirty="0">
                <a:latin typeface="Verdana"/>
                <a:cs typeface="Verdana"/>
              </a:rPr>
              <a:t>Primary </a:t>
            </a:r>
            <a:r>
              <a:rPr sz="2400" dirty="0">
                <a:latin typeface="Verdana"/>
                <a:cs typeface="Verdana"/>
              </a:rPr>
              <a:t>&amp; </a:t>
            </a:r>
            <a:r>
              <a:rPr sz="2400" b="1" i="1" spc="-5" dirty="0">
                <a:latin typeface="Verdana"/>
                <a:cs typeface="Verdana"/>
              </a:rPr>
              <a:t>Secondary </a:t>
            </a:r>
            <a:r>
              <a:rPr sz="2400" dirty="0">
                <a:latin typeface="Verdana"/>
                <a:cs typeface="Verdana"/>
              </a:rPr>
              <a:t>storages are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b="1" i="1" dirty="0">
                <a:latin typeface="Verdana"/>
                <a:cs typeface="Verdana"/>
              </a:rPr>
              <a:t>online</a:t>
            </a:r>
            <a:endParaRPr sz="24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Example- RAM, HDD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etc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A0000"/>
              </a:buClr>
              <a:buFont typeface="Wingdings"/>
              <a:buChar char=""/>
            </a:pPr>
            <a:endParaRPr sz="27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Offline storage</a:t>
            </a:r>
            <a:endParaRPr sz="2800" dirty="0">
              <a:latin typeface="Verdana"/>
              <a:cs typeface="Verdana"/>
            </a:endParaRPr>
          </a:p>
          <a:p>
            <a:pPr marL="755650" marR="648970" lvl="1" indent="-285750">
              <a:lnSpc>
                <a:spcPts val="2300"/>
              </a:lnSpc>
              <a:spcBef>
                <a:spcPts val="56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Storage </a:t>
            </a:r>
            <a:r>
              <a:rPr sz="2400" spc="-5" dirty="0">
                <a:latin typeface="Verdana"/>
                <a:cs typeface="Verdana"/>
              </a:rPr>
              <a:t>that </a:t>
            </a:r>
            <a:r>
              <a:rPr sz="2400" spc="-10" dirty="0">
                <a:latin typeface="Verdana"/>
                <a:cs typeface="Verdana"/>
              </a:rPr>
              <a:t>is </a:t>
            </a:r>
            <a:r>
              <a:rPr sz="2400" dirty="0">
                <a:latin typeface="Verdana"/>
                <a:cs typeface="Verdana"/>
              </a:rPr>
              <a:t>not </a:t>
            </a:r>
            <a:r>
              <a:rPr sz="2400" spc="-10" dirty="0">
                <a:latin typeface="Verdana"/>
                <a:cs typeface="Verdana"/>
              </a:rPr>
              <a:t>accessible </a:t>
            </a:r>
            <a:r>
              <a:rPr sz="2400" spc="-5" dirty="0">
                <a:latin typeface="Verdana"/>
                <a:cs typeface="Verdana"/>
              </a:rPr>
              <a:t>to programs  without </a:t>
            </a:r>
            <a:r>
              <a:rPr sz="2400" dirty="0">
                <a:latin typeface="Verdana"/>
                <a:cs typeface="Verdana"/>
              </a:rPr>
              <a:t>human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intervention</a:t>
            </a:r>
            <a:endParaRPr sz="24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Sometimes called </a:t>
            </a:r>
            <a:r>
              <a:rPr sz="2400" b="1" i="1" dirty="0">
                <a:latin typeface="Verdana"/>
                <a:cs typeface="Verdana"/>
              </a:rPr>
              <a:t>archival</a:t>
            </a:r>
            <a:r>
              <a:rPr sz="2400" b="1" i="1" spc="-5" dirty="0">
                <a:latin typeface="Verdana"/>
                <a:cs typeface="Verdana"/>
              </a:rPr>
              <a:t> storage</a:t>
            </a:r>
            <a:endParaRPr sz="24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Example- CD, </a:t>
            </a:r>
            <a:r>
              <a:rPr sz="2400" dirty="0">
                <a:latin typeface="Verdana"/>
                <a:cs typeface="Verdana"/>
              </a:rPr>
              <a:t>DVD, External </a:t>
            </a:r>
            <a:r>
              <a:rPr sz="2400" spc="-5" dirty="0">
                <a:latin typeface="Verdana"/>
                <a:cs typeface="Verdana"/>
              </a:rPr>
              <a:t>HDD</a:t>
            </a:r>
            <a:r>
              <a:rPr sz="2400" dirty="0">
                <a:latin typeface="Verdana"/>
                <a:cs typeface="Verdana"/>
              </a:rPr>
              <a:t> etc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467" y="517651"/>
            <a:ext cx="5474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3366"/>
                </a:solidFill>
              </a:rPr>
              <a:t>Assignment for next</a:t>
            </a:r>
            <a:r>
              <a:rPr sz="3200" spc="15" dirty="0">
                <a:solidFill>
                  <a:srgbClr val="003366"/>
                </a:solidFill>
              </a:rPr>
              <a:t> </a:t>
            </a:r>
            <a:r>
              <a:rPr sz="3200" spc="-5" dirty="0">
                <a:solidFill>
                  <a:srgbClr val="003366"/>
                </a:solidFill>
              </a:rPr>
              <a:t>class: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07323" y="1935225"/>
            <a:ext cx="5422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Verdana"/>
                <a:cs typeface="Verdana"/>
              </a:rPr>
              <a:t>10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7323" y="3008122"/>
            <a:ext cx="5422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Verdana"/>
                <a:cs typeface="Verdana"/>
              </a:rPr>
              <a:t>10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616" y="1837384"/>
            <a:ext cx="7005955" cy="22688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Verdana"/>
                <a:cs typeface="Verdana"/>
              </a:rPr>
              <a:t>Serial port, </a:t>
            </a:r>
            <a:r>
              <a:rPr sz="3200" spc="-10" dirty="0">
                <a:latin typeface="Verdana"/>
                <a:cs typeface="Verdana"/>
              </a:rPr>
              <a:t>Parallel </a:t>
            </a:r>
            <a:r>
              <a:rPr sz="3200" spc="-5" dirty="0">
                <a:latin typeface="Verdana"/>
                <a:cs typeface="Verdana"/>
              </a:rPr>
              <a:t>port,</a:t>
            </a:r>
            <a:r>
              <a:rPr sz="3200" spc="3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USB</a:t>
            </a:r>
            <a:endParaRPr sz="3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10" dirty="0">
                <a:latin typeface="Verdana"/>
                <a:cs typeface="Verdana"/>
              </a:rPr>
              <a:t>Relation </a:t>
            </a:r>
            <a:r>
              <a:rPr sz="3200" spc="-5" dirty="0">
                <a:latin typeface="Verdana"/>
                <a:cs typeface="Verdana"/>
              </a:rPr>
              <a:t>between </a:t>
            </a:r>
            <a:r>
              <a:rPr sz="3200" spc="-10" dirty="0">
                <a:latin typeface="Verdana"/>
                <a:cs typeface="Verdana"/>
              </a:rPr>
              <a:t>peripheral </a:t>
            </a:r>
            <a:r>
              <a:rPr sz="3200" spc="-5" dirty="0">
                <a:latin typeface="Verdana"/>
                <a:cs typeface="Verdana"/>
              </a:rPr>
              <a:t>and  </a:t>
            </a:r>
            <a:r>
              <a:rPr sz="3200" spc="-15" dirty="0">
                <a:latin typeface="Verdana"/>
                <a:cs typeface="Verdana"/>
              </a:rPr>
              <a:t>interfacing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Verdana"/>
                <a:cs typeface="Verdana"/>
              </a:rPr>
              <a:t>Due </a:t>
            </a:r>
            <a:r>
              <a:rPr sz="3200" spc="-5" dirty="0">
                <a:latin typeface="Verdana"/>
                <a:cs typeface="Verdana"/>
              </a:rPr>
              <a:t>date: </a:t>
            </a:r>
            <a:r>
              <a:rPr sz="3200" dirty="0">
                <a:latin typeface="Verdana"/>
                <a:cs typeface="Verdana"/>
              </a:rPr>
              <a:t>Next </a:t>
            </a:r>
            <a:r>
              <a:rPr sz="3200" spc="-20" dirty="0">
                <a:latin typeface="Verdana"/>
                <a:cs typeface="Verdana"/>
              </a:rPr>
              <a:t>lecture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day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295" y="249923"/>
            <a:ext cx="6053328" cy="111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394969"/>
            <a:ext cx="5419090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50" dirty="0"/>
              <a:t> </a:t>
            </a:r>
            <a:r>
              <a:rPr dirty="0"/>
              <a:t>Materials: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grpSp>
        <p:nvGrpSpPr>
          <p:cNvPr id="5" name="object 5"/>
          <p:cNvGrpSpPr/>
          <p:nvPr/>
        </p:nvGrpSpPr>
        <p:grpSpPr>
          <a:xfrm>
            <a:off x="698754" y="1532394"/>
            <a:ext cx="4954905" cy="3897629"/>
            <a:chOff x="698754" y="1532394"/>
            <a:chExt cx="4954905" cy="3897629"/>
          </a:xfrm>
        </p:grpSpPr>
        <p:sp>
          <p:nvSpPr>
            <p:cNvPr id="6" name="object 6"/>
            <p:cNvSpPr/>
            <p:nvPr/>
          </p:nvSpPr>
          <p:spPr>
            <a:xfrm>
              <a:off x="698754" y="1677936"/>
              <a:ext cx="531152" cy="5554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6122" y="1532394"/>
              <a:ext cx="3362705" cy="7833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5672" y="2190750"/>
              <a:ext cx="431291" cy="450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6652" y="2047494"/>
              <a:ext cx="2817876" cy="6758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5672" y="2629662"/>
              <a:ext cx="431291" cy="450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6652" y="2486406"/>
              <a:ext cx="4246626" cy="6758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0090" y="3112782"/>
              <a:ext cx="461772" cy="4808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6602" y="2987776"/>
              <a:ext cx="669810" cy="6766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3584" y="2922282"/>
              <a:ext cx="2242566" cy="7833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5672" y="3580638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06652" y="3437381"/>
              <a:ext cx="3495294" cy="6758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5672" y="4019550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6652" y="3876294"/>
              <a:ext cx="4107179" cy="6758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5672" y="4458462"/>
              <a:ext cx="431291" cy="4503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06652" y="4315206"/>
              <a:ext cx="1806702" cy="67589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5672" y="4897374"/>
              <a:ext cx="431291" cy="450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6652" y="4754118"/>
              <a:ext cx="2924556" cy="67589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0739" y="1544487"/>
            <a:ext cx="4614545" cy="37285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42265" marR="1349375" indent="-342265" algn="r">
              <a:lnSpc>
                <a:spcPct val="100000"/>
              </a:lnSpc>
              <a:spcBef>
                <a:spcPts val="7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42265" algn="l"/>
                <a:tab pos="342900" algn="l"/>
              </a:tabLst>
            </a:pPr>
            <a:r>
              <a:rPr sz="2800" spc="-5" dirty="0">
                <a:latin typeface="Verdana"/>
                <a:cs typeface="Verdana"/>
              </a:rPr>
              <a:t>Storage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Devices</a:t>
            </a:r>
          </a:p>
          <a:p>
            <a:pPr marL="285750" marR="1432560" lvl="1" indent="-285750" algn="r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285750" algn="l"/>
              </a:tabLst>
            </a:pPr>
            <a:r>
              <a:rPr sz="2400" spc="-5" dirty="0">
                <a:latin typeface="Verdana"/>
                <a:cs typeface="Verdana"/>
              </a:rPr>
              <a:t>Hard </a:t>
            </a:r>
            <a:r>
              <a:rPr sz="2400" dirty="0">
                <a:latin typeface="Verdana"/>
                <a:cs typeface="Verdana"/>
              </a:rPr>
              <a:t>Disk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Drive</a:t>
            </a: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Flash Memory </a:t>
            </a:r>
            <a:r>
              <a:rPr sz="2400" spc="-5" dirty="0">
                <a:latin typeface="Verdana"/>
                <a:cs typeface="Verdana"/>
              </a:rPr>
              <a:t>(PD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MC)</a:t>
            </a: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I/</a:t>
            </a:r>
            <a:r>
              <a:rPr sz="2800" dirty="0">
                <a:latin typeface="Verdana"/>
                <a:cs typeface="Verdana"/>
              </a:rPr>
              <a:t>O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Devices</a:t>
            </a:r>
            <a:endParaRPr sz="2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Displays </a:t>
            </a:r>
            <a:r>
              <a:rPr sz="2400" spc="-5" dirty="0">
                <a:latin typeface="Verdana"/>
                <a:cs typeface="Verdana"/>
              </a:rPr>
              <a:t>(LCD,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LED)</a:t>
            </a: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Printers (DMP, </a:t>
            </a:r>
            <a:r>
              <a:rPr sz="2400" dirty="0">
                <a:latin typeface="Verdana"/>
                <a:cs typeface="Verdana"/>
              </a:rPr>
              <a:t>IJP &amp;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LP)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Scanners</a:t>
            </a:r>
            <a:endParaRPr sz="24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Verdana"/>
                <a:cs typeface="Verdana"/>
              </a:rPr>
              <a:t>Pointing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295" y="249923"/>
            <a:ext cx="3224784" cy="111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394969"/>
            <a:ext cx="2593975" cy="635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Peripheral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grpSp>
        <p:nvGrpSpPr>
          <p:cNvPr id="5" name="object 5"/>
          <p:cNvGrpSpPr/>
          <p:nvPr/>
        </p:nvGrpSpPr>
        <p:grpSpPr>
          <a:xfrm>
            <a:off x="698754" y="1532394"/>
            <a:ext cx="8383905" cy="4461510"/>
            <a:chOff x="698754" y="1532394"/>
            <a:chExt cx="8383905" cy="4461510"/>
          </a:xfrm>
        </p:grpSpPr>
        <p:sp>
          <p:nvSpPr>
            <p:cNvPr id="6" name="object 6"/>
            <p:cNvSpPr/>
            <p:nvPr/>
          </p:nvSpPr>
          <p:spPr>
            <a:xfrm>
              <a:off x="698754" y="1677936"/>
              <a:ext cx="531152" cy="5554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6122" y="1532394"/>
              <a:ext cx="3512820" cy="7833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5645" y="1532394"/>
              <a:ext cx="2125979" cy="7833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4821" y="1532394"/>
              <a:ext cx="2654046" cy="7833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6122" y="1959114"/>
              <a:ext cx="7050024" cy="7833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6652" y="2474213"/>
              <a:ext cx="7146035" cy="67589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3781" y="2720340"/>
              <a:ext cx="175272" cy="1851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0640" y="2727198"/>
              <a:ext cx="139446" cy="1493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8754" y="3055632"/>
              <a:ext cx="531152" cy="5554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6122" y="2910090"/>
              <a:ext cx="2797302" cy="7833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0127" y="2910090"/>
              <a:ext cx="1504188" cy="7833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1019" y="2910090"/>
              <a:ext cx="717803" cy="7833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05527" y="2910090"/>
              <a:ext cx="1788414" cy="7833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30645" y="2910090"/>
              <a:ext cx="1504950" cy="7833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72300" y="2910090"/>
              <a:ext cx="1980438" cy="7833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8754" y="3567709"/>
              <a:ext cx="531152" cy="555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6122" y="3422154"/>
              <a:ext cx="2993898" cy="7833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06652" y="3937253"/>
              <a:ext cx="1289304" cy="67589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3781" y="4183380"/>
              <a:ext cx="175272" cy="1851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0640" y="4190238"/>
              <a:ext cx="139446" cy="1493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94381" y="3937253"/>
              <a:ext cx="623316" cy="67589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6652" y="4376166"/>
              <a:ext cx="4960620" cy="67589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03781" y="4622291"/>
              <a:ext cx="175272" cy="1851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0640" y="4629150"/>
              <a:ext cx="139446" cy="1493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07820" y="4815065"/>
              <a:ext cx="477774" cy="5715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38706" y="4819649"/>
              <a:ext cx="7243572" cy="56464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38706" y="5124449"/>
              <a:ext cx="7060692" cy="56464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38706" y="5429249"/>
              <a:ext cx="5506212" cy="56464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0739" y="1630425"/>
            <a:ext cx="7987030" cy="4242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355600" marR="718185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chemeClr val="tx1"/>
                </a:solidFill>
                <a:latin typeface="Verdana"/>
                <a:cs typeface="Verdana"/>
              </a:rPr>
              <a:t>Devices </a:t>
            </a:r>
            <a:r>
              <a:rPr sz="2800" dirty="0">
                <a:solidFill>
                  <a:schemeClr val="tx1"/>
                </a:solidFill>
                <a:latin typeface="Verdana"/>
                <a:cs typeface="Verdana"/>
              </a:rPr>
              <a:t>that </a:t>
            </a:r>
            <a:r>
              <a:rPr sz="2800" spc="-5" dirty="0">
                <a:solidFill>
                  <a:schemeClr val="tx1"/>
                </a:solidFill>
                <a:latin typeface="Verdana"/>
                <a:cs typeface="Verdana"/>
              </a:rPr>
              <a:t>are </a:t>
            </a:r>
            <a:r>
              <a:rPr sz="2800" b="1" i="1" spc="-5" dirty="0">
                <a:solidFill>
                  <a:schemeClr val="tx1"/>
                </a:solidFill>
                <a:latin typeface="Verdana"/>
                <a:cs typeface="Verdana"/>
              </a:rPr>
              <a:t>external </a:t>
            </a:r>
            <a:r>
              <a:rPr sz="2800" spc="-5" dirty="0">
                <a:solidFill>
                  <a:schemeClr val="tx1"/>
                </a:solidFill>
                <a:latin typeface="Verdana"/>
                <a:cs typeface="Verdana"/>
              </a:rPr>
              <a:t>to the </a:t>
            </a:r>
            <a:r>
              <a:rPr sz="2800" dirty="0">
                <a:solidFill>
                  <a:schemeClr val="tx1"/>
                </a:solidFill>
                <a:latin typeface="Verdana"/>
                <a:cs typeface="Verdana"/>
              </a:rPr>
              <a:t>main  </a:t>
            </a:r>
            <a:r>
              <a:rPr sz="2800" spc="-5" dirty="0">
                <a:solidFill>
                  <a:schemeClr val="tx1"/>
                </a:solidFill>
                <a:latin typeface="Verdana"/>
                <a:cs typeface="Verdana"/>
              </a:rPr>
              <a:t>processing </a:t>
            </a:r>
            <a:r>
              <a:rPr sz="2800" dirty="0">
                <a:solidFill>
                  <a:schemeClr val="tx1"/>
                </a:solidFill>
                <a:latin typeface="Verdana"/>
                <a:cs typeface="Verdana"/>
              </a:rPr>
              <a:t>function of </a:t>
            </a:r>
            <a:r>
              <a:rPr sz="2800" spc="-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28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Verdana"/>
                <a:cs typeface="Verdana"/>
              </a:rPr>
              <a:t>computer</a:t>
            </a:r>
            <a:endParaRPr sz="28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Other than the CPU,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memory, </a:t>
            </a: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power</a:t>
            </a:r>
            <a:r>
              <a:rPr sz="2400" spc="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supply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Classified </a:t>
            </a:r>
            <a:r>
              <a:rPr sz="2800" dirty="0">
                <a:solidFill>
                  <a:schemeClr val="tx1"/>
                </a:solidFill>
                <a:latin typeface="Verdana"/>
                <a:cs typeface="Verdana"/>
              </a:rPr>
              <a:t>as </a:t>
            </a:r>
            <a:r>
              <a:rPr sz="2800" b="1" i="1" dirty="0">
                <a:solidFill>
                  <a:schemeClr val="tx1"/>
                </a:solidFill>
                <a:latin typeface="Verdana"/>
                <a:cs typeface="Verdana"/>
              </a:rPr>
              <a:t>input</a:t>
            </a:r>
            <a:r>
              <a:rPr sz="2800" dirty="0">
                <a:solidFill>
                  <a:schemeClr val="tx1"/>
                </a:solidFill>
                <a:latin typeface="Verdana"/>
                <a:cs typeface="Verdana"/>
              </a:rPr>
              <a:t>, </a:t>
            </a:r>
            <a:r>
              <a:rPr sz="2800" b="1" i="1" dirty="0">
                <a:solidFill>
                  <a:schemeClr val="tx1"/>
                </a:solidFill>
                <a:latin typeface="Verdana"/>
                <a:cs typeface="Verdana"/>
              </a:rPr>
              <a:t>output</a:t>
            </a:r>
            <a:r>
              <a:rPr sz="2800" dirty="0">
                <a:solidFill>
                  <a:schemeClr val="tx1"/>
                </a:solidFill>
                <a:latin typeface="Verdana"/>
                <a:cs typeface="Verdana"/>
              </a:rPr>
              <a:t>, </a:t>
            </a:r>
            <a:r>
              <a:rPr sz="2800" spc="-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28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chemeClr val="tx1"/>
                </a:solidFill>
                <a:latin typeface="Verdana"/>
                <a:cs typeface="Verdana"/>
              </a:rPr>
              <a:t>storage</a:t>
            </a:r>
            <a:endParaRPr sz="28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chemeClr val="tx1"/>
                </a:solidFill>
                <a:latin typeface="Verdana"/>
                <a:cs typeface="Verdana"/>
              </a:rPr>
              <a:t>Connected</a:t>
            </a:r>
            <a:r>
              <a:rPr sz="28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chemeClr val="tx1"/>
                </a:solidFill>
                <a:latin typeface="Verdana"/>
                <a:cs typeface="Verdana"/>
              </a:rPr>
              <a:t>via</a:t>
            </a:r>
          </a:p>
          <a:p>
            <a:pPr marL="75565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Ports</a:t>
            </a:r>
            <a:r>
              <a:rPr sz="2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&amp;</a:t>
            </a:r>
          </a:p>
          <a:p>
            <a:pPr marL="75565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Interface </a:t>
            </a: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to </a:t>
            </a:r>
            <a:r>
              <a:rPr sz="2400" dirty="0">
                <a:solidFill>
                  <a:schemeClr val="tx1"/>
                </a:solidFill>
                <a:latin typeface="Verdana"/>
                <a:cs typeface="Verdana"/>
              </a:rPr>
              <a:t>systems </a:t>
            </a:r>
            <a:r>
              <a:rPr sz="2400" spc="-5" dirty="0">
                <a:solidFill>
                  <a:schemeClr val="tx1"/>
                </a:solidFill>
                <a:latin typeface="Verdana"/>
                <a:cs typeface="Verdana"/>
              </a:rPr>
              <a:t>bus</a:t>
            </a:r>
            <a:r>
              <a:rPr sz="2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endParaRPr sz="2400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484"/>
              </a:spcBef>
              <a:buClr>
                <a:srgbClr val="003366"/>
              </a:buClr>
              <a:buChar char="•"/>
              <a:tabLst>
                <a:tab pos="1156335" algn="l"/>
              </a:tabLst>
            </a:pPr>
            <a:r>
              <a:rPr sz="2000" spc="-5" dirty="0">
                <a:solidFill>
                  <a:schemeClr val="tx1"/>
                </a:solidFill>
                <a:latin typeface="Verdana"/>
                <a:cs typeface="Verdana"/>
              </a:rPr>
              <a:t>Small </a:t>
            </a:r>
            <a:r>
              <a:rPr sz="2000" spc="-10" dirty="0">
                <a:solidFill>
                  <a:schemeClr val="tx1"/>
                </a:solidFill>
                <a:latin typeface="Verdana"/>
                <a:cs typeface="Verdana"/>
              </a:rPr>
              <a:t>Computer </a:t>
            </a:r>
            <a:r>
              <a:rPr sz="2000" spc="-5" dirty="0">
                <a:solidFill>
                  <a:schemeClr val="tx1"/>
                </a:solidFill>
                <a:latin typeface="Verdana"/>
                <a:cs typeface="Verdana"/>
              </a:rPr>
              <a:t>System Interface </a:t>
            </a:r>
            <a:r>
              <a:rPr sz="2000" spc="-10" dirty="0">
                <a:solidFill>
                  <a:schemeClr val="tx1"/>
                </a:solidFill>
                <a:latin typeface="Verdana"/>
                <a:cs typeface="Verdana"/>
              </a:rPr>
              <a:t>(SCSI), </a:t>
            </a:r>
            <a:r>
              <a:rPr sz="2000" spc="-5" dirty="0">
                <a:solidFill>
                  <a:schemeClr val="tx1"/>
                </a:solidFill>
                <a:latin typeface="Verdana"/>
                <a:cs typeface="Verdana"/>
              </a:rPr>
              <a:t>Integrated  Drive </a:t>
            </a:r>
            <a:r>
              <a:rPr sz="2000" spc="-10" dirty="0">
                <a:solidFill>
                  <a:schemeClr val="tx1"/>
                </a:solidFill>
                <a:latin typeface="Verdana"/>
                <a:cs typeface="Verdana"/>
              </a:rPr>
              <a:t>Electronics (IDE), </a:t>
            </a:r>
            <a:r>
              <a:rPr sz="2000" spc="-5" dirty="0">
                <a:solidFill>
                  <a:schemeClr val="tx1"/>
                </a:solidFill>
                <a:latin typeface="Verdana"/>
                <a:cs typeface="Verdana"/>
              </a:rPr>
              <a:t>Personal </a:t>
            </a:r>
            <a:r>
              <a:rPr sz="2000" spc="-10" dirty="0">
                <a:solidFill>
                  <a:schemeClr val="tx1"/>
                </a:solidFill>
                <a:latin typeface="Verdana"/>
                <a:cs typeface="Verdana"/>
              </a:rPr>
              <a:t>Computer </a:t>
            </a:r>
            <a:r>
              <a:rPr sz="2000" spc="-5" dirty="0">
                <a:solidFill>
                  <a:schemeClr val="tx1"/>
                </a:solidFill>
                <a:latin typeface="Verdana"/>
                <a:cs typeface="Verdana"/>
              </a:rPr>
              <a:t>Memory  Card International </a:t>
            </a:r>
            <a:r>
              <a:rPr sz="2000" spc="-10" dirty="0">
                <a:solidFill>
                  <a:schemeClr val="tx1"/>
                </a:solidFill>
                <a:latin typeface="Verdana"/>
                <a:cs typeface="Verdana"/>
              </a:rPr>
              <a:t>Association </a:t>
            </a:r>
            <a:r>
              <a:rPr sz="2000" spc="-5" dirty="0">
                <a:solidFill>
                  <a:schemeClr val="tx1"/>
                </a:solidFill>
                <a:latin typeface="Verdana"/>
                <a:cs typeface="Verdana"/>
              </a:rPr>
              <a:t>(PCMCIA</a:t>
            </a:r>
            <a:r>
              <a:rPr lang="en-US" sz="2000" spc="-5" dirty="0">
                <a:solidFill>
                  <a:schemeClr val="tx1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C6CF6A-3F35-4EFE-87D6-5D67FF0083F7}"/>
              </a:ext>
            </a:extLst>
          </p:cNvPr>
          <p:cNvSpPr/>
          <p:nvPr/>
        </p:nvSpPr>
        <p:spPr>
          <a:xfrm>
            <a:off x="-439294" y="5937837"/>
            <a:ext cx="7744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080" lvl="1">
              <a:lnSpc>
                <a:spcPct val="100000"/>
              </a:lnSpc>
              <a:spcBef>
                <a:spcPts val="484"/>
              </a:spcBef>
              <a:buClr>
                <a:srgbClr val="003366"/>
              </a:buClr>
              <a:tabLst>
                <a:tab pos="1156335" algn="l"/>
              </a:tabLst>
            </a:pPr>
            <a:r>
              <a:rPr lang="en-US" sz="2000" spc="-5" dirty="0">
                <a:latin typeface="Verdana"/>
                <a:cs typeface="Verdana"/>
              </a:rPr>
              <a:t>Example : mouse, </a:t>
            </a:r>
            <a:r>
              <a:rPr lang="en-US" sz="2000" spc="-5" dirty="0" err="1">
                <a:latin typeface="Verdana"/>
                <a:cs typeface="Verdana"/>
              </a:rPr>
              <a:t>keybord</a:t>
            </a:r>
            <a:r>
              <a:rPr lang="en-US" sz="2000" spc="-5" dirty="0">
                <a:latin typeface="Verdana"/>
                <a:cs typeface="Verdana"/>
              </a:rPr>
              <a:t>, printer, </a:t>
            </a:r>
            <a:r>
              <a:rPr lang="en-US" sz="2000" spc="-5" dirty="0" err="1">
                <a:latin typeface="Verdana"/>
                <a:cs typeface="Verdana"/>
              </a:rPr>
              <a:t>hdd</a:t>
            </a:r>
            <a:r>
              <a:rPr lang="en-US" sz="2000" spc="-5" dirty="0">
                <a:latin typeface="Verdana"/>
                <a:cs typeface="Verdana"/>
              </a:rPr>
              <a:t> ,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467" y="517651"/>
            <a:ext cx="2248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3366"/>
                </a:solidFill>
              </a:rPr>
              <a:t>Interfacing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1616" y="1935225"/>
            <a:ext cx="7951470" cy="284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An interface is the point </a:t>
            </a:r>
            <a:r>
              <a:rPr sz="2800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interaction  </a:t>
            </a:r>
            <a:r>
              <a:rPr sz="2800" spc="-5" dirty="0">
                <a:latin typeface="Verdana"/>
                <a:cs typeface="Verdana"/>
              </a:rPr>
              <a:t>with </a:t>
            </a:r>
            <a:r>
              <a:rPr sz="2800" dirty="0">
                <a:latin typeface="Verdana"/>
                <a:cs typeface="Verdana"/>
              </a:rPr>
              <a:t>software, </a:t>
            </a:r>
            <a:r>
              <a:rPr sz="2800" spc="-5" dirty="0">
                <a:latin typeface="Verdana"/>
                <a:cs typeface="Verdana"/>
              </a:rPr>
              <a:t>or </a:t>
            </a:r>
            <a:r>
              <a:rPr sz="2800" dirty="0">
                <a:latin typeface="Verdana"/>
                <a:cs typeface="Verdana"/>
              </a:rPr>
              <a:t>computer hardware, </a:t>
            </a:r>
            <a:r>
              <a:rPr sz="2800" spc="-10" dirty="0">
                <a:latin typeface="Verdana"/>
                <a:cs typeface="Verdana"/>
              </a:rPr>
              <a:t>or  </a:t>
            </a:r>
            <a:r>
              <a:rPr sz="2800" spc="-5" dirty="0">
                <a:latin typeface="Verdana"/>
                <a:cs typeface="Verdana"/>
              </a:rPr>
              <a:t>with peripheral devices</a:t>
            </a:r>
            <a:endParaRPr sz="2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Verdana"/>
                <a:cs typeface="Verdana"/>
              </a:rPr>
              <a:t>There </a:t>
            </a:r>
            <a:r>
              <a:rPr sz="2800" dirty="0">
                <a:latin typeface="Verdana"/>
                <a:cs typeface="Verdana"/>
              </a:rPr>
              <a:t>are </a:t>
            </a:r>
            <a:r>
              <a:rPr sz="2800" spc="-5" dirty="0">
                <a:latin typeface="Verdana"/>
                <a:cs typeface="Verdana"/>
              </a:rPr>
              <a:t>two types of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interfaces:</a:t>
            </a:r>
            <a:endParaRPr sz="2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1. </a:t>
            </a:r>
            <a:r>
              <a:rPr sz="2800" spc="-5" dirty="0">
                <a:latin typeface="Verdana"/>
                <a:cs typeface="Verdana"/>
              </a:rPr>
              <a:t>Hardware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Interfaces.</a:t>
            </a:r>
            <a:endParaRPr sz="2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2. </a:t>
            </a:r>
            <a:r>
              <a:rPr sz="2800" spc="-5" dirty="0">
                <a:latin typeface="Verdana"/>
                <a:cs typeface="Verdana"/>
              </a:rPr>
              <a:t>Software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Interfaces.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467" y="517651"/>
            <a:ext cx="3743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3366"/>
                </a:solidFill>
              </a:rPr>
              <a:t>Interfacing</a:t>
            </a:r>
            <a:r>
              <a:rPr sz="3200" spc="-15" dirty="0">
                <a:solidFill>
                  <a:srgbClr val="003366"/>
                </a:solidFill>
              </a:rPr>
              <a:t> </a:t>
            </a:r>
            <a:r>
              <a:rPr sz="3200" spc="-10" dirty="0">
                <a:solidFill>
                  <a:srgbClr val="003366"/>
                </a:solidFill>
              </a:rPr>
              <a:t>Contd.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1616" y="1935988"/>
            <a:ext cx="79527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HARDWARE INTERFACES: Hardware interfaces  </a:t>
            </a:r>
            <a:r>
              <a:rPr sz="2400" dirty="0">
                <a:latin typeface="Verdana"/>
                <a:cs typeface="Verdana"/>
              </a:rPr>
              <a:t>exist in </a:t>
            </a:r>
            <a:r>
              <a:rPr sz="2400" spc="-5" dirty="0">
                <a:latin typeface="Verdana"/>
                <a:cs typeface="Verdana"/>
              </a:rPr>
              <a:t>computing </a:t>
            </a:r>
            <a:r>
              <a:rPr sz="2400" dirty="0">
                <a:latin typeface="Verdana"/>
                <a:cs typeface="Verdana"/>
              </a:rPr>
              <a:t>systems </a:t>
            </a:r>
            <a:r>
              <a:rPr sz="2400" spc="-5" dirty="0">
                <a:latin typeface="Verdana"/>
                <a:cs typeface="Verdana"/>
              </a:rPr>
              <a:t>between </a:t>
            </a:r>
            <a:r>
              <a:rPr sz="2400" dirty="0">
                <a:latin typeface="Verdana"/>
                <a:cs typeface="Verdana"/>
              </a:rPr>
              <a:t>many of the  components such </a:t>
            </a:r>
            <a:r>
              <a:rPr sz="2400" spc="-5" dirty="0">
                <a:latin typeface="Verdana"/>
                <a:cs typeface="Verdana"/>
              </a:rPr>
              <a:t>as </a:t>
            </a:r>
            <a:r>
              <a:rPr sz="2400" dirty="0">
                <a:latin typeface="Verdana"/>
                <a:cs typeface="Verdana"/>
              </a:rPr>
              <a:t>the various </a:t>
            </a:r>
            <a:r>
              <a:rPr sz="2400" spc="-5" dirty="0">
                <a:latin typeface="Verdana"/>
                <a:cs typeface="Verdana"/>
              </a:rPr>
              <a:t>buses, </a:t>
            </a:r>
            <a:r>
              <a:rPr sz="2400" dirty="0">
                <a:latin typeface="Verdana"/>
                <a:cs typeface="Verdana"/>
              </a:rPr>
              <a:t>storage  </a:t>
            </a:r>
            <a:r>
              <a:rPr sz="2400" spc="-5" dirty="0">
                <a:latin typeface="Verdana"/>
                <a:cs typeface="Verdana"/>
              </a:rPr>
              <a:t>devices, </a:t>
            </a:r>
            <a:r>
              <a:rPr sz="2400" dirty="0">
                <a:latin typeface="Verdana"/>
                <a:cs typeface="Verdana"/>
              </a:rPr>
              <a:t>other I/O </a:t>
            </a:r>
            <a:r>
              <a:rPr sz="2400" spc="-5" dirty="0">
                <a:latin typeface="Verdana"/>
                <a:cs typeface="Verdana"/>
              </a:rPr>
              <a:t>devices,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etc.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8491" y="3911345"/>
            <a:ext cx="1408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sof</a:t>
            </a:r>
            <a:r>
              <a:rPr sz="2400" spc="1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ware  </a:t>
            </a:r>
            <a:r>
              <a:rPr sz="2400" dirty="0">
                <a:latin typeface="Verdana"/>
                <a:cs typeface="Verdana"/>
              </a:rPr>
              <a:t>different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0083" y="3911345"/>
            <a:ext cx="141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">
              <a:lnSpc>
                <a:spcPct val="100000"/>
              </a:lnSpc>
              <a:spcBef>
                <a:spcPts val="100"/>
              </a:spcBef>
              <a:tabLst>
                <a:tab pos="1107440" algn="l"/>
              </a:tabLst>
            </a:pP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erface  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y</a:t>
            </a:r>
            <a:r>
              <a:rPr sz="2400" spc="-5" dirty="0">
                <a:latin typeface="Verdana"/>
                <a:cs typeface="Verdana"/>
              </a:rPr>
              <a:t>pe</a:t>
            </a:r>
            <a:r>
              <a:rPr sz="2400" dirty="0">
                <a:latin typeface="Verdana"/>
                <a:cs typeface="Verdana"/>
              </a:rPr>
              <a:t>s	</a:t>
            </a:r>
            <a:r>
              <a:rPr sz="2400" spc="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616" y="3911345"/>
            <a:ext cx="48406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1279525" algn="l"/>
                <a:tab pos="2273300" algn="l"/>
                <a:tab pos="2307590" algn="l"/>
                <a:tab pos="2843530" algn="l"/>
                <a:tab pos="3289300" algn="l"/>
                <a:tab pos="4432300" algn="l"/>
                <a:tab pos="4618990" algn="l"/>
              </a:tabLst>
            </a:pPr>
            <a:r>
              <a:rPr sz="2400" dirty="0">
                <a:latin typeface="Verdana"/>
                <a:cs typeface="Verdana"/>
              </a:rPr>
              <a:t>SO</a:t>
            </a:r>
            <a:r>
              <a:rPr sz="2400" spc="-10" dirty="0">
                <a:latin typeface="Verdana"/>
                <a:cs typeface="Verdana"/>
              </a:rPr>
              <a:t>F</a:t>
            </a:r>
            <a:r>
              <a:rPr sz="2400" spc="-5" dirty="0">
                <a:latin typeface="Verdana"/>
                <a:cs typeface="Verdana"/>
              </a:rPr>
              <a:t>TWAR</a:t>
            </a:r>
            <a:r>
              <a:rPr sz="2400" dirty="0">
                <a:latin typeface="Verdana"/>
                <a:cs typeface="Verdana"/>
              </a:rPr>
              <a:t>E		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NTERFA</a:t>
            </a:r>
            <a:r>
              <a:rPr sz="2400" spc="-10" dirty="0">
                <a:latin typeface="Verdana"/>
                <a:cs typeface="Verdana"/>
              </a:rPr>
              <a:t>C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:		A  may	refer	to	a	range	of  </a:t>
            </a:r>
            <a:r>
              <a:rPr sz="2400" spc="-10" dirty="0">
                <a:latin typeface="Verdana"/>
                <a:cs typeface="Verdana"/>
              </a:rPr>
              <a:t>interface </a:t>
            </a:r>
            <a:r>
              <a:rPr sz="2400" spc="-5" dirty="0">
                <a:latin typeface="Verdana"/>
                <a:cs typeface="Verdana"/>
              </a:rPr>
              <a:t>at different</a:t>
            </a:r>
            <a:r>
              <a:rPr sz="2400" spc="6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levels.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467" y="517651"/>
            <a:ext cx="3743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3366"/>
                </a:solidFill>
              </a:rPr>
              <a:t>Interfacing</a:t>
            </a:r>
            <a:r>
              <a:rPr sz="3200" spc="-15" dirty="0">
                <a:solidFill>
                  <a:srgbClr val="003366"/>
                </a:solidFill>
              </a:rPr>
              <a:t> </a:t>
            </a:r>
            <a:r>
              <a:rPr sz="3200" spc="-10" dirty="0">
                <a:solidFill>
                  <a:srgbClr val="003366"/>
                </a:solidFill>
              </a:rPr>
              <a:t>Contd.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1616" y="1862836"/>
            <a:ext cx="7954009" cy="3244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latin typeface="Verdana"/>
                <a:cs typeface="Verdana"/>
              </a:rPr>
              <a:t>Different levels </a:t>
            </a:r>
            <a:r>
              <a:rPr sz="2400" dirty="0">
                <a:latin typeface="Verdana"/>
                <a:cs typeface="Verdana"/>
              </a:rPr>
              <a:t>of software</a:t>
            </a:r>
            <a:r>
              <a:rPr sz="2400" spc="1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interfacing.</a:t>
            </a:r>
            <a:endParaRPr sz="24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An operating </a:t>
            </a:r>
            <a:r>
              <a:rPr sz="2400" dirty="0">
                <a:latin typeface="Verdana"/>
                <a:cs typeface="Verdana"/>
              </a:rPr>
              <a:t>system may </a:t>
            </a:r>
            <a:r>
              <a:rPr sz="2400" spc="-5" dirty="0">
                <a:latin typeface="Verdana"/>
                <a:cs typeface="Verdana"/>
              </a:rPr>
              <a:t>interface </a:t>
            </a:r>
            <a:r>
              <a:rPr sz="2400" dirty="0">
                <a:latin typeface="Verdana"/>
                <a:cs typeface="Verdana"/>
              </a:rPr>
              <a:t>with </a:t>
            </a:r>
            <a:r>
              <a:rPr sz="2400" spc="-5" dirty="0">
                <a:latin typeface="Verdana"/>
                <a:cs typeface="Verdana"/>
              </a:rPr>
              <a:t>pieces 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hardware.</a:t>
            </a:r>
            <a:endParaRPr sz="2400">
              <a:latin typeface="Verdana"/>
              <a:cs typeface="Verdana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Applications or </a:t>
            </a:r>
            <a:r>
              <a:rPr sz="2400" spc="-5" dirty="0">
                <a:latin typeface="Verdana"/>
                <a:cs typeface="Verdana"/>
              </a:rPr>
              <a:t>programs </a:t>
            </a:r>
            <a:r>
              <a:rPr sz="2400" dirty="0">
                <a:latin typeface="Verdana"/>
                <a:cs typeface="Verdana"/>
              </a:rPr>
              <a:t>running on the  </a:t>
            </a:r>
            <a:r>
              <a:rPr sz="2400" spc="-5" dirty="0">
                <a:latin typeface="Verdana"/>
                <a:cs typeface="Verdana"/>
              </a:rPr>
              <a:t>operating </a:t>
            </a:r>
            <a:r>
              <a:rPr sz="2400" dirty="0">
                <a:latin typeface="Verdana"/>
                <a:cs typeface="Verdana"/>
              </a:rPr>
              <a:t>system may need to </a:t>
            </a:r>
            <a:r>
              <a:rPr sz="2400" spc="-5" dirty="0">
                <a:latin typeface="Verdana"/>
                <a:cs typeface="Verdana"/>
              </a:rPr>
              <a:t>interact via  </a:t>
            </a:r>
            <a:r>
              <a:rPr sz="2400" dirty="0">
                <a:latin typeface="Verdana"/>
                <a:cs typeface="Verdana"/>
              </a:rPr>
              <a:t>streams</a:t>
            </a:r>
            <a:endParaRPr sz="24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object oriented programs, objects </a:t>
            </a:r>
            <a:r>
              <a:rPr sz="2400" dirty="0">
                <a:latin typeface="Verdana"/>
                <a:cs typeface="Verdana"/>
              </a:rPr>
              <a:t>within an  </a:t>
            </a:r>
            <a:r>
              <a:rPr sz="2400" spc="-5" dirty="0">
                <a:latin typeface="Verdana"/>
                <a:cs typeface="Verdana"/>
              </a:rPr>
              <a:t>application </a:t>
            </a:r>
            <a:r>
              <a:rPr sz="2400" dirty="0">
                <a:latin typeface="Verdana"/>
                <a:cs typeface="Verdana"/>
              </a:rPr>
              <a:t>may need to </a:t>
            </a:r>
            <a:r>
              <a:rPr sz="2400" spc="-10" dirty="0">
                <a:latin typeface="Verdana"/>
                <a:cs typeface="Verdana"/>
              </a:rPr>
              <a:t>interact </a:t>
            </a:r>
            <a:r>
              <a:rPr sz="2400" dirty="0">
                <a:latin typeface="Verdana"/>
                <a:cs typeface="Verdana"/>
              </a:rPr>
              <a:t>via</a:t>
            </a:r>
            <a:r>
              <a:rPr sz="2400" spc="114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methods.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467" y="517651"/>
            <a:ext cx="10623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3366"/>
                </a:solidFill>
              </a:rPr>
              <a:t>Ports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1616" y="1935988"/>
            <a:ext cx="274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836294" algn="l"/>
                <a:tab pos="1736089" algn="l"/>
              </a:tabLst>
            </a:pPr>
            <a:r>
              <a:rPr sz="2400" dirty="0">
                <a:latin typeface="Verdana"/>
                <a:cs typeface="Verdana"/>
              </a:rPr>
              <a:t>A	</a:t>
            </a:r>
            <a:r>
              <a:rPr sz="2400" spc="-5" dirty="0">
                <a:latin typeface="Verdana"/>
                <a:cs typeface="Verdana"/>
              </a:rPr>
              <a:t>po</a:t>
            </a:r>
            <a:r>
              <a:rPr sz="2400" dirty="0">
                <a:latin typeface="Verdana"/>
                <a:cs typeface="Verdana"/>
              </a:rPr>
              <a:t>rt	serves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8909" y="1935988"/>
            <a:ext cx="496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  <a:tab pos="1275715" algn="l"/>
                <a:tab pos="2888615" algn="l"/>
                <a:tab pos="4457065" algn="l"/>
              </a:tabLst>
            </a:pP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s	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n	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ter</a:t>
            </a:r>
            <a:r>
              <a:rPr sz="2400" dirty="0">
                <a:latin typeface="Verdana"/>
                <a:cs typeface="Verdana"/>
              </a:rPr>
              <a:t>face	</a:t>
            </a:r>
            <a:r>
              <a:rPr sz="2400" spc="-5" dirty="0">
                <a:latin typeface="Verdana"/>
                <a:cs typeface="Verdana"/>
              </a:rPr>
              <a:t>betwe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n	the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616" y="2301747"/>
            <a:ext cx="7953375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  <a:tabLst>
                <a:tab pos="2066289" algn="l"/>
                <a:tab pos="2887345" algn="l"/>
                <a:tab pos="3952240" algn="l"/>
                <a:tab pos="5822315" algn="l"/>
                <a:tab pos="6392545" algn="l"/>
              </a:tabLst>
            </a:pPr>
            <a:r>
              <a:rPr sz="2400" dirty="0">
                <a:latin typeface="Verdana"/>
                <a:cs typeface="Verdana"/>
              </a:rPr>
              <a:t>co</a:t>
            </a:r>
            <a:r>
              <a:rPr sz="2400" spc="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p</a:t>
            </a:r>
            <a:r>
              <a:rPr sz="2400" spc="5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te</a:t>
            </a:r>
            <a:r>
              <a:rPr sz="2400" dirty="0">
                <a:latin typeface="Verdana"/>
                <a:cs typeface="Verdana"/>
              </a:rPr>
              <a:t>r	a</a:t>
            </a:r>
            <a:r>
              <a:rPr sz="2400" spc="5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	o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her	co</a:t>
            </a:r>
            <a:r>
              <a:rPr sz="2400" spc="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p</a:t>
            </a:r>
            <a:r>
              <a:rPr sz="2400" spc="5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ter</a:t>
            </a:r>
            <a:r>
              <a:rPr sz="2400" dirty="0">
                <a:latin typeface="Verdana"/>
                <a:cs typeface="Verdana"/>
              </a:rPr>
              <a:t>s	</a:t>
            </a:r>
            <a:r>
              <a:rPr sz="2400" spc="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r	</a:t>
            </a:r>
            <a:r>
              <a:rPr sz="2400" spc="-5" dirty="0">
                <a:latin typeface="Verdana"/>
                <a:cs typeface="Verdana"/>
              </a:rPr>
              <a:t>peri</a:t>
            </a:r>
            <a:r>
              <a:rPr sz="2400" spc="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heral  </a:t>
            </a:r>
            <a:r>
              <a:rPr sz="2400" spc="-5" dirty="0">
                <a:latin typeface="Verdana"/>
                <a:cs typeface="Verdana"/>
              </a:rPr>
              <a:t>devices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Verdana"/>
                <a:cs typeface="Verdana"/>
              </a:rPr>
              <a:t>Primarily there </a:t>
            </a:r>
            <a:r>
              <a:rPr sz="2400" dirty="0">
                <a:latin typeface="Verdana"/>
                <a:cs typeface="Verdana"/>
              </a:rPr>
              <a:t>are </a:t>
            </a:r>
            <a:r>
              <a:rPr sz="2400" spc="-5" dirty="0">
                <a:latin typeface="Verdana"/>
                <a:cs typeface="Verdana"/>
              </a:rPr>
              <a:t>two types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7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ports: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Verdana"/>
                <a:cs typeface="Verdana"/>
              </a:rPr>
              <a:t>Physical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Ports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Verdana"/>
                <a:cs typeface="Verdana"/>
              </a:rPr>
              <a:t>Virtual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Ports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467" y="517651"/>
            <a:ext cx="30213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3366"/>
                </a:solidFill>
              </a:rPr>
              <a:t>Physical</a:t>
            </a:r>
            <a:r>
              <a:rPr sz="3200" spc="-35" dirty="0">
                <a:solidFill>
                  <a:srgbClr val="003366"/>
                </a:solidFill>
              </a:rPr>
              <a:t> </a:t>
            </a:r>
            <a:r>
              <a:rPr sz="3200" spc="-10" dirty="0">
                <a:solidFill>
                  <a:srgbClr val="003366"/>
                </a:solidFill>
              </a:rPr>
              <a:t>Ports: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05096" y="1935988"/>
            <a:ext cx="1700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0"/>
              </a:spcBef>
              <a:tabLst>
                <a:tab pos="1047115" algn="l"/>
                <a:tab pos="1264285" algn="l"/>
              </a:tabLst>
            </a:pPr>
            <a:r>
              <a:rPr sz="2400" dirty="0">
                <a:latin typeface="Verdana"/>
                <a:cs typeface="Verdana"/>
              </a:rPr>
              <a:t>u</a:t>
            </a:r>
            <a:r>
              <a:rPr sz="2400" spc="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ed		for  cable	and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5580" y="1935988"/>
            <a:ext cx="2399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3515">
              <a:lnSpc>
                <a:spcPct val="100000"/>
              </a:lnSpc>
              <a:spcBef>
                <a:spcPts val="100"/>
              </a:spcBef>
              <a:tabLst>
                <a:tab pos="433070" algn="l"/>
                <a:tab pos="1657350" algn="l"/>
                <a:tab pos="2202180" algn="l"/>
              </a:tabLst>
            </a:pPr>
            <a:r>
              <a:rPr sz="2400" dirty="0">
                <a:latin typeface="Verdana"/>
                <a:cs typeface="Verdana"/>
              </a:rPr>
              <a:t>co</a:t>
            </a:r>
            <a:r>
              <a:rPr sz="2400" spc="5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nec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	a  a	s</a:t>
            </a:r>
            <a:r>
              <a:rPr sz="2400" spc="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cket	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	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616" y="1935988"/>
            <a:ext cx="35731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Physical ports are  </a:t>
            </a:r>
            <a:r>
              <a:rPr sz="2400" spc="-5" dirty="0">
                <a:latin typeface="Verdana"/>
                <a:cs typeface="Verdana"/>
              </a:rPr>
              <a:t>computer </a:t>
            </a:r>
            <a:r>
              <a:rPr sz="2400" dirty="0">
                <a:latin typeface="Verdana"/>
                <a:cs typeface="Verdana"/>
              </a:rPr>
              <a:t>trough a  </a:t>
            </a:r>
            <a:r>
              <a:rPr sz="2400" spc="-5" dirty="0">
                <a:latin typeface="Verdana"/>
                <a:cs typeface="Verdana"/>
              </a:rPr>
              <a:t>peripheral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device.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616" y="3471926"/>
            <a:ext cx="7585709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Verdana"/>
                <a:cs typeface="Verdana"/>
              </a:rPr>
              <a:t>Physical </a:t>
            </a:r>
            <a:r>
              <a:rPr sz="2400" dirty="0">
                <a:latin typeface="Verdana"/>
                <a:cs typeface="Verdana"/>
              </a:rPr>
              <a:t>computer </a:t>
            </a:r>
            <a:r>
              <a:rPr sz="2400" spc="-5" dirty="0">
                <a:latin typeface="Verdana"/>
                <a:cs typeface="Verdana"/>
              </a:rPr>
              <a:t>ports </a:t>
            </a:r>
            <a:r>
              <a:rPr sz="2400" spc="-10" dirty="0">
                <a:latin typeface="Verdana"/>
                <a:cs typeface="Verdana"/>
              </a:rPr>
              <a:t>list</a:t>
            </a:r>
            <a:r>
              <a:rPr sz="2400" spc="1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includes:</a:t>
            </a:r>
            <a:endParaRPr sz="2400">
              <a:latin typeface="Verdana"/>
              <a:cs typeface="Verdana"/>
            </a:endParaRPr>
          </a:p>
          <a:p>
            <a:pPr marL="414020" indent="-401955">
              <a:lnSpc>
                <a:spcPct val="100000"/>
              </a:lnSpc>
              <a:spcBef>
                <a:spcPts val="580"/>
              </a:spcBef>
              <a:buAutoNum type="alphaLcPeriod"/>
              <a:tabLst>
                <a:tab pos="414655" algn="l"/>
              </a:tabLst>
            </a:pPr>
            <a:r>
              <a:rPr sz="2400" dirty="0">
                <a:latin typeface="Verdana"/>
                <a:cs typeface="Verdana"/>
              </a:rPr>
              <a:t>Serial </a:t>
            </a:r>
            <a:r>
              <a:rPr sz="2400" spc="-5" dirty="0">
                <a:latin typeface="Verdana"/>
                <a:cs typeface="Verdana"/>
              </a:rPr>
              <a:t>ports (DB9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socket)</a:t>
            </a:r>
            <a:endParaRPr sz="2400">
              <a:latin typeface="Verdana"/>
              <a:cs typeface="Verdana"/>
            </a:endParaRPr>
          </a:p>
          <a:p>
            <a:pPr marL="422275" indent="-410209">
              <a:lnSpc>
                <a:spcPct val="100000"/>
              </a:lnSpc>
              <a:spcBef>
                <a:spcPts val="575"/>
              </a:spcBef>
              <a:buAutoNum type="alphaLcPeriod"/>
              <a:tabLst>
                <a:tab pos="422909" algn="l"/>
              </a:tabLst>
            </a:pPr>
            <a:r>
              <a:rPr sz="2400" dirty="0">
                <a:latin typeface="Verdana"/>
                <a:cs typeface="Verdana"/>
              </a:rPr>
              <a:t>USB </a:t>
            </a:r>
            <a:r>
              <a:rPr sz="2400" spc="-5" dirty="0">
                <a:latin typeface="Verdana"/>
                <a:cs typeface="Verdana"/>
              </a:rPr>
              <a:t>ports (USB 2.0 </a:t>
            </a:r>
            <a:r>
              <a:rPr sz="2400" dirty="0">
                <a:latin typeface="Verdana"/>
                <a:cs typeface="Verdana"/>
              </a:rPr>
              <a:t>or </a:t>
            </a:r>
            <a:r>
              <a:rPr sz="2400" spc="-5" dirty="0">
                <a:latin typeface="Verdana"/>
                <a:cs typeface="Verdana"/>
              </a:rPr>
              <a:t>3.0 </a:t>
            </a:r>
            <a:r>
              <a:rPr sz="2400" dirty="0">
                <a:latin typeface="Verdana"/>
                <a:cs typeface="Verdana"/>
              </a:rPr>
              <a:t>socket /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connector)</a:t>
            </a:r>
            <a:endParaRPr sz="2400">
              <a:latin typeface="Verdana"/>
              <a:cs typeface="Verdana"/>
            </a:endParaRPr>
          </a:p>
          <a:p>
            <a:pPr marL="390525" indent="-378460">
              <a:lnSpc>
                <a:spcPct val="100000"/>
              </a:lnSpc>
              <a:spcBef>
                <a:spcPts val="575"/>
              </a:spcBef>
              <a:buAutoNum type="alphaLcPeriod"/>
              <a:tabLst>
                <a:tab pos="391160" algn="l"/>
              </a:tabLst>
            </a:pPr>
            <a:r>
              <a:rPr sz="2400" spc="-5" dirty="0">
                <a:latin typeface="Verdana"/>
                <a:cs typeface="Verdana"/>
              </a:rPr>
              <a:t>Parallel ports (DB25 </a:t>
            </a:r>
            <a:r>
              <a:rPr sz="2400" dirty="0">
                <a:latin typeface="Verdana"/>
                <a:cs typeface="Verdana"/>
              </a:rPr>
              <a:t>socket /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connector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467" y="517651"/>
            <a:ext cx="2540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3366"/>
                </a:solidFill>
              </a:rPr>
              <a:t>Virtual</a:t>
            </a:r>
            <a:r>
              <a:rPr sz="3200" spc="-50" dirty="0">
                <a:solidFill>
                  <a:srgbClr val="003366"/>
                </a:solidFill>
              </a:rPr>
              <a:t> </a:t>
            </a:r>
            <a:r>
              <a:rPr sz="3200" spc="-10" dirty="0">
                <a:solidFill>
                  <a:srgbClr val="003366"/>
                </a:solidFill>
              </a:rPr>
              <a:t>Ports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1616" y="1935988"/>
            <a:ext cx="7954009" cy="434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Virtual </a:t>
            </a:r>
            <a:r>
              <a:rPr sz="2400" spc="-5" dirty="0">
                <a:latin typeface="Verdana"/>
                <a:cs typeface="Verdana"/>
              </a:rPr>
              <a:t>ports </a:t>
            </a:r>
            <a:r>
              <a:rPr sz="2400" dirty="0">
                <a:latin typeface="Verdana"/>
                <a:cs typeface="Verdana"/>
              </a:rPr>
              <a:t>are </a:t>
            </a:r>
            <a:r>
              <a:rPr sz="2400" spc="-5" dirty="0">
                <a:latin typeface="Verdana"/>
                <a:cs typeface="Verdana"/>
              </a:rPr>
              <a:t>data gates </a:t>
            </a:r>
            <a:r>
              <a:rPr sz="2400" dirty="0">
                <a:latin typeface="Verdana"/>
                <a:cs typeface="Verdana"/>
              </a:rPr>
              <a:t>that allow software  application (network) to use hardware resources  </a:t>
            </a:r>
            <a:r>
              <a:rPr sz="2400" spc="-5" dirty="0">
                <a:latin typeface="Verdana"/>
                <a:cs typeface="Verdana"/>
              </a:rPr>
              <a:t>without </a:t>
            </a:r>
            <a:r>
              <a:rPr sz="2400" dirty="0">
                <a:latin typeface="Verdana"/>
                <a:cs typeface="Verdana"/>
              </a:rPr>
              <a:t>any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interference.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This computer ports </a:t>
            </a:r>
            <a:r>
              <a:rPr sz="2400" dirty="0">
                <a:latin typeface="Verdana"/>
                <a:cs typeface="Verdana"/>
              </a:rPr>
              <a:t>(network </a:t>
            </a:r>
            <a:r>
              <a:rPr sz="2400" spc="-5" dirty="0">
                <a:latin typeface="Verdana"/>
                <a:cs typeface="Verdana"/>
              </a:rPr>
              <a:t>ports) </a:t>
            </a:r>
            <a:r>
              <a:rPr sz="2400" dirty="0">
                <a:latin typeface="Verdana"/>
                <a:cs typeface="Verdana"/>
              </a:rPr>
              <a:t>are </a:t>
            </a:r>
            <a:r>
              <a:rPr sz="2400" spc="-5" dirty="0">
                <a:latin typeface="Verdana"/>
                <a:cs typeface="Verdana"/>
              </a:rPr>
              <a:t>defined </a:t>
            </a:r>
            <a:r>
              <a:rPr sz="2400" dirty="0">
                <a:latin typeface="Verdana"/>
                <a:cs typeface="Verdana"/>
              </a:rPr>
              <a:t>by  IANA </a:t>
            </a:r>
            <a:r>
              <a:rPr sz="2400" spc="-5" dirty="0">
                <a:latin typeface="Verdana"/>
                <a:cs typeface="Verdana"/>
              </a:rPr>
              <a:t>(Internet </a:t>
            </a:r>
            <a:r>
              <a:rPr sz="2400" spc="-10" dirty="0">
                <a:latin typeface="Verdana"/>
                <a:cs typeface="Verdana"/>
              </a:rPr>
              <a:t>Assigned </a:t>
            </a:r>
            <a:r>
              <a:rPr sz="2400" spc="-5" dirty="0">
                <a:latin typeface="Verdana"/>
                <a:cs typeface="Verdana"/>
              </a:rPr>
              <a:t>Numbers</a:t>
            </a:r>
            <a:r>
              <a:rPr sz="2400" spc="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Authority).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Verdana"/>
                <a:cs typeface="Verdana"/>
              </a:rPr>
              <a:t>Used by </a:t>
            </a:r>
            <a:r>
              <a:rPr sz="2400" spc="-5" dirty="0">
                <a:latin typeface="Verdana"/>
                <a:cs typeface="Verdana"/>
              </a:rPr>
              <a:t>TCP </a:t>
            </a:r>
            <a:r>
              <a:rPr sz="2400" dirty="0">
                <a:latin typeface="Verdana"/>
                <a:cs typeface="Verdana"/>
              </a:rPr>
              <a:t>( </a:t>
            </a:r>
            <a:r>
              <a:rPr sz="2400" spc="-5" dirty="0">
                <a:latin typeface="Verdana"/>
                <a:cs typeface="Verdana"/>
              </a:rPr>
              <a:t>Transmission </a:t>
            </a:r>
            <a:r>
              <a:rPr sz="2400" dirty="0">
                <a:latin typeface="Verdana"/>
                <a:cs typeface="Verdana"/>
              </a:rPr>
              <a:t>Control </a:t>
            </a:r>
            <a:r>
              <a:rPr sz="2400" spc="-5" dirty="0">
                <a:latin typeface="Verdana"/>
                <a:cs typeface="Verdana"/>
              </a:rPr>
              <a:t>Protocol ),  </a:t>
            </a:r>
            <a:r>
              <a:rPr sz="2400" dirty="0">
                <a:latin typeface="Verdana"/>
                <a:cs typeface="Verdana"/>
              </a:rPr>
              <a:t>UDP ( User Datagram </a:t>
            </a:r>
            <a:r>
              <a:rPr sz="2400" spc="-5" dirty="0">
                <a:latin typeface="Verdana"/>
                <a:cs typeface="Verdana"/>
              </a:rPr>
              <a:t>Protocol </a:t>
            </a:r>
            <a:r>
              <a:rPr sz="2400" dirty="0">
                <a:latin typeface="Verdana"/>
                <a:cs typeface="Verdana"/>
              </a:rPr>
              <a:t>), DCCP ( Datagram  </a:t>
            </a:r>
            <a:r>
              <a:rPr sz="2400" spc="-5" dirty="0">
                <a:latin typeface="Verdana"/>
                <a:cs typeface="Verdana"/>
              </a:rPr>
              <a:t>Congestion </a:t>
            </a:r>
            <a:r>
              <a:rPr sz="2400" dirty="0">
                <a:latin typeface="Verdana"/>
                <a:cs typeface="Verdana"/>
              </a:rPr>
              <a:t>Control </a:t>
            </a:r>
            <a:r>
              <a:rPr sz="2400" spc="-5" dirty="0">
                <a:latin typeface="Verdana"/>
                <a:cs typeface="Verdana"/>
              </a:rPr>
              <a:t>Protocol </a:t>
            </a:r>
            <a:r>
              <a:rPr sz="2400" dirty="0">
                <a:latin typeface="Verdana"/>
                <a:cs typeface="Verdana"/>
              </a:rPr>
              <a:t>) and SCTP ( Stream  </a:t>
            </a:r>
            <a:r>
              <a:rPr sz="2400" spc="-5" dirty="0">
                <a:latin typeface="Verdana"/>
                <a:cs typeface="Verdana"/>
              </a:rPr>
              <a:t>Control </a:t>
            </a:r>
            <a:r>
              <a:rPr sz="2400" spc="-10" dirty="0">
                <a:latin typeface="Verdana"/>
                <a:cs typeface="Verdana"/>
              </a:rPr>
              <a:t>Transmission </a:t>
            </a:r>
            <a:r>
              <a:rPr sz="2400" spc="-5" dirty="0">
                <a:latin typeface="Verdana"/>
                <a:cs typeface="Verdana"/>
              </a:rPr>
              <a:t>Protocol</a:t>
            </a:r>
            <a:r>
              <a:rPr sz="2400" spc="1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774</Words>
  <Application>Microsoft Office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Computer Peripherals  and Interfacing</vt:lpstr>
      <vt:lpstr>Discussion Materials:</vt:lpstr>
      <vt:lpstr>Peripheral</vt:lpstr>
      <vt:lpstr>Interfacing</vt:lpstr>
      <vt:lpstr>Interfacing Contd.</vt:lpstr>
      <vt:lpstr>Interfacing Contd.</vt:lpstr>
      <vt:lpstr>Ports</vt:lpstr>
      <vt:lpstr>Physical Ports:</vt:lpstr>
      <vt:lpstr>Virtual Ports</vt:lpstr>
      <vt:lpstr>Storage Devices: Terminology</vt:lpstr>
      <vt:lpstr>Storage Devices: Primary</vt:lpstr>
      <vt:lpstr>Storage Devices: Secondary</vt:lpstr>
      <vt:lpstr>Storage Devices: Hierarchy</vt:lpstr>
      <vt:lpstr>Storage Devices: Technology</vt:lpstr>
      <vt:lpstr>Storage Devices: Intervention</vt:lpstr>
      <vt:lpstr>Assignment for next class: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1.</dc:title>
  <dc:creator>Khaiter</dc:creator>
  <cp:lastModifiedBy>user 1</cp:lastModifiedBy>
  <cp:revision>1</cp:revision>
  <dcterms:created xsi:type="dcterms:W3CDTF">2020-07-06T12:36:24Z</dcterms:created>
  <dcterms:modified xsi:type="dcterms:W3CDTF">2020-07-06T12:53:42Z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2020-07-06T00:00:00Z</vt:filetime>
  </property>
</Properties>
</file>