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sldIdLst>
    <p:sldId id="257" r:id="rId2"/>
    <p:sldId id="258" r:id="rId3"/>
    <p:sldId id="259" r:id="rId4"/>
    <p:sldId id="260" r:id="rId5"/>
    <p:sldId id="261" r:id="rId6"/>
    <p:sldId id="262" r:id="rId7"/>
    <p:sldId id="263" r:id="rId8"/>
    <p:sldId id="267" r:id="rId9"/>
    <p:sldId id="268" r:id="rId10"/>
    <p:sldId id="269" r:id="rId11"/>
    <p:sldId id="264" r:id="rId12"/>
    <p:sldId id="265" r:id="rId13"/>
    <p:sldId id="266" r:id="rId14"/>
  </p:sldIdLst>
  <p:sldSz cx="18288000" cy="10287000"/>
  <p:notesSz cx="6735763" cy="9866313"/>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Kollektif" panose="020B0604020202020204" charset="0"/>
      <p:regular r:id="rId21"/>
    </p:embeddedFont>
    <p:embeddedFont>
      <p:font typeface="Open Sans" panose="020B0604020202020204" charset="0"/>
      <p:regular r:id="rId22"/>
    </p:embeddedFont>
    <p:embeddedFont>
      <p:font typeface="Open Sans Bold" panose="020B0604020202020204" charset="0"/>
      <p:bold r:id="rId23"/>
    </p:embeddedFont>
    <p:embeddedFont>
      <p:font typeface="Open Sans Extra Bold" panose="020B0604020202020204" charset="0"/>
      <p:bold r:id="rId24"/>
    </p:embeddedFont>
    <p:embeddedFont>
      <p:font typeface="Open Sans Light" panose="020B0604020202020204" charset="0"/>
      <p:regular r:id="rId25"/>
    </p:embeddedFont>
    <p:embeddedFont>
      <p:font typeface="Space Mono" panose="020B0604020202020204" charset="0"/>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529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538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855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776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7004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764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014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3270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353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695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8352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10/11/2020</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747603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E89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DE865B-FD27-4957-B149-4668544628C5}"/>
              </a:ext>
            </a:extLst>
          </p:cNvPr>
          <p:cNvSpPr/>
          <p:nvPr/>
        </p:nvSpPr>
        <p:spPr>
          <a:xfrm>
            <a:off x="-609600" y="-419100"/>
            <a:ext cx="20421600" cy="1165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3"/>
          <p:cNvGrpSpPr/>
          <p:nvPr/>
        </p:nvGrpSpPr>
        <p:grpSpPr>
          <a:xfrm>
            <a:off x="11506200" y="4899408"/>
            <a:ext cx="4672023" cy="2907639"/>
            <a:chOff x="0" y="0"/>
            <a:chExt cx="6229364" cy="3876852"/>
          </a:xfrm>
        </p:grpSpPr>
        <p:sp>
          <p:nvSpPr>
            <p:cNvPr id="4" name="TextBox 4"/>
            <p:cNvSpPr txBox="1"/>
            <p:nvPr/>
          </p:nvSpPr>
          <p:spPr>
            <a:xfrm>
              <a:off x="0" y="-9525"/>
              <a:ext cx="6229364" cy="1779407"/>
            </a:xfrm>
            <a:prstGeom prst="rect">
              <a:avLst/>
            </a:prstGeom>
          </p:spPr>
          <p:txBody>
            <a:bodyPr lIns="0" tIns="0" rIns="0" bIns="0" rtlCol="0" anchor="t">
              <a:spAutoFit/>
            </a:bodyPr>
            <a:lstStyle/>
            <a:p>
              <a:pPr>
                <a:lnSpc>
                  <a:spcPts val="8800"/>
                </a:lnSpc>
              </a:pPr>
              <a:r>
                <a:rPr lang="en-US" sz="8800">
                  <a:solidFill>
                    <a:srgbClr val="000000"/>
                  </a:solidFill>
                  <a:latin typeface="Kollektif" panose="020B0604020101010102"/>
                </a:rPr>
                <a:t>Agenda</a:t>
              </a:r>
            </a:p>
          </p:txBody>
        </p:sp>
        <p:sp>
          <p:nvSpPr>
            <p:cNvPr id="5" name="TextBox 5"/>
            <p:cNvSpPr txBox="1"/>
            <p:nvPr/>
          </p:nvSpPr>
          <p:spPr>
            <a:xfrm>
              <a:off x="0" y="2234107"/>
              <a:ext cx="6229364" cy="1642745"/>
            </a:xfrm>
            <a:prstGeom prst="rect">
              <a:avLst/>
            </a:prstGeom>
          </p:spPr>
          <p:txBody>
            <a:bodyPr lIns="0" tIns="0" rIns="0" bIns="0" rtlCol="0" anchor="t">
              <a:spAutoFit/>
            </a:bodyPr>
            <a:lstStyle/>
            <a:p>
              <a:pPr>
                <a:lnSpc>
                  <a:spcPts val="3360"/>
                </a:lnSpc>
              </a:pPr>
              <a:r>
                <a:rPr lang="en-US" sz="2400" dirty="0">
                  <a:solidFill>
                    <a:srgbClr val="000000"/>
                  </a:solidFill>
                  <a:latin typeface="Space Mono" panose="02000509040000020004"/>
                </a:rPr>
                <a:t>Today We'll learn about 7 segment display and it's </a:t>
              </a:r>
              <a:r>
                <a:rPr lang="en-US" sz="2400" dirty="0" err="1">
                  <a:solidFill>
                    <a:srgbClr val="000000"/>
                  </a:solidFill>
                  <a:latin typeface="Space Mono" panose="02000509040000020004"/>
                </a:rPr>
                <a:t>arduino</a:t>
              </a:r>
              <a:r>
                <a:rPr lang="en-US" sz="2400" dirty="0">
                  <a:solidFill>
                    <a:srgbClr val="000000"/>
                  </a:solidFill>
                  <a:latin typeface="Space Mono" panose="02000509040000020004"/>
                </a:rPr>
                <a:t> usage</a:t>
              </a:r>
            </a:p>
          </p:txBody>
        </p:sp>
      </p:grpSp>
      <p:pic>
        <p:nvPicPr>
          <p:cNvPr id="6" name="Picture 6"/>
          <p:cNvPicPr>
            <a:picLocks noChangeAspect="1"/>
          </p:cNvPicPr>
          <p:nvPr/>
        </p:nvPicPr>
        <p:blipFill>
          <a:blip r:embed="rId2"/>
          <a:srcRect/>
          <a:stretch>
            <a:fillRect/>
          </a:stretch>
        </p:blipFill>
        <p:spPr>
          <a:xfrm>
            <a:off x="4762274" y="3750981"/>
            <a:ext cx="4381726" cy="5842301"/>
          </a:xfrm>
          <a:prstGeom prst="rect">
            <a:avLst/>
          </a:prstGeom>
        </p:spPr>
      </p:pic>
      <p:sp>
        <p:nvSpPr>
          <p:cNvPr id="8" name="TextBox 7">
            <a:extLst>
              <a:ext uri="{FF2B5EF4-FFF2-40B4-BE49-F238E27FC236}">
                <a16:creationId xmlns:a16="http://schemas.microsoft.com/office/drawing/2014/main" id="{5956DFCD-7019-4FF4-B3C7-95E16C618AF0}"/>
              </a:ext>
            </a:extLst>
          </p:cNvPr>
          <p:cNvSpPr txBox="1"/>
          <p:nvPr/>
        </p:nvSpPr>
        <p:spPr>
          <a:xfrm>
            <a:off x="3581400" y="-419100"/>
            <a:ext cx="12811624" cy="3234925"/>
          </a:xfrm>
          <a:prstGeom prst="rect">
            <a:avLst/>
          </a:prstGeom>
        </p:spPr>
        <p:txBody>
          <a:bodyPr lIns="0" tIns="0" rIns="0" bIns="0" rtlCol="0" anchor="t">
            <a:spAutoFit/>
          </a:bodyPr>
          <a:lstStyle/>
          <a:p>
            <a:pPr algn="ctr">
              <a:lnSpc>
                <a:spcPts val="13000"/>
              </a:lnSpc>
            </a:pPr>
            <a:r>
              <a:rPr lang="en-US" sz="9600" dirty="0">
                <a:solidFill>
                  <a:srgbClr val="000000"/>
                </a:solidFill>
                <a:latin typeface="Kollektif" panose="020B0604020101010102"/>
              </a:rPr>
              <a:t>Introduction to 7 Segment Display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45C5153-2EF0-4B64-8D54-47B4E1343424}"/>
              </a:ext>
            </a:extLst>
          </p:cNvPr>
          <p:cNvPicPr>
            <a:picLocks noChangeAspect="1"/>
          </p:cNvPicPr>
          <p:nvPr/>
        </p:nvPicPr>
        <p:blipFill>
          <a:blip r:embed="rId2"/>
          <a:srcRect/>
          <a:stretch>
            <a:fillRect/>
          </a:stretch>
        </p:blipFill>
        <p:spPr>
          <a:xfrm>
            <a:off x="0" y="35923"/>
            <a:ext cx="14824489" cy="7622177"/>
          </a:xfrm>
          <a:prstGeom prst="rect">
            <a:avLst/>
          </a:prstGeom>
        </p:spPr>
      </p:pic>
    </p:spTree>
    <p:extLst>
      <p:ext uri="{BB962C8B-B14F-4D97-AF65-F5344CB8AC3E}">
        <p14:creationId xmlns:p14="http://schemas.microsoft.com/office/powerpoint/2010/main" val="309459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5541567" cy="9873616"/>
          </a:xfrm>
          <a:prstGeom prst="rect">
            <a:avLst/>
          </a:prstGeom>
        </p:spPr>
      </p:pic>
      <p:pic>
        <p:nvPicPr>
          <p:cNvPr id="3" name="Picture 3"/>
          <p:cNvPicPr>
            <a:picLocks noChangeAspect="1"/>
          </p:cNvPicPr>
          <p:nvPr/>
        </p:nvPicPr>
        <p:blipFill>
          <a:blip r:embed="rId3"/>
          <a:srcRect/>
          <a:stretch>
            <a:fillRect/>
          </a:stretch>
        </p:blipFill>
        <p:spPr>
          <a:xfrm>
            <a:off x="4887039" y="0"/>
            <a:ext cx="6783819" cy="9873616"/>
          </a:xfrm>
          <a:prstGeom prst="rect">
            <a:avLst/>
          </a:prstGeom>
        </p:spPr>
      </p:pic>
      <p:pic>
        <p:nvPicPr>
          <p:cNvPr id="4" name="Picture 4"/>
          <p:cNvPicPr>
            <a:picLocks noChangeAspect="1"/>
          </p:cNvPicPr>
          <p:nvPr/>
        </p:nvPicPr>
        <p:blipFill>
          <a:blip r:embed="rId4"/>
          <a:srcRect/>
          <a:stretch>
            <a:fillRect/>
          </a:stretch>
        </p:blipFill>
        <p:spPr>
          <a:xfrm>
            <a:off x="10869605" y="0"/>
            <a:ext cx="6975111" cy="98736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rcRect t="69" b="69"/>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E89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6B24EF-D377-4D1D-B45D-1A531787B0C7}"/>
              </a:ext>
            </a:extLst>
          </p:cNvPr>
          <p:cNvSpPr/>
          <p:nvPr/>
        </p:nvSpPr>
        <p:spPr>
          <a:xfrm>
            <a:off x="-76200" y="0"/>
            <a:ext cx="18659475" cy="107224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AutoShape 2"/>
          <p:cNvSpPr/>
          <p:nvPr/>
        </p:nvSpPr>
        <p:spPr>
          <a:xfrm>
            <a:off x="17249775" y="-150232"/>
            <a:ext cx="9525" cy="10872689"/>
          </a:xfrm>
          <a:prstGeom prst="rect">
            <a:avLst/>
          </a:prstGeom>
          <a:solidFill>
            <a:srgbClr val="FAFAFA"/>
          </a:solidFill>
        </p:spPr>
      </p:sp>
      <p:sp>
        <p:nvSpPr>
          <p:cNvPr id="3" name="TextBox 3"/>
          <p:cNvSpPr txBox="1"/>
          <p:nvPr/>
        </p:nvSpPr>
        <p:spPr>
          <a:xfrm>
            <a:off x="9139238" y="1171102"/>
            <a:ext cx="9525" cy="887095"/>
          </a:xfrm>
          <a:prstGeom prst="rect">
            <a:avLst/>
          </a:prstGeom>
        </p:spPr>
        <p:txBody>
          <a:bodyPr lIns="0" tIns="0" rIns="0" bIns="0" rtlCol="0" anchor="t">
            <a:spAutoFit/>
          </a:bodyPr>
          <a:lstStyle/>
          <a:p>
            <a:pPr algn="ctr">
              <a:lnSpc>
                <a:spcPts val="7280"/>
              </a:lnSpc>
            </a:pPr>
            <a:endParaRPr/>
          </a:p>
        </p:txBody>
      </p:sp>
      <p:sp>
        <p:nvSpPr>
          <p:cNvPr id="4" name="TextBox 4"/>
          <p:cNvSpPr txBox="1"/>
          <p:nvPr/>
        </p:nvSpPr>
        <p:spPr>
          <a:xfrm>
            <a:off x="6206811" y="814549"/>
            <a:ext cx="3449092" cy="1533525"/>
          </a:xfrm>
          <a:prstGeom prst="rect">
            <a:avLst/>
          </a:prstGeom>
        </p:spPr>
        <p:txBody>
          <a:bodyPr lIns="0" tIns="0" rIns="0" bIns="0" rtlCol="0" anchor="t">
            <a:spAutoFit/>
          </a:bodyPr>
          <a:lstStyle/>
          <a:p>
            <a:pPr algn="ctr">
              <a:lnSpc>
                <a:spcPts val="12600"/>
              </a:lnSpc>
            </a:pPr>
            <a:r>
              <a:rPr lang="en-US" sz="9000">
                <a:solidFill>
                  <a:srgbClr val="000000"/>
                </a:solidFill>
                <a:latin typeface="Open Sans Extra Bold" panose="020B0906030804020204"/>
              </a:rPr>
              <a:t>QUIZ?</a:t>
            </a:r>
          </a:p>
        </p:txBody>
      </p:sp>
      <p:sp>
        <p:nvSpPr>
          <p:cNvPr id="5" name="TextBox 5"/>
          <p:cNvSpPr txBox="1"/>
          <p:nvPr/>
        </p:nvSpPr>
        <p:spPr>
          <a:xfrm>
            <a:off x="1170280" y="3862066"/>
            <a:ext cx="17117720" cy="4582795"/>
          </a:xfrm>
          <a:prstGeom prst="rect">
            <a:avLst/>
          </a:prstGeom>
        </p:spPr>
        <p:txBody>
          <a:bodyPr lIns="0" tIns="0" rIns="0" bIns="0" rtlCol="0" anchor="t">
            <a:spAutoFit/>
          </a:bodyPr>
          <a:lstStyle/>
          <a:p>
            <a:pPr marL="1122680" lvl="1" indent="-561340">
              <a:lnSpc>
                <a:spcPts val="7280"/>
              </a:lnSpc>
              <a:buFont typeface="Arial" panose="020B0604020202020204"/>
              <a:buChar char="•"/>
            </a:pPr>
            <a:r>
              <a:rPr lang="en-US" sz="5200">
                <a:solidFill>
                  <a:srgbClr val="000000"/>
                </a:solidFill>
                <a:latin typeface="Open Sans" panose="020B0606030504020204"/>
              </a:rPr>
              <a:t>What's a 7 segment display?</a:t>
            </a:r>
          </a:p>
          <a:p>
            <a:pPr marL="1122680" lvl="1" indent="-561340">
              <a:lnSpc>
                <a:spcPts val="7280"/>
              </a:lnSpc>
              <a:buFont typeface="Arial" panose="020B0604020202020204"/>
              <a:buChar char="•"/>
            </a:pPr>
            <a:r>
              <a:rPr lang="en-US" sz="5200">
                <a:solidFill>
                  <a:srgbClr val="000000"/>
                </a:solidFill>
                <a:latin typeface="Open Sans" panose="020B0606030504020204"/>
              </a:rPr>
              <a:t>Write the orientation of 7 segment display for the number 5.</a:t>
            </a:r>
          </a:p>
          <a:p>
            <a:pPr marL="1122680" lvl="1" indent="-561340">
              <a:lnSpc>
                <a:spcPts val="7280"/>
              </a:lnSpc>
              <a:buFont typeface="Arial" panose="020B0604020202020204"/>
              <a:buChar char="•"/>
            </a:pPr>
            <a:r>
              <a:rPr lang="en-US" sz="5200">
                <a:solidFill>
                  <a:srgbClr val="000000"/>
                </a:solidFill>
                <a:latin typeface="Open Sans" panose="020B0606030504020204"/>
              </a:rPr>
              <a:t>Is there any need of 7 segment display in 2020?Give proper reasoning for your answer.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2"/>
          <a:srcRect/>
          <a:stretch>
            <a:fillRect/>
          </a:stretch>
        </p:blipFill>
        <p:spPr>
          <a:xfrm>
            <a:off x="477228" y="1282117"/>
            <a:ext cx="6595454" cy="5732497"/>
          </a:xfrm>
          <a:prstGeom prst="rect">
            <a:avLst/>
          </a:prstGeom>
        </p:spPr>
      </p:pic>
      <p:grpSp>
        <p:nvGrpSpPr>
          <p:cNvPr id="6" name="Group 6"/>
          <p:cNvGrpSpPr/>
          <p:nvPr/>
        </p:nvGrpSpPr>
        <p:grpSpPr>
          <a:xfrm>
            <a:off x="8108941" y="1229377"/>
            <a:ext cx="8893798" cy="5837977"/>
            <a:chOff x="0" y="0"/>
            <a:chExt cx="11858398" cy="7783969"/>
          </a:xfrm>
        </p:grpSpPr>
        <p:sp>
          <p:nvSpPr>
            <p:cNvPr id="7" name="TextBox 7"/>
            <p:cNvSpPr txBox="1"/>
            <p:nvPr/>
          </p:nvSpPr>
          <p:spPr>
            <a:xfrm>
              <a:off x="0" y="1358968"/>
              <a:ext cx="11858398" cy="6425001"/>
            </a:xfrm>
            <a:prstGeom prst="rect">
              <a:avLst/>
            </a:prstGeom>
          </p:spPr>
          <p:txBody>
            <a:bodyPr lIns="0" tIns="0" rIns="0" bIns="0" rtlCol="0" anchor="t">
              <a:spAutoFit/>
            </a:bodyPr>
            <a:lstStyle/>
            <a:p>
              <a:pPr>
                <a:lnSpc>
                  <a:spcPts val="3880"/>
                </a:lnSpc>
              </a:pPr>
              <a:r>
                <a:rPr lang="en-US" sz="2985">
                  <a:solidFill>
                    <a:srgbClr val="000000"/>
                  </a:solidFill>
                  <a:latin typeface="Space Mono" panose="02000509040000020004"/>
                </a:rPr>
                <a:t>An LED or Light Emitting Diode, is a solid state optical pn-junction diode which emits light energy in the form of photons.The main advantage of light emitting diodes is that because of their small die size, several of them can be connected together within one small and compact package producing what is generally called a 7-segment Display.</a:t>
              </a:r>
            </a:p>
          </p:txBody>
        </p:sp>
        <p:sp>
          <p:nvSpPr>
            <p:cNvPr id="8" name="TextBox 8"/>
            <p:cNvSpPr txBox="1"/>
            <p:nvPr/>
          </p:nvSpPr>
          <p:spPr>
            <a:xfrm>
              <a:off x="0" y="-95250"/>
              <a:ext cx="11858398" cy="915777"/>
            </a:xfrm>
            <a:prstGeom prst="rect">
              <a:avLst/>
            </a:prstGeom>
          </p:spPr>
          <p:txBody>
            <a:bodyPr lIns="0" tIns="0" rIns="0" bIns="0" rtlCol="0" anchor="t">
              <a:spAutoFit/>
            </a:bodyPr>
            <a:lstStyle/>
            <a:p>
              <a:pPr>
                <a:lnSpc>
                  <a:spcPts val="5015"/>
                </a:lnSpc>
              </a:pPr>
              <a:r>
                <a:rPr lang="en-US" sz="4180" u="sng">
                  <a:solidFill>
                    <a:srgbClr val="000000"/>
                  </a:solidFill>
                  <a:latin typeface="Kollektif" panose="020B0604020101010102"/>
                </a:rPr>
                <a:t>What is 7 segment display?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E89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912FA51-A7E5-4996-B090-38C5C7B2269E}"/>
              </a:ext>
            </a:extLst>
          </p:cNvPr>
          <p:cNvSpPr/>
          <p:nvPr/>
        </p:nvSpPr>
        <p:spPr>
          <a:xfrm>
            <a:off x="-304800" y="-266700"/>
            <a:ext cx="19507200" cy="11139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2"/>
          <p:cNvPicPr>
            <a:picLocks noChangeAspect="1"/>
          </p:cNvPicPr>
          <p:nvPr/>
        </p:nvPicPr>
        <p:blipFill>
          <a:blip r:embed="rId2"/>
          <a:srcRect/>
          <a:stretch>
            <a:fillRect/>
          </a:stretch>
        </p:blipFill>
        <p:spPr>
          <a:xfrm rot="-10800000">
            <a:off x="4109598" y="3897108"/>
            <a:ext cx="3054781" cy="3071534"/>
          </a:xfrm>
          <a:prstGeom prst="rect">
            <a:avLst/>
          </a:prstGeom>
        </p:spPr>
      </p:pic>
      <p:sp>
        <p:nvSpPr>
          <p:cNvPr id="3" name="AutoShape 3"/>
          <p:cNvSpPr/>
          <p:nvPr/>
        </p:nvSpPr>
        <p:spPr>
          <a:xfrm>
            <a:off x="17556452" y="0"/>
            <a:ext cx="9525" cy="10872689"/>
          </a:xfrm>
          <a:prstGeom prst="rect">
            <a:avLst/>
          </a:prstGeom>
          <a:solidFill>
            <a:srgbClr val="FAFAFA"/>
          </a:solidFill>
        </p:spPr>
      </p:sp>
      <p:pic>
        <p:nvPicPr>
          <p:cNvPr id="4" name="Picture 4"/>
          <p:cNvPicPr>
            <a:picLocks noChangeAspect="1"/>
          </p:cNvPicPr>
          <p:nvPr/>
        </p:nvPicPr>
        <p:blipFill>
          <a:blip r:embed="rId2"/>
          <a:srcRect/>
          <a:stretch>
            <a:fillRect/>
          </a:stretch>
        </p:blipFill>
        <p:spPr>
          <a:xfrm rot="-10800000">
            <a:off x="2887659" y="3904046"/>
            <a:ext cx="3054781" cy="3071534"/>
          </a:xfrm>
          <a:prstGeom prst="rect">
            <a:avLst/>
          </a:prstGeom>
        </p:spPr>
      </p:pic>
      <p:pic>
        <p:nvPicPr>
          <p:cNvPr id="5" name="Picture 5"/>
          <p:cNvPicPr>
            <a:picLocks noChangeAspect="1"/>
          </p:cNvPicPr>
          <p:nvPr/>
        </p:nvPicPr>
        <p:blipFill>
          <a:blip r:embed="rId3"/>
          <a:srcRect/>
          <a:stretch>
            <a:fillRect/>
          </a:stretch>
        </p:blipFill>
        <p:spPr>
          <a:xfrm>
            <a:off x="7405839" y="3719152"/>
            <a:ext cx="11259057" cy="4472348"/>
          </a:xfrm>
          <a:prstGeom prst="rect">
            <a:avLst/>
          </a:prstGeom>
        </p:spPr>
      </p:pic>
      <p:pic>
        <p:nvPicPr>
          <p:cNvPr id="6" name="Picture 6"/>
          <p:cNvPicPr>
            <a:picLocks noChangeAspect="1"/>
          </p:cNvPicPr>
          <p:nvPr/>
        </p:nvPicPr>
        <p:blipFill>
          <a:blip r:embed="rId4"/>
          <a:srcRect/>
          <a:stretch>
            <a:fillRect/>
          </a:stretch>
        </p:blipFill>
        <p:spPr>
          <a:xfrm>
            <a:off x="722023" y="3719152"/>
            <a:ext cx="3024037" cy="4032049"/>
          </a:xfrm>
          <a:prstGeom prst="rect">
            <a:avLst/>
          </a:prstGeom>
        </p:spPr>
      </p:pic>
      <p:sp>
        <p:nvSpPr>
          <p:cNvPr id="7" name="TextBox 7"/>
          <p:cNvSpPr txBox="1"/>
          <p:nvPr/>
        </p:nvSpPr>
        <p:spPr>
          <a:xfrm>
            <a:off x="415346" y="289966"/>
            <a:ext cx="9690943" cy="1533525"/>
          </a:xfrm>
          <a:prstGeom prst="rect">
            <a:avLst/>
          </a:prstGeom>
        </p:spPr>
        <p:txBody>
          <a:bodyPr lIns="0" tIns="0" rIns="0" bIns="0" rtlCol="0" anchor="t">
            <a:spAutoFit/>
          </a:bodyPr>
          <a:lstStyle/>
          <a:p>
            <a:pPr algn="ctr">
              <a:lnSpc>
                <a:spcPts val="12600"/>
              </a:lnSpc>
            </a:pPr>
            <a:r>
              <a:rPr lang="en-US" sz="9000">
                <a:solidFill>
                  <a:srgbClr val="000000"/>
                </a:solidFill>
                <a:latin typeface="Open Sans Extra Bold" panose="020B0906030804020204"/>
              </a:rPr>
              <a:t>Why 7 Segment?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srcRect/>
          <a:stretch>
            <a:fillRect/>
          </a:stretch>
        </p:blipFill>
        <p:spPr>
          <a:xfrm>
            <a:off x="251458" y="1597905"/>
            <a:ext cx="8375044" cy="7091191"/>
          </a:xfrm>
          <a:prstGeom prst="rect">
            <a:avLst/>
          </a:prstGeom>
        </p:spPr>
      </p:pic>
      <p:pic>
        <p:nvPicPr>
          <p:cNvPr id="8" name="Picture 8"/>
          <p:cNvPicPr>
            <a:picLocks noChangeAspect="1"/>
          </p:cNvPicPr>
          <p:nvPr/>
        </p:nvPicPr>
        <p:blipFill>
          <a:blip r:embed="rId3"/>
          <a:srcRect l="833" r="833"/>
          <a:stretch>
            <a:fillRect/>
          </a:stretch>
        </p:blipFill>
        <p:spPr>
          <a:xfrm>
            <a:off x="8880358" y="1597905"/>
            <a:ext cx="9323832" cy="5340934"/>
          </a:xfrm>
          <a:prstGeom prst="rect">
            <a:avLst/>
          </a:prstGeom>
        </p:spPr>
      </p:pic>
      <p:sp>
        <p:nvSpPr>
          <p:cNvPr id="9" name="TextBox 9"/>
          <p:cNvSpPr txBox="1"/>
          <p:nvPr/>
        </p:nvSpPr>
        <p:spPr>
          <a:xfrm>
            <a:off x="-354255" y="201000"/>
            <a:ext cx="9806872" cy="930960"/>
          </a:xfrm>
          <a:prstGeom prst="rect">
            <a:avLst/>
          </a:prstGeom>
        </p:spPr>
        <p:txBody>
          <a:bodyPr lIns="0" tIns="0" rIns="0" bIns="0" rtlCol="0" anchor="t">
            <a:spAutoFit/>
          </a:bodyPr>
          <a:lstStyle/>
          <a:p>
            <a:pPr algn="ctr">
              <a:lnSpc>
                <a:spcPts val="7595"/>
              </a:lnSpc>
            </a:pPr>
            <a:r>
              <a:rPr lang="en-US" sz="5425">
                <a:solidFill>
                  <a:srgbClr val="000000"/>
                </a:solidFill>
                <a:latin typeface="Open Sans Bold" panose="020B0806030504020204"/>
              </a:rPr>
              <a:t>Truth Table of 7 segment</a:t>
            </a:r>
          </a:p>
        </p:txBody>
      </p:sp>
      <p:sp>
        <p:nvSpPr>
          <p:cNvPr id="10" name="TextBox 10"/>
          <p:cNvSpPr txBox="1"/>
          <p:nvPr/>
        </p:nvSpPr>
        <p:spPr>
          <a:xfrm>
            <a:off x="892969" y="9191625"/>
            <a:ext cx="16366331" cy="580390"/>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panose="020B0306030504020204"/>
              </a:rPr>
              <a:t>Here "x" means switch is closed/connected so that current can pass through that pin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E89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8FCA28-D5A9-45C7-AFA9-EA6806353E8C}"/>
              </a:ext>
            </a:extLst>
          </p:cNvPr>
          <p:cNvSpPr/>
          <p:nvPr/>
        </p:nvSpPr>
        <p:spPr>
          <a:xfrm>
            <a:off x="-152400" y="-150232"/>
            <a:ext cx="19583400" cy="10872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AutoShape 2"/>
          <p:cNvSpPr/>
          <p:nvPr/>
        </p:nvSpPr>
        <p:spPr>
          <a:xfrm>
            <a:off x="17249775" y="-150232"/>
            <a:ext cx="9525" cy="10872689"/>
          </a:xfrm>
          <a:prstGeom prst="rect">
            <a:avLst/>
          </a:prstGeom>
          <a:solidFill>
            <a:srgbClr val="FAFAFA"/>
          </a:solidFill>
        </p:spPr>
      </p:sp>
      <p:pic>
        <p:nvPicPr>
          <p:cNvPr id="3" name="Picture 3"/>
          <p:cNvPicPr>
            <a:picLocks noChangeAspect="1"/>
          </p:cNvPicPr>
          <p:nvPr/>
        </p:nvPicPr>
        <p:blipFill>
          <a:blip r:embed="rId2"/>
          <a:srcRect/>
          <a:stretch>
            <a:fillRect/>
          </a:stretch>
        </p:blipFill>
        <p:spPr>
          <a:xfrm>
            <a:off x="532193" y="1899249"/>
            <a:ext cx="3061332" cy="2935052"/>
          </a:xfrm>
          <a:prstGeom prst="rect">
            <a:avLst/>
          </a:prstGeom>
        </p:spPr>
      </p:pic>
      <p:pic>
        <p:nvPicPr>
          <p:cNvPr id="4" name="Picture 4"/>
          <p:cNvPicPr>
            <a:picLocks noChangeAspect="1"/>
          </p:cNvPicPr>
          <p:nvPr/>
        </p:nvPicPr>
        <p:blipFill>
          <a:blip r:embed="rId3"/>
          <a:srcRect b="7658"/>
          <a:stretch>
            <a:fillRect/>
          </a:stretch>
        </p:blipFill>
        <p:spPr>
          <a:xfrm>
            <a:off x="4856586" y="1899249"/>
            <a:ext cx="2379886" cy="2935052"/>
          </a:xfrm>
          <a:prstGeom prst="rect">
            <a:avLst/>
          </a:prstGeom>
        </p:spPr>
      </p:pic>
      <p:pic>
        <p:nvPicPr>
          <p:cNvPr id="5" name="Picture 5"/>
          <p:cNvPicPr>
            <a:picLocks noChangeAspect="1"/>
          </p:cNvPicPr>
          <p:nvPr/>
        </p:nvPicPr>
        <p:blipFill>
          <a:blip r:embed="rId4"/>
          <a:srcRect/>
          <a:stretch>
            <a:fillRect/>
          </a:stretch>
        </p:blipFill>
        <p:spPr>
          <a:xfrm>
            <a:off x="8663311" y="1899249"/>
            <a:ext cx="2935052" cy="2935052"/>
          </a:xfrm>
          <a:prstGeom prst="rect">
            <a:avLst/>
          </a:prstGeom>
        </p:spPr>
      </p:pic>
      <p:pic>
        <p:nvPicPr>
          <p:cNvPr id="6" name="Picture 6"/>
          <p:cNvPicPr>
            <a:picLocks noChangeAspect="1"/>
          </p:cNvPicPr>
          <p:nvPr/>
        </p:nvPicPr>
        <p:blipFill>
          <a:blip r:embed="rId5"/>
          <a:srcRect/>
          <a:stretch>
            <a:fillRect/>
          </a:stretch>
        </p:blipFill>
        <p:spPr>
          <a:xfrm>
            <a:off x="12720187" y="1899249"/>
            <a:ext cx="2824988" cy="2935052"/>
          </a:xfrm>
          <a:prstGeom prst="rect">
            <a:avLst/>
          </a:prstGeom>
        </p:spPr>
      </p:pic>
      <p:pic>
        <p:nvPicPr>
          <p:cNvPr id="7" name="Picture 7"/>
          <p:cNvPicPr>
            <a:picLocks noChangeAspect="1"/>
          </p:cNvPicPr>
          <p:nvPr/>
        </p:nvPicPr>
        <p:blipFill>
          <a:blip r:embed="rId6"/>
          <a:srcRect r="2760"/>
          <a:stretch>
            <a:fillRect/>
          </a:stretch>
        </p:blipFill>
        <p:spPr>
          <a:xfrm>
            <a:off x="532193" y="6110077"/>
            <a:ext cx="3061332" cy="3148223"/>
          </a:xfrm>
          <a:prstGeom prst="rect">
            <a:avLst/>
          </a:prstGeom>
        </p:spPr>
      </p:pic>
      <p:pic>
        <p:nvPicPr>
          <p:cNvPr id="8" name="Picture 8"/>
          <p:cNvPicPr>
            <a:picLocks noChangeAspect="1"/>
          </p:cNvPicPr>
          <p:nvPr/>
        </p:nvPicPr>
        <p:blipFill>
          <a:blip r:embed="rId7"/>
          <a:srcRect t="6228" r="1180" b="6228"/>
          <a:stretch>
            <a:fillRect/>
          </a:stretch>
        </p:blipFill>
        <p:spPr>
          <a:xfrm>
            <a:off x="4706708" y="6110077"/>
            <a:ext cx="5951516" cy="3161362"/>
          </a:xfrm>
          <a:prstGeom prst="rect">
            <a:avLst/>
          </a:prstGeom>
        </p:spPr>
      </p:pic>
      <p:pic>
        <p:nvPicPr>
          <p:cNvPr id="9" name="Picture 9"/>
          <p:cNvPicPr>
            <a:picLocks noChangeAspect="1"/>
          </p:cNvPicPr>
          <p:nvPr/>
        </p:nvPicPr>
        <p:blipFill>
          <a:blip r:embed="rId8"/>
          <a:srcRect b="11491"/>
          <a:stretch>
            <a:fillRect/>
          </a:stretch>
        </p:blipFill>
        <p:spPr>
          <a:xfrm>
            <a:off x="12096861" y="6110077"/>
            <a:ext cx="3556979" cy="3148223"/>
          </a:xfrm>
          <a:prstGeom prst="rect">
            <a:avLst/>
          </a:prstGeom>
        </p:spPr>
      </p:pic>
      <p:sp>
        <p:nvSpPr>
          <p:cNvPr id="10" name="TextBox 10"/>
          <p:cNvSpPr txBox="1"/>
          <p:nvPr/>
        </p:nvSpPr>
        <p:spPr>
          <a:xfrm>
            <a:off x="0" y="-161925"/>
            <a:ext cx="8782348" cy="1615440"/>
          </a:xfrm>
          <a:prstGeom prst="rect">
            <a:avLst/>
          </a:prstGeom>
        </p:spPr>
        <p:txBody>
          <a:bodyPr lIns="0" tIns="0" rIns="0" bIns="0" rtlCol="0" anchor="t">
            <a:spAutoFit/>
          </a:bodyPr>
          <a:lstStyle/>
          <a:p>
            <a:pPr algn="ctr">
              <a:lnSpc>
                <a:spcPts val="12600"/>
              </a:lnSpc>
            </a:pPr>
            <a:r>
              <a:rPr lang="en-US" sz="8000">
                <a:solidFill>
                  <a:srgbClr val="000000"/>
                </a:solidFill>
                <a:latin typeface="Open Sans Extra Bold" panose="020B0906030804020204"/>
              </a:rPr>
              <a:t>Some Use Case</a:t>
            </a:r>
          </a:p>
        </p:txBody>
      </p:sp>
      <p:sp>
        <p:nvSpPr>
          <p:cNvPr id="11" name="TextBox 11"/>
          <p:cNvSpPr txBox="1"/>
          <p:nvPr/>
        </p:nvSpPr>
        <p:spPr>
          <a:xfrm>
            <a:off x="1335390" y="5019413"/>
            <a:ext cx="1256258"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Counter</a:t>
            </a:r>
          </a:p>
        </p:txBody>
      </p:sp>
      <p:sp>
        <p:nvSpPr>
          <p:cNvPr id="12" name="TextBox 12"/>
          <p:cNvSpPr txBox="1"/>
          <p:nvPr/>
        </p:nvSpPr>
        <p:spPr>
          <a:xfrm>
            <a:off x="4269078" y="5019413"/>
            <a:ext cx="380925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Speed measuring device</a:t>
            </a:r>
          </a:p>
        </p:txBody>
      </p:sp>
      <p:sp>
        <p:nvSpPr>
          <p:cNvPr id="13" name="TextBox 13"/>
          <p:cNvSpPr txBox="1"/>
          <p:nvPr/>
        </p:nvSpPr>
        <p:spPr>
          <a:xfrm>
            <a:off x="9154599" y="5019413"/>
            <a:ext cx="195247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Digital Clock</a:t>
            </a:r>
          </a:p>
        </p:txBody>
      </p:sp>
      <p:sp>
        <p:nvSpPr>
          <p:cNvPr id="14" name="TextBox 14"/>
          <p:cNvSpPr txBox="1"/>
          <p:nvPr/>
        </p:nvSpPr>
        <p:spPr>
          <a:xfrm>
            <a:off x="12805283" y="5019413"/>
            <a:ext cx="265479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Cashier machine </a:t>
            </a:r>
          </a:p>
        </p:txBody>
      </p:sp>
      <p:sp>
        <p:nvSpPr>
          <p:cNvPr id="15" name="TextBox 15"/>
          <p:cNvSpPr txBox="1"/>
          <p:nvPr/>
        </p:nvSpPr>
        <p:spPr>
          <a:xfrm>
            <a:off x="972324" y="9400367"/>
            <a:ext cx="198239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Digital meter</a:t>
            </a:r>
          </a:p>
        </p:txBody>
      </p:sp>
      <p:sp>
        <p:nvSpPr>
          <p:cNvPr id="16" name="TextBox 16"/>
          <p:cNvSpPr txBox="1"/>
          <p:nvPr/>
        </p:nvSpPr>
        <p:spPr>
          <a:xfrm>
            <a:off x="5781365" y="9400367"/>
            <a:ext cx="2583210"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Microwave oven</a:t>
            </a:r>
          </a:p>
        </p:txBody>
      </p:sp>
      <p:sp>
        <p:nvSpPr>
          <p:cNvPr id="17" name="TextBox 17"/>
          <p:cNvSpPr txBox="1"/>
          <p:nvPr/>
        </p:nvSpPr>
        <p:spPr>
          <a:xfrm>
            <a:off x="12507621" y="9400367"/>
            <a:ext cx="273546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Washing machine</a:t>
            </a:r>
          </a:p>
        </p:txBody>
      </p:sp>
      <p:sp>
        <p:nvSpPr>
          <p:cNvPr id="18" name="TextBox 18"/>
          <p:cNvSpPr txBox="1"/>
          <p:nvPr/>
        </p:nvSpPr>
        <p:spPr>
          <a:xfrm>
            <a:off x="16780750" y="9194845"/>
            <a:ext cx="1330078" cy="1092155"/>
          </a:xfrm>
          <a:prstGeom prst="rect">
            <a:avLst/>
          </a:prstGeom>
        </p:spPr>
        <p:txBody>
          <a:bodyPr lIns="0" tIns="0" rIns="0" bIns="0" rtlCol="0" anchor="t">
            <a:spAutoFit/>
          </a:bodyPr>
          <a:lstStyle/>
          <a:p>
            <a:pPr algn="ctr">
              <a:lnSpc>
                <a:spcPts val="7765"/>
              </a:lnSpc>
              <a:spcBef>
                <a:spcPct val="0"/>
              </a:spcBef>
            </a:pPr>
            <a:r>
              <a:rPr lang="en-US" sz="6470">
                <a:solidFill>
                  <a:srgbClr val="000000"/>
                </a:solidFill>
                <a:latin typeface="Kollektif" panose="020B0604020101010102"/>
              </a:rPr>
              <a:t>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5" name="TextBox 5"/>
          <p:cNvSpPr txBox="1"/>
          <p:nvPr/>
        </p:nvSpPr>
        <p:spPr>
          <a:xfrm>
            <a:off x="1072902" y="4295775"/>
            <a:ext cx="15397650" cy="1470261"/>
          </a:xfrm>
          <a:prstGeom prst="rect">
            <a:avLst/>
          </a:prstGeom>
        </p:spPr>
        <p:txBody>
          <a:bodyPr lIns="0" tIns="0" rIns="0" bIns="0" rtlCol="0" anchor="t">
            <a:spAutoFit/>
          </a:bodyPr>
          <a:lstStyle/>
          <a:p>
            <a:pPr algn="ctr">
              <a:lnSpc>
                <a:spcPts val="12020"/>
              </a:lnSpc>
            </a:pPr>
            <a:r>
              <a:rPr lang="en-US" sz="8585">
                <a:solidFill>
                  <a:srgbClr val="000000"/>
                </a:solidFill>
                <a:latin typeface="Open Sans Extra Bold" panose="020B0906030804020204"/>
              </a:rPr>
              <a:t>Lets see codes &amp;Simulation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1140406" cy="1028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6F560A54-3A79-4B0E-82D0-0EE790FAD178}"/>
              </a:ext>
            </a:extLst>
          </p:cNvPr>
          <p:cNvPicPr>
            <a:picLocks noChangeAspect="1"/>
          </p:cNvPicPr>
          <p:nvPr/>
        </p:nvPicPr>
        <p:blipFill>
          <a:blip r:embed="rId2"/>
          <a:srcRect b="3908"/>
          <a:stretch>
            <a:fillRect/>
          </a:stretch>
        </p:blipFill>
        <p:spPr>
          <a:xfrm>
            <a:off x="0" y="0"/>
            <a:ext cx="14123355" cy="10287000"/>
          </a:xfrm>
          <a:prstGeom prst="rect">
            <a:avLst/>
          </a:prstGeom>
        </p:spPr>
      </p:pic>
    </p:spTree>
    <p:extLst>
      <p:ext uri="{BB962C8B-B14F-4D97-AF65-F5344CB8AC3E}">
        <p14:creationId xmlns:p14="http://schemas.microsoft.com/office/powerpoint/2010/main" val="414005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B9B4CD75-A5C5-49C0-895D-3C32187F3074}"/>
              </a:ext>
            </a:extLst>
          </p:cNvPr>
          <p:cNvPicPr>
            <a:picLocks noChangeAspect="1"/>
          </p:cNvPicPr>
          <p:nvPr/>
        </p:nvPicPr>
        <p:blipFill>
          <a:blip r:embed="rId2"/>
          <a:srcRect/>
          <a:stretch>
            <a:fillRect/>
          </a:stretch>
        </p:blipFill>
        <p:spPr>
          <a:xfrm>
            <a:off x="0" y="-1"/>
            <a:ext cx="18669000" cy="8121015"/>
          </a:xfrm>
          <a:prstGeom prst="rect">
            <a:avLst/>
          </a:prstGeom>
        </p:spPr>
      </p:pic>
    </p:spTree>
    <p:extLst>
      <p:ext uri="{BB962C8B-B14F-4D97-AF65-F5344CB8AC3E}">
        <p14:creationId xmlns:p14="http://schemas.microsoft.com/office/powerpoint/2010/main" val="777687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174</Words>
  <Application>Microsoft Office PowerPoint</Application>
  <PresentationFormat>Custom</PresentationFormat>
  <Paragraphs>22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Open Sans Extra Bold</vt:lpstr>
      <vt:lpstr>Calibri Light</vt:lpstr>
      <vt:lpstr>Space Mono</vt:lpstr>
      <vt:lpstr>Open Sans Light</vt:lpstr>
      <vt:lpstr>Calibri</vt:lpstr>
      <vt:lpstr>Open Sans Bold</vt:lpstr>
      <vt:lpstr>Kollektif</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7 Segment Display</dc:title>
  <dc:creator/>
  <cp:lastModifiedBy>user 1</cp:lastModifiedBy>
  <cp:revision>4</cp:revision>
  <cp:lastPrinted>2020-10-10T17:59:53Z</cp:lastPrinted>
  <dcterms:created xsi:type="dcterms:W3CDTF">2006-08-16T00:00:00Z</dcterms:created>
  <dcterms:modified xsi:type="dcterms:W3CDTF">2020-10-10T18:08:39Z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