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6599-6B7A-4C4B-8D4F-62B73B6E43C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D806-2C85-4A8B-9385-37A74983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D806-2C85-4A8B-9385-37A74983D7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80205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DC9E8A-941F-4858-A824-D2F3A6168D27}"/>
              </a:ext>
            </a:extLst>
          </p:cNvPr>
          <p:cNvSpPr/>
          <p:nvPr/>
        </p:nvSpPr>
        <p:spPr>
          <a:xfrm>
            <a:off x="6699903" y="5011341"/>
            <a:ext cx="5492097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teacher: Dr. A S 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Touhidul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82FC9-2518-42D3-85CA-19B9F9B85703}"/>
              </a:ext>
            </a:extLst>
          </p:cNvPr>
          <p:cNvSpPr/>
          <p:nvPr/>
        </p:nvSpPr>
        <p:spPr>
          <a:xfrm>
            <a:off x="0" y="0"/>
            <a:ext cx="121920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a research paper: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effective privacy Architecture  to preserve user Trajectories in Reward-Based LBS Application)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F11361A-EF6A-4BAB-B8E1-B1B7ABEA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35695"/>
              </p:ext>
            </p:extLst>
          </p:nvPr>
        </p:nvGraphicFramePr>
        <p:xfrm>
          <a:off x="2279549" y="2256762"/>
          <a:ext cx="2652590" cy="1559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3180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1669410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Name :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Niamul</a:t>
                      </a:r>
                      <a:r>
                        <a:rPr lang="en-US" sz="1800" dirty="0"/>
                        <a:t> Hasan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239285">
                <a:tc>
                  <a:txBody>
                    <a:bodyPr/>
                    <a:lstStyle/>
                    <a:p>
                      <a:r>
                        <a:rPr lang="en-US" sz="1400" dirty="0"/>
                        <a:t>Semester: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23928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Section :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807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6FE46F-CD74-4878-843F-C44C0DD750D1}"/>
              </a:ext>
            </a:extLst>
          </p:cNvPr>
          <p:cNvSpPr txBox="1"/>
          <p:nvPr/>
        </p:nvSpPr>
        <p:spPr>
          <a:xfrm>
            <a:off x="4213934" y="0"/>
            <a:ext cx="3764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Anonymization Algorithms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BD62-2D04-4D3B-84D5-CC1CEF8259D6}"/>
              </a:ext>
            </a:extLst>
          </p:cNvPr>
          <p:cNvSpPr txBox="1"/>
          <p:nvPr/>
        </p:nvSpPr>
        <p:spPr>
          <a:xfrm>
            <a:off x="403194" y="2140388"/>
            <a:ext cx="681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algorithms to perform anonymization of identified trajectories.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4A987-C421-415A-A04D-7BEFAF8D1464}"/>
              </a:ext>
            </a:extLst>
          </p:cNvPr>
          <p:cNvSpPr txBox="1"/>
          <p:nvPr/>
        </p:nvSpPr>
        <p:spPr>
          <a:xfrm>
            <a:off x="1804386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 1: Generation of Global Location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7D599-4045-4E57-B2E2-2FDB7E16A456}"/>
              </a:ext>
            </a:extLst>
          </p:cNvPr>
          <p:cNvSpPr txBox="1"/>
          <p:nvPr/>
        </p:nvSpPr>
        <p:spPr>
          <a:xfrm>
            <a:off x="1804385" y="3865277"/>
            <a:ext cx="774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 2: Anonymized Location Trajectory</a:t>
            </a:r>
          </a:p>
        </p:txBody>
      </p:sp>
    </p:spTree>
    <p:extLst>
      <p:ext uri="{BB962C8B-B14F-4D97-AF65-F5344CB8AC3E}">
        <p14:creationId xmlns:p14="http://schemas.microsoft.com/office/powerpoint/2010/main" val="117102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A60EF-B41E-45CE-9DD4-498E530750D7}"/>
              </a:ext>
            </a:extLst>
          </p:cNvPr>
          <p:cNvSpPr txBox="1"/>
          <p:nvPr/>
        </p:nvSpPr>
        <p:spPr>
          <a:xfrm>
            <a:off x="3855127" y="0"/>
            <a:ext cx="4347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Experimental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F710E-E4DB-40C0-B768-82C51F97AF75}"/>
              </a:ext>
            </a:extLst>
          </p:cNvPr>
          <p:cNvSpPr txBox="1"/>
          <p:nvPr/>
        </p:nvSpPr>
        <p:spPr>
          <a:xfrm>
            <a:off x="1032029" y="175066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experiments are divided into two parts: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4FAF6-67B9-4C6D-B7F8-C8C248183B85}"/>
              </a:ext>
            </a:extLst>
          </p:cNvPr>
          <p:cNvSpPr txBox="1"/>
          <p:nvPr/>
        </p:nvSpPr>
        <p:spPr>
          <a:xfrm>
            <a:off x="2981786" y="222867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part was designed to present the personal privacy breach and test the effectiveness of the proposed bounded perturbation algorithm for trajectory anonymization in comparison with the perturbation methods.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D667D-9914-4660-B873-661F3B0034BD}"/>
              </a:ext>
            </a:extLst>
          </p:cNvPr>
          <p:cNvSpPr txBox="1"/>
          <p:nvPr/>
        </p:nvSpPr>
        <p:spPr>
          <a:xfrm>
            <a:off x="2981786" y="390700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2</a:t>
            </a:r>
            <a:r>
              <a:rPr lang="en-US" baseline="30000" dirty="0"/>
              <a:t>nd</a:t>
            </a:r>
            <a:r>
              <a:rPr lang="en-US" dirty="0"/>
              <a:t>  part, we measure the effectiveness of bounded perturbation and perturbation techniques in preserving data utility as compared with the original trajectory data</a:t>
            </a:r>
          </a:p>
        </p:txBody>
      </p:sp>
    </p:spTree>
    <p:extLst>
      <p:ext uri="{BB962C8B-B14F-4D97-AF65-F5344CB8AC3E}">
        <p14:creationId xmlns:p14="http://schemas.microsoft.com/office/powerpoint/2010/main" val="7372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264116-DF50-48EB-9116-375611BF8224}"/>
              </a:ext>
            </a:extLst>
          </p:cNvPr>
          <p:cNvSpPr txBox="1"/>
          <p:nvPr/>
        </p:nvSpPr>
        <p:spPr>
          <a:xfrm>
            <a:off x="3811109" y="0"/>
            <a:ext cx="421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Conclusions and 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3C420-E56F-4494-B8FB-24B381C72C9B}"/>
              </a:ext>
            </a:extLst>
          </p:cNvPr>
          <p:cNvSpPr txBox="1"/>
          <p:nvPr/>
        </p:nvSpPr>
        <p:spPr>
          <a:xfrm>
            <a:off x="479396" y="2728066"/>
            <a:ext cx="9650026" cy="11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Significance of the anonymization of identified trajectories.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client-server privacy architecture was able to preserve user privacy.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D6740-9D8A-4614-B297-85478C1667D3}"/>
              </a:ext>
            </a:extLst>
          </p:cNvPr>
          <p:cNvSpPr txBox="1"/>
          <p:nvPr/>
        </p:nvSpPr>
        <p:spPr>
          <a:xfrm>
            <a:off x="763849" y="533071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Future work-&gt;&gt;</a:t>
            </a:r>
          </a:p>
        </p:txBody>
      </p:sp>
    </p:spTree>
    <p:extLst>
      <p:ext uri="{BB962C8B-B14F-4D97-AF65-F5344CB8AC3E}">
        <p14:creationId xmlns:p14="http://schemas.microsoft.com/office/powerpoint/2010/main" val="92193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632E7F-01CC-423D-8F46-531AA8A44A38}"/>
              </a:ext>
            </a:extLst>
          </p:cNvPr>
          <p:cNvSpPr txBox="1"/>
          <p:nvPr/>
        </p:nvSpPr>
        <p:spPr>
          <a:xfrm>
            <a:off x="3881761" y="2740526"/>
            <a:ext cx="609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137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8AC2B0-FF1A-44E5-8FFE-C18EF414D3DF}"/>
              </a:ext>
            </a:extLst>
          </p:cNvPr>
          <p:cNvSpPr txBox="1"/>
          <p:nvPr/>
        </p:nvSpPr>
        <p:spPr>
          <a:xfrm>
            <a:off x="158160" y="2505670"/>
            <a:ext cx="6097424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all about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based LBS Application 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F272F-866D-4AC0-8D68-D6283B1BAFB2}"/>
              </a:ext>
            </a:extLst>
          </p:cNvPr>
          <p:cNvSpPr txBox="1"/>
          <p:nvPr/>
        </p:nvSpPr>
        <p:spPr>
          <a:xfrm>
            <a:off x="5097182" y="159797"/>
            <a:ext cx="1997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76A0E-F467-4D3D-B6DE-61FB70AEC5A8}"/>
              </a:ext>
            </a:extLst>
          </p:cNvPr>
          <p:cNvSpPr txBox="1"/>
          <p:nvPr/>
        </p:nvSpPr>
        <p:spPr>
          <a:xfrm>
            <a:off x="161064" y="4526063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use of reward-based LBS application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A014E6-6270-4585-A027-B23E9AED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24" y="2503408"/>
            <a:ext cx="4131076" cy="29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84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2F121-9FAB-4043-AAA7-3F0C268773A4}"/>
              </a:ext>
            </a:extLst>
          </p:cNvPr>
          <p:cNvSpPr txBox="1"/>
          <p:nvPr/>
        </p:nvSpPr>
        <p:spPr>
          <a:xfrm>
            <a:off x="2491665" y="142042"/>
            <a:ext cx="72086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Reward-based LBS applications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DE264-3F26-45D8-9000-0DEDE10F980F}"/>
              </a:ext>
            </a:extLst>
          </p:cNvPr>
          <p:cNvSpPr txBox="1"/>
          <p:nvPr/>
        </p:nvSpPr>
        <p:spPr>
          <a:xfrm>
            <a:off x="552635" y="3429000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location-based service 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Reward-based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064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E9874-FB41-4F65-9C11-BA384BBE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27"/>
          <a:stretch/>
        </p:blipFill>
        <p:spPr>
          <a:xfrm>
            <a:off x="1595022" y="1222159"/>
            <a:ext cx="9144000" cy="4468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FFFA7-E6B5-4899-AF3A-4499A9ACCE0F}"/>
              </a:ext>
            </a:extLst>
          </p:cNvPr>
          <p:cNvSpPr txBox="1"/>
          <p:nvPr/>
        </p:nvSpPr>
        <p:spPr>
          <a:xfrm>
            <a:off x="3266982" y="97654"/>
            <a:ext cx="5658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breach of identified trajectories</a:t>
            </a:r>
            <a:endParaRPr lang="en-US" sz="2800" b="1" i="0" u="sng" strike="noStrike" dirty="0"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55669651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28CFD-01F7-41D8-8491-9E6C8D3ED48F}"/>
              </a:ext>
            </a:extLst>
          </p:cNvPr>
          <p:cNvSpPr txBox="1"/>
          <p:nvPr/>
        </p:nvSpPr>
        <p:spPr>
          <a:xfrm>
            <a:off x="3599089" y="0"/>
            <a:ext cx="4993821" cy="66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Inference and Linking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1E7-284A-40C5-BCFD-F877E079DF10}"/>
              </a:ext>
            </a:extLst>
          </p:cNvPr>
          <p:cNvSpPr txBox="1"/>
          <p:nvPr/>
        </p:nvSpPr>
        <p:spPr>
          <a:xfrm>
            <a:off x="472736" y="4036212"/>
            <a:ext cx="10349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Adversary could gain knowledge about mobility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publicly available data sources to identify the user’s corresponding sensitive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89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65518-DE29-4BF9-95AB-8DA1437CC639}"/>
              </a:ext>
            </a:extLst>
          </p:cNvPr>
          <p:cNvSpPr txBox="1"/>
          <p:nvPr/>
        </p:nvSpPr>
        <p:spPr>
          <a:xfrm>
            <a:off x="2539013" y="139369"/>
            <a:ext cx="7563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 Client-Server-Based Privacy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B35A8-1153-4F9A-B2D6-6A51F747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23" y="1651247"/>
            <a:ext cx="6281177" cy="4285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B1EDD-42F2-451F-9826-AAF5DD2C5881}"/>
              </a:ext>
            </a:extLst>
          </p:cNvPr>
          <p:cNvSpPr txBox="1"/>
          <p:nvPr/>
        </p:nvSpPr>
        <p:spPr>
          <a:xfrm>
            <a:off x="552806" y="3447602"/>
            <a:ext cx="3530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the overview of the proposed client-server privacy architecture.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64FDE9-F0AF-49E6-B2EE-BF0E98265AC7}"/>
              </a:ext>
            </a:extLst>
          </p:cNvPr>
          <p:cNvSpPr/>
          <p:nvPr/>
        </p:nvSpPr>
        <p:spPr>
          <a:xfrm>
            <a:off x="4173647" y="3286408"/>
            <a:ext cx="1557197" cy="968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433F31E-1493-4D84-98EE-C7AFCD3DF0E9}"/>
              </a:ext>
            </a:extLst>
          </p:cNvPr>
          <p:cNvSpPr/>
          <p:nvPr/>
        </p:nvSpPr>
        <p:spPr>
          <a:xfrm>
            <a:off x="909312" y="2189440"/>
            <a:ext cx="4673999" cy="2558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943DC-3F2F-464F-BA52-DE644BC718C6}"/>
              </a:ext>
            </a:extLst>
          </p:cNvPr>
          <p:cNvSpPr txBox="1"/>
          <p:nvPr/>
        </p:nvSpPr>
        <p:spPr>
          <a:xfrm>
            <a:off x="3314323" y="-34594"/>
            <a:ext cx="642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Anonymization, Bounded Perturbation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EB1B5-9C99-401A-A46E-C0114AEE0077}"/>
              </a:ext>
            </a:extLst>
          </p:cNvPr>
          <p:cNvSpPr txBox="1"/>
          <p:nvPr/>
        </p:nvSpPr>
        <p:spPr>
          <a:xfrm>
            <a:off x="1536938" y="3062732"/>
            <a:ext cx="228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&lt; id, (x, y, t)&gt;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226CC-09EB-4424-9A6B-678486212DDD}"/>
              </a:ext>
            </a:extLst>
          </p:cNvPr>
          <p:cNvCxnSpPr>
            <a:cxnSpLocks/>
          </p:cNvCxnSpPr>
          <p:nvPr/>
        </p:nvCxnSpPr>
        <p:spPr>
          <a:xfrm flipV="1">
            <a:off x="2257695" y="3384895"/>
            <a:ext cx="153695" cy="84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4C49A7-0290-4DE0-912C-E36EF209D7A6}"/>
              </a:ext>
            </a:extLst>
          </p:cNvPr>
          <p:cNvSpPr txBox="1"/>
          <p:nvPr/>
        </p:nvSpPr>
        <p:spPr>
          <a:xfrm>
            <a:off x="1536938" y="4219502"/>
            <a:ext cx="1823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of the user u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E95D7-B093-498A-9403-77788710743D}"/>
              </a:ext>
            </a:extLst>
          </p:cNvPr>
          <p:cNvSpPr txBox="1"/>
          <p:nvPr/>
        </p:nvSpPr>
        <p:spPr>
          <a:xfrm>
            <a:off x="2652196" y="3787169"/>
            <a:ext cx="228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visited point at time 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C21AF-C199-4B0E-8DDE-B512204A569B}"/>
              </a:ext>
            </a:extLst>
          </p:cNvPr>
          <p:cNvCxnSpPr>
            <a:cxnSpLocks/>
          </p:cNvCxnSpPr>
          <p:nvPr/>
        </p:nvCxnSpPr>
        <p:spPr>
          <a:xfrm flipH="1" flipV="1">
            <a:off x="2980114" y="3415860"/>
            <a:ext cx="398386" cy="40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17C9E8-05E4-4831-84C1-22EF16F3A654}"/>
              </a:ext>
            </a:extLst>
          </p:cNvPr>
          <p:cNvSpPr txBox="1"/>
          <p:nvPr/>
        </p:nvSpPr>
        <p:spPr>
          <a:xfrm>
            <a:off x="1301863" y="2189440"/>
            <a:ext cx="375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 of user u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71B86F-7F02-4AFA-9535-E3ABDC2EBABE}"/>
              </a:ext>
            </a:extLst>
          </p:cNvPr>
          <p:cNvSpPr/>
          <p:nvPr/>
        </p:nvSpPr>
        <p:spPr>
          <a:xfrm>
            <a:off x="6835805" y="2175029"/>
            <a:ext cx="4673999" cy="2558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4787A-1896-47E6-9971-DD2C59AAFD23}"/>
              </a:ext>
            </a:extLst>
          </p:cNvPr>
          <p:cNvSpPr txBox="1"/>
          <p:nvPr/>
        </p:nvSpPr>
        <p:spPr>
          <a:xfrm>
            <a:off x="6764784" y="2823334"/>
            <a:ext cx="4745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L={id,(x1, y1, t1),(x2, y2, t2), . . . ,(</a:t>
            </a:r>
            <a:r>
              <a:rPr lang="fr-FR" dirty="0" err="1"/>
              <a:t>xn</a:t>
            </a:r>
            <a:r>
              <a:rPr lang="fr-FR" dirty="0"/>
              <a:t>, </a:t>
            </a:r>
            <a:r>
              <a:rPr lang="fr-FR" dirty="0" err="1"/>
              <a:t>yn</a:t>
            </a:r>
            <a:r>
              <a:rPr lang="fr-FR" dirty="0"/>
              <a:t>, </a:t>
            </a:r>
            <a:r>
              <a:rPr lang="fr-FR" dirty="0" err="1"/>
              <a:t>tn</a:t>
            </a:r>
            <a:r>
              <a:rPr lang="fr-FR" dirty="0"/>
              <a:t>)}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25681-B12B-4B61-ABCD-B4FD18C52F29}"/>
              </a:ext>
            </a:extLst>
          </p:cNvPr>
          <p:cNvCxnSpPr>
            <a:cxnSpLocks/>
          </p:cNvCxnSpPr>
          <p:nvPr/>
        </p:nvCxnSpPr>
        <p:spPr>
          <a:xfrm flipH="1" flipV="1">
            <a:off x="7379969" y="3192666"/>
            <a:ext cx="709666" cy="105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3F28B1-899F-416E-9DB1-2C40527D67FB}"/>
              </a:ext>
            </a:extLst>
          </p:cNvPr>
          <p:cNvSpPr txBox="1"/>
          <p:nvPr/>
        </p:nvSpPr>
        <p:spPr>
          <a:xfrm>
            <a:off x="7368877" y="4187272"/>
            <a:ext cx="2110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of the user u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751EC-1672-4BEB-BAE7-980A0DD12EC6}"/>
              </a:ext>
            </a:extLst>
          </p:cNvPr>
          <p:cNvSpPr txBox="1"/>
          <p:nvPr/>
        </p:nvSpPr>
        <p:spPr>
          <a:xfrm>
            <a:off x="8484134" y="3745251"/>
            <a:ext cx="2648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visited point at time 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05039D-F257-4CEE-BC1E-7A573A4A39B2}"/>
              </a:ext>
            </a:extLst>
          </p:cNvPr>
          <p:cNvCxnSpPr>
            <a:cxnSpLocks/>
          </p:cNvCxnSpPr>
          <p:nvPr/>
        </p:nvCxnSpPr>
        <p:spPr>
          <a:xfrm flipH="1" flipV="1">
            <a:off x="7996770" y="3192666"/>
            <a:ext cx="642160" cy="59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75A1BE-9195-4181-B173-938AE61C2CA4}"/>
              </a:ext>
            </a:extLst>
          </p:cNvPr>
          <p:cNvSpPr txBox="1"/>
          <p:nvPr/>
        </p:nvSpPr>
        <p:spPr>
          <a:xfrm>
            <a:off x="7230165" y="2161746"/>
            <a:ext cx="4017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Identified trajectory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048F4E-798F-4D06-88E1-5BB9B1B6662E}"/>
              </a:ext>
            </a:extLst>
          </p:cNvPr>
          <p:cNvSpPr/>
          <p:nvPr/>
        </p:nvSpPr>
        <p:spPr>
          <a:xfrm>
            <a:off x="8412550" y="1925812"/>
            <a:ext cx="1460942" cy="28285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DCB9B9-854A-4647-886E-96111393A2E5}"/>
              </a:ext>
            </a:extLst>
          </p:cNvPr>
          <p:cNvSpPr/>
          <p:nvPr/>
        </p:nvSpPr>
        <p:spPr>
          <a:xfrm>
            <a:off x="2517157" y="1908699"/>
            <a:ext cx="1262294" cy="299972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31DF39-0125-49EE-9773-C7B38827AFEB}"/>
              </a:ext>
            </a:extLst>
          </p:cNvPr>
          <p:cNvCxnSpPr>
            <a:cxnSpLocks/>
          </p:cNvCxnSpPr>
          <p:nvPr/>
        </p:nvCxnSpPr>
        <p:spPr>
          <a:xfrm flipH="1" flipV="1">
            <a:off x="8979969" y="3192666"/>
            <a:ext cx="109702" cy="61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C1DC8D-1038-4E25-AAB3-1DD006E38D20}"/>
              </a:ext>
            </a:extLst>
          </p:cNvPr>
          <p:cNvCxnSpPr>
            <a:cxnSpLocks/>
          </p:cNvCxnSpPr>
          <p:nvPr/>
        </p:nvCxnSpPr>
        <p:spPr>
          <a:xfrm flipV="1">
            <a:off x="9873492" y="3192666"/>
            <a:ext cx="642160" cy="61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DDBF50-B1F5-4367-846B-771AA4EF3DD9}"/>
              </a:ext>
            </a:extLst>
          </p:cNvPr>
          <p:cNvSpPr txBox="1"/>
          <p:nvPr/>
        </p:nvSpPr>
        <p:spPr>
          <a:xfrm>
            <a:off x="3287690" y="0"/>
            <a:ext cx="642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Global location set (GLS)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39A89-9370-4666-91FF-F0620DDC290F}"/>
              </a:ext>
            </a:extLst>
          </p:cNvPr>
          <p:cNvSpPr txBox="1"/>
          <p:nvPr/>
        </p:nvSpPr>
        <p:spPr>
          <a:xfrm>
            <a:off x="472735" y="24896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GLS is generated by using OpenStreetMap 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948570-66C3-4CC1-9D5A-D05385BD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18" y="2740638"/>
            <a:ext cx="5489082" cy="3632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EEF76D-63CA-4B8E-B492-F289EB3FE682}"/>
              </a:ext>
            </a:extLst>
          </p:cNvPr>
          <p:cNvSpPr txBox="1"/>
          <p:nvPr/>
        </p:nvSpPr>
        <p:spPr>
          <a:xfrm>
            <a:off x="6924583" y="3059668"/>
            <a:ext cx="644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45F90C-8CFE-455B-A43B-FD1C1B3FC4F2}"/>
              </a:ext>
            </a:extLst>
          </p:cNvPr>
          <p:cNvCxnSpPr>
            <a:cxnSpLocks/>
          </p:cNvCxnSpPr>
          <p:nvPr/>
        </p:nvCxnSpPr>
        <p:spPr>
          <a:xfrm flipH="1" flipV="1">
            <a:off x="7503610" y="3244335"/>
            <a:ext cx="500591" cy="252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297EB0-1890-4298-94B4-07B41A1FDC7F}"/>
              </a:ext>
            </a:extLst>
          </p:cNvPr>
          <p:cNvCxnSpPr>
            <a:cxnSpLocks/>
          </p:cNvCxnSpPr>
          <p:nvPr/>
        </p:nvCxnSpPr>
        <p:spPr>
          <a:xfrm flipH="1" flipV="1">
            <a:off x="7377345" y="3429000"/>
            <a:ext cx="626856" cy="663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BCDB2-D8FD-47C9-815F-545D2C215648}"/>
              </a:ext>
            </a:extLst>
          </p:cNvPr>
          <p:cNvCxnSpPr>
            <a:cxnSpLocks/>
          </p:cNvCxnSpPr>
          <p:nvPr/>
        </p:nvCxnSpPr>
        <p:spPr>
          <a:xfrm flipH="1" flipV="1">
            <a:off x="7066625" y="3429000"/>
            <a:ext cx="1016012" cy="2539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1CA7AB-7A57-4709-9F66-FC6C28F7847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246640" y="3429000"/>
            <a:ext cx="681119" cy="142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073B8E-4697-4BCA-B9A1-D6BDB4A0A90A}"/>
              </a:ext>
            </a:extLst>
          </p:cNvPr>
          <p:cNvSpPr txBox="1"/>
          <p:nvPr/>
        </p:nvSpPr>
        <p:spPr>
          <a:xfrm>
            <a:off x="472735" y="4095311"/>
            <a:ext cx="3670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of a global location set, where nodes represent the </a:t>
            </a:r>
            <a:r>
              <a:rPr lang="en-US" dirty="0" err="1"/>
              <a:t>PoIs</a:t>
            </a:r>
            <a:r>
              <a:rPr lang="en-US" dirty="0"/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9EF606-4634-4D88-90FD-0C2968BDE5D6}"/>
              </a:ext>
            </a:extLst>
          </p:cNvPr>
          <p:cNvCxnSpPr>
            <a:cxnSpLocks/>
          </p:cNvCxnSpPr>
          <p:nvPr/>
        </p:nvCxnSpPr>
        <p:spPr>
          <a:xfrm>
            <a:off x="4203333" y="4467293"/>
            <a:ext cx="195777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9B7B24-D2BE-4E77-86F2-F74ED64AE7E4}"/>
              </a:ext>
            </a:extLst>
          </p:cNvPr>
          <p:cNvSpPr txBox="1"/>
          <p:nvPr/>
        </p:nvSpPr>
        <p:spPr>
          <a:xfrm>
            <a:off x="426545" y="50842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connected with each other by a distance d.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B9EA1-2881-473F-A47D-D67C9EA34C7F}"/>
              </a:ext>
            </a:extLst>
          </p:cNvPr>
          <p:cNvSpPr txBox="1"/>
          <p:nvPr/>
        </p:nvSpPr>
        <p:spPr>
          <a:xfrm>
            <a:off x="426545" y="60039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noise 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34516-DF7E-4299-9515-D0CC3D81E473}"/>
              </a:ext>
            </a:extLst>
          </p:cNvPr>
          <p:cNvSpPr txBox="1"/>
          <p:nvPr/>
        </p:nvSpPr>
        <p:spPr>
          <a:xfrm>
            <a:off x="1380847" y="10337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noise r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222A1-ECA5-4CB7-A932-F113875ACFEE}"/>
              </a:ext>
            </a:extLst>
          </p:cNvPr>
          <p:cNvSpPr txBox="1"/>
          <p:nvPr/>
        </p:nvSpPr>
        <p:spPr>
          <a:xfrm>
            <a:off x="4428107" y="54148"/>
            <a:ext cx="3335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Bounded perturbation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DE64C-594E-4D1D-9086-8E400F4ACD6A}"/>
              </a:ext>
            </a:extLst>
          </p:cNvPr>
          <p:cNvSpPr txBox="1"/>
          <p:nvPr/>
        </p:nvSpPr>
        <p:spPr>
          <a:xfrm>
            <a:off x="1658644" y="16173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new </a:t>
            </a:r>
            <a:r>
              <a:rPr lang="en-US" dirty="0" err="1"/>
              <a:t>PoIs</a:t>
            </a:r>
            <a:r>
              <a:rPr lang="en-US" dirty="0"/>
              <a:t>    (</a:t>
            </a:r>
            <a:r>
              <a:rPr lang="en-US" dirty="0" err="1"/>
              <a:t>x’i</a:t>
            </a:r>
            <a:r>
              <a:rPr lang="en-US" dirty="0"/>
              <a:t> = xi +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y’i</a:t>
            </a:r>
            <a:r>
              <a:rPr lang="en-US" dirty="0"/>
              <a:t> = </a:t>
            </a:r>
            <a:r>
              <a:rPr lang="en-US" dirty="0" err="1"/>
              <a:t>yi</a:t>
            </a:r>
            <a:r>
              <a:rPr lang="en-US" dirty="0"/>
              <a:t> + </a:t>
            </a:r>
            <a:r>
              <a:rPr lang="en-US" dirty="0" err="1"/>
              <a:t>ry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17221-7E82-4892-B76A-2A3972F829DC}"/>
              </a:ext>
            </a:extLst>
          </p:cNvPr>
          <p:cNvSpPr txBox="1"/>
          <p:nvPr/>
        </p:nvSpPr>
        <p:spPr>
          <a:xfrm>
            <a:off x="3193370" y="2196002"/>
            <a:ext cx="3430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rx</a:t>
            </a:r>
            <a:r>
              <a:rPr lang="en-US" sz="1600" dirty="0"/>
              <a:t> is the random noise for </a:t>
            </a:r>
            <a:r>
              <a:rPr lang="en-US" sz="1600" dirty="0" err="1"/>
              <a:t>xn</a:t>
            </a:r>
            <a:r>
              <a:rPr lang="en-US" sz="1600" dirty="0"/>
              <a:t> and </a:t>
            </a:r>
            <a:r>
              <a:rPr lang="en-US" sz="1600" dirty="0" err="1"/>
              <a:t>ry</a:t>
            </a:r>
            <a:r>
              <a:rPr lang="en-US" sz="1600" dirty="0"/>
              <a:t> is the random noise for </a:t>
            </a:r>
            <a:r>
              <a:rPr lang="en-US" sz="1600" dirty="0" err="1"/>
              <a:t>yn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FF830-9CB2-40ED-BA08-12437C9396C0}"/>
              </a:ext>
            </a:extLst>
          </p:cNvPr>
          <p:cNvSpPr txBox="1"/>
          <p:nvPr/>
        </p:nvSpPr>
        <p:spPr>
          <a:xfrm>
            <a:off x="3193370" y="3105834"/>
            <a:ext cx="3733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So, the random noise </a:t>
            </a:r>
            <a:r>
              <a:rPr lang="en-US" dirty="0" err="1"/>
              <a:t>rx,ry</a:t>
            </a:r>
            <a:r>
              <a:rPr lang="en-US" dirty="0"/>
              <a:t> is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366F63-1ABE-442A-8A57-7CA2F3FE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07" y="3594954"/>
            <a:ext cx="2828925" cy="1276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3C520D-69B6-4557-910D-F9B2822051FD}"/>
              </a:ext>
            </a:extLst>
          </p:cNvPr>
          <p:cNvSpPr txBox="1"/>
          <p:nvPr/>
        </p:nvSpPr>
        <p:spPr>
          <a:xfrm>
            <a:off x="8660535" y="3594954"/>
            <a:ext cx="230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R= Earth’s radius </a:t>
            </a:r>
          </a:p>
          <a:p>
            <a:r>
              <a:rPr lang="en-US" dirty="0" err="1"/>
              <a:t>rd</a:t>
            </a:r>
            <a:r>
              <a:rPr lang="en-US" dirty="0"/>
              <a:t>= random distance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B1BC6-C05D-48B1-98BB-346DC5B45009}"/>
              </a:ext>
            </a:extLst>
          </p:cNvPr>
          <p:cNvSpPr txBox="1"/>
          <p:nvPr/>
        </p:nvSpPr>
        <p:spPr>
          <a:xfrm>
            <a:off x="8660535" y="4227902"/>
            <a:ext cx="316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ra= random uniform direction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ABB43-208A-48FA-9F81-BBA7C97A78C7}"/>
              </a:ext>
            </a:extLst>
          </p:cNvPr>
          <p:cNvSpPr txBox="1"/>
          <p:nvPr/>
        </p:nvSpPr>
        <p:spPr>
          <a:xfrm>
            <a:off x="529755" y="5360424"/>
            <a:ext cx="11534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identified trajectory L and applying bounded perturbation technique to generate the anonymized trajectory L’ , represented by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0A7020-EEC1-4263-9427-04FB8D7F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70" y="6098449"/>
            <a:ext cx="4429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763</TotalTime>
  <Words>440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45</cp:revision>
  <dcterms:created xsi:type="dcterms:W3CDTF">2020-09-19T15:22:12Z</dcterms:created>
  <dcterms:modified xsi:type="dcterms:W3CDTF">2020-09-20T21:23:56Z</dcterms:modified>
</cp:coreProperties>
</file>