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0"/>
  </p:notesMasterIdLst>
  <p:sldIdLst>
    <p:sldId id="304" r:id="rId2"/>
    <p:sldId id="256" r:id="rId3"/>
    <p:sldId id="302" r:id="rId4"/>
    <p:sldId id="299" r:id="rId5"/>
    <p:sldId id="300" r:id="rId6"/>
    <p:sldId id="285" r:id="rId7"/>
    <p:sldId id="303" r:id="rId8"/>
    <p:sldId id="297" r:id="rId9"/>
    <p:sldId id="283" r:id="rId10"/>
    <p:sldId id="260" r:id="rId11"/>
    <p:sldId id="261" r:id="rId12"/>
    <p:sldId id="262" r:id="rId13"/>
    <p:sldId id="276" r:id="rId14"/>
    <p:sldId id="279" r:id="rId15"/>
    <p:sldId id="265" r:id="rId16"/>
    <p:sldId id="263" r:id="rId17"/>
    <p:sldId id="257" r:id="rId18"/>
    <p:sldId id="266" r:id="rId19"/>
    <p:sldId id="258" r:id="rId20"/>
    <p:sldId id="272" r:id="rId21"/>
    <p:sldId id="273" r:id="rId22"/>
    <p:sldId id="274" r:id="rId23"/>
    <p:sldId id="275" r:id="rId24"/>
    <p:sldId id="290" r:id="rId25"/>
    <p:sldId id="292" r:id="rId26"/>
    <p:sldId id="293" r:id="rId27"/>
    <p:sldId id="294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66FA6-A450-44A2-86CF-E79C19589EEE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5A06-DEF1-41FF-BA1A-E3A70C265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4785A74-3509-41B8-AE5C-B74F85555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B2EC9C-165C-4744-AB56-251178454949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501DD14-BB4E-4146-B0B1-72339A7CE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ln w="12700" cap="flat">
            <a:solidFill>
              <a:schemeClr val="tx1"/>
            </a:solidFill>
          </a:ln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978B51E-2ACB-43E3-949D-D04A78A16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1F7DBE4-F979-41CF-A0D1-2919B6DAA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4264F2A-C646-4868-8CAB-F807853CF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7B9FA8-6608-4DC1-B91C-2DC8A5921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We will take a break and talk about class philosophy.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3570EE2-0992-46A9-98FC-AD3F7DA41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6D4472F-D270-4062-BE93-5D69C5E62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85133C3-2476-46F6-B9A5-4EBC93872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5DF76C4-2C45-471A-99A7-AA092D02A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That is, any computer, no matter how primitive or advance, can be divided into five parts:</a:t>
            </a:r>
          </a:p>
          <a:p>
            <a:r>
              <a:rPr lang="en-US" altLang="en-US"/>
              <a:t>1. The input devices bring the data from the outside world into the computer.</a:t>
            </a:r>
          </a:p>
          <a:p>
            <a:r>
              <a:rPr lang="en-US" altLang="en-US"/>
              <a:t>2. These data are kept in the computer’s memory  until ...</a:t>
            </a:r>
          </a:p>
          <a:p>
            <a:r>
              <a:rPr lang="en-US" altLang="en-US"/>
              <a:t>3. The datapath request and process them.</a:t>
            </a:r>
          </a:p>
          <a:p>
            <a:r>
              <a:rPr lang="en-US" altLang="en-US"/>
              <a:t>4. The operation of the datapath is controlled by the computer’s controller.</a:t>
            </a:r>
          </a:p>
          <a:p>
            <a:r>
              <a:rPr lang="en-US" altLang="en-US"/>
              <a:t>All the work done by the computer will NOT do us any good unless we can get the data back to the outside world. </a:t>
            </a:r>
          </a:p>
          <a:p>
            <a:r>
              <a:rPr lang="en-US" altLang="en-US"/>
              <a:t> 5. Getting the data back to the outside world is the job of the output devices.</a:t>
            </a:r>
          </a:p>
          <a:p>
            <a:endParaRPr lang="en-US" altLang="en-US"/>
          </a:p>
          <a:p>
            <a:r>
              <a:rPr lang="en-US" altLang="en-US"/>
              <a:t>The most COMMON way to connect these 5 components together is to use a network of busses.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B8E4FC4-CA37-486A-9995-B60377D5F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D33FA91-0C7C-47C3-92D2-11534E072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3E1C93-2109-482D-8BC8-E45D1361181A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0EC642A-BD23-4D20-95D9-542EFBF13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CB5204-0752-495E-9869-E6777EFD1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4592CF-2CFC-448D-AC19-BF502AC33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C1FD6B-EB85-40D0-A9E4-901A1A4B1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5E83A1-8AB1-493D-BD4C-999F8EC194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E1E01A-6D95-4C46-97A4-F3C31D611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11410F-0B10-4679-BA08-7E76495BCD4D}" type="slidenum">
              <a:rPr kumimoji="0" lang="en-US" altLang="en-US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0" lang="en-US" altLang="en-US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E652DBA-C9DA-4948-AFF2-12EF7E146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" y="750888"/>
            <a:ext cx="6594475" cy="3709987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CC2714C-418A-40D5-998E-2732EB4A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CA0090-8976-405F-80A3-958A0CCD5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BD2E6E4-5B0B-4BEB-A7B4-5A9C1E1727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6A195B-9BAB-499A-8504-F17756339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0DE3EE9-72ED-42DE-9A07-FB011210A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E08EF8-3BC4-42E1-92C4-997550EFE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History/Applications  matters because</a:t>
            </a:r>
          </a:p>
          <a:p>
            <a:r>
              <a:rPr lang="en-US" altLang="en-US"/>
              <a:t>1) People buy computers to run programs</a:t>
            </a:r>
          </a:p>
          <a:p>
            <a:r>
              <a:rPr lang="en-US" altLang="en-US"/>
              <a:t>2) Most people don;’t write own programs</a:t>
            </a:r>
          </a:p>
          <a:p>
            <a:r>
              <a:rPr lang="en-US" altLang="en-US"/>
              <a:t>3) Documented IDA interface means people ship binary machine code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5FDC02-017B-4253-996A-61E1F419E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4AA62B8-A481-4B17-87DA-5621CD66C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0B56697-CA67-44B4-81E7-59E823573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0600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5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4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6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27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8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E09C43-DE85-43C9-98DE-0982B70DCE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B6DD6C-40B4-4796-92F6-F4AEAB733E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EB20-EA6A-4E63-ADCE-95AEBE3E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OUR ONLINE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1AD2-99F0-42CE-871A-3B55E830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MAKE THIS PANDEMIC SITUATION AN OPPORTUNITY FOR OUR OVERALL DEVELOPMENT WITH THE HELP OF BOTH OF THE SIDES.</a:t>
            </a:r>
          </a:p>
          <a:p>
            <a:r>
              <a:rPr lang="en-US" dirty="0"/>
              <a:t>SO, LETS START OUR CLASS</a:t>
            </a:r>
          </a:p>
        </p:txBody>
      </p:sp>
    </p:spTree>
    <p:extLst>
      <p:ext uri="{BB962C8B-B14F-4D97-AF65-F5344CB8AC3E}">
        <p14:creationId xmlns:p14="http://schemas.microsoft.com/office/powerpoint/2010/main" val="1699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037DE21-50D6-4AD4-A752-AD475F303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1" y="304800"/>
            <a:ext cx="4919663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What is “Computer Architecture”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D122755-61F2-45B6-8BB4-357376F1A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 rot="10800000" flipV="1">
            <a:off x="2209800" y="2430379"/>
            <a:ext cx="7599947" cy="1973179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Computer Architecture   = 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Instruction Set Architecture +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800" dirty="0"/>
              <a:t>        Machine Organization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C4F11B-ADC3-4F75-BCDB-A7EE7157C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1" y="215900"/>
            <a:ext cx="816927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Instruction Set Architecture (subset of Computer Arch.)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986B1C-A2C4-48E7-993E-362E1761E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9950"/>
            <a:ext cx="7988300" cy="1917700"/>
          </a:xfrm>
          <a:noFill/>
          <a:ln/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altLang="en-US" dirty="0"/>
              <a:t>... the attributes of a [computing] system as seen by the programmer, </a:t>
            </a:r>
            <a:r>
              <a:rPr lang="en-US" altLang="en-US" i="1" dirty="0"/>
              <a:t>i.e.  </a:t>
            </a:r>
            <a:r>
              <a:rPr lang="en-US" altLang="en-US" dirty="0"/>
              <a:t>the conceptual structure and functional behavior, as distinct from the organization of the data flows and controls the logic design, and the physical implementation.    		– Amdahl, </a:t>
            </a:r>
            <a:r>
              <a:rPr lang="en-US" altLang="en-US" dirty="0" err="1"/>
              <a:t>Blaaw</a:t>
            </a:r>
            <a:r>
              <a:rPr lang="en-US" altLang="en-US" dirty="0"/>
              <a:t>, and Brooks,  1964</a:t>
            </a:r>
          </a:p>
        </p:txBody>
      </p:sp>
      <p:grpSp>
        <p:nvGrpSpPr>
          <p:cNvPr id="9252" name="Group 36">
            <a:extLst>
              <a:ext uri="{FF2B5EF4-FFF2-40B4-BE49-F238E27FC236}">
                <a16:creationId xmlns:a16="http://schemas.microsoft.com/office/drawing/2014/main" id="{CCC9D761-C344-4FCD-8886-DA2D67E6CA72}"/>
              </a:ext>
            </a:extLst>
          </p:cNvPr>
          <p:cNvGrpSpPr>
            <a:grpSpLocks/>
          </p:cNvGrpSpPr>
          <p:nvPr/>
        </p:nvGrpSpPr>
        <p:grpSpPr bwMode="auto">
          <a:xfrm>
            <a:off x="6890084" y="3216274"/>
            <a:ext cx="3479466" cy="1851025"/>
            <a:chOff x="3316" y="1808"/>
            <a:chExt cx="2256" cy="1384"/>
          </a:xfrm>
        </p:grpSpPr>
        <p:sp>
          <p:nvSpPr>
            <p:cNvPr id="9220" name="Line 4">
              <a:extLst>
                <a:ext uri="{FF2B5EF4-FFF2-40B4-BE49-F238E27FC236}">
                  <a16:creationId xmlns:a16="http://schemas.microsoft.com/office/drawing/2014/main" id="{BE569A06-DEF6-48A4-905B-57C527EDB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888"/>
              <a:ext cx="1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>
              <a:extLst>
                <a:ext uri="{FF2B5EF4-FFF2-40B4-BE49-F238E27FC236}">
                  <a16:creationId xmlns:a16="http://schemas.microsoft.com/office/drawing/2014/main" id="{DF5993D4-39DF-4696-A29C-AA0D645A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" y="2240"/>
              <a:ext cx="2008" cy="952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Line 6">
              <a:extLst>
                <a:ext uri="{FF2B5EF4-FFF2-40B4-BE49-F238E27FC236}">
                  <a16:creationId xmlns:a16="http://schemas.microsoft.com/office/drawing/2014/main" id="{35724E40-02FC-435B-89D1-71EA3A953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1884"/>
              <a:ext cx="328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Line 7">
              <a:extLst>
                <a:ext uri="{FF2B5EF4-FFF2-40B4-BE49-F238E27FC236}">
                  <a16:creationId xmlns:a16="http://schemas.microsoft.com/office/drawing/2014/main" id="{D7E30FBA-1DAE-4AFC-BEEF-BD6F75051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4" y="1892"/>
              <a:ext cx="248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Line 8">
              <a:extLst>
                <a:ext uri="{FF2B5EF4-FFF2-40B4-BE49-F238E27FC236}">
                  <a16:creationId xmlns:a16="http://schemas.microsoft.com/office/drawing/2014/main" id="{98E10A30-A71E-49C3-AAC9-DB42A01F0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892"/>
              <a:ext cx="0" cy="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CB756ED1-E117-4700-AA46-1281CF614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4" y="2804"/>
              <a:ext cx="248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9226" name="Rectangle 10">
              <a:extLst>
                <a:ext uri="{FF2B5EF4-FFF2-40B4-BE49-F238E27FC236}">
                  <a16:creationId xmlns:a16="http://schemas.microsoft.com/office/drawing/2014/main" id="{349FE26C-ADA1-42D9-A13A-1BA5DE43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808"/>
              <a:ext cx="1241" cy="25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7000"/>
                </a:lnSpc>
              </a:pPr>
              <a:r>
                <a:rPr lang="en-US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SOFTWARE</a:t>
              </a:r>
            </a:p>
          </p:txBody>
        </p:sp>
        <p:sp>
          <p:nvSpPr>
            <p:cNvPr id="9227" name="Oval 11">
              <a:extLst>
                <a:ext uri="{FF2B5EF4-FFF2-40B4-BE49-F238E27FC236}">
                  <a16:creationId xmlns:a16="http://schemas.microsoft.com/office/drawing/2014/main" id="{144676F5-6EBF-47B8-A57C-193B5C958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2852"/>
              <a:ext cx="232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>
              <a:extLst>
                <a:ext uri="{FF2B5EF4-FFF2-40B4-BE49-F238E27FC236}">
                  <a16:creationId xmlns:a16="http://schemas.microsoft.com/office/drawing/2014/main" id="{B9DFB70A-1670-4DFE-B0D3-C3EC952E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04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Oval 13">
              <a:extLst>
                <a:ext uri="{FF2B5EF4-FFF2-40B4-BE49-F238E27FC236}">
                  <a16:creationId xmlns:a16="http://schemas.microsoft.com/office/drawing/2014/main" id="{07B7BF04-76E9-44F7-A975-F1BE613B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420"/>
              <a:ext cx="184" cy="1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8F1694BE-EE78-4CF0-A82E-389CBA492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2796"/>
              <a:ext cx="52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E67F4006-B666-434C-93C1-E07196E8C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2" y="3036"/>
              <a:ext cx="568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EFD16A15-ACD7-4AEB-81D4-10E30A4A6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6" y="2460"/>
              <a:ext cx="52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AF921A11-283A-4A79-99E5-6F7309ECB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604"/>
              <a:ext cx="472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>
              <a:extLst>
                <a:ext uri="{FF2B5EF4-FFF2-40B4-BE49-F238E27FC236}">
                  <a16:creationId xmlns:a16="http://schemas.microsoft.com/office/drawing/2014/main" id="{25B688BB-9F3B-47EA-A246-4685301B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468"/>
              <a:ext cx="52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541B4006-4CD4-4F1E-A4F5-B0ED66C4F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>
              <a:extLst>
                <a:ext uri="{FF2B5EF4-FFF2-40B4-BE49-F238E27FC236}">
                  <a16:creationId xmlns:a16="http://schemas.microsoft.com/office/drawing/2014/main" id="{8C6CFEA7-B7D7-42DB-B1A0-90AE7F0C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6782C8FA-C5F4-4845-8C34-AA7058183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83E1AEA6-2E1A-442D-953B-6E3DEE9D1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381E12E1-7062-4499-A95C-449FE357C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68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455A6DF9-4A5F-4334-89BE-0A8B4699A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0" y="2460"/>
              <a:ext cx="4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27526D55-A324-44AF-A308-801997F92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6" y="2896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9A1B492B-A886-43D7-8CCF-AEF9161AE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6" y="2892"/>
              <a:ext cx="13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27">
              <a:extLst>
                <a:ext uri="{FF2B5EF4-FFF2-40B4-BE49-F238E27FC236}">
                  <a16:creationId xmlns:a16="http://schemas.microsoft.com/office/drawing/2014/main" id="{6F609320-888E-4945-8522-E809AF1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708"/>
              <a:ext cx="136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32FFFA1A-AE53-4AA9-BC3D-8175D9439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80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id="{36B22126-8F12-49BA-B92E-BA6CE978A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8" y="2948"/>
              <a:ext cx="104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0">
              <a:extLst>
                <a:ext uri="{FF2B5EF4-FFF2-40B4-BE49-F238E27FC236}">
                  <a16:creationId xmlns:a16="http://schemas.microsoft.com/office/drawing/2014/main" id="{918BCA79-CF6E-417F-8C9F-B645768EB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044"/>
              <a:ext cx="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1">
              <a:extLst>
                <a:ext uri="{FF2B5EF4-FFF2-40B4-BE49-F238E27FC236}">
                  <a16:creationId xmlns:a16="http://schemas.microsoft.com/office/drawing/2014/main" id="{37211411-5A5B-44BB-9C1D-5ED7C2150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2948"/>
              <a:ext cx="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Line 32">
              <a:extLst>
                <a:ext uri="{FF2B5EF4-FFF2-40B4-BE49-F238E27FC236}">
                  <a16:creationId xmlns:a16="http://schemas.microsoft.com/office/drawing/2014/main" id="{E137CBE8-9C0C-41FD-BB4D-E35128C75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2" y="3044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Line 33">
              <a:extLst>
                <a:ext uri="{FF2B5EF4-FFF2-40B4-BE49-F238E27FC236}">
                  <a16:creationId xmlns:a16="http://schemas.microsoft.com/office/drawing/2014/main" id="{7C09F00A-8D43-4E27-85CF-40947B4D2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6" y="2852"/>
              <a:ext cx="56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4">
              <a:extLst>
                <a:ext uri="{FF2B5EF4-FFF2-40B4-BE49-F238E27FC236}">
                  <a16:creationId xmlns:a16="http://schemas.microsoft.com/office/drawing/2014/main" id="{A4577F13-87F3-4B3E-B14A-55D1296F7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0" y="2844"/>
              <a:ext cx="104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5">
              <a:extLst>
                <a:ext uri="{FF2B5EF4-FFF2-40B4-BE49-F238E27FC236}">
                  <a16:creationId xmlns:a16="http://schemas.microsoft.com/office/drawing/2014/main" id="{93E3A9B1-D3CF-4364-82DD-00E8F2762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40" y="2748"/>
              <a:ext cx="152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3" name="Rectangle 37">
            <a:extLst>
              <a:ext uri="{FF2B5EF4-FFF2-40B4-BE49-F238E27FC236}">
                <a16:creationId xmlns:a16="http://schemas.microsoft.com/office/drawing/2014/main" id="{0A76453D-0FE8-4604-9322-A99750447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641725"/>
            <a:ext cx="74676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--  Organization of Programmable </a:t>
            </a:r>
          </a:p>
          <a:p>
            <a:pPr>
              <a:lnSpc>
                <a:spcPct val="85000"/>
              </a:lnSpc>
            </a:pPr>
            <a:r>
              <a:rPr lang="en-US" altLang="en-US" b="1" dirty="0"/>
              <a:t>    Storage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Data Types &amp; Data Structures:</a:t>
            </a:r>
          </a:p>
          <a:p>
            <a:pPr>
              <a:lnSpc>
                <a:spcPct val="85000"/>
              </a:lnSpc>
            </a:pPr>
            <a:r>
              <a:rPr lang="en-US" altLang="en-US" b="1" dirty="0"/>
              <a:t>         Encodings &amp; Representations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Set 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Instruction Formats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Modes of Addressing and Accessing Data Items and Instructions</a:t>
            </a:r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</a:pPr>
            <a:r>
              <a:rPr lang="en-US" altLang="en-US" b="1" dirty="0"/>
              <a:t>--  Exceptional Conditions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BFBB2C-BFF9-41CF-8DCB-BBE18DA36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0601" y="279400"/>
            <a:ext cx="5713413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Instruction Set: a Critical Interface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5C27B45-9429-4DA2-89A1-D18B89E0C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0670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86FC943E-510C-4FCA-ABAA-F85179FD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27A599AB-5255-4E83-8558-1E5BF5B6E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6163" y="1702260"/>
            <a:ext cx="88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9A40A815-A54A-45F8-BC12-CE9C3551E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3622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57572823-6BE7-4BCE-B302-7857B7D61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85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465BB252-0B4E-4613-AC63-AA586DCCA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5150" y="266700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D9911C75-3FA3-4FE9-ABE2-0726F20FD6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1450" y="2368550"/>
            <a:ext cx="165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1210E23E-96DC-4B57-948A-F35854B9C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850" y="2749550"/>
            <a:ext cx="2413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272995B1-925F-4315-91BA-61D48AC5C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19875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B94042CE-E680-44A7-9A05-AEF85295A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1350" y="19748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47B08401-45B1-48C2-A6E8-0C157081A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190500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DEE19AA2-D998-493C-B179-78947CA62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150" y="17462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>
            <a:extLst>
              <a:ext uri="{FF2B5EF4-FFF2-40B4-BE49-F238E27FC236}">
                <a16:creationId xmlns:a16="http://schemas.microsoft.com/office/drawing/2014/main" id="{D9CD2453-0407-494E-A8E3-3B016D1F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>
            <a:extLst>
              <a:ext uri="{FF2B5EF4-FFF2-40B4-BE49-F238E27FC236}">
                <a16:creationId xmlns:a16="http://schemas.microsoft.com/office/drawing/2014/main" id="{E27A0CD4-4446-42EF-9E1D-4E8534DE5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1835150"/>
            <a:ext cx="635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A24BAE76-4383-493B-A72E-085AA08A19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3050" y="2444750"/>
            <a:ext cx="317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7F9EFAF7-9934-40BB-8E33-6556B875A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5750" y="2673350"/>
            <a:ext cx="1397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E5D6841B-271F-4E01-BCC0-BD7CBF34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0550" y="2444750"/>
            <a:ext cx="292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7EC769FB-C6D1-4B77-B1D2-1EA01567A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5350" y="250825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FA236220-0C64-48FC-A159-783C27034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2520950"/>
            <a:ext cx="63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85CBAB0C-F29C-4236-A0D9-4AC4D1FCD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7192" y="2063750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D6F2B3F4-C56A-4358-9EDB-08B3F61D62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0650" y="2203450"/>
            <a:ext cx="241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EDBA41BE-0DD0-45FB-B597-85C46167F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6850" y="1981200"/>
            <a:ext cx="31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9F2D7F5E-924E-4D00-A21B-50991378B7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8250" y="1822450"/>
            <a:ext cx="2413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922BD0F0-D211-453B-9AE9-6504EA1BF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1950" y="16700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F16725E4-D48B-4173-B145-018AF3C616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3850" y="1593850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8">
            <a:extLst>
              <a:ext uri="{FF2B5EF4-FFF2-40B4-BE49-F238E27FC236}">
                <a16:creationId xmlns:a16="http://schemas.microsoft.com/office/drawing/2014/main" id="{48349880-5F22-4C9A-817A-41F7E8C0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A6454937-EBD0-4AB3-B395-B4819C09D5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36322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4DDF6225-C7EC-4B8B-8D45-0D831AB0E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3657600"/>
            <a:ext cx="25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6579536-E391-40B7-8A95-CACC9D0D2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683000"/>
            <a:ext cx="254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842CA046-9E47-41E8-BCCE-9F825141C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505200"/>
            <a:ext cx="101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618D4AF2-C637-49D1-A568-456E6DE586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2000" y="3505200"/>
            <a:ext cx="12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>
            <a:extLst>
              <a:ext uri="{FF2B5EF4-FFF2-40B4-BE49-F238E27FC236}">
                <a16:creationId xmlns:a16="http://schemas.microsoft.com/office/drawing/2014/main" id="{FA292DC8-2AA2-4DBC-AF54-59925A57B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927600"/>
            <a:ext cx="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>
            <a:extLst>
              <a:ext uri="{FF2B5EF4-FFF2-40B4-BE49-F238E27FC236}">
                <a16:creationId xmlns:a16="http://schemas.microsoft.com/office/drawing/2014/main" id="{E18D5C0A-6CF5-4B92-829A-4674173BF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11600"/>
            <a:ext cx="0" cy="55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FDA95E5E-4C11-409F-9686-414B49638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4495800"/>
            <a:ext cx="33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>
            <a:extLst>
              <a:ext uri="{FF2B5EF4-FFF2-40B4-BE49-F238E27FC236}">
                <a16:creationId xmlns:a16="http://schemas.microsoft.com/office/drawing/2014/main" id="{552754A8-C48F-4A22-AF26-05C2EBFC0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4521200"/>
            <a:ext cx="1016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E3DBB7C6-03E1-4715-B23F-15D25FB26D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4800" y="4851400"/>
            <a:ext cx="25400" cy="127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0F965AA6-11B8-4635-8464-C5C83B061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00" y="4521200"/>
            <a:ext cx="4318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>
            <a:extLst>
              <a:ext uri="{FF2B5EF4-FFF2-40B4-BE49-F238E27FC236}">
                <a16:creationId xmlns:a16="http://schemas.microsoft.com/office/drawing/2014/main" id="{5B101449-CD6F-40DA-9FC1-C80F145FB4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7200" y="4597400"/>
            <a:ext cx="20320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E9297757-CEA7-4C95-A819-C115334051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4800" y="5029200"/>
            <a:ext cx="203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>
            <a:extLst>
              <a:ext uri="{FF2B5EF4-FFF2-40B4-BE49-F238E27FC236}">
                <a16:creationId xmlns:a16="http://schemas.microsoft.com/office/drawing/2014/main" id="{5A889500-6E00-4212-B87B-C76530096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911600"/>
            <a:ext cx="4826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>
            <a:extLst>
              <a:ext uri="{FF2B5EF4-FFF2-40B4-BE49-F238E27FC236}">
                <a16:creationId xmlns:a16="http://schemas.microsoft.com/office/drawing/2014/main" id="{922F0EAF-2BE8-47BF-9F00-32DEDFADD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4800" y="3251200"/>
            <a:ext cx="330200" cy="736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>
            <a:extLst>
              <a:ext uri="{FF2B5EF4-FFF2-40B4-BE49-F238E27FC236}">
                <a16:creationId xmlns:a16="http://schemas.microsoft.com/office/drawing/2014/main" id="{2A472A2A-B2F3-4B07-96F9-CE24F886C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3276600"/>
            <a:ext cx="177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Line 45">
            <a:extLst>
              <a:ext uri="{FF2B5EF4-FFF2-40B4-BE49-F238E27FC236}">
                <a16:creationId xmlns:a16="http://schemas.microsoft.com/office/drawing/2014/main" id="{13C3D5FA-413D-4C02-8F1B-2795CE402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6100" y="4195009"/>
            <a:ext cx="508000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Line 46">
            <a:extLst>
              <a:ext uri="{FF2B5EF4-FFF2-40B4-BE49-F238E27FC236}">
                <a16:creationId xmlns:a16="http://schemas.microsoft.com/office/drawing/2014/main" id="{C0F32685-5E65-4496-B8F0-E63B9EF169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0000" y="3251200"/>
            <a:ext cx="584200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F5759DA2-79DF-49FC-A4F9-E10D109A7E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1400" y="3276600"/>
            <a:ext cx="27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1312" name="Rectangle 48">
            <a:extLst>
              <a:ext uri="{FF2B5EF4-FFF2-40B4-BE49-F238E27FC236}">
                <a16:creationId xmlns:a16="http://schemas.microsoft.com/office/drawing/2014/main" id="{FF3372BF-0C80-41C9-9AC0-A9408778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2908301"/>
            <a:ext cx="1701800" cy="3032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en-US" b="1" dirty="0"/>
              <a:t>instruction set</a:t>
            </a:r>
          </a:p>
        </p:txBody>
      </p:sp>
      <p:sp>
        <p:nvSpPr>
          <p:cNvPr id="11313" name="Rectangle 49">
            <a:extLst>
              <a:ext uri="{FF2B5EF4-FFF2-40B4-BE49-F238E27FC236}">
                <a16:creationId xmlns:a16="http://schemas.microsoft.com/office/drawing/2014/main" id="{6C4343EF-DFDD-45F6-A338-6BA504B8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2207461"/>
            <a:ext cx="1049903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software</a:t>
            </a:r>
          </a:p>
        </p:txBody>
      </p:sp>
      <p:sp>
        <p:nvSpPr>
          <p:cNvPr id="11314" name="Rectangle 50">
            <a:extLst>
              <a:ext uri="{FF2B5EF4-FFF2-40B4-BE49-F238E27FC236}">
                <a16:creationId xmlns:a16="http://schemas.microsoft.com/office/drawing/2014/main" id="{64C2B9AB-1B0E-4C73-856B-8439F36C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995" y="4121150"/>
            <a:ext cx="123765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dirty="0"/>
              <a:t>hardware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97364DE-3BA3-4E0D-BF36-1ECADD44A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Instruction Set Architecture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A749CA-9512-4FCE-8B67-0C4E46278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/>
          </a:bodyPr>
          <a:lstStyle/>
          <a:p>
            <a:pPr>
              <a:defRPr/>
            </a:pPr>
            <a:r>
              <a:rPr lang="en-US" altLang="en-US"/>
              <a:t>A very important abstraction:</a:t>
            </a:r>
          </a:p>
          <a:p>
            <a:pPr lvl="1">
              <a:defRPr/>
            </a:pPr>
            <a:r>
              <a:rPr lang="en-US" altLang="en-US" i="1"/>
              <a:t>interface </a:t>
            </a:r>
            <a:r>
              <a:rPr lang="en-US" altLang="en-US"/>
              <a:t>between hardware and low-level software</a:t>
            </a:r>
          </a:p>
          <a:p>
            <a:pPr lvl="1">
              <a:defRPr/>
            </a:pPr>
            <a:r>
              <a:rPr lang="en-US" altLang="en-US" i="1"/>
              <a:t>standardizes</a:t>
            </a:r>
            <a:r>
              <a:rPr lang="en-US" altLang="en-US"/>
              <a:t> instructions, machine language bit patterns, etc.</a:t>
            </a:r>
          </a:p>
          <a:p>
            <a:pPr lvl="1">
              <a:defRPr/>
            </a:pPr>
            <a:r>
              <a:rPr lang="en-US" altLang="en-US"/>
              <a:t>advantage: </a:t>
            </a:r>
            <a:r>
              <a:rPr lang="en-US" altLang="en-US" i="1"/>
              <a:t>allows</a:t>
            </a:r>
            <a:r>
              <a:rPr lang="en-US" altLang="en-US"/>
              <a:t> </a:t>
            </a:r>
            <a:r>
              <a:rPr lang="en-US" altLang="en-US" i="1"/>
              <a:t>different implementations of the same architecture</a:t>
            </a:r>
          </a:p>
          <a:p>
            <a:pPr lvl="1">
              <a:defRPr/>
            </a:pPr>
            <a:r>
              <a:rPr lang="en-US" altLang="en-US"/>
              <a:t>disadvantage: </a:t>
            </a:r>
            <a:r>
              <a:rPr lang="en-US" altLang="en-US" i="1"/>
              <a:t>sometimes prevents adding new innovations</a:t>
            </a:r>
            <a:br>
              <a:rPr lang="en-US" altLang="en-US" i="1"/>
            </a:br>
            <a:endParaRPr lang="en-US" altLang="en-US" i="1"/>
          </a:p>
          <a:p>
            <a:pPr>
              <a:defRPr/>
            </a:pPr>
            <a:r>
              <a:rPr lang="en-US" altLang="en-US"/>
              <a:t>Modern instruction set architectures:</a:t>
            </a:r>
          </a:p>
          <a:p>
            <a:pPr lvl="1">
              <a:defRPr/>
            </a:pPr>
            <a:r>
              <a:rPr lang="en-US" altLang="en-US"/>
              <a:t>80x86/Pentium/K6, PowerPC, DEC Alpha, MIPS, SPARC, HP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CAC3B-6C8D-41A8-94ED-F050CAF2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1AB79-80FF-4CF0-B980-F71C0520D0C9}" type="datetime1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24581" name="Footer Placeholder 2">
            <a:extLst>
              <a:ext uri="{FF2B5EF4-FFF2-40B4-BE49-F238E27FC236}">
                <a16:creationId xmlns:a16="http://schemas.microsoft.com/office/drawing/2014/main" id="{1AD75B90-45A0-43E2-809D-952C4D393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24582" name="Slide Number Placeholder 3">
            <a:extLst>
              <a:ext uri="{FF2B5EF4-FFF2-40B4-BE49-F238E27FC236}">
                <a16:creationId xmlns:a16="http://schemas.microsoft.com/office/drawing/2014/main" id="{CBB60971-287B-4385-9001-41A9A80C4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28E2DC-45B1-44D6-84AB-18E654827F99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>
            <a:extLst>
              <a:ext uri="{FF2B5EF4-FFF2-40B4-BE49-F238E27FC236}">
                <a16:creationId xmlns:a16="http://schemas.microsoft.com/office/drawing/2014/main" id="{23C0E77C-E71F-4BF6-BFBC-6D7AF2E28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-381000"/>
            <a:ext cx="8001000" cy="2876685"/>
          </a:xfrm>
        </p:spPr>
        <p:txBody>
          <a:bodyPr vert="horz" lIns="63500" tIns="25400" rIns="63500" bIns="25400" rtlCol="0" anchor="t">
            <a:spAutoFit/>
          </a:bodyPr>
          <a:lstStyle/>
          <a:p>
            <a:pPr>
              <a:defRPr/>
            </a:pPr>
            <a:br>
              <a:rPr lang="en-US" altLang="en-US"/>
            </a:br>
            <a:r>
              <a:rPr lang="en-US" altLang="en-US"/>
              <a:t>What is Computer Architecture?</a:t>
            </a:r>
            <a:br>
              <a:rPr lang="en-US" altLang="en-US"/>
            </a:br>
            <a:r>
              <a:rPr lang="en-US" altLang="en-US"/>
              <a:t>Easy Answer</a:t>
            </a:r>
          </a:p>
        </p:txBody>
      </p:sp>
      <p:sp>
        <p:nvSpPr>
          <p:cNvPr id="26627" name="Rectangle 3075">
            <a:extLst>
              <a:ext uri="{FF2B5EF4-FFF2-40B4-BE49-F238E27FC236}">
                <a16:creationId xmlns:a16="http://schemas.microsoft.com/office/drawing/2014/main" id="{0C8CAD66-4CD0-4816-A479-93D784706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2470151"/>
            <a:ext cx="7772400" cy="201677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spAutoFit/>
          </a:bodyPr>
          <a:lstStyle/>
          <a:p>
            <a:pPr marL="203200" indent="-203200">
              <a:buNone/>
            </a:pPr>
            <a:r>
              <a:rPr lang="en-US" altLang="en-US" sz="3600"/>
              <a:t> Computer Architecture   = 	</a:t>
            </a:r>
          </a:p>
          <a:p>
            <a:pPr marL="203200" indent="-203200">
              <a:buNone/>
            </a:pPr>
            <a:r>
              <a:rPr lang="en-US" altLang="en-US" sz="3600"/>
              <a:t> Instruction Set Architecture + </a:t>
            </a:r>
          </a:p>
          <a:p>
            <a:pPr marL="203200" indent="-203200">
              <a:buNone/>
            </a:pPr>
            <a:r>
              <a:rPr lang="en-US" altLang="en-US" sz="3600"/>
              <a:t> Machine Organization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76562-6671-40FF-AE78-96A9E3CA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66835-9273-4394-99B8-88C44BEB137C}" type="datetime1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95F3-7018-4F08-8914-47EEA9D5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Shammi Akhtar</a:t>
            </a:r>
          </a:p>
        </p:txBody>
      </p:sp>
      <p:sp>
        <p:nvSpPr>
          <p:cNvPr id="26630" name="Slide Number Placeholder 3">
            <a:extLst>
              <a:ext uri="{FF2B5EF4-FFF2-40B4-BE49-F238E27FC236}">
                <a16:creationId xmlns:a16="http://schemas.microsoft.com/office/drawing/2014/main" id="{C41BEA19-4C99-4AE0-959B-86CE4C30B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B0B52F-A61E-4BDD-9AF7-599FFD44CFC1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25902D-DD5D-4CB9-BB4B-F82EB9227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173" y="149038"/>
            <a:ext cx="9970155" cy="790574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What is “Computer Architecture”?</a:t>
            </a: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9A251E68-AF21-4068-960E-8402B7CE8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4648200"/>
            <a:ext cx="7848600" cy="1900238"/>
          </a:xfrm>
          <a:noFill/>
          <a:ln/>
        </p:spPr>
        <p:txBody>
          <a:bodyPr/>
          <a:lstStyle/>
          <a:p>
            <a:r>
              <a:rPr lang="en-US" altLang="en-US"/>
              <a:t>Coordination of many </a:t>
            </a:r>
            <a:r>
              <a:rPr lang="en-US" altLang="en-US" i="1">
                <a:solidFill>
                  <a:schemeClr val="accent1"/>
                </a:solidFill>
              </a:rPr>
              <a:t>levels of abstraction (mainly within the oval; NOTE: Arithmetic ckts fall into both architecture and digital design).</a:t>
            </a:r>
            <a:endParaRPr lang="en-US" altLang="en-US"/>
          </a:p>
          <a:p>
            <a:r>
              <a:rPr lang="en-US" altLang="en-US"/>
              <a:t>Under a rapidly </a:t>
            </a:r>
            <a:r>
              <a:rPr lang="en-US" altLang="en-US">
                <a:solidFill>
                  <a:schemeClr val="accent1"/>
                </a:solidFill>
              </a:rPr>
              <a:t>changing set of forces</a:t>
            </a:r>
            <a:endParaRPr lang="en-US" altLang="en-US"/>
          </a:p>
          <a:p>
            <a:r>
              <a:rPr lang="en-US" altLang="en-US"/>
              <a:t>Design, Measurement, </a:t>
            </a:r>
            <a:r>
              <a:rPr lang="en-US" altLang="en-US" i="1"/>
              <a:t>and</a:t>
            </a:r>
            <a:r>
              <a:rPr lang="en-US" altLang="en-US"/>
              <a:t>   Evaluation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1ABE27-5484-43DF-A286-6CE49A76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26797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I/O system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35916F7-BB11-45FD-9273-969011C7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89400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55C6472-51E5-4A93-A0C2-B9CB3DF7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67970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Instr. Set Proc.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B4B3FE6-D20A-47F6-B9D7-A733B88D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266065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ABCA8F50-A25A-44B3-8F3B-192D649C3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66065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389495F-AD4A-4E48-9BEC-94D38452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120900"/>
            <a:ext cx="1155766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Compiler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9842906C-E953-4320-B7B5-EAEAD92B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EA71E427-4D3A-40FF-81DE-040D482C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14351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8D013308-9CB4-48E8-898E-C5E66C4D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16891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D9636BCE-DD45-42D2-8E04-8630DE7A19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4414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82182205-C379-44FA-B618-EB3D5F6DE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50" y="14478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9F0984B4-B726-422C-9315-3011CE70D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454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446AD31C-8917-464E-9907-3BFDF8A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0922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Application</a:t>
            </a:r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2C4E90EE-6F37-4500-AF4B-8D2B90319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813" y="9906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43357E3D-8916-47FB-AFCE-1CE9094C3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9969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C58E79E6-FA05-49CE-AAA7-EEBC06D3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356870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Digital Design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89E51239-94FF-4B9E-BB6F-C79FC38F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5369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CDD52EEC-D93A-4F43-8C55-56B7F235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60800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Circuit Design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F3B896C1-A79E-4EA3-B6FD-01BC8AD8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892550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502CD67E-99EA-45E3-B057-88A37BE9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49555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6A787898-2757-405C-854B-4C1146FE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2336801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Instruction Set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Architecture</a:t>
            </a:r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F7609260-FD49-4D59-AECC-58E4830F2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1" y="2120900"/>
            <a:ext cx="1183209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Firmware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57A65526-7660-4EB1-82B5-AE492B39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7">
            <a:extLst>
              <a:ext uri="{FF2B5EF4-FFF2-40B4-BE49-F238E27FC236}">
                <a16:creationId xmlns:a16="http://schemas.microsoft.com/office/drawing/2014/main" id="{DF1A0DFB-E57F-4418-A244-37CE5AC62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0" y="9906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543E5C37-E0DC-4453-83DC-8FCDB9D7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4" y="3101976"/>
            <a:ext cx="23932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b="1"/>
              <a:t>Datapath &amp; Control </a:t>
            </a:r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D8664B6D-EDA5-46B4-81DD-B85F2341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3054350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69062719-5262-41E7-BD58-394ED3136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4" y="4114801"/>
            <a:ext cx="8461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/>
              <a:t>Layout</a:t>
            </a:r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1671EB69-5DB6-403F-9B81-3CB665E1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0" y="4121150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2">
            <a:extLst>
              <a:ext uri="{FF2B5EF4-FFF2-40B4-BE49-F238E27FC236}">
                <a16:creationId xmlns:a16="http://schemas.microsoft.com/office/drawing/2014/main" id="{71A3C0ED-FA2D-4F69-8486-FE1CDBE7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53340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E7425B-FDA0-40A9-99D7-4FF08A838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441" y="279399"/>
            <a:ext cx="4748463" cy="711201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Organization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BEE51BC7-1C93-4879-AF52-D894B33A9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3603" y="1089858"/>
            <a:ext cx="5410200" cy="56943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200" dirty="0"/>
              <a:t>Capabilities &amp; Performance Characteristics of Principal Functional Units (FUs)</a:t>
            </a:r>
          </a:p>
          <a:p>
            <a:pPr lvl="1"/>
            <a:r>
              <a:rPr lang="en-US" altLang="en-US" dirty="0"/>
              <a:t>(e.g., Registers, ALU, Shifters, Logic Units, ...)</a:t>
            </a:r>
            <a:endParaRPr lang="en-US" altLang="en-US" sz="2200" dirty="0"/>
          </a:p>
          <a:p>
            <a:r>
              <a:rPr lang="en-US" altLang="en-US" sz="2200" dirty="0"/>
              <a:t> Advanced design and analysis of FUs for opt. (speed, power)</a:t>
            </a:r>
          </a:p>
          <a:p>
            <a:r>
              <a:rPr lang="en-US" altLang="en-US" sz="2200" dirty="0"/>
              <a:t>Ways in which these components are interconnected</a:t>
            </a:r>
          </a:p>
          <a:p>
            <a:r>
              <a:rPr lang="en-US" altLang="en-US" sz="2200" dirty="0"/>
              <a:t>Information flows between components</a:t>
            </a:r>
          </a:p>
          <a:p>
            <a:r>
              <a:rPr lang="en-US" altLang="en-US" sz="2200" dirty="0"/>
              <a:t>Logic and means by which such information flow is controlled.</a:t>
            </a:r>
          </a:p>
          <a:p>
            <a:r>
              <a:rPr lang="en-US" altLang="en-US" sz="2200" dirty="0"/>
              <a:t>Choreography of FUs to realize the ISA</a:t>
            </a:r>
          </a:p>
          <a:p>
            <a:r>
              <a:rPr lang="en-US" altLang="en-US" sz="2200" dirty="0"/>
              <a:t>Register Transfer Level  (RTL) Description</a:t>
            </a: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5174C00-0BFE-47C2-AF23-998511BE8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990601"/>
            <a:ext cx="225510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Logic Designer's View</a:t>
            </a:r>
          </a:p>
        </p:txBody>
      </p:sp>
      <p:grpSp>
        <p:nvGrpSpPr>
          <p:cNvPr id="16391" name="Group 7">
            <a:extLst>
              <a:ext uri="{FF2B5EF4-FFF2-40B4-BE49-F238E27FC236}">
                <a16:creationId xmlns:a16="http://schemas.microsoft.com/office/drawing/2014/main" id="{05AC7B0E-F090-403F-8968-4DFC645452F5}"/>
              </a:ext>
            </a:extLst>
          </p:cNvPr>
          <p:cNvGrpSpPr>
            <a:grpSpLocks/>
          </p:cNvGrpSpPr>
          <p:nvPr/>
        </p:nvGrpSpPr>
        <p:grpSpPr bwMode="auto">
          <a:xfrm>
            <a:off x="7550151" y="1524000"/>
            <a:ext cx="2403475" cy="820738"/>
            <a:chOff x="3796" y="960"/>
            <a:chExt cx="1514" cy="517"/>
          </a:xfrm>
        </p:grpSpPr>
        <p:sp>
          <p:nvSpPr>
            <p:cNvPr id="16388" name="Line 4">
              <a:extLst>
                <a:ext uri="{FF2B5EF4-FFF2-40B4-BE49-F238E27FC236}">
                  <a16:creationId xmlns:a16="http://schemas.microsoft.com/office/drawing/2014/main" id="{507F0C43-FB12-4646-9723-F310C40D9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1184"/>
              <a:ext cx="1480" cy="0"/>
            </a:xfrm>
            <a:prstGeom prst="line">
              <a:avLst/>
            </a:prstGeom>
            <a:noFill/>
            <a:ln w="12700"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52A39B96-7615-46B5-822B-57FE797E2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960"/>
              <a:ext cx="72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ISA Level</a:t>
              </a: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C1B226AB-62F8-4620-8641-E5929432B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296"/>
              <a:ext cx="1414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en-US" b="1"/>
                <a:t>FUs &amp; Interconnect</a:t>
              </a:r>
            </a:p>
          </p:txBody>
        </p:sp>
      </p:grpSp>
      <p:sp>
        <p:nvSpPr>
          <p:cNvPr id="16392" name="Rectangle 8">
            <a:extLst>
              <a:ext uri="{FF2B5EF4-FFF2-40B4-BE49-F238E27FC236}">
                <a16:creationId xmlns:a16="http://schemas.microsoft.com/office/drawing/2014/main" id="{36BB48F6-17EE-426B-8A06-49246054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905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24" name="Group 40">
            <a:extLst>
              <a:ext uri="{FF2B5EF4-FFF2-40B4-BE49-F238E27FC236}">
                <a16:creationId xmlns:a16="http://schemas.microsoft.com/office/drawing/2014/main" id="{68E49016-F1F1-49DE-BE5B-F4998FB1E92D}"/>
              </a:ext>
            </a:extLst>
          </p:cNvPr>
          <p:cNvGrpSpPr>
            <a:grpSpLocks/>
          </p:cNvGrpSpPr>
          <p:nvPr/>
        </p:nvGrpSpPr>
        <p:grpSpPr bwMode="auto">
          <a:xfrm>
            <a:off x="7321550" y="3194050"/>
            <a:ext cx="3200400" cy="1803400"/>
            <a:chOff x="3652" y="2012"/>
            <a:chExt cx="2016" cy="1136"/>
          </a:xfrm>
        </p:grpSpPr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C64BB82C-C60E-43E3-9681-38F2B55F7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2016"/>
              <a:ext cx="17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D6EE56CD-18B8-400A-B598-6A5EE5FA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282"/>
              <a:ext cx="1795" cy="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930EF666-8AC5-429F-A50B-2D9F1084E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" y="2012"/>
              <a:ext cx="292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10DA34EC-016E-4EA4-A1CB-9E9363BF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" y="2020"/>
              <a:ext cx="221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19B54608-6E35-4BD4-A98F-68CA0CCF5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2020"/>
              <a:ext cx="0" cy="8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F7D71E6D-F17D-412A-A82E-DFFF24EFD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" y="2850"/>
              <a:ext cx="221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Oval 15">
              <a:extLst>
                <a:ext uri="{FF2B5EF4-FFF2-40B4-BE49-F238E27FC236}">
                  <a16:creationId xmlns:a16="http://schemas.microsoft.com/office/drawing/2014/main" id="{C2C596B7-F4CB-4F3E-8EF3-91827960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894"/>
              <a:ext cx="208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Oval 16">
              <a:extLst>
                <a:ext uri="{FF2B5EF4-FFF2-40B4-BE49-F238E27FC236}">
                  <a16:creationId xmlns:a16="http://schemas.microsoft.com/office/drawing/2014/main" id="{2FD6F9CF-FC00-459D-8351-5CAA9ED9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2850"/>
              <a:ext cx="162" cy="1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Oval 17">
              <a:extLst>
                <a:ext uri="{FF2B5EF4-FFF2-40B4-BE49-F238E27FC236}">
                  <a16:creationId xmlns:a16="http://schemas.microsoft.com/office/drawing/2014/main" id="{1976F677-C203-4249-B9E4-7952B13E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2501"/>
              <a:ext cx="162" cy="1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8">
              <a:extLst>
                <a:ext uri="{FF2B5EF4-FFF2-40B4-BE49-F238E27FC236}">
                  <a16:creationId xmlns:a16="http://schemas.microsoft.com/office/drawing/2014/main" id="{72D03FC7-659D-49F9-A408-C42E24759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4" y="2842"/>
              <a:ext cx="464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9">
              <a:extLst>
                <a:ext uri="{FF2B5EF4-FFF2-40B4-BE49-F238E27FC236}">
                  <a16:creationId xmlns:a16="http://schemas.microsoft.com/office/drawing/2014/main" id="{5BB38DDC-6939-480D-B51B-9B26769C9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7" y="3061"/>
              <a:ext cx="506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0">
              <a:extLst>
                <a:ext uri="{FF2B5EF4-FFF2-40B4-BE49-F238E27FC236}">
                  <a16:creationId xmlns:a16="http://schemas.microsoft.com/office/drawing/2014/main" id="{EB5D3AC5-41AB-49A4-A883-E633F350E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1" y="2536"/>
              <a:ext cx="464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1">
              <a:extLst>
                <a:ext uri="{FF2B5EF4-FFF2-40B4-BE49-F238E27FC236}">
                  <a16:creationId xmlns:a16="http://schemas.microsoft.com/office/drawing/2014/main" id="{3E56FC93-C0DE-4C07-8F8C-5DE30E7E5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4" y="2667"/>
              <a:ext cx="421" cy="3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22">
              <a:extLst>
                <a:ext uri="{FF2B5EF4-FFF2-40B4-BE49-F238E27FC236}">
                  <a16:creationId xmlns:a16="http://schemas.microsoft.com/office/drawing/2014/main" id="{65E0983B-27C7-41BA-8F43-820DF9D1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544"/>
              <a:ext cx="464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3">
              <a:extLst>
                <a:ext uri="{FF2B5EF4-FFF2-40B4-BE49-F238E27FC236}">
                  <a16:creationId xmlns:a16="http://schemas.microsoft.com/office/drawing/2014/main" id="{CFE81F92-3979-458D-875E-C7722E398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4">
              <a:extLst>
                <a:ext uri="{FF2B5EF4-FFF2-40B4-BE49-F238E27FC236}">
                  <a16:creationId xmlns:a16="http://schemas.microsoft.com/office/drawing/2014/main" id="{D13E2675-9618-44E1-A0E7-917C88D0A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Line 25">
              <a:extLst>
                <a:ext uri="{FF2B5EF4-FFF2-40B4-BE49-F238E27FC236}">
                  <a16:creationId xmlns:a16="http://schemas.microsoft.com/office/drawing/2014/main" id="{34774DF9-EE1A-4452-921B-009D1FC8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6">
              <a:extLst>
                <a:ext uri="{FF2B5EF4-FFF2-40B4-BE49-F238E27FC236}">
                  <a16:creationId xmlns:a16="http://schemas.microsoft.com/office/drawing/2014/main" id="{197EC9B8-ECC6-42BA-9478-6128BC5F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0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7">
              <a:extLst>
                <a:ext uri="{FF2B5EF4-FFF2-40B4-BE49-F238E27FC236}">
                  <a16:creationId xmlns:a16="http://schemas.microsoft.com/office/drawing/2014/main" id="{498DCD18-DA92-4827-A9A6-2195637A1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7" y="2544"/>
              <a:ext cx="0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8">
              <a:extLst>
                <a:ext uri="{FF2B5EF4-FFF2-40B4-BE49-F238E27FC236}">
                  <a16:creationId xmlns:a16="http://schemas.microsoft.com/office/drawing/2014/main" id="{062FAADE-E45F-4E5D-A0B9-074F8F8B3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" y="2536"/>
              <a:ext cx="36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1677A2CB-4BBD-457F-97DF-53BC9BC25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5" y="293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CD43EBC0-6056-4077-98DF-016ED7048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2930"/>
              <a:ext cx="122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31">
              <a:extLst>
                <a:ext uri="{FF2B5EF4-FFF2-40B4-BE49-F238E27FC236}">
                  <a16:creationId xmlns:a16="http://schemas.microsoft.com/office/drawing/2014/main" id="{53C1022A-2710-4F43-BCB1-AD6DED5E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2763"/>
              <a:ext cx="121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32">
              <a:extLst>
                <a:ext uri="{FF2B5EF4-FFF2-40B4-BE49-F238E27FC236}">
                  <a16:creationId xmlns:a16="http://schemas.microsoft.com/office/drawing/2014/main" id="{6F5EE2FB-F590-4E73-A168-545062AB0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" y="2850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>
              <a:extLst>
                <a:ext uri="{FF2B5EF4-FFF2-40B4-BE49-F238E27FC236}">
                  <a16:creationId xmlns:a16="http://schemas.microsoft.com/office/drawing/2014/main" id="{98643248-ED63-4B5A-9A23-C7998B33A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5" y="2981"/>
              <a:ext cx="94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34">
              <a:extLst>
                <a:ext uri="{FF2B5EF4-FFF2-40B4-BE49-F238E27FC236}">
                  <a16:creationId xmlns:a16="http://schemas.microsoft.com/office/drawing/2014/main" id="{AE6DB92D-3ED6-427C-A50C-86D5F29C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9" y="3069"/>
              <a:ext cx="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35">
              <a:extLst>
                <a:ext uri="{FF2B5EF4-FFF2-40B4-BE49-F238E27FC236}">
                  <a16:creationId xmlns:a16="http://schemas.microsoft.com/office/drawing/2014/main" id="{AD3D8C71-6325-4241-B19B-4162DB289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981"/>
              <a:ext cx="78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36">
              <a:extLst>
                <a:ext uri="{FF2B5EF4-FFF2-40B4-BE49-F238E27FC236}">
                  <a16:creationId xmlns:a16="http://schemas.microsoft.com/office/drawing/2014/main" id="{01C17EB5-B916-47A3-BA2C-B3E117894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5" y="3069"/>
              <a:ext cx="50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37">
              <a:extLst>
                <a:ext uri="{FF2B5EF4-FFF2-40B4-BE49-F238E27FC236}">
                  <a16:creationId xmlns:a16="http://schemas.microsoft.com/office/drawing/2014/main" id="{3FD43020-066A-4186-A386-C8A07B99E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8" y="2894"/>
              <a:ext cx="51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38">
              <a:extLst>
                <a:ext uri="{FF2B5EF4-FFF2-40B4-BE49-F238E27FC236}">
                  <a16:creationId xmlns:a16="http://schemas.microsoft.com/office/drawing/2014/main" id="{7067C6D4-1DDB-4C38-8092-8B8C347B0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886"/>
              <a:ext cx="93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39">
              <a:extLst>
                <a:ext uri="{FF2B5EF4-FFF2-40B4-BE49-F238E27FC236}">
                  <a16:creationId xmlns:a16="http://schemas.microsoft.com/office/drawing/2014/main" id="{42B85451-275D-4978-A58F-E8C3B1756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3" y="2798"/>
              <a:ext cx="1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BD58-7722-4F4C-B52B-8DEE221F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09" y="314174"/>
            <a:ext cx="10178322" cy="1492132"/>
          </a:xfrm>
        </p:spPr>
        <p:txBody>
          <a:bodyPr/>
          <a:lstStyle/>
          <a:p>
            <a:r>
              <a:rPr lang="en-US" dirty="0"/>
              <a:t>#introduction to computer architecture</a:t>
            </a:r>
          </a:p>
        </p:txBody>
      </p:sp>
      <p:pic>
        <p:nvPicPr>
          <p:cNvPr id="1026" name="Picture 2" descr="MSc Computing Science -- Introduction to Computer Architecture">
            <a:extLst>
              <a:ext uri="{FF2B5EF4-FFF2-40B4-BE49-F238E27FC236}">
                <a16:creationId xmlns:a16="http://schemas.microsoft.com/office/drawing/2014/main" id="{6A55E8BF-12CF-4A69-9F94-E4A2484731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4194" y="2654300"/>
            <a:ext cx="56197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7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D71644D-FFA1-41C4-B430-8140FD50F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127" y="254000"/>
            <a:ext cx="6628900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Forces on Computer Architecture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789A4BDB-E308-4F17-87D0-6CC1C1C2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152" y="2942489"/>
            <a:ext cx="1551399" cy="66822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altLang="en-US" b="1" dirty="0"/>
              <a:t>Computer</a:t>
            </a:r>
          </a:p>
          <a:p>
            <a:pPr algn="ctr">
              <a:lnSpc>
                <a:spcPct val="106000"/>
              </a:lnSpc>
            </a:pPr>
            <a:r>
              <a:rPr lang="en-US" altLang="en-US" b="1" dirty="0"/>
              <a:t>Architecture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F6B85A9-C8C5-49FF-813D-97614A0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1" y="1533526"/>
            <a:ext cx="2027991" cy="46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800" b="1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8F35BF3-E96E-4643-B587-62F7A937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663700"/>
            <a:ext cx="1612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Programming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CC6AAB4-7DC8-499D-B3AF-7B5F7D3C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1" y="1930400"/>
            <a:ext cx="125143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Languages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16AD9D33-E32D-4838-9E7B-6A5E669E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241800"/>
            <a:ext cx="1232710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Operating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FD449BFF-DA2B-49A3-AD72-3FC88202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4521200"/>
            <a:ext cx="1021113" cy="31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b="1"/>
              <a:t>Systems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638C6EE6-71B4-4B4C-973B-548FC136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762500"/>
            <a:ext cx="1128001" cy="40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sz="2400" b="1" i="1"/>
              <a:t>History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9AC90A9B-C223-4E38-8538-73B3E300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508251"/>
            <a:ext cx="1804981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altLang="en-US" sz="2400" b="1" i="1"/>
              <a:t>Applications</a:t>
            </a: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25A9AE3C-0D30-4ADA-9834-B88449548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3700" y="2921000"/>
            <a:ext cx="863600" cy="1651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189EE3E7-398A-47CD-8AD6-30A00C7E0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568700"/>
            <a:ext cx="622300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D5C13F51-13FE-489A-B1DA-E74FE2D91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201" y="1842280"/>
            <a:ext cx="533400" cy="876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730C6093-6857-4146-B1CF-23DA3F29A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9700" y="2286000"/>
            <a:ext cx="78740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26C248F9-07C4-426A-BD16-487804821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38900" y="3657600"/>
            <a:ext cx="977900" cy="101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FA9E-338C-431C-8B1D-EBABAB5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0742" y="224287"/>
            <a:ext cx="171681" cy="12939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0DD8-7C19-4F92-921F-0823031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291" y="103517"/>
            <a:ext cx="10783018" cy="6659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Introduction to Computer Architecture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>A general-purpose </a:t>
            </a:r>
            <a:r>
              <a:rPr lang="en-US" sz="2800" b="1" dirty="0"/>
              <a:t>computer</a:t>
            </a:r>
            <a:r>
              <a:rPr lang="en-US" sz="2800" dirty="0"/>
              <a:t> has these parts:</a:t>
            </a:r>
            <a:br>
              <a:rPr lang="en-US" sz="2800" dirty="0"/>
            </a:br>
            <a:r>
              <a:rPr lang="en-US" sz="2800" dirty="0"/>
              <a:t>1. Processor:  The ‘brain’ that does arithmetic, responds to incoming information, and generates outgoing information. </a:t>
            </a:r>
            <a:br>
              <a:rPr lang="en-US" sz="2800" dirty="0"/>
            </a:br>
            <a:r>
              <a:rPr lang="en-US" sz="2800" dirty="0"/>
              <a:t>2. Primary storage (memory or RAM):  The ‘scratchpad’’ that remembers information that can be used by the processor.</a:t>
            </a:r>
            <a:br>
              <a:rPr lang="en-US" sz="2800" dirty="0"/>
            </a:br>
            <a:r>
              <a:rPr lang="en-US" sz="2800" dirty="0"/>
              <a:t>3. Input and Output unit: I/O Organization The Input / output organization of computer depends upon the size of computer and the peripherals connected to it. The I/O Subsystem of the computer, provides an efficient mode of communication between the central system and the outside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7029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D239-90B0-46A4-B777-409AEDDDC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F60C-F0DF-49E7-9518-365AFECD8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981" y="6185140"/>
            <a:ext cx="2225615" cy="560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Shammi</a:t>
            </a:r>
            <a:br>
              <a:rPr lang="en-US" dirty="0"/>
            </a:br>
            <a:r>
              <a:rPr lang="en-US" dirty="0"/>
              <a:t>uap,cse</a:t>
            </a:r>
          </a:p>
        </p:txBody>
      </p:sp>
    </p:spTree>
    <p:extLst>
      <p:ext uri="{BB962C8B-B14F-4D97-AF65-F5344CB8AC3E}">
        <p14:creationId xmlns:p14="http://schemas.microsoft.com/office/powerpoint/2010/main" val="211541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612374-A2FE-4B0D-A7DC-5EB0B6EE6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116" y="434975"/>
            <a:ext cx="857450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Measurement and Evaluation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2F8D77-CB38-4FCB-A94B-30319E03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1" y="863601"/>
            <a:ext cx="4792979" cy="75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Architecture is an iterative process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   -- searching the space  of possible designs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    -- at all levels of computer systems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81EC9CCB-8366-4424-8032-3F41E2D57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854200"/>
            <a:ext cx="0" cy="25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31D2A6E2-7D08-402D-A32A-AB040BB23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5600" y="2159000"/>
            <a:ext cx="3556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682A7924-CF85-4AD9-A3E5-2A88F25E3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3876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E10B9DB0-963F-4EE0-BCCE-5344F84AE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1800" y="2616200"/>
            <a:ext cx="279400" cy="3302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9FEB6455-BFE4-4073-9083-6179CC006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2997200"/>
            <a:ext cx="254000" cy="177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11CEF797-D8F7-4ED3-839E-924726411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0400" y="3225800"/>
            <a:ext cx="127000" cy="1016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3D38EFDC-49AA-4DEF-B742-654289B24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8450" y="2978150"/>
            <a:ext cx="1651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F62A4ACC-3446-4CE2-9F96-280932CE1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2597150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988E7EB7-2D14-47DC-8932-64D35B30A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050" y="2368550"/>
            <a:ext cx="622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6609BB66-3255-44D9-8C22-3D07D883B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750" y="2673350"/>
            <a:ext cx="368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>
            <a:extLst>
              <a:ext uri="{FF2B5EF4-FFF2-40B4-BE49-F238E27FC236}">
                <a16:creationId xmlns:a16="http://schemas.microsoft.com/office/drawing/2014/main" id="{E410553C-09FC-42DC-81A6-F6DDCEA8C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2139950"/>
            <a:ext cx="825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ED90E4ED-F882-441E-97C7-A8569BC75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9050" y="2368550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808FE665-B498-402D-B8B2-C989C6C57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0350" y="2368550"/>
            <a:ext cx="4445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E53DA8FF-0365-46E4-9BC4-ABC98A8A0E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2650" y="2673350"/>
            <a:ext cx="1651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4E8C1598-9B86-4CA0-9B85-9E2CB8B4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8350" y="3206750"/>
            <a:ext cx="215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80062C43-E411-4B0A-B1EB-494356E6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511550"/>
            <a:ext cx="1206500" cy="1206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13B694E0-FCE4-46A7-905B-B4CB58BF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892550"/>
            <a:ext cx="749300" cy="7493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Oval 21">
            <a:extLst>
              <a:ext uri="{FF2B5EF4-FFF2-40B4-BE49-F238E27FC236}">
                <a16:creationId xmlns:a16="http://schemas.microsoft.com/office/drawing/2014/main" id="{D660144B-6BE3-4B67-AC64-4B6D337D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197350"/>
            <a:ext cx="520700" cy="4445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>
            <a:extLst>
              <a:ext uri="{FF2B5EF4-FFF2-40B4-BE49-F238E27FC236}">
                <a16:creationId xmlns:a16="http://schemas.microsoft.com/office/drawing/2014/main" id="{667CC35E-9EF6-4374-A277-87C80B196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3371850"/>
            <a:ext cx="571500" cy="114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072C37E6-04CA-4431-AD91-38911DA0B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51485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0E309AF2-4BE7-4E44-AB42-00F8E499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14850"/>
            <a:ext cx="0" cy="876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>
            <a:extLst>
              <a:ext uri="{FF2B5EF4-FFF2-40B4-BE49-F238E27FC236}">
                <a16:creationId xmlns:a16="http://schemas.microsoft.com/office/drawing/2014/main" id="{85F24A1E-B249-412E-9050-8828C8D1C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14850"/>
            <a:ext cx="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AutoShape 26">
            <a:extLst>
              <a:ext uri="{FF2B5EF4-FFF2-40B4-BE49-F238E27FC236}">
                <a16:creationId xmlns:a16="http://schemas.microsoft.com/office/drawing/2014/main" id="{1C5FEE18-87ED-428D-A90A-A970DD13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819650"/>
            <a:ext cx="2857500" cy="114300"/>
          </a:xfrm>
          <a:prstGeom prst="roundRect">
            <a:avLst>
              <a:gd name="adj" fmla="val 12495"/>
            </a:avLst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>
            <a:extLst>
              <a:ext uri="{FF2B5EF4-FFF2-40B4-BE49-F238E27FC236}">
                <a16:creationId xmlns:a16="http://schemas.microsoft.com/office/drawing/2014/main" id="{C376ED84-F3FB-4F1F-88B8-7A5D36EF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5118101"/>
            <a:ext cx="1272784" cy="3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Good Ideas</a:t>
            </a:r>
          </a:p>
        </p:txBody>
      </p: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6D117F5F-4B0D-4C45-A742-E2DBE392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448301"/>
            <a:ext cx="2303772" cy="37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altLang="en-US" sz="2400" b="1"/>
              <a:t>Mediocre Ideas</a:t>
            </a:r>
          </a:p>
        </p:txBody>
      </p:sp>
      <p:sp>
        <p:nvSpPr>
          <p:cNvPr id="31773" name="Rectangle 29">
            <a:extLst>
              <a:ext uri="{FF2B5EF4-FFF2-40B4-BE49-F238E27FC236}">
                <a16:creationId xmlns:a16="http://schemas.microsoft.com/office/drawing/2014/main" id="{57FFA9A8-DA85-4C56-90B5-BFF48A0D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5715001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3600" b="1"/>
              <a:t>Bad Ideas</a:t>
            </a:r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D17EE4DB-9FB9-4041-A9DA-3E06F60D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3759200"/>
            <a:ext cx="15240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Cost /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Performance</a:t>
            </a:r>
          </a:p>
          <a:p>
            <a:pPr>
              <a:lnSpc>
                <a:spcPct val="85000"/>
              </a:lnSpc>
            </a:pPr>
            <a:r>
              <a:rPr lang="en-US" altLang="en-US" b="1"/>
              <a:t>Analysis</a:t>
            </a:r>
          </a:p>
        </p:txBody>
      </p:sp>
      <p:grpSp>
        <p:nvGrpSpPr>
          <p:cNvPr id="31786" name="Group 42">
            <a:extLst>
              <a:ext uri="{FF2B5EF4-FFF2-40B4-BE49-F238E27FC236}">
                <a16:creationId xmlns:a16="http://schemas.microsoft.com/office/drawing/2014/main" id="{A3177F45-7D9E-462B-8120-DAF32C57259E}"/>
              </a:ext>
            </a:extLst>
          </p:cNvPr>
          <p:cNvGrpSpPr>
            <a:grpSpLocks/>
          </p:cNvGrpSpPr>
          <p:nvPr/>
        </p:nvGrpSpPr>
        <p:grpSpPr bwMode="auto">
          <a:xfrm>
            <a:off x="2825750" y="996950"/>
            <a:ext cx="1816100" cy="1816100"/>
            <a:chOff x="820" y="628"/>
            <a:chExt cx="1144" cy="1144"/>
          </a:xfrm>
        </p:grpSpPr>
        <p:sp>
          <p:nvSpPr>
            <p:cNvPr id="31775" name="Oval 31">
              <a:extLst>
                <a:ext uri="{FF2B5EF4-FFF2-40B4-BE49-F238E27FC236}">
                  <a16:creationId xmlns:a16="http://schemas.microsoft.com/office/drawing/2014/main" id="{90DD9D3E-6412-4F8C-8DB0-2224874A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628"/>
              <a:ext cx="1144" cy="1144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8" name="Group 34">
              <a:extLst>
                <a:ext uri="{FF2B5EF4-FFF2-40B4-BE49-F238E27FC236}">
                  <a16:creationId xmlns:a16="http://schemas.microsoft.com/office/drawing/2014/main" id="{689AE78D-687F-4797-8E98-6D740EADB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629"/>
              <a:ext cx="284" cy="567"/>
              <a:chOff x="1109" y="629"/>
              <a:chExt cx="284" cy="567"/>
            </a:xfrm>
          </p:grpSpPr>
          <p:sp>
            <p:nvSpPr>
              <p:cNvPr id="31776" name="Arc 32">
                <a:extLst>
                  <a:ext uri="{FF2B5EF4-FFF2-40B4-BE49-F238E27FC236}">
                    <a16:creationId xmlns:a16="http://schemas.microsoft.com/office/drawing/2014/main" id="{163BCB4B-44F8-40EB-96F9-0203D3227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629"/>
                <a:ext cx="284" cy="2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24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0"/>
                      <a:pt x="9624" y="42"/>
                      <a:pt x="21524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7" name="Arc 33">
                <a:extLst>
                  <a:ext uri="{FF2B5EF4-FFF2-40B4-BE49-F238E27FC236}">
                    <a16:creationId xmlns:a16="http://schemas.microsoft.com/office/drawing/2014/main" id="{42BEC6FC-8FE5-4187-8BCA-EAE215D6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912"/>
                <a:ext cx="284" cy="284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9" name="Arc 35">
              <a:extLst>
                <a:ext uri="{FF2B5EF4-FFF2-40B4-BE49-F238E27FC236}">
                  <a16:creationId xmlns:a16="http://schemas.microsoft.com/office/drawing/2014/main" id="{3068CD4F-1696-4040-A891-15351722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1" y="629"/>
              <a:ext cx="573" cy="572"/>
            </a:xfrm>
            <a:custGeom>
              <a:avLst/>
              <a:gdLst>
                <a:gd name="G0" fmla="+- 38 0 0"/>
                <a:gd name="G1" fmla="+- 21600 0 0"/>
                <a:gd name="G2" fmla="+- 21600 0 0"/>
                <a:gd name="T0" fmla="*/ 0 w 21638"/>
                <a:gd name="T1" fmla="*/ 0 h 21600"/>
                <a:gd name="T2" fmla="*/ 21638 w 21638"/>
                <a:gd name="T3" fmla="*/ 21600 h 21600"/>
                <a:gd name="T4" fmla="*/ 38 w 216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8" h="21600" fill="none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</a:path>
                <a:path w="21638" h="21600" stroke="0" extrusionOk="0">
                  <a:moveTo>
                    <a:pt x="0" y="0"/>
                  </a:moveTo>
                  <a:cubicBezTo>
                    <a:pt x="12" y="0"/>
                    <a:pt x="25" y="0"/>
                    <a:pt x="38" y="0"/>
                  </a:cubicBezTo>
                  <a:cubicBezTo>
                    <a:pt x="11967" y="0"/>
                    <a:pt x="21638" y="9670"/>
                    <a:pt x="21638" y="21600"/>
                  </a:cubicBezTo>
                  <a:lnTo>
                    <a:pt x="38" y="2160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Arc 36">
              <a:extLst>
                <a:ext uri="{FF2B5EF4-FFF2-40B4-BE49-F238E27FC236}">
                  <a16:creationId xmlns:a16="http://schemas.microsoft.com/office/drawing/2014/main" id="{62053D58-7E9F-4D1B-8677-34D87793E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572" cy="57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3" name="Group 39">
              <a:extLst>
                <a:ext uri="{FF2B5EF4-FFF2-40B4-BE49-F238E27FC236}">
                  <a16:creationId xmlns:a16="http://schemas.microsoft.com/office/drawing/2014/main" id="{60CE86C5-BA8B-4E3D-8844-FC9F2BAC3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205"/>
              <a:ext cx="285" cy="567"/>
              <a:chOff x="1392" y="1205"/>
              <a:chExt cx="285" cy="567"/>
            </a:xfrm>
          </p:grpSpPr>
          <p:sp>
            <p:nvSpPr>
              <p:cNvPr id="31781" name="Arc 37">
                <a:extLst>
                  <a:ext uri="{FF2B5EF4-FFF2-40B4-BE49-F238E27FC236}">
                    <a16:creationId xmlns:a16="http://schemas.microsoft.com/office/drawing/2014/main" id="{DB781909-7D53-4555-A8A8-42CC1CF70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488"/>
                <a:ext cx="284" cy="284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2" name="Arc 38">
                <a:extLst>
                  <a:ext uri="{FF2B5EF4-FFF2-40B4-BE49-F238E27FC236}">
                    <a16:creationId xmlns:a16="http://schemas.microsoft.com/office/drawing/2014/main" id="{4CA7C240-5CA7-4D0A-87E1-4AE84C1A7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205"/>
                <a:ext cx="285" cy="284"/>
              </a:xfrm>
              <a:custGeom>
                <a:avLst/>
                <a:gdLst>
                  <a:gd name="G0" fmla="+- 76 0 0"/>
                  <a:gd name="G1" fmla="+- 21600 0 0"/>
                  <a:gd name="G2" fmla="+- 21600 0 0"/>
                  <a:gd name="T0" fmla="*/ 0 w 21676"/>
                  <a:gd name="T1" fmla="*/ 0 h 21600"/>
                  <a:gd name="T2" fmla="*/ 21676 w 21676"/>
                  <a:gd name="T3" fmla="*/ 21600 h 21600"/>
                  <a:gd name="T4" fmla="*/ 76 w 2167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6" h="21600" fill="none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</a:path>
                  <a:path w="21676" h="21600" stroke="0" extrusionOk="0">
                    <a:moveTo>
                      <a:pt x="0" y="0"/>
                    </a:moveTo>
                    <a:cubicBezTo>
                      <a:pt x="25" y="0"/>
                      <a:pt x="50" y="0"/>
                      <a:pt x="76" y="0"/>
                    </a:cubicBezTo>
                    <a:cubicBezTo>
                      <a:pt x="12005" y="0"/>
                      <a:pt x="21676" y="9670"/>
                      <a:pt x="21676" y="21600"/>
                    </a:cubicBezTo>
                    <a:lnTo>
                      <a:pt x="76" y="21600"/>
                    </a:lnTo>
                    <a:close/>
                  </a:path>
                </a:pathLst>
              </a:cu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4" name="Rectangle 40">
              <a:extLst>
                <a:ext uri="{FF2B5EF4-FFF2-40B4-BE49-F238E27FC236}">
                  <a16:creationId xmlns:a16="http://schemas.microsoft.com/office/drawing/2014/main" id="{492595E4-FFBD-43F4-89DF-41A8159CA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850"/>
              <a:ext cx="5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Design</a:t>
              </a:r>
            </a:p>
          </p:txBody>
        </p:sp>
        <p:sp>
          <p:nvSpPr>
            <p:cNvPr id="31785" name="Rectangle 41">
              <a:extLst>
                <a:ext uri="{FF2B5EF4-FFF2-40B4-BE49-F238E27FC236}">
                  <a16:creationId xmlns:a16="http://schemas.microsoft.com/office/drawing/2014/main" id="{A8328F45-7612-4EF4-B802-14885708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330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b="1"/>
                <a:t>Analysis</a:t>
              </a:r>
            </a:p>
          </p:txBody>
        </p:sp>
      </p:grp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5DE7C307-DB68-4D9E-8FA4-0654ADE2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109913"/>
            <a:ext cx="1616084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400" b="1"/>
              <a:t>Creativity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EFC3559-D079-4844-ADE2-AB4231622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9525" y="1491916"/>
            <a:ext cx="481647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Why do Computer Architecture?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43A058-451F-4E99-B11F-A10F5E603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5526" y="2594812"/>
            <a:ext cx="7848600" cy="2138363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CHANGE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It’s exciting!</a:t>
            </a:r>
          </a:p>
          <a:p>
            <a:r>
              <a:rPr lang="en-US" altLang="en-US" dirty="0"/>
              <a:t>It has never been more exciting!</a:t>
            </a:r>
          </a:p>
          <a:p>
            <a:r>
              <a:rPr lang="en-US" altLang="en-US" dirty="0"/>
              <a:t>It impacts every other aspect of electrical engineering and computer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11461D-A66A-4374-9012-11333F779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7333" y="1161652"/>
            <a:ext cx="5241088" cy="70050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Course Content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6CE676B-9572-472D-AF28-12C56FAC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814" y="2222722"/>
            <a:ext cx="3531672" cy="40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altLang="en-US" sz="2400" b="1" dirty="0"/>
              <a:t>Computer Architecture</a:t>
            </a: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FA30C13F-EB09-40D7-90F6-2C829CB8D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8081" y="2650637"/>
            <a:ext cx="1701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282DED4D-F776-40B3-B0C0-7841BD1240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8458" y="2707788"/>
            <a:ext cx="15621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55FBEE9-CD78-41E6-BCE9-16724BDC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7" y="2925262"/>
            <a:ext cx="7845425" cy="322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21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-Instruction Set 	-Computer Organization	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-Hardware Components (Basic &amp; Adv.)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-Hierarchy of Components   -Interfaces bet. Components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-Data and Control Flow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-Logic Designer’s View (FSM, Arithmetic Ckts, Impl.)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­        “Building Architect”    &amp; “Construction Engineer”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A41E86-8405-466D-9835-9A527BCF6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689" y="1024688"/>
            <a:ext cx="5960311" cy="1526005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So what's in it for me?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8B34CA0-055B-420B-8DBB-231F765AF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0250" y="2819401"/>
            <a:ext cx="8191500" cy="2581275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In-depth understanding of the inner-workings of modern computers, their evolution, and trade-offs present at the hardware/software boundary.</a:t>
            </a:r>
          </a:p>
          <a:p>
            <a:pPr lvl="1"/>
            <a:r>
              <a:rPr lang="en-US" altLang="en-US" dirty="0"/>
              <a:t>Insight into fast/slow operations that are easy/hard to implementation hardware</a:t>
            </a:r>
          </a:p>
          <a:p>
            <a:r>
              <a:rPr lang="en-US" altLang="en-US" dirty="0"/>
              <a:t>Experience with the </a:t>
            </a:r>
            <a:r>
              <a:rPr lang="en-US" altLang="en-US" i="1" dirty="0">
                <a:solidFill>
                  <a:schemeClr val="accent1"/>
                </a:solidFill>
              </a:rPr>
              <a:t>design process</a:t>
            </a:r>
            <a:r>
              <a:rPr lang="en-US" altLang="en-US" dirty="0">
                <a:solidFill>
                  <a:schemeClr val="accent1"/>
                </a:solidFill>
              </a:rPr>
              <a:t>  </a:t>
            </a:r>
            <a:r>
              <a:rPr lang="en-US" altLang="en-US" dirty="0"/>
              <a:t>in the context of a large complex (hardware) design.</a:t>
            </a:r>
          </a:p>
          <a:p>
            <a:pPr lvl="1"/>
            <a:r>
              <a:rPr lang="en-US" altLang="en-US" dirty="0"/>
              <a:t>Functional Spec --&gt; Control &amp; Datapath --&gt; Physical implementation</a:t>
            </a:r>
          </a:p>
          <a:p>
            <a:pPr lvl="1"/>
            <a:r>
              <a:rPr lang="en-US" altLang="en-US" dirty="0"/>
              <a:t>Yes, </a:t>
            </a:r>
            <a:r>
              <a:rPr lang="en-US" altLang="en-US" dirty="0" err="1"/>
              <a:t>i</a:t>
            </a:r>
            <a:r>
              <a:rPr lang="en-US" altLang="en-US" dirty="0"/>
              <a:t> think that computer architecture is important. Because </a:t>
            </a:r>
            <a:r>
              <a:rPr lang="en-US" altLang="en-US" dirty="0" err="1"/>
              <a:t>of,In</a:t>
            </a:r>
            <a:r>
              <a:rPr lang="en-US" altLang="en-US" dirty="0"/>
              <a:t>-depth understanding of the inner-workings of modern computers, their evolution, and trade-offs present at the hardware/software boundary. Experience with the </a:t>
            </a:r>
            <a:r>
              <a:rPr lang="en-US" altLang="en-US" i="1" dirty="0">
                <a:solidFill>
                  <a:schemeClr val="accent1"/>
                </a:solidFill>
              </a:rPr>
              <a:t>design process</a:t>
            </a:r>
            <a:r>
              <a:rPr lang="en-US" altLang="en-US" dirty="0">
                <a:solidFill>
                  <a:schemeClr val="accent1"/>
                </a:solidFill>
              </a:rPr>
              <a:t>  </a:t>
            </a:r>
            <a:r>
              <a:rPr lang="en-US" altLang="en-US" dirty="0"/>
              <a:t>in the context of a large complex (hardware) design.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FD45D3C-B1C2-4211-A481-4C5EC078D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304800"/>
            <a:ext cx="7505700" cy="368300"/>
          </a:xfrm>
          <a:noFill/>
          <a:ln/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What you should know from </a:t>
            </a:r>
            <a:r>
              <a:rPr lang="en-US" altLang="en-US" dirty="0" err="1"/>
              <a:t>prereqs</a:t>
            </a:r>
            <a:r>
              <a:rPr lang="en-US" altLang="en-US" dirty="0"/>
              <a:t>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FF7ACDA-B2CB-42B4-85DA-1DFEC1E76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5211" y="3641559"/>
            <a:ext cx="7848600" cy="1693863"/>
          </a:xfrm>
          <a:noFill/>
          <a:ln/>
        </p:spPr>
        <p:txBody>
          <a:bodyPr/>
          <a:lstStyle/>
          <a:p>
            <a:r>
              <a:rPr lang="en-US" altLang="en-US"/>
              <a:t>Read and write basic C programs</a:t>
            </a:r>
          </a:p>
          <a:p>
            <a:r>
              <a:rPr lang="en-US" altLang="en-US"/>
              <a:t>Read and write in an assembly language</a:t>
            </a:r>
          </a:p>
          <a:p>
            <a:r>
              <a:rPr lang="en-US" altLang="en-US"/>
              <a:t>Logic design</a:t>
            </a:r>
          </a:p>
          <a:p>
            <a:pPr lvl="1"/>
            <a:r>
              <a:rPr lang="en-US" altLang="en-US"/>
              <a:t>logical equations, schematic diagrams, FSMs, components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1D8EEF-B0CC-421E-A12E-B97F51CC2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307" y="799801"/>
            <a:ext cx="5132805" cy="3683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Levels of Representation </a:t>
            </a:r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9BEC4433-FBC0-4AC0-A0C3-B9931048C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92900" y="2567941"/>
            <a:ext cx="3086100" cy="1420813"/>
          </a:xfrm>
          <a:noFill/>
          <a:ln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$15,	0($2)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lw	$16,	4($2)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$16,	0($2)</a:t>
            </a:r>
          </a:p>
          <a:p>
            <a:pPr marL="342900" indent="-342900">
              <a:spcBef>
                <a:spcPct val="0"/>
              </a:spcBef>
              <a:buNone/>
              <a:tabLst>
                <a:tab pos="1066800" algn="l"/>
              </a:tabLst>
            </a:pPr>
            <a:r>
              <a:rPr lang="en-US" altLang="en-US">
                <a:solidFill>
                  <a:schemeClr val="accent2"/>
                </a:solidFill>
              </a:rPr>
              <a:t>sw	$15,	4($2)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A5B49E0-950A-4BEF-86BB-88FCC3B0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226" y="396581"/>
            <a:ext cx="7429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FED6C37-3A34-4AC9-9404-D233AC86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827" y="1468437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High Level Language Program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7A20A31-9CF2-413D-83B2-E30897A2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472" y="2676522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Assembly  Language Program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0808BE47-DF30-4D03-9991-3AC5EC897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4141784"/>
            <a:ext cx="25908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41000"/>
              </a:spcBef>
            </a:pPr>
            <a:r>
              <a:rPr lang="en-US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Machine  Language Program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2E11CB14-2F12-4013-8BCB-59952155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962" y="5600699"/>
            <a:ext cx="2590800" cy="546100"/>
          </a:xfrm>
          <a:prstGeom prst="rect">
            <a:avLst/>
          </a:prstGeom>
          <a:noFill/>
          <a:ln w="12700">
            <a:pattFill prst="pct70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US" altLang="en-US" sz="1800">
                <a:latin typeface="Arial" panose="020B0604020202020204" pitchFamily="34" charset="0"/>
              </a:rPr>
              <a:t>Control Signal Specification</a:t>
            </a:r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id="{DD3A8859-35D4-4FF2-BE8D-85FB3651C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4153" y="1998660"/>
            <a:ext cx="15374" cy="6667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92F69D69-8033-41A5-997E-4C63B8660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553" y="3290884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Rectangle 10">
            <a:extLst>
              <a:ext uri="{FF2B5EF4-FFF2-40B4-BE49-F238E27FC236}">
                <a16:creationId xmlns:a16="http://schemas.microsoft.com/office/drawing/2014/main" id="{1851D6FE-F368-46AC-A9E0-6046FE97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19812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Compiler</a:t>
            </a:r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7814940F-04CE-4E7C-89F4-6F995F37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3352801"/>
            <a:ext cx="143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Assembler</a:t>
            </a:r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9AD12681-389F-4BE8-A348-8D6AB34B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4749799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Rectangle 13">
            <a:extLst>
              <a:ext uri="{FF2B5EF4-FFF2-40B4-BE49-F238E27FC236}">
                <a16:creationId xmlns:a16="http://schemas.microsoft.com/office/drawing/2014/main" id="{7C8F1049-5B3A-4CD3-9226-FAD304FD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826001"/>
            <a:ext cx="2705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 i="1"/>
              <a:t>Machine Interpretation</a:t>
            </a:r>
          </a:p>
        </p:txBody>
      </p:sp>
      <p:sp>
        <p:nvSpPr>
          <p:cNvPr id="61454" name="Rectangle 14">
            <a:extLst>
              <a:ext uri="{FF2B5EF4-FFF2-40B4-BE49-F238E27FC236}">
                <a16:creationId xmlns:a16="http://schemas.microsoft.com/office/drawing/2014/main" id="{3B267DCA-6CE5-42F0-9594-4B2798B3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234928"/>
            <a:ext cx="3086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temp = v[k];</a:t>
            </a: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v[k] = v[k+1];</a:t>
            </a:r>
          </a:p>
          <a:p>
            <a:pPr>
              <a:lnSpc>
                <a:spcPct val="88000"/>
              </a:lnSpc>
              <a:spcBef>
                <a:spcPct val="42000"/>
              </a:spcBef>
            </a:pPr>
            <a:r>
              <a:rPr lang="en-US" altLang="en-US" sz="1800">
                <a:latin typeface="Arial" panose="020B0604020202020204" pitchFamily="34" charset="0"/>
              </a:rPr>
              <a:t>v[k+1] = temp;</a:t>
            </a:r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CE28C775-E068-4E15-9214-18DA06A7E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4051300"/>
            <a:ext cx="2984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>
            <a:extLst>
              <a:ext uri="{FF2B5EF4-FFF2-40B4-BE49-F238E27FC236}">
                <a16:creationId xmlns:a16="http://schemas.microsoft.com/office/drawing/2014/main" id="{FA466DE3-85F2-4FB7-B0D6-AB7DFF18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4223706"/>
            <a:ext cx="4478791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latin typeface="Courier New" panose="02070309020205020404" pitchFamily="49" charset="0"/>
              </a:rPr>
              <a:t>0000 1001 1100 0110 1010 1111 0101 1000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1010 1111 0101 1000 0000 1001 1100 0110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1100 0110 1010 1111 0101 1000 0000 1001 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0101 1000 0000 1001 1100 0110 1010 1111 </a:t>
            </a:r>
          </a:p>
        </p:txBody>
      </p:sp>
      <p:sp>
        <p:nvSpPr>
          <p:cNvPr id="61458" name="Rectangle 18">
            <a:extLst>
              <a:ext uri="{FF2B5EF4-FFF2-40B4-BE49-F238E27FC236}">
                <a16:creationId xmlns:a16="http://schemas.microsoft.com/office/drawing/2014/main" id="{46AA206D-6031-4BE3-87ED-A453AA91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5943601"/>
            <a:ext cx="26449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°</a:t>
            </a:r>
          </a:p>
          <a:p>
            <a:r>
              <a:rPr lang="en-US" altLang="en-US" sz="1600"/>
              <a:t>°</a:t>
            </a:r>
          </a:p>
        </p:txBody>
      </p:sp>
      <p:sp>
        <p:nvSpPr>
          <p:cNvPr id="61459" name="Rectangle 19">
            <a:extLst>
              <a:ext uri="{FF2B5EF4-FFF2-40B4-BE49-F238E27FC236}">
                <a16:creationId xmlns:a16="http://schemas.microsoft.com/office/drawing/2014/main" id="{0BE7CE3B-9A62-407C-9143-DF8A6F28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4" y="5705754"/>
            <a:ext cx="345286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/>
              <a:t>ALUOP[0:3] &lt;= InstReg[9:11] &amp; MASK</a:t>
            </a:r>
          </a:p>
        </p:txBody>
      </p:sp>
      <p:sp>
        <p:nvSpPr>
          <p:cNvPr id="61460" name="Rectangle 20">
            <a:extLst>
              <a:ext uri="{FF2B5EF4-FFF2-40B4-BE49-F238E27FC236}">
                <a16:creationId xmlns:a16="http://schemas.microsoft.com/office/drawing/2014/main" id="{28F27FF1-3531-4DE6-A8A9-75D41B1F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950" y="4652880"/>
            <a:ext cx="2730500" cy="1397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1A1D4B9-7718-4C0C-91FE-C3D20CEAA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9271" y="907256"/>
            <a:ext cx="4798595" cy="73501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Levels of Organization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FEB4598-8C2D-41F5-951B-C6A1B35D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647950"/>
            <a:ext cx="5143500" cy="285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056B9D94-1ED4-4009-9A70-B0B821E7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0" y="3054350"/>
            <a:ext cx="1460500" cy="219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F8E44962-C4A5-40E5-BC64-7E4F084D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3187701"/>
            <a:ext cx="1308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 Processor</a:t>
            </a:r>
          </a:p>
        </p:txBody>
      </p:sp>
      <p:sp>
        <p:nvSpPr>
          <p:cNvPr id="63503" name="Rectangle 15">
            <a:extLst>
              <a:ext uri="{FF2B5EF4-FFF2-40B4-BE49-F238E27FC236}">
                <a16:creationId xmlns:a16="http://schemas.microsoft.com/office/drawing/2014/main" id="{817F7B34-E498-431D-8B67-8C7C26E6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Rectangle 16">
            <a:extLst>
              <a:ext uri="{FF2B5EF4-FFF2-40B4-BE49-F238E27FC236}">
                <a16:creationId xmlns:a16="http://schemas.microsoft.com/office/drawing/2014/main" id="{DFB52CB8-9F1F-41F9-828E-F3FD9C82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3054350"/>
            <a:ext cx="1333500" cy="2222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Rectangle 17">
            <a:extLst>
              <a:ext uri="{FF2B5EF4-FFF2-40B4-BE49-F238E27FC236}">
                <a16:creationId xmlns:a16="http://schemas.microsoft.com/office/drawing/2014/main" id="{6C13E0BB-0C14-4A2E-8BED-05C7B5D95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743201"/>
            <a:ext cx="12583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Computer</a:t>
            </a:r>
          </a:p>
        </p:txBody>
      </p:sp>
      <p:sp>
        <p:nvSpPr>
          <p:cNvPr id="63506" name="AutoShape 18">
            <a:extLst>
              <a:ext uri="{FF2B5EF4-FFF2-40B4-BE49-F238E27FC236}">
                <a16:creationId xmlns:a16="http://schemas.microsoft.com/office/drawing/2014/main" id="{03E473A3-EB4E-4169-A711-D2104ABE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740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AutoShape 19">
            <a:extLst>
              <a:ext uri="{FF2B5EF4-FFF2-40B4-BE49-F238E27FC236}">
                <a16:creationId xmlns:a16="http://schemas.microsoft.com/office/drawing/2014/main" id="{100C0B0F-41DA-40E3-B757-21AC48D8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5021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Rectangle 20">
            <a:extLst>
              <a:ext uri="{FF2B5EF4-FFF2-40B4-BE49-F238E27FC236}">
                <a16:creationId xmlns:a16="http://schemas.microsoft.com/office/drawing/2014/main" id="{CE3040A5-603E-4D3A-BC66-2B7779387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911601"/>
            <a:ext cx="970458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Control</a:t>
            </a:r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D5D71CCA-7E67-4A00-9DCF-5C4628EA2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1" y="4673601"/>
            <a:ext cx="113107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Datapath</a:t>
            </a:r>
          </a:p>
        </p:txBody>
      </p:sp>
      <p:sp>
        <p:nvSpPr>
          <p:cNvPr id="63510" name="Rectangle 22">
            <a:extLst>
              <a:ext uri="{FF2B5EF4-FFF2-40B4-BE49-F238E27FC236}">
                <a16:creationId xmlns:a16="http://schemas.microsoft.com/office/drawing/2014/main" id="{E7681600-7C80-4D85-8020-696A1BA2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1" y="3251201"/>
            <a:ext cx="1045607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Memory</a:t>
            </a:r>
          </a:p>
        </p:txBody>
      </p: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63C2E620-FA1F-4185-B8B0-D6087827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1" y="3251201"/>
            <a:ext cx="95173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Devices</a:t>
            </a:r>
          </a:p>
        </p:txBody>
      </p:sp>
      <p:sp>
        <p:nvSpPr>
          <p:cNvPr id="63512" name="AutoShape 24">
            <a:extLst>
              <a:ext uri="{FF2B5EF4-FFF2-40B4-BE49-F238E27FC236}">
                <a16:creationId xmlns:a16="http://schemas.microsoft.com/office/drawing/2014/main" id="{7DD761DE-689B-419A-8E9C-18CF3EDB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3790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3" name="AutoShape 25">
            <a:extLst>
              <a:ext uri="{FF2B5EF4-FFF2-40B4-BE49-F238E27FC236}">
                <a16:creationId xmlns:a16="http://schemas.microsoft.com/office/drawing/2014/main" id="{80902C0E-2F66-4F73-9CF0-9A3F257C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0" y="455295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Rectangle 26">
            <a:extLst>
              <a:ext uri="{FF2B5EF4-FFF2-40B4-BE49-F238E27FC236}">
                <a16:creationId xmlns:a16="http://schemas.microsoft.com/office/drawing/2014/main" id="{05FE9761-B9B4-4665-852C-23A28C15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1" y="3962401"/>
            <a:ext cx="702115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Input</a:t>
            </a:r>
          </a:p>
        </p:txBody>
      </p: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819027B3-6D84-43C3-BC1D-CF356154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900" y="4724401"/>
            <a:ext cx="920124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b="1"/>
              <a:t>Output</a:t>
            </a:r>
          </a:p>
        </p:txBody>
      </p:sp>
      <p:sp>
        <p:nvSpPr>
          <p:cNvPr id="63516" name="Rectangle 28">
            <a:extLst>
              <a:ext uri="{FF2B5EF4-FFF2-40B4-BE49-F238E27FC236}">
                <a16:creationId xmlns:a16="http://schemas.microsoft.com/office/drawing/2014/main" id="{651C6508-83A9-4DFC-8DE1-50EE369C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2949575"/>
            <a:ext cx="2736456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Workstation Design Target:</a:t>
            </a:r>
          </a:p>
          <a:p>
            <a:r>
              <a:rPr lang="en-US" altLang="en-US"/>
              <a:t>25% of cost on Processor</a:t>
            </a:r>
          </a:p>
          <a:p>
            <a:r>
              <a:rPr lang="en-US" altLang="en-US"/>
              <a:t>25% of cost on Memory</a:t>
            </a:r>
          </a:p>
          <a:p>
            <a:r>
              <a:rPr lang="en-US" altLang="en-US"/>
              <a:t>(minimum memory size)</a:t>
            </a:r>
          </a:p>
          <a:p>
            <a:r>
              <a:rPr lang="en-US" altLang="en-US"/>
              <a:t>Rest on I/O devices,</a:t>
            </a:r>
          </a:p>
          <a:p>
            <a:r>
              <a:rPr lang="en-US" altLang="en-US"/>
              <a:t>power supplies, box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303B1DA-3A5F-4AD4-9069-9DC2594C6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7831" y="429463"/>
            <a:ext cx="5112080" cy="58419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Execution Cycle</a:t>
            </a:r>
          </a:p>
        </p:txBody>
      </p:sp>
      <p:grpSp>
        <p:nvGrpSpPr>
          <p:cNvPr id="65555" name="Group 19">
            <a:extLst>
              <a:ext uri="{FF2B5EF4-FFF2-40B4-BE49-F238E27FC236}">
                <a16:creationId xmlns:a16="http://schemas.microsoft.com/office/drawing/2014/main" id="{06F9C6F0-C296-445A-87C5-D01DA655CB6C}"/>
              </a:ext>
            </a:extLst>
          </p:cNvPr>
          <p:cNvGrpSpPr>
            <a:grpSpLocks/>
          </p:cNvGrpSpPr>
          <p:nvPr/>
        </p:nvGrpSpPr>
        <p:grpSpPr bwMode="auto">
          <a:xfrm>
            <a:off x="2132431" y="1079501"/>
            <a:ext cx="1911350" cy="5511800"/>
            <a:chOff x="376" y="520"/>
            <a:chExt cx="1204" cy="3472"/>
          </a:xfrm>
        </p:grpSpPr>
        <p:sp>
          <p:nvSpPr>
            <p:cNvPr id="65539" name="Rectangle 3">
              <a:extLst>
                <a:ext uri="{FF2B5EF4-FFF2-40B4-BE49-F238E27FC236}">
                  <a16:creationId xmlns:a16="http://schemas.microsoft.com/office/drawing/2014/main" id="{B4146371-9F73-43A1-9CAB-0D8BA17AA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720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420ADB7A-C38C-445D-9C5B-584C7F74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31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Decode</a:t>
              </a:r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0ECE8999-D44F-407F-8B12-7F683DF0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44CDDAA-BD02-4108-9A08-E3D039E0D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494"/>
              <a:ext cx="99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Execute</a:t>
              </a:r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E60C26D7-9F48-46B9-A25D-AF65D905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902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Store</a:t>
              </a:r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ED1F0E6D-DAEB-46E9-9263-C5AE097F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494"/>
              <a:ext cx="99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</p:txBody>
        </p:sp>
        <p:sp>
          <p:nvSpPr>
            <p:cNvPr id="65545" name="Line 9">
              <a:extLst>
                <a:ext uri="{FF2B5EF4-FFF2-40B4-BE49-F238E27FC236}">
                  <a16:creationId xmlns:a16="http://schemas.microsoft.com/office/drawing/2014/main" id="{589DCCF0-259C-488D-BFF6-AEE844B1A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2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Line 10">
              <a:extLst>
                <a:ext uri="{FF2B5EF4-FFF2-40B4-BE49-F238E27FC236}">
                  <a16:creationId xmlns:a16="http://schemas.microsoft.com/office/drawing/2014/main" id="{3ECF6AA4-9D2B-4099-95F3-EE3FA31C3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Line 11">
              <a:extLst>
                <a:ext uri="{FF2B5EF4-FFF2-40B4-BE49-F238E27FC236}">
                  <a16:creationId xmlns:a16="http://schemas.microsoft.com/office/drawing/2014/main" id="{F6A4FD99-15D3-4ECB-9D33-18CF7F54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1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Line 12">
              <a:extLst>
                <a:ext uri="{FF2B5EF4-FFF2-40B4-BE49-F238E27FC236}">
                  <a16:creationId xmlns:a16="http://schemas.microsoft.com/office/drawing/2014/main" id="{938EA797-E4F4-4CBA-9EE4-4C7F1BF90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3EAC53CC-7AAD-4691-9ACB-5D79C73A3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7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14">
              <a:extLst>
                <a:ext uri="{FF2B5EF4-FFF2-40B4-BE49-F238E27FC236}">
                  <a16:creationId xmlns:a16="http://schemas.microsoft.com/office/drawing/2014/main" id="{3C3201DB-EA42-4553-A2E1-08AE90B5B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902"/>
              <a:ext cx="0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15">
              <a:extLst>
                <a:ext uri="{FF2B5EF4-FFF2-40B4-BE49-F238E27FC236}">
                  <a16:creationId xmlns:a16="http://schemas.microsoft.com/office/drawing/2014/main" id="{F1834529-C9F9-4843-B5B5-3617CCBB9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" y="3984"/>
              <a:ext cx="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7AA59BCD-F2ED-467B-BFB7-E0A77FB18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520"/>
              <a:ext cx="0" cy="34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93170070-3FF6-40B6-B8B5-ACDAA2267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528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F06C11F4-3050-47CF-AD86-DDB1024A8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536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Rectangle 20">
            <a:extLst>
              <a:ext uri="{FF2B5EF4-FFF2-40B4-BE49-F238E27FC236}">
                <a16:creationId xmlns:a16="http://schemas.microsoft.com/office/drawing/2014/main" id="{FB433DFB-8B4B-4530-953F-E16969B5E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969" y="1516053"/>
            <a:ext cx="554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Obtain instruction from program storage</a:t>
            </a:r>
          </a:p>
        </p:txBody>
      </p:sp>
      <p:sp>
        <p:nvSpPr>
          <p:cNvPr id="65557" name="Rectangle 21">
            <a:extLst>
              <a:ext uri="{FF2B5EF4-FFF2-40B4-BE49-F238E27FC236}">
                <a16:creationId xmlns:a16="http://schemas.microsoft.com/office/drawing/2014/main" id="{49A76E81-C707-42D1-99D5-D661045B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816" y="2445047"/>
            <a:ext cx="5473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 dirty="0">
                <a:latin typeface="Arial" panose="020B0604020202020204" pitchFamily="34" charset="0"/>
              </a:rPr>
              <a:t>Determine required actions and instruction size</a:t>
            </a:r>
          </a:p>
        </p:txBody>
      </p:sp>
      <p:sp>
        <p:nvSpPr>
          <p:cNvPr id="65558" name="Rectangle 22">
            <a:extLst>
              <a:ext uri="{FF2B5EF4-FFF2-40B4-BE49-F238E27FC236}">
                <a16:creationId xmlns:a16="http://schemas.microsoft.com/office/drawing/2014/main" id="{9AAF6A73-6323-47B4-8E64-2EB772DA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42528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Locate and obtain operand data</a:t>
            </a:r>
          </a:p>
        </p:txBody>
      </p:sp>
      <p:sp>
        <p:nvSpPr>
          <p:cNvPr id="65559" name="Rectangle 23">
            <a:extLst>
              <a:ext uri="{FF2B5EF4-FFF2-40B4-BE49-F238E27FC236}">
                <a16:creationId xmlns:a16="http://schemas.microsoft.com/office/drawing/2014/main" id="{2A83F19F-D9BC-42B4-B596-DFC96657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4189915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Compute result value or status</a:t>
            </a:r>
          </a:p>
        </p:txBody>
      </p:sp>
      <p:sp>
        <p:nvSpPr>
          <p:cNvPr id="65560" name="Rectangle 24">
            <a:extLst>
              <a:ext uri="{FF2B5EF4-FFF2-40B4-BE49-F238E27FC236}">
                <a16:creationId xmlns:a16="http://schemas.microsoft.com/office/drawing/2014/main" id="{51B8D763-476E-4DE6-868D-A76C5D29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4974387"/>
            <a:ext cx="52451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Deposit results in storage for later use</a:t>
            </a:r>
          </a:p>
        </p:txBody>
      </p:sp>
      <p:sp>
        <p:nvSpPr>
          <p:cNvPr id="65561" name="Rectangle 25">
            <a:extLst>
              <a:ext uri="{FF2B5EF4-FFF2-40B4-BE49-F238E27FC236}">
                <a16:creationId xmlns:a16="http://schemas.microsoft.com/office/drawing/2014/main" id="{3E955405-E167-4FC9-85A4-EB5535E3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011" y="5808569"/>
            <a:ext cx="51689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7000"/>
              </a:lnSpc>
              <a:spcBef>
                <a:spcPct val="49000"/>
              </a:spcBef>
            </a:pPr>
            <a:r>
              <a:rPr lang="en-US" altLang="en-US" sz="1800" b="1">
                <a:latin typeface="Arial" panose="020B0604020202020204" pitchFamily="34" charset="0"/>
              </a:rPr>
              <a:t>Determine successor instruction; can generally be combined w/ Decode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A14-B522-47DD-97BE-C6DB7C9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today's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3224-7945-4FCB-A5B7-F71772B4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HAVE A NICE DAY!</a:t>
            </a:r>
          </a:p>
        </p:txBody>
      </p:sp>
    </p:spTree>
    <p:extLst>
      <p:ext uri="{BB962C8B-B14F-4D97-AF65-F5344CB8AC3E}">
        <p14:creationId xmlns:p14="http://schemas.microsoft.com/office/powerpoint/2010/main" val="4994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66C0-14BF-48CE-8E81-7AA6E244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17E9-B16B-4537-A83B-C2DDF75F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pic>
        <p:nvPicPr>
          <p:cNvPr id="39938" name="Picture 2" descr="What is a Computer? Webopedia Definition">
            <a:extLst>
              <a:ext uri="{FF2B5EF4-FFF2-40B4-BE49-F238E27FC236}">
                <a16:creationId xmlns:a16="http://schemas.microsoft.com/office/drawing/2014/main" id="{72986851-B2E6-42C4-818A-47CC59C0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268" y="2556711"/>
            <a:ext cx="3429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921504FC-AC02-41CE-BB04-241B3E63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4063"/>
            <a:ext cx="9144000" cy="688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EA16-BEC6-4D80-B118-35AD6DC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3617-6AA0-4894-8C93-9AECC90E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What is Computer? Types of Computer | | InforamtionQ.com">
            <a:extLst>
              <a:ext uri="{FF2B5EF4-FFF2-40B4-BE49-F238E27FC236}">
                <a16:creationId xmlns:a16="http://schemas.microsoft.com/office/drawing/2014/main" id="{CCF5F316-E897-4441-9D16-FAEE1989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9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66E14-2543-465D-9A37-76D6E1CE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The Five Classic Components of a Computer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0C44307-7E30-4A76-A9E3-68D43559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/>
              <a:t>Input (mouse, keyboard,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Output (display, printer,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Memory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main (DRAM), cache (SRAM)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secondary (disk,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CD, DVD, …)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Datapath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Control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	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FA93A-7061-4738-9112-64B27755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BA1957-F781-4F26-8A45-00D23C418CCE}" type="datetime1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17413" name="Footer Placeholder 2">
            <a:extLst>
              <a:ext uri="{FF2B5EF4-FFF2-40B4-BE49-F238E27FC236}">
                <a16:creationId xmlns:a16="http://schemas.microsoft.com/office/drawing/2014/main" id="{643FAC97-D832-4636-9C66-018C54644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7414" name="Slide Number Placeholder 3">
            <a:extLst>
              <a:ext uri="{FF2B5EF4-FFF2-40B4-BE49-F238E27FC236}">
                <a16:creationId xmlns:a16="http://schemas.microsoft.com/office/drawing/2014/main" id="{0F56B557-5229-4ECC-8094-C3813760B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1511CC-1AFB-4ECA-A2B4-D10435F1F10F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E4D7346B-2E7D-43F7-A0B7-28E58C7B3F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381250"/>
            <a:ext cx="4699000" cy="3790950"/>
            <a:chOff x="1824" y="1308"/>
            <a:chExt cx="2960" cy="2388"/>
          </a:xfrm>
        </p:grpSpPr>
        <p:sp>
          <p:nvSpPr>
            <p:cNvPr id="17418" name="Rectangle 5">
              <a:extLst>
                <a:ext uri="{FF2B5EF4-FFF2-40B4-BE49-F238E27FC236}">
                  <a16:creationId xmlns:a16="http://schemas.microsoft.com/office/drawing/2014/main" id="{7324B4B6-238B-4622-923E-3B84013C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1299" cy="1488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19" name="Rectangle 6">
              <a:extLst>
                <a:ext uri="{FF2B5EF4-FFF2-40B4-BE49-F238E27FC236}">
                  <a16:creationId xmlns:a16="http://schemas.microsoft.com/office/drawing/2014/main" id="{55D0C5FC-5891-4A89-83CD-68F01AF7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638"/>
              <a:ext cx="1012" cy="96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7420" name="Rectangle 7">
              <a:extLst>
                <a:ext uri="{FF2B5EF4-FFF2-40B4-BE49-F238E27FC236}">
                  <a16:creationId xmlns:a16="http://schemas.microsoft.com/office/drawing/2014/main" id="{BA623059-E067-4D75-9EC1-5796BBB8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308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Input</a:t>
              </a:r>
            </a:p>
          </p:txBody>
        </p:sp>
        <p:sp>
          <p:nvSpPr>
            <p:cNvPr id="17421" name="Line 8">
              <a:extLst>
                <a:ext uri="{FF2B5EF4-FFF2-40B4-BE49-F238E27FC236}">
                  <a16:creationId xmlns:a16="http://schemas.microsoft.com/office/drawing/2014/main" id="{8C5C0981-E6E9-49AD-8D95-E4962C77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229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9">
              <a:extLst>
                <a:ext uri="{FF2B5EF4-FFF2-40B4-BE49-F238E27FC236}">
                  <a16:creationId xmlns:a16="http://schemas.microsoft.com/office/drawing/2014/main" id="{9802F0E6-37D7-4BFA-A172-5463E8AFE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45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10">
              <a:extLst>
                <a:ext uri="{FF2B5EF4-FFF2-40B4-BE49-F238E27FC236}">
                  <a16:creationId xmlns:a16="http://schemas.microsoft.com/office/drawing/2014/main" id="{6AA5FD16-F80E-496A-AF45-F8C32E0BB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267"/>
              <a:ext cx="8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Processor</a:t>
              </a:r>
            </a:p>
          </p:txBody>
        </p:sp>
        <p:sp>
          <p:nvSpPr>
            <p:cNvPr id="17424" name="Rectangle 11">
              <a:extLst>
                <a:ext uri="{FF2B5EF4-FFF2-40B4-BE49-F238E27FC236}">
                  <a16:creationId xmlns:a16="http://schemas.microsoft.com/office/drawing/2014/main" id="{8D2AE8DB-2C91-4464-9D01-58696012E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105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Control</a:t>
              </a:r>
            </a:p>
          </p:txBody>
        </p:sp>
        <p:sp>
          <p:nvSpPr>
            <p:cNvPr id="17425" name="Rectangle 12">
              <a:extLst>
                <a:ext uri="{FF2B5EF4-FFF2-40B4-BE49-F238E27FC236}">
                  <a16:creationId xmlns:a16="http://schemas.microsoft.com/office/drawing/2014/main" id="{E8EF1E21-0ECB-4303-A670-39E22067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20"/>
              <a:ext cx="1055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latin typeface="Helvetica" panose="020B0604020202020204" pitchFamily="34" charset="0"/>
                </a:rPr>
                <a:t>Datapath</a:t>
              </a:r>
            </a:p>
          </p:txBody>
        </p:sp>
        <p:sp>
          <p:nvSpPr>
            <p:cNvPr id="17426" name="Line 13">
              <a:extLst>
                <a:ext uri="{FF2B5EF4-FFF2-40B4-BE49-F238E27FC236}">
                  <a16:creationId xmlns:a16="http://schemas.microsoft.com/office/drawing/2014/main" id="{8C105C84-4823-4978-ACB7-3850D900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4">
              <a:extLst>
                <a:ext uri="{FF2B5EF4-FFF2-40B4-BE49-F238E27FC236}">
                  <a16:creationId xmlns:a16="http://schemas.microsoft.com/office/drawing/2014/main" id="{111D217E-D756-479E-B281-87C62482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5">
              <a:extLst>
                <a:ext uri="{FF2B5EF4-FFF2-40B4-BE49-F238E27FC236}">
                  <a16:creationId xmlns:a16="http://schemas.microsoft.com/office/drawing/2014/main" id="{D1028ADD-7EEA-4BA1-9A71-8595F6D09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16">
              <a:extLst>
                <a:ext uri="{FF2B5EF4-FFF2-40B4-BE49-F238E27FC236}">
                  <a16:creationId xmlns:a16="http://schemas.microsoft.com/office/drawing/2014/main" id="{E8B3BBED-FE13-4109-B3EF-8B51E551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7">
              <a:extLst>
                <a:ext uri="{FF2B5EF4-FFF2-40B4-BE49-F238E27FC236}">
                  <a16:creationId xmlns:a16="http://schemas.microsoft.com/office/drawing/2014/main" id="{D49884CA-C06B-4699-8425-075994A76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8">
              <a:extLst>
                <a:ext uri="{FF2B5EF4-FFF2-40B4-BE49-F238E27FC236}">
                  <a16:creationId xmlns:a16="http://schemas.microsoft.com/office/drawing/2014/main" id="{32BA8226-8113-479D-A46E-A743CD189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3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19">
              <a:extLst>
                <a:ext uri="{FF2B5EF4-FFF2-40B4-BE49-F238E27FC236}">
                  <a16:creationId xmlns:a16="http://schemas.microsoft.com/office/drawing/2014/main" id="{D1AE7910-D4B9-4B5D-9910-5B657D56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1987"/>
              <a:ext cx="484" cy="48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anose="020B0604020202020204" pitchFamily="34" charset="0"/>
                </a:rPr>
                <a:t>Output</a:t>
              </a:r>
            </a:p>
          </p:txBody>
        </p:sp>
        <p:sp>
          <p:nvSpPr>
            <p:cNvPr id="17433" name="Line 20">
              <a:extLst>
                <a:ext uri="{FF2B5EF4-FFF2-40B4-BE49-F238E27FC236}">
                  <a16:creationId xmlns:a16="http://schemas.microsoft.com/office/drawing/2014/main" id="{A8282BC9-FDF0-43FC-B51C-674FC15BC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550"/>
              <a:ext cx="30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1">
              <a:extLst>
                <a:ext uri="{FF2B5EF4-FFF2-40B4-BE49-F238E27FC236}">
                  <a16:creationId xmlns:a16="http://schemas.microsoft.com/office/drawing/2014/main" id="{AE9653C4-D627-4E65-94C9-65FFA7C04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229"/>
              <a:ext cx="25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2">
              <a:extLst>
                <a:ext uri="{FF2B5EF4-FFF2-40B4-BE49-F238E27FC236}">
                  <a16:creationId xmlns:a16="http://schemas.microsoft.com/office/drawing/2014/main" id="{360ACC65-FC77-4D80-9A41-D75B9937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36"/>
              <a:ext cx="0" cy="6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3">
              <a:extLst>
                <a:ext uri="{FF2B5EF4-FFF2-40B4-BE49-F238E27FC236}">
                  <a16:creationId xmlns:a16="http://schemas.microsoft.com/office/drawing/2014/main" id="{09DDF8F9-E08B-4534-9DE8-EB127669F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928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24">
              <a:extLst>
                <a:ext uri="{FF2B5EF4-FFF2-40B4-BE49-F238E27FC236}">
                  <a16:creationId xmlns:a16="http://schemas.microsoft.com/office/drawing/2014/main" id="{1B4FFCEF-EF06-4656-A630-8E4976518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3" y="2640"/>
              <a:ext cx="28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25">
              <a:extLst>
                <a:ext uri="{FF2B5EF4-FFF2-40B4-BE49-F238E27FC236}">
                  <a16:creationId xmlns:a16="http://schemas.microsoft.com/office/drawing/2014/main" id="{0ED1FCE2-DBD0-4887-9C63-2868AE797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553"/>
              <a:ext cx="0" cy="107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26">
              <a:extLst>
                <a:ext uri="{FF2B5EF4-FFF2-40B4-BE49-F238E27FC236}">
                  <a16:creationId xmlns:a16="http://schemas.microsoft.com/office/drawing/2014/main" id="{635BF4B9-3655-4821-AE63-4E5C50F4E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550"/>
              <a:ext cx="43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27">
              <a:extLst>
                <a:ext uri="{FF2B5EF4-FFF2-40B4-BE49-F238E27FC236}">
                  <a16:creationId xmlns:a16="http://schemas.microsoft.com/office/drawing/2014/main" id="{674A63E8-E1FE-4B29-9009-BD4B9B9E2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3216"/>
              <a:ext cx="49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28">
              <a:extLst>
                <a:ext uri="{FF2B5EF4-FFF2-40B4-BE49-F238E27FC236}">
                  <a16:creationId xmlns:a16="http://schemas.microsoft.com/office/drawing/2014/main" id="{6A89863A-7661-4468-8CB5-6F7E78E16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689"/>
              <a:ext cx="100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Helvetica" panose="020B0604020202020204" pitchFamily="34" charset="0"/>
                </a:rPr>
                <a:t>Memory</a:t>
              </a:r>
            </a:p>
          </p:txBody>
        </p:sp>
        <p:sp>
          <p:nvSpPr>
            <p:cNvPr id="17442" name="Rectangle 29">
              <a:extLst>
                <a:ext uri="{FF2B5EF4-FFF2-40B4-BE49-F238E27FC236}">
                  <a16:creationId xmlns:a16="http://schemas.microsoft.com/office/drawing/2014/main" id="{727E343B-C091-4424-BCF8-D0409AC0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93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3" name="Rectangle 30">
              <a:extLst>
                <a:ext uri="{FF2B5EF4-FFF2-40B4-BE49-F238E27FC236}">
                  <a16:creationId xmlns:a16="http://schemas.microsoft.com/office/drawing/2014/main" id="{A629BBA0-1E3B-427D-97FA-F713CB8C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025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0010100101010001</a:t>
              </a:r>
            </a:p>
          </p:txBody>
        </p:sp>
        <p:sp>
          <p:nvSpPr>
            <p:cNvPr id="17444" name="Rectangle 31">
              <a:extLst>
                <a:ext uri="{FF2B5EF4-FFF2-40B4-BE49-F238E27FC236}">
                  <a16:creationId xmlns:a16="http://schemas.microsoft.com/office/drawing/2014/main" id="{1E051471-67B1-4E59-B739-5CA44103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121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1111011101100110</a:t>
              </a:r>
            </a:p>
          </p:txBody>
        </p:sp>
        <p:sp>
          <p:nvSpPr>
            <p:cNvPr id="17445" name="Rectangle 32">
              <a:extLst>
                <a:ext uri="{FF2B5EF4-FFF2-40B4-BE49-F238E27FC236}">
                  <a16:creationId xmlns:a16="http://schemas.microsoft.com/office/drawing/2014/main" id="{3223F46B-160C-4A22-8FA9-08A4E6B7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217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6" name="Rectangle 33">
              <a:extLst>
                <a:ext uri="{FF2B5EF4-FFF2-40B4-BE49-F238E27FC236}">
                  <a16:creationId xmlns:a16="http://schemas.microsoft.com/office/drawing/2014/main" id="{7323DEDA-3519-4687-A091-A463BE0FE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313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  <p:sp>
          <p:nvSpPr>
            <p:cNvPr id="17447" name="Rectangle 34">
              <a:extLst>
                <a:ext uri="{FF2B5EF4-FFF2-40B4-BE49-F238E27FC236}">
                  <a16:creationId xmlns:a16="http://schemas.microsoft.com/office/drawing/2014/main" id="{89304BE5-0B45-41CB-B8BC-AC8521E0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3409"/>
              <a:ext cx="814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defTabSz="45720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Courier" charset="0"/>
                </a:rPr>
                <a:t>1001010010110000</a:t>
              </a:r>
            </a:p>
          </p:txBody>
        </p:sp>
      </p:grpSp>
      <p:sp>
        <p:nvSpPr>
          <p:cNvPr id="17416" name="Text Box 35">
            <a:extLst>
              <a:ext uri="{FF2B5EF4-FFF2-40B4-BE49-F238E27FC236}">
                <a16:creationId xmlns:a16="http://schemas.microsoft.com/office/drawing/2014/main" id="{FFCA7D01-9051-4966-8085-0DB01CB40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38588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(CPU)</a:t>
            </a:r>
          </a:p>
        </p:txBody>
      </p:sp>
      <p:sp>
        <p:nvSpPr>
          <p:cNvPr id="17417" name="AutoShape 36">
            <a:extLst>
              <a:ext uri="{FF2B5EF4-FFF2-40B4-BE49-F238E27FC236}">
                <a16:creationId xmlns:a16="http://schemas.microsoft.com/office/drawing/2014/main" id="{0040A0F0-8EB6-45CE-99F0-F249D033A879}"/>
              </a:ext>
            </a:extLst>
          </p:cNvPr>
          <p:cNvSpPr>
            <a:spLocks/>
          </p:cNvSpPr>
          <p:nvPr/>
        </p:nvSpPr>
        <p:spPr bwMode="auto">
          <a:xfrm>
            <a:off x="37338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ED40-BABB-4D2C-ACBD-C8038809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Question/answer</a:t>
            </a:r>
          </a:p>
        </p:txBody>
      </p:sp>
    </p:spTree>
    <p:extLst>
      <p:ext uri="{BB962C8B-B14F-4D97-AF65-F5344CB8AC3E}">
        <p14:creationId xmlns:p14="http://schemas.microsoft.com/office/powerpoint/2010/main" val="11580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F89724-980C-4725-BD9D-AD6DC4B4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altLang="en-US"/>
              <a:t>Introduction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72D1960-C523-4BE9-B397-6D2A10359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752600"/>
            <a:ext cx="8077200" cy="5105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Rapidly changing field: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vacuum tube -&gt; transistor -&gt; IC -&gt; VLSI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doubling every 1.5 years: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memory capacity</a:t>
            </a:r>
            <a:r>
              <a:rPr lang="en-US" altLang="en-US" i="1" dirty="0"/>
              <a:t> 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processor speed (due to advances in technology </a:t>
            </a:r>
            <a:r>
              <a:rPr lang="en-US" altLang="en-US" u="sng" dirty="0"/>
              <a:t>and</a:t>
            </a:r>
            <a:r>
              <a:rPr lang="en-US" altLang="en-US" dirty="0"/>
              <a:t> hardware organization)</a:t>
            </a:r>
            <a:r>
              <a:rPr lang="en-US" altLang="en-US" i="1" dirty="0"/>
              <a:t> 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Things we’ll be learning: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computers work, what’s a good design and what’s not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how to make them – </a:t>
            </a:r>
            <a:r>
              <a:rPr lang="en-US" altLang="en-US" i="1" dirty="0"/>
              <a:t>yes</a:t>
            </a:r>
            <a:r>
              <a:rPr lang="en-US" altLang="en-US" dirty="0"/>
              <a:t>, </a:t>
            </a:r>
            <a:r>
              <a:rPr lang="en-US" altLang="en-US" i="1" dirty="0"/>
              <a:t>we will actually build working computers</a:t>
            </a:r>
            <a:r>
              <a:rPr lang="en-US" altLang="en-US" dirty="0"/>
              <a:t>!!</a:t>
            </a:r>
            <a:endParaRPr lang="en-US" altLang="en-US" i="1" dirty="0"/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dirty="0"/>
              <a:t>issues affecting modern processors (e.g., caches, pipelines)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152A6-03BF-4151-A423-F93B8376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5BB3DF-FC8C-4D48-81CC-556EF96F61C4}" type="datetime1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15365" name="Footer Placeholder 2">
            <a:extLst>
              <a:ext uri="{FF2B5EF4-FFF2-40B4-BE49-F238E27FC236}">
                <a16:creationId xmlns:a16="http://schemas.microsoft.com/office/drawing/2014/main" id="{ADB9D836-9BF9-4D06-8FBB-3F0969B37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5366" name="Slide Number Placeholder 3">
            <a:extLst>
              <a:ext uri="{FF2B5EF4-FFF2-40B4-BE49-F238E27FC236}">
                <a16:creationId xmlns:a16="http://schemas.microsoft.com/office/drawing/2014/main" id="{E6C8B3A9-088F-4558-A4E6-2A509CF7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56A999-BB07-4BF4-94F9-FB10CA01ED56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66FB9B-0466-425C-A6F9-AC0B50139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Our Primary Focus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271B08E-B97C-42D0-B921-F7F2EC4C5D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The processor (CPU)…</a:t>
            </a:r>
          </a:p>
          <a:p>
            <a:pPr lvl="1">
              <a:defRPr/>
            </a:pPr>
            <a:r>
              <a:rPr lang="en-US" altLang="en-US" dirty="0" err="1"/>
              <a:t>datapath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/>
              <a:t>control</a:t>
            </a:r>
          </a:p>
          <a:p>
            <a:pPr>
              <a:defRPr/>
            </a:pPr>
            <a:r>
              <a:rPr lang="en-US" altLang="en-US" dirty="0"/>
              <a:t>…implemented using millions of transistors</a:t>
            </a:r>
          </a:p>
          <a:p>
            <a:pPr>
              <a:defRPr/>
            </a:pPr>
            <a:r>
              <a:rPr lang="en-US" altLang="en-US" dirty="0"/>
              <a:t>…impossible to understand by looking at individual transistors</a:t>
            </a:r>
          </a:p>
          <a:p>
            <a:pPr>
              <a:defRPr/>
            </a:pPr>
            <a:r>
              <a:rPr lang="en-US" altLang="en-US" dirty="0"/>
              <a:t>we need...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74EE7-6C67-4D91-B5BC-FA0CF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140F-2D82-443E-A840-E2490E3A51AF}" type="datetime1">
              <a:rPr lang="en-US"/>
              <a:pPr>
                <a:defRPr/>
              </a:pPr>
              <a:t>7/14/2020</a:t>
            </a:fld>
            <a:endParaRPr lang="en-US"/>
          </a:p>
        </p:txBody>
      </p:sp>
      <p:sp>
        <p:nvSpPr>
          <p:cNvPr id="19461" name="Footer Placeholder 2">
            <a:extLst>
              <a:ext uri="{FF2B5EF4-FFF2-40B4-BE49-F238E27FC236}">
                <a16:creationId xmlns:a16="http://schemas.microsoft.com/office/drawing/2014/main" id="{EA145D2B-49AD-45B6-B5C7-78D8735F7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30A0"/>
                </a:solidFill>
              </a:rPr>
              <a:t>Shammi Akhtar</a:t>
            </a:r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2AF53E11-EBD1-4608-9BBA-65C96135C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E69360-8DD9-44A4-AA85-19401303E6D3}" type="slidenum">
              <a:rPr lang="en-US" altLang="en-US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685</TotalTime>
  <Words>1443</Words>
  <Application>Microsoft Office PowerPoint</Application>
  <PresentationFormat>Widescreen</PresentationFormat>
  <Paragraphs>256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Courier</vt:lpstr>
      <vt:lpstr>Courier New</vt:lpstr>
      <vt:lpstr>Gill Sans MT</vt:lpstr>
      <vt:lpstr>Helvetica</vt:lpstr>
      <vt:lpstr>Tahoma</vt:lpstr>
      <vt:lpstr>Times New Roman</vt:lpstr>
      <vt:lpstr>Tw Cen MT</vt:lpstr>
      <vt:lpstr>Tw Cen MT Condensed</vt:lpstr>
      <vt:lpstr>Wingdings</vt:lpstr>
      <vt:lpstr>Wingdings 3</vt:lpstr>
      <vt:lpstr>Integral</vt:lpstr>
      <vt:lpstr>WELCOME TO OUR ONLINE CLASS</vt:lpstr>
      <vt:lpstr>COMPUTER  ARCHITECTURE</vt:lpstr>
      <vt:lpstr>What is computer?</vt:lpstr>
      <vt:lpstr>PowerPoint Presentation</vt:lpstr>
      <vt:lpstr>What is computer?</vt:lpstr>
      <vt:lpstr>The Five Classic Components of a Computer</vt:lpstr>
      <vt:lpstr>Question/answer</vt:lpstr>
      <vt:lpstr>Introduction</vt:lpstr>
      <vt:lpstr>Our Primary Focus</vt:lpstr>
      <vt:lpstr>What is “Computer Architecture”</vt:lpstr>
      <vt:lpstr>Instruction Set Architecture (subset of Computer Arch.)</vt:lpstr>
      <vt:lpstr>The Instruction Set: a Critical Interface</vt:lpstr>
      <vt:lpstr>Instruction Set Architecture</vt:lpstr>
      <vt:lpstr> What is Computer Architecture? Easy Answer</vt:lpstr>
      <vt:lpstr>What is “Computer Architecture”?</vt:lpstr>
      <vt:lpstr>Organization</vt:lpstr>
      <vt:lpstr>#introduction to computer architecture</vt:lpstr>
      <vt:lpstr>Forces on Computer Architecture</vt:lpstr>
      <vt:lpstr>PowerPoint Presentation</vt:lpstr>
      <vt:lpstr>Measurement and Evaluation</vt:lpstr>
      <vt:lpstr>Why do Computer Architecture?</vt:lpstr>
      <vt:lpstr>Course Content</vt:lpstr>
      <vt:lpstr>So what's in it for me?</vt:lpstr>
      <vt:lpstr>   What you should know from prereqs?</vt:lpstr>
      <vt:lpstr>Levels of Representation </vt:lpstr>
      <vt:lpstr>Levels of Organization</vt:lpstr>
      <vt:lpstr>Execution Cycle</vt:lpstr>
      <vt:lpstr>End of today's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ARCHITECTURE</dc:title>
  <dc:creator>Akhter Hasan</dc:creator>
  <cp:lastModifiedBy>user 1</cp:lastModifiedBy>
  <cp:revision>18</cp:revision>
  <dcterms:created xsi:type="dcterms:W3CDTF">2020-06-02T17:57:55Z</dcterms:created>
  <dcterms:modified xsi:type="dcterms:W3CDTF">2020-07-14T05:23:10Z</dcterms:modified>
</cp:coreProperties>
</file>