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  <p:sldId id="263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6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8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1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0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7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9026-D83F-4E0D-B37A-27C10FE2C97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5E57-82E8-4338-A55B-7CB32E176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1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Integer Functions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Hasan Murad</a:t>
            </a:r>
          </a:p>
          <a:p>
            <a:r>
              <a:rPr lang="en-GB" dirty="0" smtClean="0"/>
              <a:t>Lecturer</a:t>
            </a:r>
          </a:p>
          <a:p>
            <a:r>
              <a:rPr lang="en-GB" dirty="0" smtClean="0"/>
              <a:t>CSE, UAP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4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69224" cy="8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 for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00461" cy="23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 for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09113" cy="648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59" y="2474037"/>
            <a:ext cx="2429461" cy="5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Redundant Use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1825625"/>
            <a:ext cx="4548471" cy="24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Fractional Part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4" y="1825625"/>
            <a:ext cx="7591567" cy="384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4" y="2345270"/>
            <a:ext cx="2221528" cy="57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93" y="2950115"/>
            <a:ext cx="2096779" cy="48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24" y="3483449"/>
            <a:ext cx="2047768" cy="605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387" y="4140164"/>
            <a:ext cx="2874587" cy="473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093" y="4651648"/>
            <a:ext cx="1717698" cy="5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Fractional Part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94" y="1825625"/>
            <a:ext cx="1490450" cy="725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50" y="2550709"/>
            <a:ext cx="1056575" cy="566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69" y="2550709"/>
            <a:ext cx="1599109" cy="590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355" y="3173906"/>
            <a:ext cx="2416423" cy="5893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42735"/>
            <a:ext cx="5735226" cy="551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355" y="4488360"/>
            <a:ext cx="3018813" cy="5741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50" y="5154193"/>
            <a:ext cx="7877436" cy="686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450" y="5745548"/>
            <a:ext cx="4235967" cy="6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bits are needed to represent a number n in binary representation?</a:t>
            </a:r>
          </a:p>
          <a:p>
            <a:r>
              <a:rPr lang="en-GB" dirty="0" smtClean="0"/>
              <a:t>Let the number n has m bits in its binary representation.</a:t>
            </a:r>
          </a:p>
          <a:p>
            <a:r>
              <a:rPr lang="en-GB" dirty="0" smtClean="0"/>
              <a:t>Question?</a:t>
            </a:r>
          </a:p>
          <a:p>
            <a:r>
              <a:rPr lang="en-GB" dirty="0" smtClean="0"/>
              <a:t>Range of Number that can be representation  in binary by using m bit?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7" y="4558353"/>
            <a:ext cx="2295872" cy="565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46" y="4351431"/>
            <a:ext cx="4881175" cy="2185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77" y="5636952"/>
            <a:ext cx="2421340" cy="540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7" y="6176963"/>
            <a:ext cx="2760775" cy="5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FLOOR/CEILING APPLICATIONS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9427"/>
            <a:ext cx="6484224" cy="577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760775" cy="5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FLOOR/CEILING APPLICATIONS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146" y="2842766"/>
            <a:ext cx="4678567" cy="450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099"/>
            <a:ext cx="4961172" cy="768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89" y="2370344"/>
            <a:ext cx="2249958" cy="599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89" y="2955798"/>
            <a:ext cx="2838718" cy="435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89" y="3461012"/>
            <a:ext cx="3352069" cy="523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06" y="3984773"/>
            <a:ext cx="3067816" cy="508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3572" y="3391283"/>
            <a:ext cx="4076607" cy="1638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689" y="4588216"/>
            <a:ext cx="2926551" cy="494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006" y="5003897"/>
            <a:ext cx="1893294" cy="651456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6" y="5029919"/>
            <a:ext cx="4678567" cy="4507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006" y="5749058"/>
            <a:ext cx="3518933" cy="6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23217" cy="7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FLOORS AND CEILINGS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Floor Function</a:t>
            </a:r>
          </a:p>
          <a:p>
            <a:endParaRPr lang="en-GB" dirty="0"/>
          </a:p>
          <a:p>
            <a:r>
              <a:rPr lang="en-GB" dirty="0" smtClean="0"/>
              <a:t>Ceiling Function</a:t>
            </a:r>
          </a:p>
          <a:p>
            <a:endParaRPr lang="en-GB" dirty="0"/>
          </a:p>
          <a:p>
            <a:r>
              <a:rPr lang="en-GB" dirty="0"/>
              <a:t>Kenneth E. Iverson introduced this </a:t>
            </a:r>
            <a:r>
              <a:rPr lang="en-GB" dirty="0" smtClean="0"/>
              <a:t>notation.</a:t>
            </a:r>
          </a:p>
          <a:p>
            <a:r>
              <a:rPr lang="en-GB" dirty="0" smtClean="0"/>
              <a:t>His notation </a:t>
            </a:r>
            <a:r>
              <a:rPr lang="en-GB" dirty="0"/>
              <a:t>has become </a:t>
            </a:r>
            <a:r>
              <a:rPr lang="en-GB" dirty="0" smtClean="0"/>
              <a:t>sufficiently </a:t>
            </a:r>
            <a:r>
              <a:rPr lang="en-GB" dirty="0"/>
              <a:t>popular that </a:t>
            </a:r>
            <a:r>
              <a:rPr lang="en-GB" dirty="0" smtClean="0"/>
              <a:t>floor </a:t>
            </a:r>
            <a:r>
              <a:rPr lang="en-GB" dirty="0"/>
              <a:t>and ceiling brackets </a:t>
            </a:r>
            <a:r>
              <a:rPr lang="en-GB" dirty="0" smtClean="0"/>
              <a:t>can now </a:t>
            </a:r>
            <a:r>
              <a:rPr lang="en-GB" dirty="0"/>
              <a:t>be used in a technical paper without an explanation of what they mean.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177"/>
            <a:ext cx="6722536" cy="598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1311"/>
            <a:ext cx="6974605" cy="5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f(x) be any continuous, monotonically increasing function with the</a:t>
            </a:r>
            <a:br>
              <a:rPr lang="en-GB" dirty="0"/>
            </a:br>
            <a:r>
              <a:rPr lang="en-GB" dirty="0"/>
              <a:t>property that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49" y="2768959"/>
            <a:ext cx="5667771" cy="45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28" y="3463188"/>
            <a:ext cx="7201647" cy="5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6733" cy="5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98" y="1596981"/>
            <a:ext cx="7571605" cy="700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975"/>
            <a:ext cx="8396384" cy="1115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7709"/>
            <a:ext cx="7644006" cy="4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330" y="4347313"/>
            <a:ext cx="4516124" cy="5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Close Interval</a:t>
            </a:r>
          </a:p>
          <a:p>
            <a:r>
              <a:rPr lang="en-GB" dirty="0" smtClean="0"/>
              <a:t>Open Interval</a:t>
            </a:r>
          </a:p>
          <a:p>
            <a:r>
              <a:rPr lang="en-GB" dirty="0" smtClean="0"/>
              <a:t>Half Open Interval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How many integers are contained in such intervals?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15331"/>
            <a:ext cx="1226847" cy="554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45" y="1825625"/>
            <a:ext cx="2288347" cy="54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69391"/>
            <a:ext cx="1181502" cy="519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100" y="2278310"/>
            <a:ext cx="2288347" cy="610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898830"/>
            <a:ext cx="1323170" cy="561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6992" y="3460175"/>
            <a:ext cx="1253186" cy="5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integers are contained in such intervals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3" y="3017746"/>
            <a:ext cx="11250199" cy="437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3" y="3655887"/>
            <a:ext cx="1106511" cy="484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43" y="2463766"/>
            <a:ext cx="6319168" cy="419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43" y="4163281"/>
            <a:ext cx="2963684" cy="435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27" y="4163281"/>
            <a:ext cx="6604611" cy="4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35" y="5438603"/>
            <a:ext cx="1738547" cy="630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42" y="1825625"/>
            <a:ext cx="1510431" cy="640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92" y="2490721"/>
            <a:ext cx="7960826" cy="585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89324"/>
            <a:ext cx="4548471" cy="2402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42" y="5428276"/>
            <a:ext cx="1510431" cy="6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93" y="2552057"/>
            <a:ext cx="1695268" cy="577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93" y="1786658"/>
            <a:ext cx="1738547" cy="63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76331"/>
            <a:ext cx="1510431" cy="640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0" y="2528521"/>
            <a:ext cx="1381809" cy="6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FLOOR/CEILING APPLICATIONS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00040" cy="24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Roulette Wheel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There's a roulette wheel with </a:t>
            </a:r>
            <a:r>
              <a:rPr lang="en-GB" dirty="0"/>
              <a:t>one thousand slots, numbered 1 to </a:t>
            </a:r>
            <a:r>
              <a:rPr lang="en-GB" dirty="0" smtClean="0"/>
              <a:t>1000.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How many integers n, where 1 </a:t>
            </a:r>
            <a:r>
              <a:rPr lang="en-GB" dirty="0" smtClean="0"/>
              <a:t>&lt;= </a:t>
            </a:r>
            <a:r>
              <a:rPr lang="en-GB" dirty="0"/>
              <a:t>n </a:t>
            </a:r>
            <a:r>
              <a:rPr lang="en-GB" dirty="0" smtClean="0"/>
              <a:t>&lt;= </a:t>
            </a:r>
            <a:r>
              <a:rPr lang="en-GB" dirty="0"/>
              <a:t>1000, satisfy the </a:t>
            </a:r>
            <a:r>
              <a:rPr lang="en-GB" dirty="0" smtClean="0"/>
              <a:t>relation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?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84" y="2780191"/>
            <a:ext cx="1972547" cy="713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255" y="3494065"/>
            <a:ext cx="5713926" cy="50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84" y="4400783"/>
            <a:ext cx="1972547" cy="7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Roulette Wheel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Then </a:t>
            </a:r>
            <a:r>
              <a:rPr lang="en-GB" dirty="0"/>
              <a:t>it's a winner and the house pays us $5; otherwise it's a loser and </a:t>
            </a:r>
            <a:r>
              <a:rPr lang="en-GB" dirty="0" smtClean="0"/>
              <a:t>we must </a:t>
            </a:r>
            <a:r>
              <a:rPr lang="en-GB" dirty="0"/>
              <a:t>pay $1. </a:t>
            </a:r>
            <a:endParaRPr lang="en-GB" dirty="0" smtClean="0"/>
          </a:p>
          <a:p>
            <a:r>
              <a:rPr lang="en-GB" dirty="0" smtClean="0"/>
              <a:t>Let the </a:t>
            </a:r>
            <a:r>
              <a:rPr lang="en-GB" dirty="0"/>
              <a:t>number </a:t>
            </a:r>
            <a:r>
              <a:rPr lang="en-GB" dirty="0" smtClean="0"/>
              <a:t>of </a:t>
            </a:r>
            <a:r>
              <a:rPr lang="en-GB" dirty="0"/>
              <a:t>winners </a:t>
            </a:r>
            <a:r>
              <a:rPr lang="en-GB" dirty="0" smtClean="0"/>
              <a:t>W, then </a:t>
            </a:r>
            <a:r>
              <a:rPr lang="en-GB" dirty="0"/>
              <a:t>the number L = 1000 - W of losers.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73" y="3517766"/>
            <a:ext cx="7261711" cy="9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FLOORS AND CEILINGS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71" y="1673171"/>
            <a:ext cx="6381465" cy="45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we count the number of winners among 1 through 1000? </a:t>
            </a:r>
            <a:endParaRPr lang="en-GB" dirty="0" smtClean="0"/>
          </a:p>
          <a:p>
            <a:r>
              <a:rPr lang="en-GB" dirty="0" smtClean="0"/>
              <a:t>It's</a:t>
            </a:r>
            <a:r>
              <a:rPr lang="en-GB" dirty="0"/>
              <a:t> </a:t>
            </a:r>
            <a:r>
              <a:rPr lang="en-GB" dirty="0" smtClean="0"/>
              <a:t>not </a:t>
            </a:r>
            <a:r>
              <a:rPr lang="en-GB" dirty="0"/>
              <a:t>hard to spot a pattern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numbers from 1 through </a:t>
            </a:r>
            <a:r>
              <a:rPr lang="en-GB" dirty="0" smtClean="0"/>
              <a:t>2^3 </a:t>
            </a:r>
            <a:r>
              <a:rPr lang="en-GB" dirty="0"/>
              <a:t>- 1 = 7 are </a:t>
            </a:r>
            <a:r>
              <a:rPr lang="en-GB" dirty="0" smtClean="0"/>
              <a:t>all winners because  </a:t>
            </a:r>
          </a:p>
          <a:p>
            <a:pPr marL="0" indent="0">
              <a:buNone/>
            </a:pPr>
            <a:r>
              <a:rPr lang="en-GB" dirty="0" smtClean="0"/>
              <a:t>                     for </a:t>
            </a:r>
            <a:r>
              <a:rPr lang="en-GB" dirty="0"/>
              <a:t>each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Among the numbers </a:t>
            </a:r>
            <a:r>
              <a:rPr lang="en-GB" dirty="0" smtClean="0"/>
              <a:t>2^3 </a:t>
            </a:r>
            <a:r>
              <a:rPr lang="en-GB" dirty="0"/>
              <a:t>= 8 </a:t>
            </a:r>
            <a:r>
              <a:rPr lang="en-GB" dirty="0" smtClean="0"/>
              <a:t>through 3^3 </a:t>
            </a:r>
            <a:r>
              <a:rPr lang="en-GB" dirty="0"/>
              <a:t>- 1 = 26, only the even numbers are winners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And among </a:t>
            </a:r>
            <a:r>
              <a:rPr lang="en-GB" dirty="0" smtClean="0"/>
              <a:t>3^3 </a:t>
            </a:r>
            <a:r>
              <a:rPr lang="en-GB" dirty="0"/>
              <a:t>= 27 </a:t>
            </a:r>
            <a:r>
              <a:rPr lang="en-GB" dirty="0" smtClean="0"/>
              <a:t>through</a:t>
            </a:r>
            <a:r>
              <a:rPr lang="en-GB" dirty="0"/>
              <a:t> </a:t>
            </a:r>
            <a:r>
              <a:rPr lang="en-GB" dirty="0" smtClean="0"/>
              <a:t>4^3 </a:t>
            </a:r>
            <a:r>
              <a:rPr lang="en-GB" dirty="0"/>
              <a:t>- 1 = 63, only those divisible by 3 are. And so on.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89" y="3308530"/>
            <a:ext cx="1621311" cy="4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Roulette Wheel Problem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48" y="4912157"/>
            <a:ext cx="5753570" cy="880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413975" cy="995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98" y="2687838"/>
            <a:ext cx="2788429" cy="748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298" y="3435953"/>
            <a:ext cx="4394414" cy="762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842" y="4182299"/>
            <a:ext cx="5753570" cy="769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298" y="5792806"/>
            <a:ext cx="6023825" cy="8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Roulette Wheel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(6</a:t>
            </a:r>
            <a:r>
              <a:rPr lang="en-GB" i="1" dirty="0"/>
              <a:t>*</a:t>
            </a:r>
            <a:r>
              <a:rPr lang="en-GB" dirty="0" smtClean="0"/>
              <a:t>172 </a:t>
            </a:r>
            <a:r>
              <a:rPr lang="en-GB" dirty="0"/>
              <a:t>- </a:t>
            </a:r>
            <a:r>
              <a:rPr lang="en-GB" dirty="0" smtClean="0"/>
              <a:t>1000)/1000 </a:t>
            </a:r>
            <a:r>
              <a:rPr lang="en-GB" dirty="0"/>
              <a:t>dollars, which is 3.2 cents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25066" cy="746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3" y="2707000"/>
            <a:ext cx="2936845" cy="847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31483"/>
            <a:ext cx="2228008" cy="843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03" y="4483290"/>
            <a:ext cx="1071897" cy="5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General Solution of </a:t>
            </a:r>
            <a:r>
              <a:rPr lang="en-GB" dirty="0"/>
              <a:t>Roulette Wheel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598"/>
            <a:ext cx="1425866" cy="359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186"/>
            <a:ext cx="4334412" cy="611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50" y="3185152"/>
            <a:ext cx="5026315" cy="611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250" y="3796947"/>
            <a:ext cx="4211392" cy="591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88435"/>
            <a:ext cx="4784406" cy="553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97739"/>
            <a:ext cx="7432343" cy="6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Approximate </a:t>
            </a:r>
            <a:r>
              <a:rPr lang="en-GB" dirty="0"/>
              <a:t>Solution of Roulette Wheel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0394"/>
            <a:ext cx="3339183" cy="647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263"/>
            <a:ext cx="6541394" cy="615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5525"/>
            <a:ext cx="5946331" cy="29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General Solution </a:t>
            </a:r>
            <a:r>
              <a:rPr lang="en-GB" dirty="0"/>
              <a:t>of Josephus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89" y="1690688"/>
            <a:ext cx="5277309" cy="1539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27" y="3471929"/>
            <a:ext cx="5689681" cy="984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4906" y="3018621"/>
            <a:ext cx="9753652" cy="2706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rgbClr val="000000"/>
              </a:solidFill>
              <a:latin typeface="F8"/>
            </a:endParaRPr>
          </a:p>
          <a:p>
            <a:endParaRPr lang="en-GB" dirty="0">
              <a:solidFill>
                <a:srgbClr val="000000"/>
              </a:solidFill>
              <a:latin typeface="F8"/>
            </a:endParaRPr>
          </a:p>
          <a:p>
            <a:endParaRPr lang="en-GB" dirty="0" smtClean="0">
              <a:solidFill>
                <a:srgbClr val="000000"/>
              </a:solidFill>
              <a:latin typeface="F8"/>
            </a:endParaRPr>
          </a:p>
          <a:p>
            <a:endParaRPr lang="en-GB" dirty="0">
              <a:solidFill>
                <a:srgbClr val="000000"/>
              </a:solidFill>
              <a:latin typeface="F8"/>
            </a:endParaRPr>
          </a:p>
          <a:p>
            <a:endParaRPr lang="en-GB" dirty="0" smtClean="0">
              <a:solidFill>
                <a:srgbClr val="000000"/>
              </a:solidFill>
              <a:latin typeface="F8"/>
            </a:endParaRPr>
          </a:p>
          <a:p>
            <a:endParaRPr lang="en-GB" dirty="0">
              <a:solidFill>
                <a:srgbClr val="000000"/>
              </a:solidFill>
              <a:latin typeface="F8"/>
            </a:endParaRPr>
          </a:p>
          <a:p>
            <a:r>
              <a:rPr lang="en-GB" sz="2200" dirty="0" smtClean="0">
                <a:solidFill>
                  <a:srgbClr val="000000"/>
                </a:solidFill>
                <a:latin typeface="F8"/>
              </a:rPr>
              <a:t>Josephus </a:t>
            </a:r>
            <a:r>
              <a:rPr lang="en-GB" sz="2200" dirty="0">
                <a:solidFill>
                  <a:srgbClr val="000000"/>
                </a:solidFill>
                <a:latin typeface="F8"/>
              </a:rPr>
              <a:t>problem in which every third person </a:t>
            </a:r>
            <a:r>
              <a:rPr lang="en-GB" sz="2200" dirty="0" smtClean="0">
                <a:solidFill>
                  <a:srgbClr val="000000"/>
                </a:solidFill>
                <a:latin typeface="F8"/>
              </a:rPr>
              <a:t>is eliminated</a:t>
            </a:r>
            <a:r>
              <a:rPr lang="en-GB" sz="2200" dirty="0">
                <a:solidFill>
                  <a:srgbClr val="000000"/>
                </a:solidFill>
                <a:latin typeface="F8"/>
              </a:rPr>
              <a:t>, instead of every second.</a:t>
            </a:r>
            <a:r>
              <a:rPr lang="en-GB" sz="2200" dirty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557" y="5244456"/>
            <a:ext cx="6282685" cy="614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27" y="5987030"/>
            <a:ext cx="8661812" cy="5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General Solution of Josephus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There's another approach to the Josephus problem that gives a much</a:t>
            </a:r>
            <a:br>
              <a:rPr lang="en-GB" dirty="0"/>
            </a:br>
            <a:r>
              <a:rPr lang="en-GB" dirty="0"/>
              <a:t>better setup. </a:t>
            </a:r>
            <a:endParaRPr lang="en-GB" dirty="0" smtClean="0"/>
          </a:p>
          <a:p>
            <a:r>
              <a:rPr lang="en-GB" dirty="0" smtClean="0"/>
              <a:t>Whenever </a:t>
            </a:r>
            <a:r>
              <a:rPr lang="en-GB" dirty="0"/>
              <a:t>a person is passed over, we can assign a new number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Thus</a:t>
            </a:r>
            <a:r>
              <a:rPr lang="en-GB" dirty="0"/>
              <a:t>, 1 and 2 become n + 1 and n + </a:t>
            </a:r>
            <a:r>
              <a:rPr lang="en-GB" dirty="0" smtClean="0"/>
              <a:t>2</a:t>
            </a:r>
          </a:p>
          <a:p>
            <a:r>
              <a:rPr lang="en-GB" dirty="0" smtClean="0"/>
              <a:t> </a:t>
            </a:r>
            <a:r>
              <a:rPr lang="en-GB" dirty="0"/>
              <a:t>then 3 is </a:t>
            </a:r>
            <a:r>
              <a:rPr lang="en-GB" dirty="0" smtClean="0"/>
              <a:t>executed</a:t>
            </a:r>
          </a:p>
          <a:p>
            <a:r>
              <a:rPr lang="en-GB" dirty="0" smtClean="0"/>
              <a:t>4 </a:t>
            </a:r>
            <a:r>
              <a:rPr lang="en-GB" dirty="0"/>
              <a:t>and 5 </a:t>
            </a:r>
            <a:r>
              <a:rPr lang="en-GB" dirty="0" smtClean="0"/>
              <a:t>become n </a:t>
            </a:r>
            <a:r>
              <a:rPr lang="en-GB" dirty="0"/>
              <a:t>+ 3 and n + </a:t>
            </a:r>
            <a:r>
              <a:rPr lang="en-GB" dirty="0" smtClean="0"/>
              <a:t>4</a:t>
            </a:r>
          </a:p>
          <a:p>
            <a:r>
              <a:rPr lang="en-GB" dirty="0" smtClean="0"/>
              <a:t> </a:t>
            </a:r>
            <a:r>
              <a:rPr lang="en-GB" dirty="0"/>
              <a:t>then 6 is </a:t>
            </a:r>
            <a:r>
              <a:rPr lang="en-GB" dirty="0" smtClean="0"/>
              <a:t>executed</a:t>
            </a:r>
          </a:p>
          <a:p>
            <a:r>
              <a:rPr lang="en-GB" dirty="0" smtClean="0"/>
              <a:t>3k </a:t>
            </a:r>
            <a:r>
              <a:rPr lang="en-GB" dirty="0"/>
              <a:t>+ 1 and 3k + 2 become n + 2k + </a:t>
            </a:r>
            <a:r>
              <a:rPr lang="en-GB" dirty="0" smtClean="0"/>
              <a:t>1 and </a:t>
            </a:r>
            <a:r>
              <a:rPr lang="en-GB" dirty="0"/>
              <a:t>n + 2k + </a:t>
            </a:r>
            <a:r>
              <a:rPr lang="en-GB" dirty="0" smtClean="0"/>
              <a:t>2</a:t>
            </a:r>
          </a:p>
          <a:p>
            <a:r>
              <a:rPr lang="en-GB" dirty="0" smtClean="0"/>
              <a:t>then </a:t>
            </a:r>
            <a:r>
              <a:rPr lang="en-GB" dirty="0"/>
              <a:t>3k + 3 is </a:t>
            </a:r>
            <a:r>
              <a:rPr lang="en-GB" dirty="0" smtClean="0"/>
              <a:t>executed</a:t>
            </a:r>
            <a:endParaRPr lang="en-GB" dirty="0"/>
          </a:p>
          <a:p>
            <a:r>
              <a:rPr lang="en-GB" dirty="0" smtClean="0"/>
              <a:t>then </a:t>
            </a:r>
            <a:r>
              <a:rPr lang="en-GB" dirty="0"/>
              <a:t>3n is executed (or left </a:t>
            </a:r>
            <a:r>
              <a:rPr lang="en-GB" dirty="0" smtClean="0"/>
              <a:t>to survive)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3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General Solution of Josephus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600" dirty="0"/>
              <a:t>For example, when n = 10 the numbers </a:t>
            </a:r>
            <a:r>
              <a:rPr lang="en-GB" sz="3600" dirty="0" smtClean="0"/>
              <a:t>are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3600" dirty="0" smtClean="0"/>
              <a:t>The </a:t>
            </a:r>
            <a:r>
              <a:rPr lang="en-GB" sz="3600" dirty="0" err="1" smtClean="0"/>
              <a:t>kth</a:t>
            </a:r>
            <a:r>
              <a:rPr lang="en-GB" sz="3600" dirty="0" smtClean="0"/>
              <a:t> </a:t>
            </a:r>
            <a:r>
              <a:rPr lang="en-GB" sz="3600" dirty="0"/>
              <a:t>person eliminated ends up with number 3k. So we can </a:t>
            </a:r>
            <a:r>
              <a:rPr lang="en-GB" sz="3600" dirty="0" smtClean="0"/>
              <a:t>figure </a:t>
            </a:r>
            <a:r>
              <a:rPr lang="en-GB" sz="3600" dirty="0"/>
              <a:t>out </a:t>
            </a:r>
            <a:r>
              <a:rPr lang="en-GB" sz="3600" dirty="0" smtClean="0"/>
              <a:t>who the </a:t>
            </a:r>
            <a:r>
              <a:rPr lang="en-GB" sz="3600" dirty="0"/>
              <a:t>survivor is if we can </a:t>
            </a:r>
            <a:r>
              <a:rPr lang="en-GB" sz="3600" dirty="0" smtClean="0"/>
              <a:t>figure </a:t>
            </a:r>
            <a:r>
              <a:rPr lang="en-GB" sz="3600" dirty="0"/>
              <a:t>out the original number of person number 3n. </a:t>
            </a:r>
            <a:endParaRPr lang="en-GB" sz="36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47" y="2480749"/>
            <a:ext cx="5568958" cy="287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804" y="2784093"/>
            <a:ext cx="4809034" cy="13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429" y="5165942"/>
            <a:ext cx="2752725" cy="8763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362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858"/>
            <a:ext cx="4809034" cy="1310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11" y="3453663"/>
            <a:ext cx="2771775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61" y="3807675"/>
            <a:ext cx="55054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43852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2587"/>
            <a:ext cx="7131952" cy="552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29092"/>
            <a:ext cx="3009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2" y="1825625"/>
            <a:ext cx="1773973" cy="808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22" y="2634018"/>
            <a:ext cx="1719618" cy="736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78" y="3356673"/>
            <a:ext cx="10472322" cy="944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78" y="4436481"/>
            <a:ext cx="6449704" cy="787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478" y="5295379"/>
            <a:ext cx="6064458" cy="723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560" y="6018663"/>
            <a:ext cx="5669224" cy="8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2" y="1825625"/>
            <a:ext cx="1773973" cy="8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1825625"/>
            <a:ext cx="1719618" cy="7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5" y="1690688"/>
            <a:ext cx="10472322" cy="9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7" y="1825625"/>
            <a:ext cx="6449704" cy="7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FLOOR AND CEILING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64458" cy="7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503</Words>
  <Application>Microsoft Office PowerPoint</Application>
  <PresentationFormat>Widescreen</PresentationFormat>
  <Paragraphs>112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F8</vt:lpstr>
      <vt:lpstr>Office Theme</vt:lpstr>
      <vt:lpstr>Integer Functions </vt:lpstr>
      <vt:lpstr>FLOORS AND CEILINGS </vt:lpstr>
      <vt:lpstr>FLOORS AND CEILINGS GRAPH</vt:lpstr>
      <vt:lpstr>Properties of FLOOR AND CEILING Function </vt:lpstr>
      <vt:lpstr>Properties of FLOOR AND CEILING Function </vt:lpstr>
      <vt:lpstr>Properties of FLOOR AND CEILING Function </vt:lpstr>
      <vt:lpstr>Properties of FLOOR AND CEILING Function </vt:lpstr>
      <vt:lpstr>Properties of FLOOR AND CEILING Function </vt:lpstr>
      <vt:lpstr>Properties of FLOOR AND CEILING Function </vt:lpstr>
      <vt:lpstr>Properties of FLOOR AND CEILING Function </vt:lpstr>
      <vt:lpstr>Rules  for FLOOR AND CEILING Function </vt:lpstr>
      <vt:lpstr>Rules  for FLOOR AND CEILING Function </vt:lpstr>
      <vt:lpstr>Redundant Use of FLOOR AND CEILING Function </vt:lpstr>
      <vt:lpstr>Fractional Part</vt:lpstr>
      <vt:lpstr>Fractional Part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FLOOR/CEILING APPLICATIONS </vt:lpstr>
      <vt:lpstr>Roulette Wheel Problem</vt:lpstr>
      <vt:lpstr>Roulette Wheel Problem</vt:lpstr>
      <vt:lpstr>PowerPoint Presentation</vt:lpstr>
      <vt:lpstr>Roulette Wheel Problem</vt:lpstr>
      <vt:lpstr>Roulette Wheel Problem</vt:lpstr>
      <vt:lpstr>The General Solution of Roulette Wheel Problem</vt:lpstr>
      <vt:lpstr>The Approximate Solution of Roulette Wheel Problem</vt:lpstr>
      <vt:lpstr>The General Solution of Josephus problem</vt:lpstr>
      <vt:lpstr>The General Solution of Josephus problem</vt:lpstr>
      <vt:lpstr>The General Solution of Josephus 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Functions </dc:title>
  <dc:creator>Hasan Murad</dc:creator>
  <cp:lastModifiedBy>Hasan Murad</cp:lastModifiedBy>
  <cp:revision>46</cp:revision>
  <dcterms:created xsi:type="dcterms:W3CDTF">2020-07-26T05:07:11Z</dcterms:created>
  <dcterms:modified xsi:type="dcterms:W3CDTF">2021-02-04T09:35:46Z</dcterms:modified>
</cp:coreProperties>
</file>