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67" d="100"/>
          <a:sy n="67" d="100"/>
        </p:scale>
        <p:origin x="-1272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3A14C-A275-4DA3-9F8B-47DE248BF45C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2B36C-41EB-4A29-8B36-178FC9B0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7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27DEF97-E69C-476D-8828-B91FF8EE2973}" type="slidenum">
              <a:rPr lang="en-US"/>
              <a:pPr/>
              <a:t>15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F560B36-C801-452E-92AE-20A35D05EB8B}" type="slidenum">
              <a:rPr lang="en-US"/>
              <a:pPr/>
              <a:t>16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3257ED4-0ED8-47B9-8DD8-3B5B2A3B6822}" type="slidenum">
              <a:rPr lang="en-US"/>
              <a:pPr/>
              <a:t>17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14566D1-3C61-4BE7-A5E5-93BC7A8F66DD}" type="slidenum">
              <a:rPr lang="en-US"/>
              <a:pPr/>
              <a:t>18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EC5360-A8E9-4378-AC74-245E66452372}" type="slidenum">
              <a:rPr lang="en-US"/>
              <a:pPr/>
              <a:t>19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9505903-4085-48B0-88E4-21FA794BA9D6}" type="slidenum">
              <a:rPr lang="en-US"/>
              <a:pPr/>
              <a:t>20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470945A-9163-4FFB-8ADB-2285D77006DB}" type="slidenum">
              <a:rPr lang="en-US"/>
              <a:pPr/>
              <a:t>21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78632" y="2938081"/>
            <a:ext cx="390113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686" y="918781"/>
            <a:ext cx="770255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B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586585"/>
            <a:ext cx="7814945" cy="5030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57488" y="6920928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8632" y="2938081"/>
            <a:ext cx="4846168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smtClean="0">
                <a:solidFill>
                  <a:srgbClr val="BF0000"/>
                </a:solidFill>
                <a:latin typeface="Carlito"/>
                <a:cs typeface="Carlito"/>
              </a:rPr>
              <a:t>Paging</a:t>
            </a:r>
            <a:r>
              <a:rPr lang="en-US" sz="4400" spc="-15" dirty="0" smtClean="0">
                <a:solidFill>
                  <a:srgbClr val="BF0000"/>
                </a:solidFill>
                <a:latin typeface="Carlito"/>
                <a:cs typeface="Carlito"/>
              </a:rPr>
              <a:t> and Demand Paging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9242" y="381001"/>
            <a:ext cx="743013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Is </a:t>
            </a:r>
            <a:r>
              <a:rPr spc="-10" dirty="0"/>
              <a:t>main </a:t>
            </a:r>
            <a:r>
              <a:rPr dirty="0"/>
              <a:t>memory </a:t>
            </a:r>
            <a:r>
              <a:rPr spc="-30" dirty="0"/>
              <a:t>always </a:t>
            </a:r>
            <a:r>
              <a:rPr spc="-5" dirty="0"/>
              <a:t>enough?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3858767"/>
            <a:ext cx="9142730" cy="3455035"/>
            <a:chOff x="457200" y="3858767"/>
            <a:chExt cx="9142730" cy="3455035"/>
          </a:xfrm>
        </p:grpSpPr>
        <p:sp>
          <p:nvSpPr>
            <p:cNvPr id="4" name="object 4"/>
            <p:cNvSpPr/>
            <p:nvPr/>
          </p:nvSpPr>
          <p:spPr>
            <a:xfrm>
              <a:off x="4357115" y="3874134"/>
              <a:ext cx="440436" cy="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620" y="3858767"/>
              <a:ext cx="841248" cy="289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3886199"/>
              <a:ext cx="9142730" cy="3427729"/>
            </a:xfrm>
            <a:custGeom>
              <a:avLst/>
              <a:gdLst/>
              <a:ahLst/>
              <a:cxnLst/>
              <a:rect l="l" t="t" r="r" b="b"/>
              <a:pathLst>
                <a:path w="9142730" h="3427729">
                  <a:moveTo>
                    <a:pt x="0" y="3427476"/>
                  </a:moveTo>
                  <a:lnTo>
                    <a:pt x="9142476" y="3427476"/>
                  </a:lnTo>
                  <a:lnTo>
                    <a:pt x="9142476" y="0"/>
                  </a:lnTo>
                  <a:lnTo>
                    <a:pt x="0" y="0"/>
                  </a:lnTo>
                  <a:lnTo>
                    <a:pt x="0" y="3427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93139" y="1835912"/>
            <a:ext cx="7734934" cy="2586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all pages of all </a:t>
            </a:r>
            <a:r>
              <a:rPr sz="3200" spc="-10" dirty="0">
                <a:latin typeface="Carlito"/>
                <a:cs typeface="Carlito"/>
              </a:rPr>
              <a:t>active processes </a:t>
            </a:r>
            <a:r>
              <a:rPr sz="3200" spc="-20" dirty="0">
                <a:latin typeface="Carlito"/>
                <a:cs typeface="Carlito"/>
              </a:rPr>
              <a:t>always </a:t>
            </a:r>
            <a:r>
              <a:rPr sz="3200" spc="-5" dirty="0">
                <a:latin typeface="Carlito"/>
                <a:cs typeface="Carlito"/>
              </a:rPr>
              <a:t>in  main memory?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68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>
                <a:latin typeface="Carlito"/>
                <a:cs typeface="Carlito"/>
              </a:rPr>
              <a:t>Not </a:t>
            </a:r>
            <a:r>
              <a:rPr sz="2800" spc="-25" dirty="0">
                <a:latin typeface="Carlito"/>
                <a:cs typeface="Carlito"/>
              </a:rPr>
              <a:t>necessary, </a:t>
            </a:r>
            <a:r>
              <a:rPr sz="2800" spc="-10" dirty="0">
                <a:latin typeface="Carlito"/>
                <a:cs typeface="Carlito"/>
              </a:rPr>
              <a:t>with </a:t>
            </a:r>
            <a:r>
              <a:rPr sz="2800" spc="-20" dirty="0">
                <a:latin typeface="Carlito"/>
                <a:cs typeface="Carlito"/>
              </a:rPr>
              <a:t>large </a:t>
            </a:r>
            <a:r>
              <a:rPr sz="2800" spc="-15" dirty="0">
                <a:latin typeface="Carlito"/>
                <a:cs typeface="Carlito"/>
              </a:rPr>
              <a:t>address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spaces</a:t>
            </a:r>
            <a:endParaRPr sz="2800">
              <a:latin typeface="Carlito"/>
              <a:cs typeface="Carlito"/>
            </a:endParaRPr>
          </a:p>
          <a:p>
            <a:pPr marL="355600" marR="258445" indent="-3429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OS uses </a:t>
            </a:r>
            <a:r>
              <a:rPr sz="3200" dirty="0">
                <a:latin typeface="Carlito"/>
                <a:cs typeface="Carlito"/>
              </a:rPr>
              <a:t>a part </a:t>
            </a:r>
            <a:r>
              <a:rPr sz="3200" spc="-5" dirty="0">
                <a:latin typeface="Carlito"/>
                <a:cs typeface="Carlito"/>
              </a:rPr>
              <a:t>of disk </a:t>
            </a:r>
            <a:r>
              <a:rPr sz="3200" spc="-15" dirty="0">
                <a:latin typeface="Carlito"/>
                <a:cs typeface="Carlito"/>
              </a:rPr>
              <a:t>(swap </a:t>
            </a:r>
            <a:r>
              <a:rPr sz="3200" dirty="0">
                <a:latin typeface="Carlito"/>
                <a:cs typeface="Carlito"/>
              </a:rPr>
              <a:t>space) </a:t>
            </a:r>
            <a:r>
              <a:rPr sz="3200" spc="-25" dirty="0">
                <a:latin typeface="Carlito"/>
                <a:cs typeface="Carlito"/>
              </a:rPr>
              <a:t>to store  </a:t>
            </a:r>
            <a:r>
              <a:rPr sz="3200" spc="-5" dirty="0">
                <a:latin typeface="Carlito"/>
                <a:cs typeface="Carlito"/>
              </a:rPr>
              <a:t>pages </a:t>
            </a:r>
            <a:r>
              <a:rPr sz="3200" spc="-10" dirty="0">
                <a:latin typeface="Carlito"/>
                <a:cs typeface="Carlito"/>
              </a:rPr>
              <a:t>that </a:t>
            </a:r>
            <a:r>
              <a:rPr sz="3200" spc="-15" dirty="0">
                <a:latin typeface="Carlito"/>
                <a:cs typeface="Carlito"/>
              </a:rPr>
              <a:t>are </a:t>
            </a:r>
            <a:r>
              <a:rPr sz="3200" spc="-5" dirty="0">
                <a:latin typeface="Carlito"/>
                <a:cs typeface="Carlito"/>
              </a:rPr>
              <a:t>not in </a:t>
            </a:r>
            <a:r>
              <a:rPr sz="3200" spc="-10" dirty="0">
                <a:latin typeface="Carlito"/>
                <a:cs typeface="Carlito"/>
              </a:rPr>
              <a:t>active</a:t>
            </a:r>
            <a:r>
              <a:rPr sz="3200" spc="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use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90600" y="4457700"/>
            <a:ext cx="7981188" cy="2855976"/>
            <a:chOff x="990600" y="4457700"/>
            <a:chExt cx="7981188" cy="2855976"/>
          </a:xfrm>
        </p:grpSpPr>
        <p:sp>
          <p:nvSpPr>
            <p:cNvPr id="9" name="object 9"/>
            <p:cNvSpPr/>
            <p:nvPr/>
          </p:nvSpPr>
          <p:spPr>
            <a:xfrm>
              <a:off x="990600" y="4457700"/>
              <a:ext cx="7981188" cy="28559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8000" y="6731508"/>
              <a:ext cx="614172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35211" y="692092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10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3946" y="304801"/>
            <a:ext cx="32688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Page</a:t>
            </a:r>
            <a:r>
              <a:rPr spc="-75" dirty="0"/>
              <a:t> </a:t>
            </a:r>
            <a:r>
              <a:rPr spc="-20" dirty="0"/>
              <a:t>fault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8600" y="1524000"/>
            <a:ext cx="8441690" cy="3768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874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Present </a:t>
            </a:r>
            <a:r>
              <a:rPr sz="3200" spc="-5" dirty="0">
                <a:latin typeface="Carlito"/>
                <a:cs typeface="Carlito"/>
              </a:rPr>
              <a:t>bit in page </a:t>
            </a:r>
            <a:r>
              <a:rPr sz="3200" spc="-10" dirty="0">
                <a:latin typeface="Carlito"/>
                <a:cs typeface="Carlito"/>
              </a:rPr>
              <a:t>table entry: </a:t>
            </a:r>
            <a:r>
              <a:rPr sz="3200" spc="-15" dirty="0">
                <a:latin typeface="Carlito"/>
                <a:cs typeface="Carlito"/>
              </a:rPr>
              <a:t>indicates </a:t>
            </a:r>
            <a:r>
              <a:rPr sz="3200" spc="-5" dirty="0">
                <a:latin typeface="Carlito"/>
                <a:cs typeface="Carlito"/>
              </a:rPr>
              <a:t>if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5" dirty="0">
                <a:latin typeface="Carlito"/>
                <a:cs typeface="Carlito"/>
              </a:rPr>
              <a:t>page of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process resides </a:t>
            </a:r>
            <a:r>
              <a:rPr sz="3200" spc="-5" dirty="0">
                <a:latin typeface="Carlito"/>
                <a:cs typeface="Carlito"/>
              </a:rPr>
              <a:t>in memory or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not</a:t>
            </a:r>
            <a:endParaRPr sz="3200">
              <a:latin typeface="Carlito"/>
              <a:cs typeface="Carlito"/>
            </a:endParaRPr>
          </a:p>
          <a:p>
            <a:pPr marL="355600" marR="84455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When </a:t>
            </a:r>
            <a:r>
              <a:rPr sz="3200" spc="-15" dirty="0">
                <a:latin typeface="Carlito"/>
                <a:cs typeface="Carlito"/>
              </a:rPr>
              <a:t>translating </a:t>
            </a:r>
            <a:r>
              <a:rPr sz="3200" spc="-75" dirty="0">
                <a:latin typeface="Carlito"/>
                <a:cs typeface="Carlito"/>
              </a:rPr>
              <a:t>VA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75" dirty="0">
                <a:latin typeface="Carlito"/>
                <a:cs typeface="Carlito"/>
              </a:rPr>
              <a:t>PA, </a:t>
            </a:r>
            <a:r>
              <a:rPr sz="3200" spc="-5" dirty="0">
                <a:latin typeface="Carlito"/>
                <a:cs typeface="Carlito"/>
              </a:rPr>
              <a:t>MMU </a:t>
            </a:r>
            <a:r>
              <a:rPr sz="3200" spc="-10" dirty="0">
                <a:latin typeface="Carlito"/>
                <a:cs typeface="Carlito"/>
              </a:rPr>
              <a:t>reads  </a:t>
            </a:r>
            <a:r>
              <a:rPr sz="3200" spc="-15" dirty="0">
                <a:latin typeface="Carlito"/>
                <a:cs typeface="Carlito"/>
              </a:rPr>
              <a:t>present</a:t>
            </a:r>
            <a:r>
              <a:rPr sz="3200" spc="-3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bit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If page </a:t>
            </a:r>
            <a:r>
              <a:rPr sz="3200" spc="-15" dirty="0">
                <a:latin typeface="Carlito"/>
                <a:cs typeface="Carlito"/>
              </a:rPr>
              <a:t>present </a:t>
            </a:r>
            <a:r>
              <a:rPr sz="3200" spc="-5" dirty="0">
                <a:latin typeface="Carlito"/>
                <a:cs typeface="Carlito"/>
              </a:rPr>
              <a:t>in </a:t>
            </a:r>
            <a:r>
              <a:rPr sz="3200" spc="-35" dirty="0">
                <a:latin typeface="Carlito"/>
                <a:cs typeface="Carlito"/>
              </a:rPr>
              <a:t>memory, </a:t>
            </a:r>
            <a:r>
              <a:rPr sz="3200" spc="-10" dirty="0">
                <a:latin typeface="Carlito"/>
                <a:cs typeface="Carlito"/>
              </a:rPr>
              <a:t>directly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accessed</a:t>
            </a:r>
            <a:endParaRPr sz="3200">
              <a:latin typeface="Carlito"/>
              <a:cs typeface="Carlito"/>
            </a:endParaRPr>
          </a:p>
          <a:p>
            <a:pPr marL="355600" marR="12065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If page not in </a:t>
            </a:r>
            <a:r>
              <a:rPr sz="3200" spc="-35" dirty="0">
                <a:latin typeface="Carlito"/>
                <a:cs typeface="Carlito"/>
              </a:rPr>
              <a:t>memory, </a:t>
            </a:r>
            <a:r>
              <a:rPr sz="3200" spc="-5" dirty="0">
                <a:latin typeface="Carlito"/>
                <a:cs typeface="Carlito"/>
              </a:rPr>
              <a:t>MMU </a:t>
            </a:r>
            <a:r>
              <a:rPr sz="3200" spc="-15" dirty="0">
                <a:latin typeface="Carlito"/>
                <a:cs typeface="Carlito"/>
              </a:rPr>
              <a:t>raises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20" dirty="0">
                <a:latin typeface="Carlito"/>
                <a:cs typeface="Carlito"/>
              </a:rPr>
              <a:t>trap </a:t>
            </a:r>
            <a:r>
              <a:rPr sz="3200" spc="-25" dirty="0">
                <a:latin typeface="Carlito"/>
                <a:cs typeface="Carlito"/>
              </a:rPr>
              <a:t>to  </a:t>
            </a:r>
            <a:r>
              <a:rPr sz="3200" spc="-5" dirty="0">
                <a:latin typeface="Carlito"/>
                <a:cs typeface="Carlito"/>
              </a:rPr>
              <a:t>the OS </a:t>
            </a:r>
            <a:r>
              <a:rPr sz="3200" dirty="0">
                <a:latin typeface="Carlito"/>
                <a:cs typeface="Carlito"/>
              </a:rPr>
              <a:t>– </a:t>
            </a:r>
            <a:r>
              <a:rPr sz="3200" spc="-5" dirty="0">
                <a:latin typeface="Carlito"/>
                <a:cs typeface="Carlito"/>
              </a:rPr>
              <a:t>page </a:t>
            </a:r>
            <a:r>
              <a:rPr sz="3200" spc="-15" dirty="0">
                <a:latin typeface="Carlito"/>
                <a:cs typeface="Carlito"/>
              </a:rPr>
              <a:t>fault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35211" y="692092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11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228600"/>
            <a:ext cx="5990692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Page </a:t>
            </a:r>
            <a:r>
              <a:rPr spc="-20" dirty="0"/>
              <a:t>fault</a:t>
            </a:r>
            <a:r>
              <a:rPr spc="-30" dirty="0"/>
              <a:t> </a:t>
            </a:r>
            <a:r>
              <a:rPr spc="-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3139" y="1600200"/>
            <a:ext cx="8760461" cy="45961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451484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Page </a:t>
            </a:r>
            <a:r>
              <a:rPr sz="3000" spc="-15" dirty="0">
                <a:latin typeface="Carlito"/>
                <a:cs typeface="Carlito"/>
              </a:rPr>
              <a:t>fault </a:t>
            </a:r>
            <a:r>
              <a:rPr sz="3000" spc="-20" dirty="0">
                <a:latin typeface="Carlito"/>
                <a:cs typeface="Carlito"/>
              </a:rPr>
              <a:t>traps </a:t>
            </a:r>
            <a:r>
              <a:rPr sz="3000" dirty="0">
                <a:latin typeface="Carlito"/>
                <a:cs typeface="Carlito"/>
              </a:rPr>
              <a:t>OS </a:t>
            </a:r>
            <a:r>
              <a:rPr sz="3000" spc="-5" dirty="0">
                <a:latin typeface="Carlito"/>
                <a:cs typeface="Carlito"/>
              </a:rPr>
              <a:t>and </a:t>
            </a:r>
            <a:r>
              <a:rPr sz="3000" spc="-10" dirty="0">
                <a:latin typeface="Carlito"/>
                <a:cs typeface="Carlito"/>
              </a:rPr>
              <a:t>moves </a:t>
            </a:r>
            <a:r>
              <a:rPr sz="3000" spc="-5" dirty="0">
                <a:latin typeface="Carlito"/>
                <a:cs typeface="Carlito"/>
              </a:rPr>
              <a:t>CPU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20" dirty="0">
                <a:latin typeface="Carlito"/>
                <a:cs typeface="Carlito"/>
              </a:rPr>
              <a:t>kernel  </a:t>
            </a:r>
            <a:r>
              <a:rPr sz="3000" spc="-5" dirty="0">
                <a:latin typeface="Carlito"/>
                <a:cs typeface="Carlito"/>
              </a:rPr>
              <a:t>mode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OS </a:t>
            </a:r>
            <a:r>
              <a:rPr sz="3000" spc="-25" dirty="0">
                <a:latin typeface="Carlito"/>
                <a:cs typeface="Carlito"/>
              </a:rPr>
              <a:t>fetches </a:t>
            </a:r>
            <a:r>
              <a:rPr sz="3000" spc="-5" dirty="0">
                <a:latin typeface="Carlito"/>
                <a:cs typeface="Carlito"/>
              </a:rPr>
              <a:t>disk </a:t>
            </a:r>
            <a:r>
              <a:rPr sz="3000" spc="-10" dirty="0">
                <a:latin typeface="Carlito"/>
                <a:cs typeface="Carlito"/>
              </a:rPr>
              <a:t>address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page </a:t>
            </a:r>
            <a:r>
              <a:rPr sz="3000" spc="-5" dirty="0">
                <a:latin typeface="Carlito"/>
                <a:cs typeface="Carlito"/>
              </a:rPr>
              <a:t>and issues </a:t>
            </a:r>
            <a:r>
              <a:rPr sz="3000" spc="-15" dirty="0">
                <a:latin typeface="Carlito"/>
                <a:cs typeface="Carlito"/>
              </a:rPr>
              <a:t>read  to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disk</a:t>
            </a:r>
            <a:endParaRPr sz="3000">
              <a:latin typeface="Carlito"/>
              <a:cs typeface="Carlito"/>
            </a:endParaRPr>
          </a:p>
          <a:p>
            <a:pPr marL="756285" lvl="1" indent="-287020">
              <a:lnSpc>
                <a:spcPts val="311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OS </a:t>
            </a:r>
            <a:r>
              <a:rPr sz="2600" spc="-20" dirty="0">
                <a:latin typeface="Carlito"/>
                <a:cs typeface="Carlito"/>
              </a:rPr>
              <a:t>keeps </a:t>
            </a:r>
            <a:r>
              <a:rPr sz="2600" spc="-10" dirty="0">
                <a:latin typeface="Carlito"/>
                <a:cs typeface="Carlito"/>
              </a:rPr>
              <a:t>track </a:t>
            </a:r>
            <a:r>
              <a:rPr sz="2600" spc="-5" dirty="0">
                <a:latin typeface="Carlito"/>
                <a:cs typeface="Carlito"/>
              </a:rPr>
              <a:t>of disk address </a:t>
            </a:r>
            <a:r>
              <a:rPr sz="2600" spc="-50" dirty="0">
                <a:latin typeface="Carlito"/>
                <a:cs typeface="Carlito"/>
              </a:rPr>
              <a:t>(say, </a:t>
            </a:r>
            <a:r>
              <a:rPr sz="2600" spc="-5" dirty="0">
                <a:latin typeface="Carlito"/>
                <a:cs typeface="Carlito"/>
              </a:rPr>
              <a:t>in </a:t>
            </a:r>
            <a:r>
              <a:rPr sz="2600" spc="-10" dirty="0">
                <a:latin typeface="Carlito"/>
                <a:cs typeface="Carlito"/>
              </a:rPr>
              <a:t>page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table)</a:t>
            </a:r>
            <a:endParaRPr sz="2600">
              <a:latin typeface="Carlito"/>
              <a:cs typeface="Carlito"/>
            </a:endParaRPr>
          </a:p>
          <a:p>
            <a:pPr marL="342265" marR="1237615" indent="-342265" algn="r">
              <a:lnSpc>
                <a:spcPts val="3590"/>
              </a:lnSpc>
              <a:buFont typeface="Arial"/>
              <a:buChar char="•"/>
              <a:tabLst>
                <a:tab pos="342265" algn="l"/>
                <a:tab pos="342900" algn="l"/>
              </a:tabLst>
            </a:pPr>
            <a:r>
              <a:rPr sz="3000" dirty="0">
                <a:latin typeface="Carlito"/>
                <a:cs typeface="Carlito"/>
              </a:rPr>
              <a:t>OS </a:t>
            </a:r>
            <a:r>
              <a:rPr sz="3000" spc="-25" dirty="0">
                <a:latin typeface="Carlito"/>
                <a:cs typeface="Carlito"/>
              </a:rPr>
              <a:t>context </a:t>
            </a:r>
            <a:r>
              <a:rPr sz="3000" spc="-10" dirty="0">
                <a:latin typeface="Carlito"/>
                <a:cs typeface="Carlito"/>
              </a:rPr>
              <a:t>switches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another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process</a:t>
            </a:r>
            <a:endParaRPr sz="3000">
              <a:latin typeface="Carlito"/>
              <a:cs typeface="Carlito"/>
            </a:endParaRPr>
          </a:p>
          <a:p>
            <a:pPr marL="287020" marR="1282700" lvl="1" indent="-287020" algn="r">
              <a:lnSpc>
                <a:spcPts val="3110"/>
              </a:lnSpc>
              <a:spcBef>
                <a:spcPts val="15"/>
              </a:spcBef>
              <a:buFont typeface="Arial"/>
              <a:buChar char="–"/>
              <a:tabLst>
                <a:tab pos="287020" algn="l"/>
              </a:tabLst>
            </a:pPr>
            <a:r>
              <a:rPr sz="2600" spc="-10" dirty="0">
                <a:latin typeface="Carlito"/>
                <a:cs typeface="Carlito"/>
              </a:rPr>
              <a:t>Current process </a:t>
            </a:r>
            <a:r>
              <a:rPr sz="2600" spc="-5" dirty="0">
                <a:latin typeface="Carlito"/>
                <a:cs typeface="Carlito"/>
              </a:rPr>
              <a:t>is </a:t>
            </a:r>
            <a:r>
              <a:rPr sz="2600" spc="-15" dirty="0">
                <a:latin typeface="Carlito"/>
                <a:cs typeface="Carlito"/>
              </a:rPr>
              <a:t>blocked </a:t>
            </a:r>
            <a:r>
              <a:rPr sz="2600" dirty="0">
                <a:latin typeface="Carlito"/>
                <a:cs typeface="Carlito"/>
              </a:rPr>
              <a:t>and </a:t>
            </a:r>
            <a:r>
              <a:rPr sz="2600" spc="-5" dirty="0">
                <a:latin typeface="Carlito"/>
                <a:cs typeface="Carlito"/>
              </a:rPr>
              <a:t>cannot</a:t>
            </a:r>
            <a:r>
              <a:rPr sz="2600" spc="-9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run</a:t>
            </a:r>
            <a:endParaRPr sz="2600">
              <a:latin typeface="Carlito"/>
              <a:cs typeface="Carlito"/>
            </a:endParaRPr>
          </a:p>
          <a:p>
            <a:pPr marL="355600" marR="445134" indent="-342900">
              <a:lnSpc>
                <a:spcPts val="288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When disk </a:t>
            </a:r>
            <a:r>
              <a:rPr sz="3000" spc="-15" dirty="0">
                <a:latin typeface="Carlito"/>
                <a:cs typeface="Carlito"/>
              </a:rPr>
              <a:t>read completes, </a:t>
            </a:r>
            <a:r>
              <a:rPr sz="3000" dirty="0">
                <a:latin typeface="Carlito"/>
                <a:cs typeface="Carlito"/>
              </a:rPr>
              <a:t>OS </a:t>
            </a:r>
            <a:r>
              <a:rPr sz="3000" spc="-15" dirty="0">
                <a:latin typeface="Carlito"/>
                <a:cs typeface="Carlito"/>
              </a:rPr>
              <a:t>updates </a:t>
            </a:r>
            <a:r>
              <a:rPr sz="3000" spc="-10" dirty="0">
                <a:latin typeface="Carlito"/>
                <a:cs typeface="Carlito"/>
              </a:rPr>
              <a:t>page  table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process, </a:t>
            </a:r>
            <a:r>
              <a:rPr sz="3000" spc="-5" dirty="0">
                <a:latin typeface="Carlito"/>
                <a:cs typeface="Carlito"/>
              </a:rPr>
              <a:t>and marks it </a:t>
            </a:r>
            <a:r>
              <a:rPr sz="3000" dirty="0">
                <a:latin typeface="Carlito"/>
                <a:cs typeface="Carlito"/>
              </a:rPr>
              <a:t>as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ready</a:t>
            </a:r>
            <a:endParaRPr sz="3000">
              <a:latin typeface="Carlito"/>
              <a:cs typeface="Carlito"/>
            </a:endParaRPr>
          </a:p>
          <a:p>
            <a:pPr marL="355600" marR="74930" indent="-342900">
              <a:lnSpc>
                <a:spcPts val="288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When </a:t>
            </a:r>
            <a:r>
              <a:rPr sz="3000" spc="-10" dirty="0">
                <a:latin typeface="Carlito"/>
                <a:cs typeface="Carlito"/>
              </a:rPr>
              <a:t>process </a:t>
            </a:r>
            <a:r>
              <a:rPr sz="3000" spc="-5" dirty="0">
                <a:latin typeface="Carlito"/>
                <a:cs typeface="Carlito"/>
              </a:rPr>
              <a:t>scheduled </a:t>
            </a:r>
            <a:r>
              <a:rPr sz="3000" spc="-15" dirty="0">
                <a:latin typeface="Carlito"/>
                <a:cs typeface="Carlito"/>
              </a:rPr>
              <a:t>again, </a:t>
            </a:r>
            <a:r>
              <a:rPr sz="3000" dirty="0">
                <a:latin typeface="Carlito"/>
                <a:cs typeface="Carlito"/>
              </a:rPr>
              <a:t>OS </a:t>
            </a:r>
            <a:r>
              <a:rPr sz="3000" spc="-15" dirty="0">
                <a:latin typeface="Carlito"/>
                <a:cs typeface="Carlito"/>
              </a:rPr>
              <a:t>restarts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the  </a:t>
            </a:r>
            <a:r>
              <a:rPr sz="3000" spc="-10" dirty="0">
                <a:latin typeface="Carlito"/>
                <a:cs typeface="Carlito"/>
              </a:rPr>
              <a:t>instruction that caused page</a:t>
            </a:r>
            <a:r>
              <a:rPr sz="3000" spc="-60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fault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35211" y="6920928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98989"/>
                </a:solidFill>
                <a:latin typeface="Carlito"/>
                <a:cs typeface="Carlito"/>
              </a:rPr>
              <a:pPr marL="38100">
                <a:lnSpc>
                  <a:spcPts val="1240"/>
                </a:lnSpc>
              </a:pPr>
              <a:t>12</a:t>
            </a:fld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9546" y="0"/>
            <a:ext cx="885885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6745" marR="5080" indent="-315468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Summary: </a:t>
            </a:r>
            <a:r>
              <a:rPr sz="4000" spc="-15" dirty="0"/>
              <a:t>what </a:t>
            </a:r>
            <a:r>
              <a:rPr sz="4000" spc="-10" dirty="0"/>
              <a:t>happens </a:t>
            </a:r>
            <a:r>
              <a:rPr sz="4000" spc="-5" dirty="0"/>
              <a:t>on memory  </a:t>
            </a:r>
            <a:r>
              <a:rPr sz="4000" spc="-10" dirty="0"/>
              <a:t>access</a:t>
            </a:r>
            <a:endParaRPr sz="4000"/>
          </a:p>
        </p:txBody>
      </p:sp>
      <p:sp>
        <p:nvSpPr>
          <p:cNvPr id="18" name="object 18"/>
          <p:cNvSpPr txBox="1"/>
          <p:nvPr/>
        </p:nvSpPr>
        <p:spPr>
          <a:xfrm>
            <a:off x="993139" y="1295400"/>
            <a:ext cx="7846061" cy="50571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CPU issues load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60" dirty="0">
                <a:latin typeface="Carlito"/>
                <a:cs typeface="Carlito"/>
              </a:rPr>
              <a:t>VA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code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data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Checks CPU cache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5" dirty="0">
                <a:latin typeface="Carlito"/>
                <a:cs typeface="Carlito"/>
              </a:rPr>
              <a:t>first</a:t>
            </a:r>
            <a:endParaRPr sz="24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Goes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dirty="0">
                <a:latin typeface="Carlito"/>
                <a:cs typeface="Carlito"/>
              </a:rPr>
              <a:t>main memory </a:t>
            </a:r>
            <a:r>
              <a:rPr sz="2400" spc="-5" dirty="0">
                <a:latin typeface="Carlito"/>
                <a:cs typeface="Carlito"/>
              </a:rPr>
              <a:t>in </a:t>
            </a:r>
            <a:r>
              <a:rPr sz="2400" spc="-10" dirty="0">
                <a:latin typeface="Carlito"/>
                <a:cs typeface="Carlito"/>
              </a:rPr>
              <a:t>case </a:t>
            </a:r>
            <a:r>
              <a:rPr sz="2400" spc="-5" dirty="0">
                <a:latin typeface="Carlito"/>
                <a:cs typeface="Carlito"/>
              </a:rPr>
              <a:t>of cache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miss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MMU </a:t>
            </a:r>
            <a:r>
              <a:rPr sz="2400" spc="-10" dirty="0">
                <a:latin typeface="Carlito"/>
                <a:cs typeface="Carlito"/>
              </a:rPr>
              <a:t>looks </a:t>
            </a:r>
            <a:r>
              <a:rPr sz="2400" spc="-5" dirty="0">
                <a:latin typeface="Carlito"/>
                <a:cs typeface="Carlito"/>
              </a:rPr>
              <a:t>up TLB </a:t>
            </a:r>
            <a:r>
              <a:rPr sz="2400" spc="-20" dirty="0">
                <a:latin typeface="Carlito"/>
                <a:cs typeface="Carlito"/>
              </a:rPr>
              <a:t>for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60" dirty="0">
                <a:latin typeface="Carlito"/>
                <a:cs typeface="Carlito"/>
              </a:rPr>
              <a:t>VA</a:t>
            </a:r>
            <a:endParaRPr sz="2400">
              <a:latin typeface="Carlito"/>
              <a:cs typeface="Carlito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If TLB hit, </a:t>
            </a:r>
            <a:r>
              <a:rPr sz="2400" spc="-10" dirty="0">
                <a:latin typeface="Carlito"/>
                <a:cs typeface="Carlito"/>
              </a:rPr>
              <a:t>obtains </a:t>
            </a:r>
            <a:r>
              <a:rPr sz="2400" spc="-60" dirty="0">
                <a:latin typeface="Carlito"/>
                <a:cs typeface="Carlito"/>
              </a:rPr>
              <a:t>PA, </a:t>
            </a:r>
            <a:r>
              <a:rPr sz="2400" spc="-15" dirty="0">
                <a:latin typeface="Carlito"/>
                <a:cs typeface="Carlito"/>
              </a:rPr>
              <a:t>fetches </a:t>
            </a:r>
            <a:r>
              <a:rPr sz="2400" dirty="0">
                <a:latin typeface="Carlito"/>
                <a:cs typeface="Carlito"/>
              </a:rPr>
              <a:t>memory </a:t>
            </a:r>
            <a:r>
              <a:rPr sz="2400" spc="-10" dirty="0">
                <a:latin typeface="Carlito"/>
                <a:cs typeface="Carlito"/>
              </a:rPr>
              <a:t>location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returns 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CPU (via CPU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caches)</a:t>
            </a:r>
            <a:endParaRPr sz="2400">
              <a:latin typeface="Carlito"/>
              <a:cs typeface="Carlito"/>
            </a:endParaRPr>
          </a:p>
          <a:p>
            <a:pPr marL="756285" marR="5397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latin typeface="Carlito"/>
                <a:cs typeface="Carlito"/>
              </a:rPr>
              <a:t>If TLB miss, MMU accesses </a:t>
            </a:r>
            <a:r>
              <a:rPr sz="2400" spc="-25" dirty="0">
                <a:latin typeface="Carlito"/>
                <a:cs typeface="Carlito"/>
              </a:rPr>
              <a:t>memory, </a:t>
            </a:r>
            <a:r>
              <a:rPr sz="2400" spc="-10" dirty="0">
                <a:latin typeface="Carlito"/>
                <a:cs typeface="Carlito"/>
              </a:rPr>
              <a:t>walks page </a:t>
            </a:r>
            <a:r>
              <a:rPr sz="2400" spc="-5" dirty="0">
                <a:latin typeface="Carlito"/>
                <a:cs typeface="Carlito"/>
              </a:rPr>
              <a:t>table, </a:t>
            </a:r>
            <a:r>
              <a:rPr sz="2400" dirty="0">
                <a:latin typeface="Carlito"/>
                <a:cs typeface="Carlito"/>
              </a:rPr>
              <a:t>and  </a:t>
            </a:r>
            <a:r>
              <a:rPr sz="2400" spc="-10" dirty="0">
                <a:latin typeface="Carlito"/>
                <a:cs typeface="Carlito"/>
              </a:rPr>
              <a:t>obtains page </a:t>
            </a:r>
            <a:r>
              <a:rPr sz="2400" spc="-5" dirty="0">
                <a:latin typeface="Carlito"/>
                <a:cs typeface="Carlito"/>
              </a:rPr>
              <a:t>table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entry</a:t>
            </a:r>
            <a:endParaRPr sz="2400">
              <a:latin typeface="Carlito"/>
              <a:cs typeface="Carlito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rlito"/>
                <a:cs typeface="Carlito"/>
              </a:rPr>
              <a:t>If </a:t>
            </a:r>
            <a:r>
              <a:rPr sz="2400" spc="-10" dirty="0">
                <a:latin typeface="Carlito"/>
                <a:cs typeface="Carlito"/>
              </a:rPr>
              <a:t>present </a:t>
            </a:r>
            <a:r>
              <a:rPr sz="2400" spc="-5" dirty="0">
                <a:latin typeface="Carlito"/>
                <a:cs typeface="Carlito"/>
              </a:rPr>
              <a:t>bit set in </a:t>
            </a:r>
            <a:r>
              <a:rPr sz="2400" spc="-10" dirty="0">
                <a:latin typeface="Carlito"/>
                <a:cs typeface="Carlito"/>
              </a:rPr>
              <a:t>PTE, </a:t>
            </a:r>
            <a:r>
              <a:rPr sz="2400" spc="-5" dirty="0">
                <a:latin typeface="Carlito"/>
                <a:cs typeface="Carlito"/>
              </a:rPr>
              <a:t>accesses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memory</a:t>
            </a:r>
            <a:endParaRPr sz="2400">
              <a:latin typeface="Carlito"/>
              <a:cs typeface="Carlito"/>
            </a:endParaRPr>
          </a:p>
          <a:p>
            <a:pPr marL="1155065" marR="354330" lvl="2" indent="-2286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155700" algn="l"/>
              </a:tabLst>
            </a:pPr>
            <a:r>
              <a:rPr sz="2400" spc="-5" dirty="0">
                <a:latin typeface="Carlito"/>
                <a:cs typeface="Carlito"/>
              </a:rPr>
              <a:t>If not </a:t>
            </a:r>
            <a:r>
              <a:rPr sz="2400" spc="-10" dirty="0">
                <a:latin typeface="Carlito"/>
                <a:cs typeface="Carlito"/>
              </a:rPr>
              <a:t>present </a:t>
            </a:r>
            <a:r>
              <a:rPr sz="2400" spc="-5" dirty="0">
                <a:latin typeface="Carlito"/>
                <a:cs typeface="Carlito"/>
              </a:rPr>
              <a:t>but </a:t>
            </a:r>
            <a:r>
              <a:rPr sz="2400" spc="-10" dirty="0">
                <a:latin typeface="Carlito"/>
                <a:cs typeface="Carlito"/>
              </a:rPr>
              <a:t>valid, raises page fault. </a:t>
            </a:r>
            <a:r>
              <a:rPr sz="2400" spc="-5" dirty="0">
                <a:latin typeface="Carlito"/>
                <a:cs typeface="Carlito"/>
              </a:rPr>
              <a:t>OS handles  </a:t>
            </a:r>
            <a:r>
              <a:rPr sz="2400" spc="-10" dirty="0">
                <a:latin typeface="Carlito"/>
                <a:cs typeface="Carlito"/>
              </a:rPr>
              <a:t>page fault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restarts </a:t>
            </a:r>
            <a:r>
              <a:rPr sz="2400" spc="-5" dirty="0">
                <a:latin typeface="Carlito"/>
                <a:cs typeface="Carlito"/>
              </a:rPr>
              <a:t>the CPU load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instruction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05000" y="6400800"/>
            <a:ext cx="6276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Carlito"/>
                <a:cs typeface="Carlito"/>
              </a:rPr>
              <a:t>If </a:t>
            </a:r>
            <a:r>
              <a:rPr sz="2400" spc="-15" dirty="0">
                <a:latin typeface="Carlito"/>
                <a:cs typeface="Carlito"/>
              </a:rPr>
              <a:t>invalid </a:t>
            </a:r>
            <a:r>
              <a:rPr sz="2400" spc="-10" dirty="0">
                <a:latin typeface="Carlito"/>
                <a:cs typeface="Carlito"/>
              </a:rPr>
              <a:t>page </a:t>
            </a:r>
            <a:r>
              <a:rPr sz="2400" spc="-5" dirty="0">
                <a:latin typeface="Carlito"/>
                <a:cs typeface="Carlito"/>
              </a:rPr>
              <a:t>access, </a:t>
            </a:r>
            <a:r>
              <a:rPr sz="2400" spc="-15" dirty="0">
                <a:latin typeface="Carlito"/>
                <a:cs typeface="Carlito"/>
              </a:rPr>
              <a:t>trap to </a:t>
            </a:r>
            <a:r>
              <a:rPr sz="2400" spc="-5" dirty="0">
                <a:latin typeface="Carlito"/>
                <a:cs typeface="Carlito"/>
              </a:rPr>
              <a:t>OS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10" dirty="0">
                <a:latin typeface="Carlito"/>
                <a:cs typeface="Carlito"/>
              </a:rPr>
              <a:t>illegal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access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60611" y="688282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98989"/>
                </a:solidFill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390" y="918781"/>
            <a:ext cx="78593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More </a:t>
            </a:r>
            <a:r>
              <a:rPr spc="-10" dirty="0"/>
              <a:t>complications </a:t>
            </a:r>
            <a:r>
              <a:rPr spc="-5" dirty="0"/>
              <a:t>in </a:t>
            </a:r>
            <a:r>
              <a:rPr dirty="0"/>
              <a:t>a </a:t>
            </a:r>
            <a:r>
              <a:rPr spc="-10" dirty="0"/>
              <a:t>page</a:t>
            </a:r>
            <a:r>
              <a:rPr spc="-60" dirty="0"/>
              <a:t> </a:t>
            </a:r>
            <a:r>
              <a:rPr spc="-20" dirty="0"/>
              <a:t>fault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3400" y="2344688"/>
            <a:ext cx="8760461" cy="44371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When servicing </a:t>
            </a:r>
            <a:r>
              <a:rPr sz="3000" spc="-10" dirty="0">
                <a:latin typeface="Carlito"/>
                <a:cs typeface="Carlito"/>
              </a:rPr>
              <a:t>page </a:t>
            </a:r>
            <a:r>
              <a:rPr sz="3000" spc="-15" dirty="0">
                <a:latin typeface="Carlito"/>
                <a:cs typeface="Carlito"/>
              </a:rPr>
              <a:t>fault, </a:t>
            </a:r>
            <a:r>
              <a:rPr sz="3000" spc="-10" dirty="0">
                <a:latin typeface="Carlito"/>
                <a:cs typeface="Carlito"/>
              </a:rPr>
              <a:t>what </a:t>
            </a:r>
            <a:r>
              <a:rPr sz="3000" spc="-5" dirty="0">
                <a:latin typeface="Carlito"/>
                <a:cs typeface="Carlito"/>
              </a:rPr>
              <a:t>if </a:t>
            </a:r>
            <a:r>
              <a:rPr sz="3000" dirty="0">
                <a:latin typeface="Carlito"/>
                <a:cs typeface="Carlito"/>
              </a:rPr>
              <a:t>OS </a:t>
            </a:r>
            <a:r>
              <a:rPr sz="3000" spc="-5" dirty="0">
                <a:latin typeface="Carlito"/>
                <a:cs typeface="Carlito"/>
              </a:rPr>
              <a:t>finds </a:t>
            </a:r>
            <a:r>
              <a:rPr sz="3000" spc="-10" dirty="0">
                <a:latin typeface="Carlito"/>
                <a:cs typeface="Carlito"/>
              </a:rPr>
              <a:t>that  there </a:t>
            </a:r>
            <a:r>
              <a:rPr sz="3000" spc="-5" dirty="0">
                <a:latin typeface="Carlito"/>
                <a:cs typeface="Carlito"/>
              </a:rPr>
              <a:t>is no </a:t>
            </a:r>
            <a:r>
              <a:rPr sz="3000" spc="-15" dirty="0">
                <a:latin typeface="Carlito"/>
                <a:cs typeface="Carlito"/>
              </a:rPr>
              <a:t>free </a:t>
            </a:r>
            <a:r>
              <a:rPr sz="3000" spc="-10" dirty="0">
                <a:latin typeface="Carlito"/>
                <a:cs typeface="Carlito"/>
              </a:rPr>
              <a:t>page </a:t>
            </a:r>
            <a:r>
              <a:rPr sz="3000" spc="-15" dirty="0">
                <a:latin typeface="Carlito"/>
                <a:cs typeface="Carlito"/>
              </a:rPr>
              <a:t>to swap </a:t>
            </a:r>
            <a:r>
              <a:rPr sz="3000" spc="-5" dirty="0">
                <a:latin typeface="Carlito"/>
                <a:cs typeface="Carlito"/>
              </a:rPr>
              <a:t>in the </a:t>
            </a:r>
            <a:r>
              <a:rPr sz="3000" spc="-15" dirty="0">
                <a:latin typeface="Carlito"/>
                <a:cs typeface="Carlito"/>
              </a:rPr>
              <a:t>faulting </a:t>
            </a:r>
            <a:r>
              <a:rPr sz="3000" spc="-10" dirty="0">
                <a:latin typeface="Carlito"/>
                <a:cs typeface="Carlito"/>
              </a:rPr>
              <a:t>page?</a:t>
            </a:r>
            <a:endParaRPr sz="3000">
              <a:latin typeface="Carlito"/>
              <a:cs typeface="Carlito"/>
            </a:endParaRPr>
          </a:p>
          <a:p>
            <a:pPr marL="355600" marR="86995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OS </a:t>
            </a:r>
            <a:r>
              <a:rPr sz="3000" spc="-10" dirty="0">
                <a:latin typeface="Carlito"/>
                <a:cs typeface="Carlito"/>
              </a:rPr>
              <a:t>must </a:t>
            </a:r>
            <a:r>
              <a:rPr sz="3000" spc="-15" dirty="0">
                <a:latin typeface="Carlito"/>
                <a:cs typeface="Carlito"/>
              </a:rPr>
              <a:t>swap </a:t>
            </a:r>
            <a:r>
              <a:rPr sz="3000" spc="-5" dirty="0">
                <a:latin typeface="Carlito"/>
                <a:cs typeface="Carlito"/>
              </a:rPr>
              <a:t>out </a:t>
            </a:r>
            <a:r>
              <a:rPr sz="3000" dirty="0">
                <a:latin typeface="Carlito"/>
                <a:cs typeface="Carlito"/>
              </a:rPr>
              <a:t>an </a:t>
            </a:r>
            <a:r>
              <a:rPr sz="3000" spc="-15" dirty="0">
                <a:latin typeface="Carlito"/>
                <a:cs typeface="Carlito"/>
              </a:rPr>
              <a:t>existing </a:t>
            </a:r>
            <a:r>
              <a:rPr sz="3000" spc="-10" dirty="0">
                <a:latin typeface="Carlito"/>
                <a:cs typeface="Carlito"/>
              </a:rPr>
              <a:t>page </a:t>
            </a:r>
            <a:r>
              <a:rPr sz="3000" spc="-5" dirty="0">
                <a:latin typeface="Carlito"/>
                <a:cs typeface="Carlito"/>
              </a:rPr>
              <a:t>(if it has been  modified, i.e., dirty) and then </a:t>
            </a:r>
            <a:r>
              <a:rPr sz="3000" spc="-15" dirty="0">
                <a:latin typeface="Carlito"/>
                <a:cs typeface="Carlito"/>
              </a:rPr>
              <a:t>swap </a:t>
            </a:r>
            <a:r>
              <a:rPr sz="3000" spc="-5" dirty="0">
                <a:latin typeface="Carlito"/>
                <a:cs typeface="Carlito"/>
              </a:rPr>
              <a:t>in the </a:t>
            </a:r>
            <a:r>
              <a:rPr sz="3000" spc="-15" dirty="0">
                <a:latin typeface="Carlito"/>
                <a:cs typeface="Carlito"/>
              </a:rPr>
              <a:t>faulting  </a:t>
            </a:r>
            <a:r>
              <a:rPr sz="3000" spc="-10" dirty="0">
                <a:latin typeface="Carlito"/>
                <a:cs typeface="Carlito"/>
              </a:rPr>
              <a:t>page </a:t>
            </a:r>
            <a:r>
              <a:rPr sz="3000" dirty="0">
                <a:latin typeface="Carlito"/>
                <a:cs typeface="Carlito"/>
              </a:rPr>
              <a:t>– </a:t>
            </a:r>
            <a:r>
              <a:rPr sz="3000" spc="-10" dirty="0">
                <a:latin typeface="Carlito"/>
                <a:cs typeface="Carlito"/>
              </a:rPr>
              <a:t>too </a:t>
            </a:r>
            <a:r>
              <a:rPr sz="3000" spc="-5" dirty="0">
                <a:latin typeface="Carlito"/>
                <a:cs typeface="Carlito"/>
              </a:rPr>
              <a:t>much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work!</a:t>
            </a:r>
            <a:endParaRPr sz="3000">
              <a:latin typeface="Carlito"/>
              <a:cs typeface="Carlito"/>
            </a:endParaRPr>
          </a:p>
          <a:p>
            <a:pPr marL="355600" marR="12192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OS </a:t>
            </a:r>
            <a:r>
              <a:rPr sz="3000" spc="-20" dirty="0">
                <a:latin typeface="Carlito"/>
                <a:cs typeface="Carlito"/>
              </a:rPr>
              <a:t>may </a:t>
            </a:r>
            <a:r>
              <a:rPr sz="3000" spc="-10" dirty="0">
                <a:latin typeface="Carlito"/>
                <a:cs typeface="Carlito"/>
              </a:rPr>
              <a:t>proactively </a:t>
            </a:r>
            <a:r>
              <a:rPr sz="3000" spc="-15" dirty="0">
                <a:latin typeface="Carlito"/>
                <a:cs typeface="Carlito"/>
              </a:rPr>
              <a:t>swap </a:t>
            </a:r>
            <a:r>
              <a:rPr sz="3000" spc="-5" dirty="0">
                <a:latin typeface="Carlito"/>
                <a:cs typeface="Carlito"/>
              </a:rPr>
              <a:t>out </a:t>
            </a:r>
            <a:r>
              <a:rPr sz="3000" spc="-10" dirty="0">
                <a:latin typeface="Carlito"/>
                <a:cs typeface="Carlito"/>
              </a:rPr>
              <a:t>pages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30" dirty="0">
                <a:latin typeface="Carlito"/>
                <a:cs typeface="Carlito"/>
              </a:rPr>
              <a:t>keep </a:t>
            </a:r>
            <a:r>
              <a:rPr sz="3000" spc="-15" dirty="0">
                <a:latin typeface="Carlito"/>
                <a:cs typeface="Carlito"/>
              </a:rPr>
              <a:t>list </a:t>
            </a:r>
            <a:r>
              <a:rPr sz="3000" spc="-5" dirty="0">
                <a:latin typeface="Carlito"/>
                <a:cs typeface="Carlito"/>
              </a:rPr>
              <a:t>of  </a:t>
            </a:r>
            <a:r>
              <a:rPr sz="3000" spc="-15" dirty="0">
                <a:latin typeface="Carlito"/>
                <a:cs typeface="Carlito"/>
              </a:rPr>
              <a:t>free </a:t>
            </a:r>
            <a:r>
              <a:rPr sz="3000" spc="-10" dirty="0">
                <a:latin typeface="Carlito"/>
                <a:cs typeface="Carlito"/>
              </a:rPr>
              <a:t>pages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handy</a:t>
            </a:r>
            <a:endParaRPr sz="3000">
              <a:latin typeface="Carlito"/>
              <a:cs typeface="Carlito"/>
            </a:endParaRPr>
          </a:p>
          <a:p>
            <a:pPr marL="355600" marR="1032510" indent="-342900" algn="just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Which </a:t>
            </a:r>
            <a:r>
              <a:rPr sz="3000" spc="-10" dirty="0">
                <a:latin typeface="Carlito"/>
                <a:cs typeface="Carlito"/>
              </a:rPr>
              <a:t>pages </a:t>
            </a:r>
            <a:r>
              <a:rPr sz="3000" spc="-15" dirty="0">
                <a:latin typeface="Carlito"/>
                <a:cs typeface="Carlito"/>
              </a:rPr>
              <a:t>to swap </a:t>
            </a:r>
            <a:r>
              <a:rPr sz="3000" spc="-5" dirty="0">
                <a:latin typeface="Carlito"/>
                <a:cs typeface="Carlito"/>
              </a:rPr>
              <a:t>out? Decided </a:t>
            </a:r>
            <a:r>
              <a:rPr sz="3000" spc="-10" dirty="0">
                <a:latin typeface="Carlito"/>
                <a:cs typeface="Carlito"/>
              </a:rPr>
              <a:t>by page  replacement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35" dirty="0">
                <a:latin typeface="Carlito"/>
                <a:cs typeface="Carlito"/>
              </a:rPr>
              <a:t>policy.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13180" y="228495"/>
            <a:ext cx="8242300" cy="677108"/>
          </a:xfrm>
        </p:spPr>
        <p:txBody>
          <a:bodyPr/>
          <a:lstStyle/>
          <a:p>
            <a:pPr eaLnBrk="1" hangingPunct="1"/>
            <a:r>
              <a:rPr lang="en-US" smtClean="0"/>
              <a:t>Page Replacement Algorithms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755" y="1480715"/>
            <a:ext cx="8460581" cy="3831818"/>
          </a:xfrm>
        </p:spPr>
        <p:txBody>
          <a:bodyPr/>
          <a:lstStyle/>
          <a:p>
            <a:pPr>
              <a:tabLst>
                <a:tab pos="3505747" algn="ctr"/>
              </a:tabLst>
            </a:pPr>
            <a:r>
              <a:rPr lang="en-US" dirty="0" smtClean="0"/>
              <a:t>Want lowest page-fault rate</a:t>
            </a:r>
          </a:p>
          <a:p>
            <a:pPr>
              <a:tabLst>
                <a:tab pos="3505747" algn="ctr"/>
              </a:tabLst>
            </a:pPr>
            <a:endParaRPr lang="en-US" sz="900" dirty="0" smtClean="0"/>
          </a:p>
          <a:p>
            <a:pPr>
              <a:tabLst>
                <a:tab pos="3505747" algn="ctr"/>
              </a:tabLst>
            </a:pPr>
            <a:r>
              <a:rPr lang="en-US" dirty="0" smtClean="0"/>
              <a:t>Evaluate algorithm by running it on a particular string of memory references (reference string) and computing the number of page faults on that string</a:t>
            </a:r>
          </a:p>
          <a:p>
            <a:pPr>
              <a:tabLst>
                <a:tab pos="3505747" algn="ctr"/>
              </a:tabLst>
            </a:pPr>
            <a:endParaRPr lang="en-US" sz="900" dirty="0" smtClean="0"/>
          </a:p>
          <a:p>
            <a:pPr>
              <a:tabLst>
                <a:tab pos="3505747" algn="ctr"/>
              </a:tabLst>
            </a:pPr>
            <a:r>
              <a:rPr lang="en-US" dirty="0" smtClean="0"/>
              <a:t>In all our examples, the reference string is </a:t>
            </a:r>
          </a:p>
          <a:p>
            <a:pPr>
              <a:tabLst>
                <a:tab pos="3505747" algn="ctr"/>
              </a:tabLst>
            </a:pPr>
            <a:endParaRPr lang="en-US" sz="900" dirty="0" smtClean="0"/>
          </a:p>
          <a:p>
            <a:pPr>
              <a:tabLst>
                <a:tab pos="3505747" algn="ctr"/>
              </a:tabLst>
            </a:pPr>
            <a:r>
              <a:rPr lang="en-US" dirty="0" smtClean="0"/>
              <a:t>               </a:t>
            </a:r>
            <a:r>
              <a:rPr lang="en-US" b="1" dirty="0" smtClean="0">
                <a:solidFill>
                  <a:srgbClr val="FF0000"/>
                </a:solidFill>
              </a:rPr>
              <a:t>1, 2, 3, 4, 1, 2, 5, 1, 2, 3, 4, 5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3767" y="228495"/>
            <a:ext cx="8631713" cy="677108"/>
          </a:xfrm>
        </p:spPr>
        <p:txBody>
          <a:bodyPr/>
          <a:lstStyle/>
          <a:p>
            <a:pPr eaLnBrk="1" hangingPunct="1"/>
            <a:r>
              <a:rPr lang="en-US" smtClean="0"/>
              <a:t>FIFO Page Replacement</a:t>
            </a:r>
          </a:p>
        </p:txBody>
      </p:sp>
      <p:pic>
        <p:nvPicPr>
          <p:cNvPr id="72708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127" y="2340717"/>
            <a:ext cx="8760937" cy="244146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89305" y="228495"/>
            <a:ext cx="8766175" cy="677108"/>
          </a:xfrm>
        </p:spPr>
        <p:txBody>
          <a:bodyPr/>
          <a:lstStyle/>
          <a:p>
            <a:pPr eaLnBrk="1" hangingPunct="1"/>
            <a:r>
              <a:rPr lang="en-US" smtClean="0"/>
              <a:t>Optimal Algorithm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96754" y="1349375"/>
            <a:ext cx="9133045" cy="6047809"/>
          </a:xfrm>
        </p:spPr>
        <p:txBody>
          <a:bodyPr/>
          <a:lstStyle/>
          <a:p>
            <a:pPr>
              <a:tabLst>
                <a:tab pos="2106632" algn="l"/>
              </a:tabLst>
            </a:pPr>
            <a:r>
              <a:rPr lang="en-US" dirty="0" smtClean="0"/>
              <a:t>Replace page that will not be used for longest period of time</a:t>
            </a:r>
          </a:p>
          <a:p>
            <a:pPr>
              <a:tabLst>
                <a:tab pos="2106632" algn="l"/>
              </a:tabLst>
            </a:pPr>
            <a:endParaRPr lang="en-US" sz="900" dirty="0" smtClean="0"/>
          </a:p>
          <a:p>
            <a:pPr>
              <a:tabLst>
                <a:tab pos="2106632" algn="l"/>
              </a:tabLst>
            </a:pPr>
            <a:r>
              <a:rPr lang="en-US" dirty="0" smtClean="0"/>
              <a:t>4 frames example</a:t>
            </a:r>
          </a:p>
          <a:p>
            <a:pPr>
              <a:tabLst>
                <a:tab pos="2106632" algn="l"/>
              </a:tabLst>
            </a:pPr>
            <a:r>
              <a:rPr lang="en-US" dirty="0" smtClean="0"/>
              <a:t>		 1, 2, 3, 4, 1, 2, 5, 1, 2, 3, 4, 5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962400" y="4038600"/>
            <a:ext cx="3345815" cy="2072640"/>
            <a:chOff x="2243" y="1645"/>
            <a:chExt cx="1916" cy="1152"/>
          </a:xfrm>
        </p:grpSpPr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2243" y="1645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6805" name="Rectangle 5"/>
            <p:cNvSpPr>
              <a:spLocks noChangeArrowheads="1"/>
            </p:cNvSpPr>
            <p:nvPr/>
          </p:nvSpPr>
          <p:spPr bwMode="auto">
            <a:xfrm>
              <a:off x="2243" y="1933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243" y="2221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76807" name="Text Box 7"/>
            <p:cNvSpPr txBox="1">
              <a:spLocks noChangeArrowheads="1"/>
            </p:cNvSpPr>
            <p:nvPr/>
          </p:nvSpPr>
          <p:spPr bwMode="auto">
            <a:xfrm>
              <a:off x="2707" y="1690"/>
              <a:ext cx="196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6808" name="Text Box 8"/>
            <p:cNvSpPr txBox="1">
              <a:spLocks noChangeArrowheads="1"/>
            </p:cNvSpPr>
            <p:nvPr/>
          </p:nvSpPr>
          <p:spPr bwMode="auto">
            <a:xfrm>
              <a:off x="3219" y="1969"/>
              <a:ext cx="940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6 page faults</a:t>
              </a:r>
            </a:p>
          </p:txBody>
        </p:sp>
        <p:sp>
          <p:nvSpPr>
            <p:cNvPr id="76809" name="Rectangle 9"/>
            <p:cNvSpPr>
              <a:spLocks noChangeArrowheads="1"/>
            </p:cNvSpPr>
            <p:nvPr/>
          </p:nvSpPr>
          <p:spPr bwMode="auto">
            <a:xfrm>
              <a:off x="2243" y="2509"/>
              <a:ext cx="240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76810" name="Text Box 10"/>
            <p:cNvSpPr txBox="1">
              <a:spLocks noChangeArrowheads="1"/>
            </p:cNvSpPr>
            <p:nvPr/>
          </p:nvSpPr>
          <p:spPr bwMode="auto">
            <a:xfrm>
              <a:off x="2531" y="2557"/>
              <a:ext cx="179" cy="2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latin typeface="Helvetica" charset="0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71380" y="228495"/>
            <a:ext cx="8684101" cy="677108"/>
          </a:xfrm>
        </p:spPr>
        <p:txBody>
          <a:bodyPr/>
          <a:lstStyle/>
          <a:p>
            <a:pPr eaLnBrk="1" hangingPunct="1"/>
            <a:r>
              <a:rPr lang="en-US" smtClean="0"/>
              <a:t>Optimal Page Replacement</a:t>
            </a:r>
          </a:p>
        </p:txBody>
      </p:sp>
      <p:pic>
        <p:nvPicPr>
          <p:cNvPr id="78852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050" y="2468457"/>
            <a:ext cx="8439627" cy="23695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5050" y="228495"/>
            <a:ext cx="8530431" cy="553998"/>
          </a:xfrm>
        </p:spPr>
        <p:txBody>
          <a:bodyPr/>
          <a:lstStyle/>
          <a:p>
            <a:pPr eaLnBrk="1" hangingPunct="1"/>
            <a:r>
              <a:rPr lang="en-US" sz="3600" dirty="0" smtClean="0"/>
              <a:t>Least Recently Used (LRU) Algorithm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22021" y="990600"/>
            <a:ext cx="8086884" cy="5539978"/>
          </a:xfrm>
        </p:spPr>
        <p:txBody>
          <a:bodyPr/>
          <a:lstStyle/>
          <a:p>
            <a:pPr eaLnBrk="1" hangingPunct="1"/>
            <a:r>
              <a:rPr lang="en-US" dirty="0" smtClean="0"/>
              <a:t>Reference string:  1, 2, 3, 4, 1, 2, 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, 1, 2, </a:t>
            </a:r>
            <a:r>
              <a:rPr lang="en-US" b="1" dirty="0" smtClean="0">
                <a:solidFill>
                  <a:srgbClr val="0000CC"/>
                </a:solidFill>
              </a:rPr>
              <a:t>3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663300"/>
                </a:solidFill>
              </a:rPr>
              <a:t>4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9900"/>
                </a:solidFill>
              </a:rPr>
              <a:t>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eaLnBrk="1" hangingPunct="1"/>
            <a:r>
              <a:rPr lang="en-US" dirty="0" smtClean="0"/>
              <a:t>Counter implementation</a:t>
            </a:r>
          </a:p>
          <a:p>
            <a:pPr lvl="1" eaLnBrk="1" hangingPunct="1"/>
            <a:r>
              <a:rPr lang="en-US" dirty="0" smtClean="0"/>
              <a:t>Every page entry has a counter; every time page is referenced through this entry, copy the clock into the counter</a:t>
            </a:r>
          </a:p>
          <a:p>
            <a:pPr lvl="1" eaLnBrk="1" hangingPunct="1"/>
            <a:r>
              <a:rPr lang="en-US" dirty="0" smtClean="0"/>
              <a:t>When a page needs to be changed, look at the counters to determine which are to change</a:t>
            </a: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80900" name="Rectangle 50"/>
          <p:cNvSpPr>
            <a:spLocks noChangeArrowheads="1"/>
          </p:cNvSpPr>
          <p:nvPr/>
        </p:nvSpPr>
        <p:spPr bwMode="auto">
          <a:xfrm>
            <a:off x="5102543" y="1959293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 b="1">
                <a:solidFill>
                  <a:srgbClr val="009900"/>
                </a:solidFill>
                <a:latin typeface="Helvetica" charset="0"/>
              </a:rPr>
              <a:t>5</a:t>
            </a:r>
          </a:p>
        </p:txBody>
      </p:sp>
      <p:sp>
        <p:nvSpPr>
          <p:cNvPr id="80901" name="Rectangle 51"/>
          <p:cNvSpPr>
            <a:spLocks noChangeArrowheads="1"/>
          </p:cNvSpPr>
          <p:nvPr/>
        </p:nvSpPr>
        <p:spPr bwMode="auto">
          <a:xfrm>
            <a:off x="5102543" y="2477453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02" name="Rectangle 52"/>
          <p:cNvSpPr>
            <a:spLocks noChangeArrowheads="1"/>
          </p:cNvSpPr>
          <p:nvPr/>
        </p:nvSpPr>
        <p:spPr bwMode="auto">
          <a:xfrm>
            <a:off x="5102543" y="2995613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03" name="Rectangle 53"/>
          <p:cNvSpPr>
            <a:spLocks noChangeArrowheads="1"/>
          </p:cNvSpPr>
          <p:nvPr/>
        </p:nvSpPr>
        <p:spPr bwMode="auto">
          <a:xfrm>
            <a:off x="5102543" y="3513773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04" name="Rectangle 54"/>
          <p:cNvSpPr>
            <a:spLocks noChangeArrowheads="1"/>
          </p:cNvSpPr>
          <p:nvPr/>
        </p:nvSpPr>
        <p:spPr bwMode="auto">
          <a:xfrm>
            <a:off x="2883059" y="1957493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5" name="Rectangle 55"/>
          <p:cNvSpPr>
            <a:spLocks noChangeArrowheads="1"/>
          </p:cNvSpPr>
          <p:nvPr/>
        </p:nvSpPr>
        <p:spPr bwMode="auto">
          <a:xfrm>
            <a:off x="2883059" y="2475653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06" name="Rectangle 56"/>
          <p:cNvSpPr>
            <a:spLocks noChangeArrowheads="1"/>
          </p:cNvSpPr>
          <p:nvPr/>
        </p:nvSpPr>
        <p:spPr bwMode="auto">
          <a:xfrm>
            <a:off x="2883059" y="2993813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80907" name="Rectangle 57"/>
          <p:cNvSpPr>
            <a:spLocks noChangeArrowheads="1"/>
          </p:cNvSpPr>
          <p:nvPr/>
        </p:nvSpPr>
        <p:spPr bwMode="auto">
          <a:xfrm>
            <a:off x="2883059" y="3511973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08" name="Rectangle 58"/>
          <p:cNvSpPr>
            <a:spLocks noChangeArrowheads="1"/>
          </p:cNvSpPr>
          <p:nvPr/>
        </p:nvSpPr>
        <p:spPr bwMode="auto">
          <a:xfrm>
            <a:off x="3436620" y="1966490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09" name="Rectangle 59"/>
          <p:cNvSpPr>
            <a:spLocks noChangeArrowheads="1"/>
          </p:cNvSpPr>
          <p:nvPr/>
        </p:nvSpPr>
        <p:spPr bwMode="auto">
          <a:xfrm>
            <a:off x="3436620" y="2484650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0" name="Rectangle 60"/>
          <p:cNvSpPr>
            <a:spLocks noChangeArrowheads="1"/>
          </p:cNvSpPr>
          <p:nvPr/>
        </p:nvSpPr>
        <p:spPr bwMode="auto">
          <a:xfrm>
            <a:off x="3436620" y="3002810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 b="1">
                <a:solidFill>
                  <a:schemeClr val="tx2"/>
                </a:solidFill>
                <a:latin typeface="Helvetica" charset="0"/>
              </a:rPr>
              <a:t>5</a:t>
            </a:r>
          </a:p>
        </p:txBody>
      </p:sp>
      <p:sp>
        <p:nvSpPr>
          <p:cNvPr id="80911" name="Rectangle 61"/>
          <p:cNvSpPr>
            <a:spLocks noChangeArrowheads="1"/>
          </p:cNvSpPr>
          <p:nvPr/>
        </p:nvSpPr>
        <p:spPr bwMode="auto">
          <a:xfrm>
            <a:off x="3436620" y="3520970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80912" name="Rectangle 62"/>
          <p:cNvSpPr>
            <a:spLocks noChangeArrowheads="1"/>
          </p:cNvSpPr>
          <p:nvPr/>
        </p:nvSpPr>
        <p:spPr bwMode="auto">
          <a:xfrm>
            <a:off x="4007644" y="1943100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13" name="Rectangle 63"/>
          <p:cNvSpPr>
            <a:spLocks noChangeArrowheads="1"/>
          </p:cNvSpPr>
          <p:nvPr/>
        </p:nvSpPr>
        <p:spPr bwMode="auto">
          <a:xfrm>
            <a:off x="4007644" y="2461260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4" name="Rectangle 64"/>
          <p:cNvSpPr>
            <a:spLocks noChangeArrowheads="1"/>
          </p:cNvSpPr>
          <p:nvPr/>
        </p:nvSpPr>
        <p:spPr bwMode="auto">
          <a:xfrm>
            <a:off x="4007644" y="2979420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80915" name="Rectangle 65"/>
          <p:cNvSpPr>
            <a:spLocks noChangeArrowheads="1"/>
          </p:cNvSpPr>
          <p:nvPr/>
        </p:nvSpPr>
        <p:spPr bwMode="auto">
          <a:xfrm>
            <a:off x="4007644" y="3497580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 b="1">
                <a:solidFill>
                  <a:srgbClr val="0000CC"/>
                </a:solidFill>
                <a:latin typeface="Helvetica" charset="0"/>
              </a:rPr>
              <a:t>3</a:t>
            </a:r>
          </a:p>
        </p:txBody>
      </p:sp>
      <p:sp>
        <p:nvSpPr>
          <p:cNvPr id="80916" name="Rectangle 66"/>
          <p:cNvSpPr>
            <a:spLocks noChangeArrowheads="1"/>
          </p:cNvSpPr>
          <p:nvPr/>
        </p:nvSpPr>
        <p:spPr bwMode="auto">
          <a:xfrm>
            <a:off x="4561205" y="1952096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80917" name="Rectangle 67"/>
          <p:cNvSpPr>
            <a:spLocks noChangeArrowheads="1"/>
          </p:cNvSpPr>
          <p:nvPr/>
        </p:nvSpPr>
        <p:spPr bwMode="auto">
          <a:xfrm>
            <a:off x="4561205" y="2470256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80918" name="Rectangle 68"/>
          <p:cNvSpPr>
            <a:spLocks noChangeArrowheads="1"/>
          </p:cNvSpPr>
          <p:nvPr/>
        </p:nvSpPr>
        <p:spPr bwMode="auto">
          <a:xfrm>
            <a:off x="4561205" y="2988416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 b="1">
                <a:latin typeface="Helvetica" charset="0"/>
              </a:rPr>
              <a:t>4</a:t>
            </a:r>
          </a:p>
        </p:txBody>
      </p:sp>
      <p:sp>
        <p:nvSpPr>
          <p:cNvPr id="80919" name="Rectangle 69"/>
          <p:cNvSpPr>
            <a:spLocks noChangeArrowheads="1"/>
          </p:cNvSpPr>
          <p:nvPr/>
        </p:nvSpPr>
        <p:spPr bwMode="auto">
          <a:xfrm>
            <a:off x="4561205" y="3506576"/>
            <a:ext cx="419100" cy="5181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01882" tIns="50941" rIns="101882" bIns="50941" anchor="ctr"/>
          <a:lstStyle/>
          <a:p>
            <a:pPr algn="ctr"/>
            <a:r>
              <a:rPr lang="en-US">
                <a:latin typeface="Helvetica" charset="0"/>
              </a:rPr>
              <a:t>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8851" y="918781"/>
            <a:ext cx="228434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P</a:t>
            </a:r>
            <a:r>
              <a:rPr dirty="0"/>
              <a:t>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93595"/>
            <a:ext cx="7926070" cy="15341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Allocate </a:t>
            </a:r>
            <a:r>
              <a:rPr sz="3000" spc="-5" dirty="0">
                <a:latin typeface="Carlito"/>
                <a:cs typeface="Carlito"/>
              </a:rPr>
              <a:t>memory in </a:t>
            </a:r>
            <a:r>
              <a:rPr sz="3000" spc="-25" dirty="0">
                <a:latin typeface="Carlito"/>
                <a:cs typeface="Carlito"/>
              </a:rPr>
              <a:t>fixed </a:t>
            </a:r>
            <a:r>
              <a:rPr sz="3000" spc="-20" dirty="0">
                <a:latin typeface="Carlito"/>
                <a:cs typeface="Carlito"/>
              </a:rPr>
              <a:t>size </a:t>
            </a:r>
            <a:r>
              <a:rPr sz="3000" spc="-10" dirty="0">
                <a:latin typeface="Carlito"/>
                <a:cs typeface="Carlito"/>
              </a:rPr>
              <a:t>chunks</a:t>
            </a:r>
            <a:r>
              <a:rPr sz="3000" spc="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(“pages”)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Carlito"/>
                <a:cs typeface="Carlito"/>
              </a:rPr>
              <a:t>Avoids </a:t>
            </a:r>
            <a:r>
              <a:rPr sz="3000" spc="-15" dirty="0">
                <a:latin typeface="Carlito"/>
                <a:cs typeface="Carlito"/>
              </a:rPr>
              <a:t>external fragmentation </a:t>
            </a:r>
            <a:r>
              <a:rPr sz="3000" spc="-5" dirty="0">
                <a:latin typeface="Carlito"/>
                <a:cs typeface="Carlito"/>
              </a:rPr>
              <a:t>(no small “holes”)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Has </a:t>
            </a:r>
            <a:r>
              <a:rPr sz="3000" spc="-15" dirty="0">
                <a:latin typeface="Carlito"/>
                <a:cs typeface="Carlito"/>
              </a:rPr>
              <a:t>internal fragmentation </a:t>
            </a:r>
            <a:r>
              <a:rPr sz="3000" spc="-5" dirty="0">
                <a:latin typeface="Carlito"/>
                <a:cs typeface="Carlito"/>
              </a:rPr>
              <a:t>(partially filled</a:t>
            </a:r>
            <a:r>
              <a:rPr sz="3000" spc="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pages)</a:t>
            </a:r>
            <a:endParaRPr sz="3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71600" y="4114800"/>
            <a:ext cx="8080726" cy="3474084"/>
            <a:chOff x="1371600" y="3733800"/>
            <a:chExt cx="8080726" cy="3474084"/>
          </a:xfrm>
        </p:grpSpPr>
        <p:sp>
          <p:nvSpPr>
            <p:cNvPr id="5" name="object 5"/>
            <p:cNvSpPr/>
            <p:nvPr/>
          </p:nvSpPr>
          <p:spPr>
            <a:xfrm>
              <a:off x="1371600" y="3733800"/>
              <a:ext cx="1837438" cy="1539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3886200"/>
              <a:ext cx="4037919" cy="33216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75950" y="4419600"/>
              <a:ext cx="3976376" cy="19796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48584" y="4712207"/>
              <a:ext cx="2674620" cy="2222500"/>
            </a:xfrm>
            <a:custGeom>
              <a:avLst/>
              <a:gdLst/>
              <a:ahLst/>
              <a:cxnLst/>
              <a:rect l="l" t="t" r="r" b="b"/>
              <a:pathLst>
                <a:path w="2674620" h="2222500">
                  <a:moveTo>
                    <a:pt x="2674620" y="480060"/>
                  </a:moveTo>
                  <a:lnTo>
                    <a:pt x="2660904" y="460248"/>
                  </a:lnTo>
                  <a:lnTo>
                    <a:pt x="1824736" y="1009345"/>
                  </a:lnTo>
                  <a:lnTo>
                    <a:pt x="622071" y="493623"/>
                  </a:lnTo>
                  <a:lnTo>
                    <a:pt x="2670048" y="25908"/>
                  </a:lnTo>
                  <a:lnTo>
                    <a:pt x="2665476" y="0"/>
                  </a:lnTo>
                  <a:lnTo>
                    <a:pt x="582891" y="476821"/>
                  </a:lnTo>
                  <a:lnTo>
                    <a:pt x="72478" y="257937"/>
                  </a:lnTo>
                  <a:lnTo>
                    <a:pt x="112776" y="252984"/>
                  </a:lnTo>
                  <a:lnTo>
                    <a:pt x="120383" y="252984"/>
                  </a:lnTo>
                  <a:lnTo>
                    <a:pt x="124968" y="245364"/>
                  </a:lnTo>
                  <a:lnTo>
                    <a:pt x="123444" y="239268"/>
                  </a:lnTo>
                  <a:lnTo>
                    <a:pt x="123444" y="231648"/>
                  </a:lnTo>
                  <a:lnTo>
                    <a:pt x="117348" y="227076"/>
                  </a:lnTo>
                  <a:lnTo>
                    <a:pt x="109728" y="228600"/>
                  </a:lnTo>
                  <a:lnTo>
                    <a:pt x="1524" y="240792"/>
                  </a:lnTo>
                  <a:lnTo>
                    <a:pt x="65532" y="329184"/>
                  </a:lnTo>
                  <a:lnTo>
                    <a:pt x="70104" y="335280"/>
                  </a:lnTo>
                  <a:lnTo>
                    <a:pt x="77724" y="336804"/>
                  </a:lnTo>
                  <a:lnTo>
                    <a:pt x="89916" y="327660"/>
                  </a:lnTo>
                  <a:lnTo>
                    <a:pt x="91440" y="320040"/>
                  </a:lnTo>
                  <a:lnTo>
                    <a:pt x="86868" y="315468"/>
                  </a:lnTo>
                  <a:lnTo>
                    <a:pt x="62318" y="282511"/>
                  </a:lnTo>
                  <a:lnTo>
                    <a:pt x="539318" y="486791"/>
                  </a:lnTo>
                  <a:lnTo>
                    <a:pt x="67424" y="594829"/>
                  </a:lnTo>
                  <a:lnTo>
                    <a:pt x="99060" y="565404"/>
                  </a:lnTo>
                  <a:lnTo>
                    <a:pt x="103619" y="560832"/>
                  </a:lnTo>
                  <a:lnTo>
                    <a:pt x="103619" y="553212"/>
                  </a:lnTo>
                  <a:lnTo>
                    <a:pt x="99060" y="548640"/>
                  </a:lnTo>
                  <a:lnTo>
                    <a:pt x="94488" y="542544"/>
                  </a:lnTo>
                  <a:lnTo>
                    <a:pt x="86868" y="542544"/>
                  </a:lnTo>
                  <a:lnTo>
                    <a:pt x="80772" y="547116"/>
                  </a:lnTo>
                  <a:lnTo>
                    <a:pt x="0" y="621792"/>
                  </a:lnTo>
                  <a:lnTo>
                    <a:pt x="105156" y="655320"/>
                  </a:lnTo>
                  <a:lnTo>
                    <a:pt x="112776" y="656844"/>
                  </a:lnTo>
                  <a:lnTo>
                    <a:pt x="118859" y="653796"/>
                  </a:lnTo>
                  <a:lnTo>
                    <a:pt x="121907" y="647700"/>
                  </a:lnTo>
                  <a:lnTo>
                    <a:pt x="123444" y="640080"/>
                  </a:lnTo>
                  <a:lnTo>
                    <a:pt x="120383" y="633984"/>
                  </a:lnTo>
                  <a:lnTo>
                    <a:pt x="112776" y="630936"/>
                  </a:lnTo>
                  <a:lnTo>
                    <a:pt x="107835" y="629412"/>
                  </a:lnTo>
                  <a:lnTo>
                    <a:pt x="73672" y="618858"/>
                  </a:lnTo>
                  <a:lnTo>
                    <a:pt x="27432" y="629412"/>
                  </a:lnTo>
                  <a:lnTo>
                    <a:pt x="40767" y="626364"/>
                  </a:lnTo>
                  <a:lnTo>
                    <a:pt x="73672" y="618858"/>
                  </a:lnTo>
                  <a:lnTo>
                    <a:pt x="578497" y="503567"/>
                  </a:lnTo>
                  <a:lnTo>
                    <a:pt x="1798993" y="1026248"/>
                  </a:lnTo>
                  <a:lnTo>
                    <a:pt x="1664169" y="1114780"/>
                  </a:lnTo>
                  <a:lnTo>
                    <a:pt x="68897" y="1434020"/>
                  </a:lnTo>
                  <a:lnTo>
                    <a:pt x="100584" y="1406664"/>
                  </a:lnTo>
                  <a:lnTo>
                    <a:pt x="105156" y="1402080"/>
                  </a:lnTo>
                  <a:lnTo>
                    <a:pt x="105156" y="1394460"/>
                  </a:lnTo>
                  <a:lnTo>
                    <a:pt x="100584" y="1388364"/>
                  </a:lnTo>
                  <a:lnTo>
                    <a:pt x="96012" y="1383792"/>
                  </a:lnTo>
                  <a:lnTo>
                    <a:pt x="88392" y="1383792"/>
                  </a:lnTo>
                  <a:lnTo>
                    <a:pt x="82296" y="1388364"/>
                  </a:lnTo>
                  <a:lnTo>
                    <a:pt x="0" y="1459992"/>
                  </a:lnTo>
                  <a:lnTo>
                    <a:pt x="105156" y="1496568"/>
                  </a:lnTo>
                  <a:lnTo>
                    <a:pt x="111252" y="1498092"/>
                  </a:lnTo>
                  <a:lnTo>
                    <a:pt x="118859" y="1495044"/>
                  </a:lnTo>
                  <a:lnTo>
                    <a:pt x="120383" y="1488948"/>
                  </a:lnTo>
                  <a:lnTo>
                    <a:pt x="123444" y="1481328"/>
                  </a:lnTo>
                  <a:lnTo>
                    <a:pt x="120383" y="1475232"/>
                  </a:lnTo>
                  <a:lnTo>
                    <a:pt x="112776" y="1472184"/>
                  </a:lnTo>
                  <a:lnTo>
                    <a:pt x="99529" y="1467612"/>
                  </a:lnTo>
                  <a:lnTo>
                    <a:pt x="73139" y="1458493"/>
                  </a:lnTo>
                  <a:lnTo>
                    <a:pt x="27432" y="1467612"/>
                  </a:lnTo>
                  <a:lnTo>
                    <a:pt x="42697" y="1464564"/>
                  </a:lnTo>
                  <a:lnTo>
                    <a:pt x="73139" y="1458493"/>
                  </a:lnTo>
                  <a:lnTo>
                    <a:pt x="1606778" y="1152474"/>
                  </a:lnTo>
                  <a:lnTo>
                    <a:pt x="54940" y="2171535"/>
                  </a:lnTo>
                  <a:lnTo>
                    <a:pt x="76200" y="2129028"/>
                  </a:lnTo>
                  <a:lnTo>
                    <a:pt x="73152" y="2121408"/>
                  </a:lnTo>
                  <a:lnTo>
                    <a:pt x="60960" y="2115312"/>
                  </a:lnTo>
                  <a:lnTo>
                    <a:pt x="53340" y="2118360"/>
                  </a:lnTo>
                  <a:lnTo>
                    <a:pt x="1524" y="2221992"/>
                  </a:lnTo>
                  <a:lnTo>
                    <a:pt x="74663" y="2218944"/>
                  </a:lnTo>
                  <a:lnTo>
                    <a:pt x="111252" y="2217420"/>
                  </a:lnTo>
                  <a:lnTo>
                    <a:pt x="117348" y="2215896"/>
                  </a:lnTo>
                  <a:lnTo>
                    <a:pt x="123444" y="2209800"/>
                  </a:lnTo>
                  <a:lnTo>
                    <a:pt x="121907" y="2203704"/>
                  </a:lnTo>
                  <a:lnTo>
                    <a:pt x="121907" y="2196084"/>
                  </a:lnTo>
                  <a:lnTo>
                    <a:pt x="115824" y="2191512"/>
                  </a:lnTo>
                  <a:lnTo>
                    <a:pt x="109728" y="2191512"/>
                  </a:lnTo>
                  <a:lnTo>
                    <a:pt x="67348" y="2193709"/>
                  </a:lnTo>
                  <a:lnTo>
                    <a:pt x="1671078" y="1139647"/>
                  </a:lnTo>
                  <a:lnTo>
                    <a:pt x="1938985" y="1086192"/>
                  </a:lnTo>
                  <a:lnTo>
                    <a:pt x="2662428" y="1395996"/>
                  </a:lnTo>
                  <a:lnTo>
                    <a:pt x="2673096" y="1373124"/>
                  </a:lnTo>
                  <a:lnTo>
                    <a:pt x="1983320" y="1077341"/>
                  </a:lnTo>
                  <a:lnTo>
                    <a:pt x="2670048" y="940308"/>
                  </a:lnTo>
                  <a:lnTo>
                    <a:pt x="2665476" y="914400"/>
                  </a:lnTo>
                  <a:lnTo>
                    <a:pt x="1941309" y="1059332"/>
                  </a:lnTo>
                  <a:lnTo>
                    <a:pt x="1896973" y="1040320"/>
                  </a:lnTo>
                  <a:lnTo>
                    <a:pt x="1896973" y="1068209"/>
                  </a:lnTo>
                  <a:lnTo>
                    <a:pt x="1728495" y="1101915"/>
                  </a:lnTo>
                  <a:lnTo>
                    <a:pt x="1826018" y="1037818"/>
                  </a:lnTo>
                  <a:lnTo>
                    <a:pt x="1896973" y="1068209"/>
                  </a:lnTo>
                  <a:lnTo>
                    <a:pt x="1896973" y="1040320"/>
                  </a:lnTo>
                  <a:lnTo>
                    <a:pt x="1851736" y="1020914"/>
                  </a:lnTo>
                  <a:lnTo>
                    <a:pt x="2674620" y="4800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32498" y="228495"/>
            <a:ext cx="8622983" cy="677108"/>
          </a:xfrm>
        </p:spPr>
        <p:txBody>
          <a:bodyPr/>
          <a:lstStyle/>
          <a:p>
            <a:pPr eaLnBrk="1" hangingPunct="1"/>
            <a:r>
              <a:rPr lang="en-US" smtClean="0"/>
              <a:t>LRU Page Replacement</a:t>
            </a:r>
          </a:p>
        </p:txBody>
      </p:sp>
      <p:pic>
        <p:nvPicPr>
          <p:cNvPr id="82948" name="Picture 4" descr="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139" y="2443269"/>
            <a:ext cx="8340090" cy="23425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6277" y="228495"/>
            <a:ext cx="8869203" cy="677108"/>
          </a:xfrm>
        </p:spPr>
        <p:txBody>
          <a:bodyPr/>
          <a:lstStyle/>
          <a:p>
            <a:pPr eaLnBrk="1" hangingPunct="1"/>
            <a:r>
              <a:rPr lang="en-US" smtClean="0"/>
              <a:t>LRU Algorithm (Cont.)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93139" y="1586585"/>
            <a:ext cx="7814945" cy="2092881"/>
          </a:xfrm>
        </p:spPr>
        <p:txBody>
          <a:bodyPr/>
          <a:lstStyle/>
          <a:p>
            <a:pPr eaLnBrk="1" hangingPunct="1"/>
            <a:r>
              <a:rPr lang="en-US" smtClean="0"/>
              <a:t>Stack implementation – keep a stack of page numbers in a double link form:</a:t>
            </a:r>
          </a:p>
          <a:p>
            <a:pPr lvl="1" eaLnBrk="1" hangingPunct="1"/>
            <a:r>
              <a:rPr lang="en-US" smtClean="0"/>
              <a:t>Page referenced:</a:t>
            </a:r>
          </a:p>
          <a:p>
            <a:pPr lvl="2" eaLnBrk="1" hangingPunct="1"/>
            <a:r>
              <a:rPr lang="en-US" smtClean="0"/>
              <a:t>move it to the top</a:t>
            </a:r>
          </a:p>
          <a:p>
            <a:pPr lvl="2" eaLnBrk="1" hangingPunct="1"/>
            <a:r>
              <a:rPr lang="en-US" smtClean="0"/>
              <a:t>requires 6 pointers to be changed</a:t>
            </a:r>
          </a:p>
          <a:p>
            <a:pPr lvl="1" eaLnBrk="1" hangingPunct="1"/>
            <a:r>
              <a:rPr lang="en-US" smtClean="0"/>
              <a:t>No search for replacement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7584" y="918781"/>
            <a:ext cx="3553816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Page</a:t>
            </a:r>
            <a:r>
              <a:rPr spc="-90" dirty="0"/>
              <a:t> </a:t>
            </a:r>
            <a:r>
              <a:rPr spc="-10" dirty="0"/>
              <a:t>table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5670" y="1752600"/>
            <a:ext cx="9142730" cy="5561329"/>
            <a:chOff x="457200" y="1752600"/>
            <a:chExt cx="9142730" cy="5561329"/>
          </a:xfrm>
        </p:grpSpPr>
        <p:sp>
          <p:nvSpPr>
            <p:cNvPr id="4" name="object 4"/>
            <p:cNvSpPr/>
            <p:nvPr/>
          </p:nvSpPr>
          <p:spPr>
            <a:xfrm>
              <a:off x="5867400" y="1752600"/>
              <a:ext cx="3579876" cy="2135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3886200"/>
              <a:ext cx="9142730" cy="3427729"/>
            </a:xfrm>
            <a:custGeom>
              <a:avLst/>
              <a:gdLst/>
              <a:ahLst/>
              <a:cxnLst/>
              <a:rect l="l" t="t" r="r" b="b"/>
              <a:pathLst>
                <a:path w="9142730" h="3427729">
                  <a:moveTo>
                    <a:pt x="0" y="3427476"/>
                  </a:moveTo>
                  <a:lnTo>
                    <a:pt x="9142476" y="3427476"/>
                  </a:lnTo>
                  <a:lnTo>
                    <a:pt x="9142476" y="0"/>
                  </a:lnTo>
                  <a:lnTo>
                    <a:pt x="0" y="0"/>
                  </a:lnTo>
                  <a:lnTo>
                    <a:pt x="0" y="34274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 flipH="1">
            <a:off x="-1" y="2027935"/>
            <a:ext cx="6477001" cy="45114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237490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rlito"/>
                <a:cs typeface="Carlito"/>
              </a:rPr>
              <a:t>Per </a:t>
            </a:r>
            <a:r>
              <a:rPr sz="2700" spc="-15" dirty="0">
                <a:latin typeface="Carlito"/>
                <a:cs typeface="Carlito"/>
              </a:rPr>
              <a:t>process </a:t>
            </a:r>
            <a:r>
              <a:rPr sz="2700" spc="-20" dirty="0">
                <a:latin typeface="Carlito"/>
                <a:cs typeface="Carlito"/>
              </a:rPr>
              <a:t>data </a:t>
            </a:r>
            <a:r>
              <a:rPr sz="2700" spc="-15" dirty="0">
                <a:latin typeface="Carlito"/>
                <a:cs typeface="Carlito"/>
              </a:rPr>
              <a:t>structure to  </a:t>
            </a:r>
            <a:r>
              <a:rPr sz="2700" spc="-5" dirty="0">
                <a:latin typeface="Carlito"/>
                <a:cs typeface="Carlito"/>
              </a:rPr>
              <a:t>help </a:t>
            </a:r>
            <a:r>
              <a:rPr sz="2700" spc="-70" dirty="0">
                <a:latin typeface="Carlito"/>
                <a:cs typeface="Carlito"/>
              </a:rPr>
              <a:t>VA-PA</a:t>
            </a:r>
            <a:r>
              <a:rPr sz="2700" spc="-1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translation</a:t>
            </a:r>
            <a:endParaRPr sz="2700">
              <a:latin typeface="Carlito"/>
              <a:cs typeface="Carlito"/>
            </a:endParaRPr>
          </a:p>
          <a:p>
            <a:pPr marL="355600" marR="168275" indent="-342900">
              <a:lnSpc>
                <a:spcPts val="292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5" dirty="0">
                <a:latin typeface="Carlito"/>
                <a:cs typeface="Carlito"/>
              </a:rPr>
              <a:t>Array </a:t>
            </a:r>
            <a:r>
              <a:rPr sz="2700" spc="-20" dirty="0">
                <a:latin typeface="Carlito"/>
                <a:cs typeface="Carlito"/>
              </a:rPr>
              <a:t>stores </a:t>
            </a:r>
            <a:r>
              <a:rPr sz="2700" spc="-5" dirty="0">
                <a:latin typeface="Carlito"/>
                <a:cs typeface="Carlito"/>
              </a:rPr>
              <a:t>mappings </a:t>
            </a:r>
            <a:r>
              <a:rPr sz="2700" spc="-15" dirty="0">
                <a:latin typeface="Carlito"/>
                <a:cs typeface="Carlito"/>
              </a:rPr>
              <a:t>from  </a:t>
            </a:r>
            <a:r>
              <a:rPr sz="2700" spc="-5" dirty="0">
                <a:latin typeface="Carlito"/>
                <a:cs typeface="Carlito"/>
              </a:rPr>
              <a:t>virtual </a:t>
            </a:r>
            <a:r>
              <a:rPr sz="2700" spc="-10" dirty="0">
                <a:latin typeface="Carlito"/>
                <a:cs typeface="Carlito"/>
              </a:rPr>
              <a:t>page </a:t>
            </a:r>
            <a:r>
              <a:rPr sz="2700" spc="-5" dirty="0">
                <a:latin typeface="Carlito"/>
                <a:cs typeface="Carlito"/>
              </a:rPr>
              <a:t>number (VPN)</a:t>
            </a:r>
            <a:r>
              <a:rPr sz="2700" spc="-10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to  physical frame </a:t>
            </a:r>
            <a:r>
              <a:rPr sz="2700" spc="-5" dirty="0">
                <a:latin typeface="Carlito"/>
                <a:cs typeface="Carlito"/>
              </a:rPr>
              <a:t>number</a:t>
            </a:r>
            <a:r>
              <a:rPr sz="2700" spc="-9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(PFN)</a:t>
            </a:r>
            <a:endParaRPr sz="27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70"/>
              </a:spcBef>
            </a:pPr>
            <a:r>
              <a:rPr sz="2400" spc="-5" dirty="0">
                <a:latin typeface="Arial"/>
                <a:cs typeface="Arial"/>
              </a:rPr>
              <a:t>– </a:t>
            </a:r>
            <a:r>
              <a:rPr sz="2400" dirty="0">
                <a:latin typeface="Carlito"/>
                <a:cs typeface="Carlito"/>
              </a:rPr>
              <a:t>E.g., </a:t>
            </a:r>
            <a:r>
              <a:rPr sz="2400" spc="-5" dirty="0">
                <a:latin typeface="Carlito"/>
                <a:cs typeface="Carlito"/>
              </a:rPr>
              <a:t>VP </a:t>
            </a:r>
            <a:r>
              <a:rPr sz="2400" dirty="0">
                <a:latin typeface="Carlito"/>
                <a:cs typeface="Carlito"/>
              </a:rPr>
              <a:t>0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PF 3, VP </a:t>
            </a:r>
            <a:r>
              <a:rPr sz="2400" dirty="0">
                <a:latin typeface="Carlito"/>
                <a:cs typeface="Carlito"/>
              </a:rPr>
              <a:t>1 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rlito"/>
                <a:cs typeface="Carlito"/>
              </a:rPr>
              <a:t>PF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7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rlito"/>
                <a:cs typeface="Carlito"/>
              </a:rPr>
              <a:t>Part </a:t>
            </a:r>
            <a:r>
              <a:rPr sz="2700" dirty="0">
                <a:latin typeface="Carlito"/>
                <a:cs typeface="Carlito"/>
              </a:rPr>
              <a:t>of </a:t>
            </a:r>
            <a:r>
              <a:rPr sz="2700" spc="-5" dirty="0">
                <a:latin typeface="Carlito"/>
                <a:cs typeface="Carlito"/>
              </a:rPr>
              <a:t>OS memory (in</a:t>
            </a:r>
            <a:r>
              <a:rPr sz="2700" spc="-5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PCB)</a:t>
            </a:r>
            <a:endParaRPr sz="2700">
              <a:latin typeface="Carlito"/>
              <a:cs typeface="Carlito"/>
            </a:endParaRPr>
          </a:p>
          <a:p>
            <a:pPr marL="355600" marR="5080" indent="-342900">
              <a:lnSpc>
                <a:spcPts val="292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MMU </a:t>
            </a:r>
            <a:r>
              <a:rPr sz="2700" spc="-5" dirty="0">
                <a:latin typeface="Carlito"/>
                <a:cs typeface="Carlito"/>
              </a:rPr>
              <a:t>has </a:t>
            </a:r>
            <a:r>
              <a:rPr sz="2700" dirty="0">
                <a:latin typeface="Carlito"/>
                <a:cs typeface="Carlito"/>
              </a:rPr>
              <a:t>access </a:t>
            </a:r>
            <a:r>
              <a:rPr sz="2700" spc="-15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page</a:t>
            </a:r>
            <a:r>
              <a:rPr sz="2700" spc="-10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table 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5" dirty="0">
                <a:latin typeface="Carlito"/>
                <a:cs typeface="Carlito"/>
              </a:rPr>
              <a:t>uses </a:t>
            </a:r>
            <a:r>
              <a:rPr sz="2700" dirty="0">
                <a:latin typeface="Carlito"/>
                <a:cs typeface="Carlito"/>
              </a:rPr>
              <a:t>it </a:t>
            </a:r>
            <a:r>
              <a:rPr sz="2700" spc="-20" dirty="0">
                <a:latin typeface="Carlito"/>
                <a:cs typeface="Carlito"/>
              </a:rPr>
              <a:t>for </a:t>
            </a:r>
            <a:r>
              <a:rPr sz="2700" spc="-10" dirty="0">
                <a:latin typeface="Carlito"/>
                <a:cs typeface="Carlito"/>
              </a:rPr>
              <a:t>address  translation</a:t>
            </a:r>
            <a:endParaRPr sz="2700">
              <a:latin typeface="Carlito"/>
              <a:cs typeface="Carlito"/>
            </a:endParaRPr>
          </a:p>
          <a:p>
            <a:pPr marL="355600" marR="330200" indent="-342900">
              <a:lnSpc>
                <a:spcPts val="292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Carlito"/>
                <a:cs typeface="Carlito"/>
              </a:rPr>
              <a:t>OS </a:t>
            </a:r>
            <a:r>
              <a:rPr sz="2700" spc="-10" dirty="0">
                <a:latin typeface="Carlito"/>
                <a:cs typeface="Carlito"/>
              </a:rPr>
              <a:t>updates page table</a:t>
            </a:r>
            <a:r>
              <a:rPr sz="2700" spc="-135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upon  </a:t>
            </a:r>
            <a:r>
              <a:rPr sz="2700" spc="-20" dirty="0">
                <a:latin typeface="Carlito"/>
                <a:cs typeface="Carlito"/>
              </a:rPr>
              <a:t>context</a:t>
            </a:r>
            <a:r>
              <a:rPr sz="2700" spc="-3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switch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25870" y="3886200"/>
            <a:ext cx="3579876" cy="2313432"/>
            <a:chOff x="5867400" y="3886200"/>
            <a:chExt cx="3579876" cy="2313432"/>
          </a:xfrm>
        </p:grpSpPr>
        <p:sp>
          <p:nvSpPr>
            <p:cNvPr id="16" name="object 16"/>
            <p:cNvSpPr/>
            <p:nvPr/>
          </p:nvSpPr>
          <p:spPr>
            <a:xfrm>
              <a:off x="5867400" y="3886200"/>
              <a:ext cx="3579876" cy="23134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50608" y="3886200"/>
              <a:ext cx="28575" cy="9525"/>
            </a:xfrm>
            <a:custGeom>
              <a:avLst/>
              <a:gdLst/>
              <a:ahLst/>
              <a:cxnLst/>
              <a:rect l="l" t="t" r="r" b="b"/>
              <a:pathLst>
                <a:path w="28575" h="9525">
                  <a:moveTo>
                    <a:pt x="1524" y="0"/>
                  </a:moveTo>
                  <a:lnTo>
                    <a:pt x="761" y="0"/>
                  </a:lnTo>
                  <a:lnTo>
                    <a:pt x="60" y="1402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9144"/>
                  </a:lnTo>
                  <a:lnTo>
                    <a:pt x="1524" y="6096"/>
                  </a:lnTo>
                  <a:lnTo>
                    <a:pt x="1524" y="0"/>
                  </a:lnTo>
                  <a:close/>
                </a:path>
                <a:path w="28575" h="9525">
                  <a:moveTo>
                    <a:pt x="1524" y="6096"/>
                  </a:moveTo>
                  <a:lnTo>
                    <a:pt x="3048" y="9144"/>
                  </a:lnTo>
                  <a:lnTo>
                    <a:pt x="4572" y="9144"/>
                  </a:lnTo>
                  <a:lnTo>
                    <a:pt x="1524" y="6096"/>
                  </a:lnTo>
                  <a:close/>
                </a:path>
                <a:path w="28575" h="9525">
                  <a:moveTo>
                    <a:pt x="3701" y="0"/>
                  </a:moveTo>
                  <a:lnTo>
                    <a:pt x="3048" y="0"/>
                  </a:lnTo>
                  <a:lnTo>
                    <a:pt x="1645" y="1402"/>
                  </a:lnTo>
                  <a:lnTo>
                    <a:pt x="1524" y="6096"/>
                  </a:lnTo>
                  <a:lnTo>
                    <a:pt x="4572" y="9144"/>
                  </a:lnTo>
                  <a:lnTo>
                    <a:pt x="4572" y="7620"/>
                  </a:lnTo>
                  <a:lnTo>
                    <a:pt x="3048" y="6096"/>
                  </a:lnTo>
                  <a:lnTo>
                    <a:pt x="3169" y="1402"/>
                  </a:lnTo>
                  <a:lnTo>
                    <a:pt x="3962" y="609"/>
                  </a:lnTo>
                  <a:lnTo>
                    <a:pt x="3701" y="0"/>
                  </a:lnTo>
                  <a:close/>
                </a:path>
                <a:path w="28575" h="9525">
                  <a:moveTo>
                    <a:pt x="4572" y="6096"/>
                  </a:moveTo>
                  <a:lnTo>
                    <a:pt x="4572" y="9144"/>
                  </a:lnTo>
                  <a:lnTo>
                    <a:pt x="7620" y="9144"/>
                  </a:lnTo>
                  <a:lnTo>
                    <a:pt x="6966" y="7620"/>
                  </a:lnTo>
                  <a:lnTo>
                    <a:pt x="6096" y="7620"/>
                  </a:lnTo>
                  <a:lnTo>
                    <a:pt x="4572" y="6096"/>
                  </a:lnTo>
                  <a:close/>
                </a:path>
                <a:path w="28575" h="9525">
                  <a:moveTo>
                    <a:pt x="6476" y="6476"/>
                  </a:moveTo>
                  <a:lnTo>
                    <a:pt x="7620" y="9144"/>
                  </a:lnTo>
                  <a:lnTo>
                    <a:pt x="9651" y="8128"/>
                  </a:lnTo>
                  <a:lnTo>
                    <a:pt x="9905" y="7620"/>
                  </a:lnTo>
                  <a:lnTo>
                    <a:pt x="7620" y="7620"/>
                  </a:lnTo>
                  <a:lnTo>
                    <a:pt x="6476" y="6476"/>
                  </a:lnTo>
                  <a:close/>
                </a:path>
                <a:path w="28575" h="9525">
                  <a:moveTo>
                    <a:pt x="9651" y="8128"/>
                  </a:moveTo>
                  <a:lnTo>
                    <a:pt x="7620" y="9144"/>
                  </a:lnTo>
                  <a:lnTo>
                    <a:pt x="9144" y="9144"/>
                  </a:lnTo>
                  <a:lnTo>
                    <a:pt x="9651" y="8128"/>
                  </a:lnTo>
                  <a:close/>
                </a:path>
                <a:path w="28575" h="9525">
                  <a:moveTo>
                    <a:pt x="12022" y="6942"/>
                  </a:moveTo>
                  <a:lnTo>
                    <a:pt x="9651" y="8128"/>
                  </a:lnTo>
                  <a:lnTo>
                    <a:pt x="9144" y="9144"/>
                  </a:lnTo>
                  <a:lnTo>
                    <a:pt x="10668" y="9144"/>
                  </a:lnTo>
                  <a:lnTo>
                    <a:pt x="12192" y="7620"/>
                  </a:lnTo>
                  <a:lnTo>
                    <a:pt x="12022" y="6942"/>
                  </a:lnTo>
                  <a:close/>
                </a:path>
                <a:path w="28575" h="9525">
                  <a:moveTo>
                    <a:pt x="10232" y="6966"/>
                  </a:moveTo>
                  <a:lnTo>
                    <a:pt x="9651" y="8128"/>
                  </a:lnTo>
                  <a:lnTo>
                    <a:pt x="10668" y="7620"/>
                  </a:lnTo>
                  <a:lnTo>
                    <a:pt x="10232" y="6966"/>
                  </a:lnTo>
                  <a:close/>
                </a:path>
                <a:path w="28575" h="9525">
                  <a:moveTo>
                    <a:pt x="3962" y="609"/>
                  </a:moveTo>
                  <a:lnTo>
                    <a:pt x="3169" y="1402"/>
                  </a:lnTo>
                  <a:lnTo>
                    <a:pt x="3048" y="6096"/>
                  </a:lnTo>
                  <a:lnTo>
                    <a:pt x="4572" y="7620"/>
                  </a:lnTo>
                  <a:lnTo>
                    <a:pt x="4572" y="2032"/>
                  </a:lnTo>
                  <a:lnTo>
                    <a:pt x="3962" y="609"/>
                  </a:lnTo>
                  <a:close/>
                </a:path>
                <a:path w="28575" h="9525">
                  <a:moveTo>
                    <a:pt x="4572" y="4572"/>
                  </a:moveTo>
                  <a:lnTo>
                    <a:pt x="4572" y="6096"/>
                  </a:lnTo>
                  <a:lnTo>
                    <a:pt x="6096" y="7620"/>
                  </a:lnTo>
                  <a:lnTo>
                    <a:pt x="6096" y="6096"/>
                  </a:lnTo>
                  <a:lnTo>
                    <a:pt x="4572" y="4572"/>
                  </a:lnTo>
                  <a:close/>
                </a:path>
                <a:path w="28575" h="9525">
                  <a:moveTo>
                    <a:pt x="6096" y="6096"/>
                  </a:moveTo>
                  <a:lnTo>
                    <a:pt x="6096" y="7620"/>
                  </a:lnTo>
                  <a:lnTo>
                    <a:pt x="6966" y="7620"/>
                  </a:lnTo>
                  <a:lnTo>
                    <a:pt x="6476" y="6476"/>
                  </a:lnTo>
                  <a:lnTo>
                    <a:pt x="6096" y="6096"/>
                  </a:lnTo>
                  <a:close/>
                </a:path>
                <a:path w="28575" h="9525">
                  <a:moveTo>
                    <a:pt x="6400" y="1219"/>
                  </a:moveTo>
                  <a:lnTo>
                    <a:pt x="6217" y="1402"/>
                  </a:lnTo>
                  <a:lnTo>
                    <a:pt x="6096" y="5587"/>
                  </a:lnTo>
                  <a:lnTo>
                    <a:pt x="6444" y="6400"/>
                  </a:lnTo>
                  <a:lnTo>
                    <a:pt x="6553" y="6553"/>
                  </a:lnTo>
                  <a:lnTo>
                    <a:pt x="7620" y="7620"/>
                  </a:lnTo>
                  <a:lnTo>
                    <a:pt x="7620" y="3048"/>
                  </a:lnTo>
                  <a:lnTo>
                    <a:pt x="6400" y="1219"/>
                  </a:lnTo>
                  <a:close/>
                </a:path>
                <a:path w="28575" h="9525">
                  <a:moveTo>
                    <a:pt x="7620" y="6096"/>
                  </a:moveTo>
                  <a:lnTo>
                    <a:pt x="7620" y="7620"/>
                  </a:lnTo>
                  <a:lnTo>
                    <a:pt x="9144" y="7620"/>
                  </a:lnTo>
                  <a:lnTo>
                    <a:pt x="7620" y="6096"/>
                  </a:lnTo>
                  <a:close/>
                </a:path>
                <a:path w="28575" h="9525">
                  <a:moveTo>
                    <a:pt x="7620" y="3048"/>
                  </a:moveTo>
                  <a:lnTo>
                    <a:pt x="7620" y="6096"/>
                  </a:lnTo>
                  <a:lnTo>
                    <a:pt x="9144" y="7620"/>
                  </a:lnTo>
                  <a:lnTo>
                    <a:pt x="9144" y="5334"/>
                  </a:lnTo>
                  <a:lnTo>
                    <a:pt x="7620" y="3048"/>
                  </a:lnTo>
                  <a:close/>
                </a:path>
                <a:path w="28575" h="9525">
                  <a:moveTo>
                    <a:pt x="9144" y="5334"/>
                  </a:moveTo>
                  <a:lnTo>
                    <a:pt x="9144" y="7620"/>
                  </a:lnTo>
                  <a:lnTo>
                    <a:pt x="9964" y="6799"/>
                  </a:lnTo>
                  <a:lnTo>
                    <a:pt x="9855" y="6400"/>
                  </a:lnTo>
                  <a:lnTo>
                    <a:pt x="9144" y="5334"/>
                  </a:lnTo>
                  <a:close/>
                </a:path>
                <a:path w="28575" h="9525">
                  <a:moveTo>
                    <a:pt x="10058" y="6705"/>
                  </a:moveTo>
                  <a:lnTo>
                    <a:pt x="9144" y="7620"/>
                  </a:lnTo>
                  <a:lnTo>
                    <a:pt x="9905" y="7620"/>
                  </a:lnTo>
                  <a:lnTo>
                    <a:pt x="10232" y="6966"/>
                  </a:lnTo>
                  <a:lnTo>
                    <a:pt x="10058" y="6705"/>
                  </a:lnTo>
                  <a:close/>
                </a:path>
                <a:path w="28575" h="9525">
                  <a:moveTo>
                    <a:pt x="10316" y="6799"/>
                  </a:moveTo>
                  <a:lnTo>
                    <a:pt x="10232" y="6966"/>
                  </a:lnTo>
                  <a:lnTo>
                    <a:pt x="10668" y="7620"/>
                  </a:lnTo>
                  <a:lnTo>
                    <a:pt x="10316" y="6799"/>
                  </a:lnTo>
                  <a:close/>
                </a:path>
                <a:path w="28575" h="9525">
                  <a:moveTo>
                    <a:pt x="10668" y="6096"/>
                  </a:moveTo>
                  <a:lnTo>
                    <a:pt x="10477" y="6476"/>
                  </a:lnTo>
                  <a:lnTo>
                    <a:pt x="10388" y="6966"/>
                  </a:lnTo>
                  <a:lnTo>
                    <a:pt x="10668" y="7620"/>
                  </a:lnTo>
                  <a:lnTo>
                    <a:pt x="10668" y="6096"/>
                  </a:lnTo>
                  <a:close/>
                </a:path>
                <a:path w="28575" h="9525">
                  <a:moveTo>
                    <a:pt x="10668" y="1524"/>
                  </a:moveTo>
                  <a:lnTo>
                    <a:pt x="10668" y="7620"/>
                  </a:lnTo>
                  <a:lnTo>
                    <a:pt x="11811" y="6476"/>
                  </a:lnTo>
                  <a:lnTo>
                    <a:pt x="11684" y="5587"/>
                  </a:lnTo>
                  <a:lnTo>
                    <a:pt x="10668" y="1524"/>
                  </a:lnTo>
                  <a:close/>
                </a:path>
                <a:path w="28575" h="9525">
                  <a:moveTo>
                    <a:pt x="11887" y="6400"/>
                  </a:moveTo>
                  <a:lnTo>
                    <a:pt x="10668" y="7620"/>
                  </a:lnTo>
                  <a:lnTo>
                    <a:pt x="11974" y="6966"/>
                  </a:lnTo>
                  <a:lnTo>
                    <a:pt x="11887" y="6400"/>
                  </a:lnTo>
                  <a:close/>
                </a:path>
                <a:path w="28575" h="9525">
                  <a:moveTo>
                    <a:pt x="13716" y="6096"/>
                  </a:moveTo>
                  <a:lnTo>
                    <a:pt x="12022" y="6942"/>
                  </a:lnTo>
                  <a:lnTo>
                    <a:pt x="12192" y="7620"/>
                  </a:lnTo>
                  <a:lnTo>
                    <a:pt x="13716" y="6096"/>
                  </a:lnTo>
                  <a:close/>
                </a:path>
                <a:path w="28575" h="9525">
                  <a:moveTo>
                    <a:pt x="15240" y="5080"/>
                  </a:moveTo>
                  <a:lnTo>
                    <a:pt x="13716" y="6096"/>
                  </a:lnTo>
                  <a:lnTo>
                    <a:pt x="12192" y="7620"/>
                  </a:lnTo>
                  <a:lnTo>
                    <a:pt x="14477" y="6858"/>
                  </a:lnTo>
                  <a:lnTo>
                    <a:pt x="15240" y="6096"/>
                  </a:lnTo>
                  <a:lnTo>
                    <a:pt x="15240" y="5080"/>
                  </a:lnTo>
                  <a:close/>
                </a:path>
                <a:path w="28575" h="9525">
                  <a:moveTo>
                    <a:pt x="14477" y="6858"/>
                  </a:moveTo>
                  <a:lnTo>
                    <a:pt x="12192" y="7620"/>
                  </a:lnTo>
                  <a:lnTo>
                    <a:pt x="13716" y="7620"/>
                  </a:lnTo>
                  <a:lnTo>
                    <a:pt x="14477" y="6858"/>
                  </a:lnTo>
                  <a:close/>
                </a:path>
                <a:path w="28575" h="9525">
                  <a:moveTo>
                    <a:pt x="10210" y="6553"/>
                  </a:moveTo>
                  <a:lnTo>
                    <a:pt x="10120" y="6799"/>
                  </a:lnTo>
                  <a:lnTo>
                    <a:pt x="10232" y="6966"/>
                  </a:lnTo>
                  <a:lnTo>
                    <a:pt x="10210" y="6553"/>
                  </a:lnTo>
                  <a:close/>
                </a:path>
                <a:path w="28575" h="9525">
                  <a:moveTo>
                    <a:pt x="12192" y="4572"/>
                  </a:moveTo>
                  <a:lnTo>
                    <a:pt x="12192" y="6096"/>
                  </a:lnTo>
                  <a:lnTo>
                    <a:pt x="11887" y="6400"/>
                  </a:lnTo>
                  <a:lnTo>
                    <a:pt x="12022" y="6942"/>
                  </a:lnTo>
                  <a:lnTo>
                    <a:pt x="13716" y="6096"/>
                  </a:lnTo>
                  <a:lnTo>
                    <a:pt x="12192" y="4572"/>
                  </a:lnTo>
                  <a:close/>
                </a:path>
                <a:path w="28575" h="9525">
                  <a:moveTo>
                    <a:pt x="16459" y="4876"/>
                  </a:moveTo>
                  <a:lnTo>
                    <a:pt x="14477" y="6858"/>
                  </a:lnTo>
                  <a:lnTo>
                    <a:pt x="16764" y="6096"/>
                  </a:lnTo>
                  <a:lnTo>
                    <a:pt x="16459" y="4876"/>
                  </a:lnTo>
                  <a:close/>
                </a:path>
                <a:path w="28575" h="9525">
                  <a:moveTo>
                    <a:pt x="10668" y="6096"/>
                  </a:moveTo>
                  <a:lnTo>
                    <a:pt x="10363" y="6400"/>
                  </a:lnTo>
                  <a:lnTo>
                    <a:pt x="10316" y="6799"/>
                  </a:lnTo>
                  <a:lnTo>
                    <a:pt x="10668" y="6096"/>
                  </a:lnTo>
                  <a:close/>
                </a:path>
                <a:path w="28575" h="9525">
                  <a:moveTo>
                    <a:pt x="9144" y="4063"/>
                  </a:moveTo>
                  <a:lnTo>
                    <a:pt x="9144" y="5334"/>
                  </a:lnTo>
                  <a:lnTo>
                    <a:pt x="10058" y="6705"/>
                  </a:lnTo>
                  <a:lnTo>
                    <a:pt x="10145" y="6400"/>
                  </a:lnTo>
                  <a:lnTo>
                    <a:pt x="9144" y="4063"/>
                  </a:lnTo>
                  <a:close/>
                </a:path>
                <a:path w="28575" h="9525">
                  <a:moveTo>
                    <a:pt x="9144" y="1524"/>
                  </a:moveTo>
                  <a:lnTo>
                    <a:pt x="9268" y="4354"/>
                  </a:lnTo>
                  <a:lnTo>
                    <a:pt x="10210" y="6553"/>
                  </a:lnTo>
                  <a:lnTo>
                    <a:pt x="10668" y="6096"/>
                  </a:lnTo>
                  <a:lnTo>
                    <a:pt x="10559" y="4354"/>
                  </a:lnTo>
                  <a:lnTo>
                    <a:pt x="9144" y="1524"/>
                  </a:lnTo>
                  <a:close/>
                </a:path>
                <a:path w="28575" h="9525">
                  <a:moveTo>
                    <a:pt x="6096" y="5587"/>
                  </a:moveTo>
                  <a:lnTo>
                    <a:pt x="6096" y="6096"/>
                  </a:lnTo>
                  <a:lnTo>
                    <a:pt x="6476" y="6476"/>
                  </a:lnTo>
                  <a:lnTo>
                    <a:pt x="6096" y="5587"/>
                  </a:lnTo>
                  <a:close/>
                </a:path>
                <a:path w="28575" h="9525">
                  <a:moveTo>
                    <a:pt x="11033" y="1402"/>
                  </a:moveTo>
                  <a:lnTo>
                    <a:pt x="10668" y="1524"/>
                  </a:lnTo>
                  <a:lnTo>
                    <a:pt x="11887" y="6400"/>
                  </a:lnTo>
                  <a:lnTo>
                    <a:pt x="12192" y="6096"/>
                  </a:lnTo>
                  <a:lnTo>
                    <a:pt x="12192" y="3429"/>
                  </a:lnTo>
                  <a:lnTo>
                    <a:pt x="11033" y="1402"/>
                  </a:lnTo>
                  <a:close/>
                </a:path>
                <a:path w="28575" h="9525">
                  <a:moveTo>
                    <a:pt x="4572" y="2032"/>
                  </a:moveTo>
                  <a:lnTo>
                    <a:pt x="4572" y="4572"/>
                  </a:lnTo>
                  <a:lnTo>
                    <a:pt x="6096" y="6096"/>
                  </a:lnTo>
                  <a:lnTo>
                    <a:pt x="5987" y="5334"/>
                  </a:lnTo>
                  <a:lnTo>
                    <a:pt x="4572" y="2032"/>
                  </a:lnTo>
                  <a:close/>
                </a:path>
                <a:path w="28575" h="9525">
                  <a:moveTo>
                    <a:pt x="12192" y="3429"/>
                  </a:moveTo>
                  <a:lnTo>
                    <a:pt x="12192" y="4572"/>
                  </a:lnTo>
                  <a:lnTo>
                    <a:pt x="13716" y="6096"/>
                  </a:lnTo>
                  <a:lnTo>
                    <a:pt x="12192" y="3429"/>
                  </a:lnTo>
                  <a:close/>
                </a:path>
                <a:path w="28575" h="9525">
                  <a:moveTo>
                    <a:pt x="12953" y="762"/>
                  </a:moveTo>
                  <a:lnTo>
                    <a:pt x="12313" y="1402"/>
                  </a:lnTo>
                  <a:lnTo>
                    <a:pt x="12192" y="3429"/>
                  </a:lnTo>
                  <a:lnTo>
                    <a:pt x="13716" y="6096"/>
                  </a:lnTo>
                  <a:lnTo>
                    <a:pt x="13594" y="1402"/>
                  </a:lnTo>
                  <a:lnTo>
                    <a:pt x="12953" y="762"/>
                  </a:lnTo>
                  <a:close/>
                </a:path>
                <a:path w="28575" h="9525">
                  <a:moveTo>
                    <a:pt x="14097" y="380"/>
                  </a:moveTo>
                  <a:lnTo>
                    <a:pt x="13716" y="508"/>
                  </a:lnTo>
                  <a:lnTo>
                    <a:pt x="13716" y="6096"/>
                  </a:lnTo>
                  <a:lnTo>
                    <a:pt x="15240" y="5080"/>
                  </a:lnTo>
                  <a:lnTo>
                    <a:pt x="15118" y="1402"/>
                  </a:lnTo>
                  <a:lnTo>
                    <a:pt x="14097" y="380"/>
                  </a:lnTo>
                  <a:close/>
                </a:path>
                <a:path w="28575" h="9525">
                  <a:moveTo>
                    <a:pt x="16328" y="4354"/>
                  </a:moveTo>
                  <a:lnTo>
                    <a:pt x="15240" y="5080"/>
                  </a:lnTo>
                  <a:lnTo>
                    <a:pt x="15240" y="6096"/>
                  </a:lnTo>
                  <a:lnTo>
                    <a:pt x="16459" y="4876"/>
                  </a:lnTo>
                  <a:lnTo>
                    <a:pt x="16328" y="4354"/>
                  </a:lnTo>
                  <a:close/>
                </a:path>
                <a:path w="28575" h="9525">
                  <a:moveTo>
                    <a:pt x="18288" y="3810"/>
                  </a:moveTo>
                  <a:lnTo>
                    <a:pt x="16764" y="4572"/>
                  </a:lnTo>
                  <a:lnTo>
                    <a:pt x="16459" y="4876"/>
                  </a:lnTo>
                  <a:lnTo>
                    <a:pt x="16764" y="6096"/>
                  </a:lnTo>
                  <a:lnTo>
                    <a:pt x="18288" y="4572"/>
                  </a:lnTo>
                  <a:lnTo>
                    <a:pt x="18288" y="3810"/>
                  </a:lnTo>
                  <a:close/>
                </a:path>
                <a:path w="28575" h="9525">
                  <a:moveTo>
                    <a:pt x="5791" y="304"/>
                  </a:moveTo>
                  <a:lnTo>
                    <a:pt x="4693" y="1402"/>
                  </a:lnTo>
                  <a:lnTo>
                    <a:pt x="4572" y="2032"/>
                  </a:lnTo>
                  <a:lnTo>
                    <a:pt x="6096" y="5587"/>
                  </a:lnTo>
                  <a:lnTo>
                    <a:pt x="5994" y="609"/>
                  </a:lnTo>
                  <a:lnTo>
                    <a:pt x="5791" y="304"/>
                  </a:lnTo>
                  <a:close/>
                </a:path>
                <a:path w="28575" h="9525">
                  <a:moveTo>
                    <a:pt x="7924" y="1219"/>
                  </a:moveTo>
                  <a:lnTo>
                    <a:pt x="7741" y="1402"/>
                  </a:lnTo>
                  <a:lnTo>
                    <a:pt x="7620" y="3048"/>
                  </a:lnTo>
                  <a:lnTo>
                    <a:pt x="9144" y="5334"/>
                  </a:lnTo>
                  <a:lnTo>
                    <a:pt x="9035" y="3810"/>
                  </a:lnTo>
                  <a:lnTo>
                    <a:pt x="7924" y="1219"/>
                  </a:lnTo>
                  <a:close/>
                </a:path>
                <a:path w="28575" h="9525">
                  <a:moveTo>
                    <a:pt x="15070" y="56"/>
                  </a:moveTo>
                  <a:lnTo>
                    <a:pt x="14097" y="380"/>
                  </a:lnTo>
                  <a:lnTo>
                    <a:pt x="15118" y="1402"/>
                  </a:lnTo>
                  <a:lnTo>
                    <a:pt x="15240" y="5080"/>
                  </a:lnTo>
                  <a:lnTo>
                    <a:pt x="16328" y="4354"/>
                  </a:lnTo>
                  <a:lnTo>
                    <a:pt x="15621" y="1524"/>
                  </a:lnTo>
                  <a:lnTo>
                    <a:pt x="15070" y="56"/>
                  </a:lnTo>
                  <a:close/>
                </a:path>
                <a:path w="28575" h="9525">
                  <a:moveTo>
                    <a:pt x="16611" y="4165"/>
                  </a:moveTo>
                  <a:lnTo>
                    <a:pt x="16328" y="4354"/>
                  </a:lnTo>
                  <a:lnTo>
                    <a:pt x="16459" y="4876"/>
                  </a:lnTo>
                  <a:lnTo>
                    <a:pt x="16764" y="4572"/>
                  </a:lnTo>
                  <a:lnTo>
                    <a:pt x="16611" y="4165"/>
                  </a:lnTo>
                  <a:close/>
                </a:path>
                <a:path w="28575" h="9525">
                  <a:moveTo>
                    <a:pt x="9144" y="0"/>
                  </a:moveTo>
                  <a:lnTo>
                    <a:pt x="9144" y="1524"/>
                  </a:lnTo>
                  <a:lnTo>
                    <a:pt x="10668" y="4572"/>
                  </a:lnTo>
                  <a:lnTo>
                    <a:pt x="10546" y="1402"/>
                  </a:lnTo>
                  <a:lnTo>
                    <a:pt x="9144" y="0"/>
                  </a:lnTo>
                  <a:close/>
                </a:path>
                <a:path w="28575" h="9525">
                  <a:moveTo>
                    <a:pt x="16764" y="4063"/>
                  </a:moveTo>
                  <a:lnTo>
                    <a:pt x="16682" y="4354"/>
                  </a:lnTo>
                  <a:lnTo>
                    <a:pt x="16764" y="4572"/>
                  </a:lnTo>
                  <a:lnTo>
                    <a:pt x="16764" y="4063"/>
                  </a:lnTo>
                  <a:close/>
                </a:path>
                <a:path w="28575" h="9525">
                  <a:moveTo>
                    <a:pt x="18288" y="3048"/>
                  </a:moveTo>
                  <a:lnTo>
                    <a:pt x="16764" y="4063"/>
                  </a:lnTo>
                  <a:lnTo>
                    <a:pt x="16764" y="4572"/>
                  </a:lnTo>
                  <a:lnTo>
                    <a:pt x="18288" y="3810"/>
                  </a:lnTo>
                  <a:lnTo>
                    <a:pt x="18288" y="3048"/>
                  </a:lnTo>
                  <a:close/>
                </a:path>
                <a:path w="28575" h="9525">
                  <a:moveTo>
                    <a:pt x="19812" y="3048"/>
                  </a:moveTo>
                  <a:lnTo>
                    <a:pt x="18288" y="3810"/>
                  </a:lnTo>
                  <a:lnTo>
                    <a:pt x="18288" y="4572"/>
                  </a:lnTo>
                  <a:lnTo>
                    <a:pt x="19812" y="3048"/>
                  </a:lnTo>
                  <a:close/>
                </a:path>
                <a:path w="28575" h="9525">
                  <a:moveTo>
                    <a:pt x="15621" y="1524"/>
                  </a:moveTo>
                  <a:lnTo>
                    <a:pt x="16328" y="4354"/>
                  </a:lnTo>
                  <a:lnTo>
                    <a:pt x="16611" y="4165"/>
                  </a:lnTo>
                  <a:lnTo>
                    <a:pt x="15621" y="1524"/>
                  </a:lnTo>
                  <a:close/>
                </a:path>
                <a:path w="28575" h="9525">
                  <a:moveTo>
                    <a:pt x="15748" y="0"/>
                  </a:moveTo>
                  <a:lnTo>
                    <a:pt x="15240" y="0"/>
                  </a:lnTo>
                  <a:lnTo>
                    <a:pt x="15621" y="1524"/>
                  </a:lnTo>
                  <a:lnTo>
                    <a:pt x="16611" y="4165"/>
                  </a:lnTo>
                  <a:lnTo>
                    <a:pt x="16764" y="4063"/>
                  </a:lnTo>
                  <a:lnTo>
                    <a:pt x="16700" y="1142"/>
                  </a:lnTo>
                  <a:lnTo>
                    <a:pt x="15748" y="0"/>
                  </a:lnTo>
                  <a:close/>
                </a:path>
                <a:path w="28575" h="9525">
                  <a:moveTo>
                    <a:pt x="9144" y="0"/>
                  </a:moveTo>
                  <a:lnTo>
                    <a:pt x="8000" y="1142"/>
                  </a:lnTo>
                  <a:lnTo>
                    <a:pt x="8003" y="1402"/>
                  </a:lnTo>
                  <a:lnTo>
                    <a:pt x="9144" y="4063"/>
                  </a:lnTo>
                  <a:lnTo>
                    <a:pt x="9144" y="0"/>
                  </a:lnTo>
                  <a:close/>
                </a:path>
                <a:path w="28575" h="9525">
                  <a:moveTo>
                    <a:pt x="16764" y="1219"/>
                  </a:moveTo>
                  <a:lnTo>
                    <a:pt x="16764" y="4063"/>
                  </a:lnTo>
                  <a:lnTo>
                    <a:pt x="18288" y="3048"/>
                  </a:lnTo>
                  <a:lnTo>
                    <a:pt x="16764" y="1219"/>
                  </a:lnTo>
                  <a:close/>
                </a:path>
                <a:path w="28575" h="9525">
                  <a:moveTo>
                    <a:pt x="18288" y="0"/>
                  </a:moveTo>
                  <a:lnTo>
                    <a:pt x="16764" y="0"/>
                  </a:lnTo>
                  <a:lnTo>
                    <a:pt x="18166" y="1402"/>
                  </a:lnTo>
                  <a:lnTo>
                    <a:pt x="18288" y="3810"/>
                  </a:lnTo>
                  <a:lnTo>
                    <a:pt x="19812" y="3048"/>
                  </a:lnTo>
                  <a:lnTo>
                    <a:pt x="21336" y="1524"/>
                  </a:lnTo>
                  <a:lnTo>
                    <a:pt x="19812" y="1524"/>
                  </a:lnTo>
                  <a:lnTo>
                    <a:pt x="18288" y="0"/>
                  </a:lnTo>
                  <a:close/>
                </a:path>
                <a:path w="28575" h="9525">
                  <a:moveTo>
                    <a:pt x="11811" y="1142"/>
                  </a:moveTo>
                  <a:lnTo>
                    <a:pt x="11033" y="1402"/>
                  </a:lnTo>
                  <a:lnTo>
                    <a:pt x="12192" y="3429"/>
                  </a:lnTo>
                  <a:lnTo>
                    <a:pt x="12070" y="1402"/>
                  </a:lnTo>
                  <a:lnTo>
                    <a:pt x="11811" y="1142"/>
                  </a:lnTo>
                  <a:close/>
                </a:path>
                <a:path w="28575" h="9525">
                  <a:moveTo>
                    <a:pt x="7467" y="152"/>
                  </a:moveTo>
                  <a:lnTo>
                    <a:pt x="6477" y="1142"/>
                  </a:lnTo>
                  <a:lnTo>
                    <a:pt x="6522" y="1402"/>
                  </a:lnTo>
                  <a:lnTo>
                    <a:pt x="7620" y="3048"/>
                  </a:lnTo>
                  <a:lnTo>
                    <a:pt x="7532" y="304"/>
                  </a:lnTo>
                  <a:lnTo>
                    <a:pt x="7467" y="152"/>
                  </a:lnTo>
                  <a:close/>
                </a:path>
                <a:path w="28575" h="9525">
                  <a:moveTo>
                    <a:pt x="16764" y="0"/>
                  </a:moveTo>
                  <a:lnTo>
                    <a:pt x="16764" y="1219"/>
                  </a:lnTo>
                  <a:lnTo>
                    <a:pt x="18288" y="3048"/>
                  </a:lnTo>
                  <a:lnTo>
                    <a:pt x="18166" y="1402"/>
                  </a:lnTo>
                  <a:lnTo>
                    <a:pt x="16764" y="0"/>
                  </a:lnTo>
                  <a:close/>
                </a:path>
                <a:path w="28575" h="9525">
                  <a:moveTo>
                    <a:pt x="25908" y="0"/>
                  </a:moveTo>
                  <a:lnTo>
                    <a:pt x="21336" y="0"/>
                  </a:lnTo>
                  <a:lnTo>
                    <a:pt x="21336" y="1524"/>
                  </a:lnTo>
                  <a:lnTo>
                    <a:pt x="19812" y="3048"/>
                  </a:lnTo>
                  <a:lnTo>
                    <a:pt x="25908" y="0"/>
                  </a:lnTo>
                  <a:close/>
                </a:path>
                <a:path w="28575" h="9525">
                  <a:moveTo>
                    <a:pt x="4572" y="0"/>
                  </a:moveTo>
                  <a:lnTo>
                    <a:pt x="4063" y="508"/>
                  </a:lnTo>
                  <a:lnTo>
                    <a:pt x="4027" y="762"/>
                  </a:lnTo>
                  <a:lnTo>
                    <a:pt x="4572" y="2032"/>
                  </a:lnTo>
                  <a:lnTo>
                    <a:pt x="4572" y="0"/>
                  </a:lnTo>
                  <a:close/>
                </a:path>
                <a:path w="28575" h="9525">
                  <a:moveTo>
                    <a:pt x="3048" y="0"/>
                  </a:moveTo>
                  <a:lnTo>
                    <a:pt x="1524" y="0"/>
                  </a:lnTo>
                  <a:lnTo>
                    <a:pt x="1524" y="1524"/>
                  </a:lnTo>
                  <a:lnTo>
                    <a:pt x="3048" y="0"/>
                  </a:lnTo>
                  <a:close/>
                </a:path>
                <a:path w="28575" h="9525">
                  <a:moveTo>
                    <a:pt x="5588" y="0"/>
                  </a:moveTo>
                  <a:lnTo>
                    <a:pt x="4572" y="0"/>
                  </a:lnTo>
                  <a:lnTo>
                    <a:pt x="4572" y="1524"/>
                  </a:lnTo>
                  <a:lnTo>
                    <a:pt x="5715" y="380"/>
                  </a:lnTo>
                  <a:lnTo>
                    <a:pt x="5588" y="0"/>
                  </a:lnTo>
                  <a:close/>
                </a:path>
                <a:path w="28575" h="9525">
                  <a:moveTo>
                    <a:pt x="6096" y="762"/>
                  </a:moveTo>
                  <a:lnTo>
                    <a:pt x="6096" y="1524"/>
                  </a:lnTo>
                  <a:lnTo>
                    <a:pt x="6400" y="1219"/>
                  </a:lnTo>
                  <a:lnTo>
                    <a:pt x="6096" y="762"/>
                  </a:lnTo>
                  <a:close/>
                </a:path>
                <a:path w="28575" h="9525">
                  <a:moveTo>
                    <a:pt x="7620" y="508"/>
                  </a:moveTo>
                  <a:lnTo>
                    <a:pt x="7620" y="1524"/>
                  </a:lnTo>
                  <a:lnTo>
                    <a:pt x="7924" y="1219"/>
                  </a:lnTo>
                  <a:lnTo>
                    <a:pt x="7620" y="508"/>
                  </a:lnTo>
                  <a:close/>
                </a:path>
                <a:path w="28575" h="9525">
                  <a:moveTo>
                    <a:pt x="10232" y="0"/>
                  </a:moveTo>
                  <a:lnTo>
                    <a:pt x="9144" y="0"/>
                  </a:lnTo>
                  <a:lnTo>
                    <a:pt x="10668" y="1524"/>
                  </a:lnTo>
                  <a:lnTo>
                    <a:pt x="10580" y="609"/>
                  </a:lnTo>
                  <a:lnTo>
                    <a:pt x="10232" y="0"/>
                  </a:lnTo>
                  <a:close/>
                </a:path>
                <a:path w="28575" h="9525">
                  <a:moveTo>
                    <a:pt x="10668" y="762"/>
                  </a:moveTo>
                  <a:lnTo>
                    <a:pt x="10668" y="1524"/>
                  </a:lnTo>
                  <a:lnTo>
                    <a:pt x="11033" y="1402"/>
                  </a:lnTo>
                  <a:lnTo>
                    <a:pt x="10668" y="762"/>
                  </a:lnTo>
                  <a:close/>
                </a:path>
                <a:path w="28575" h="9525">
                  <a:moveTo>
                    <a:pt x="12954" y="762"/>
                  </a:moveTo>
                  <a:lnTo>
                    <a:pt x="11811" y="1142"/>
                  </a:lnTo>
                  <a:lnTo>
                    <a:pt x="12192" y="1524"/>
                  </a:lnTo>
                  <a:lnTo>
                    <a:pt x="12954" y="762"/>
                  </a:lnTo>
                  <a:close/>
                </a:path>
                <a:path w="28575" h="9525">
                  <a:moveTo>
                    <a:pt x="13716" y="508"/>
                  </a:moveTo>
                  <a:lnTo>
                    <a:pt x="12953" y="762"/>
                  </a:lnTo>
                  <a:lnTo>
                    <a:pt x="13716" y="1524"/>
                  </a:lnTo>
                  <a:lnTo>
                    <a:pt x="13716" y="508"/>
                  </a:lnTo>
                  <a:close/>
                </a:path>
                <a:path w="28575" h="9525">
                  <a:moveTo>
                    <a:pt x="15240" y="0"/>
                  </a:moveTo>
                  <a:lnTo>
                    <a:pt x="15163" y="304"/>
                  </a:lnTo>
                  <a:lnTo>
                    <a:pt x="15621" y="1524"/>
                  </a:lnTo>
                  <a:lnTo>
                    <a:pt x="15240" y="0"/>
                  </a:lnTo>
                  <a:close/>
                </a:path>
                <a:path w="28575" h="9525">
                  <a:moveTo>
                    <a:pt x="21336" y="0"/>
                  </a:moveTo>
                  <a:lnTo>
                    <a:pt x="18288" y="0"/>
                  </a:lnTo>
                  <a:lnTo>
                    <a:pt x="19812" y="1524"/>
                  </a:lnTo>
                  <a:lnTo>
                    <a:pt x="21336" y="1524"/>
                  </a:lnTo>
                  <a:lnTo>
                    <a:pt x="21336" y="0"/>
                  </a:lnTo>
                  <a:close/>
                </a:path>
                <a:path w="28575" h="9525">
                  <a:moveTo>
                    <a:pt x="28194" y="0"/>
                  </a:moveTo>
                  <a:lnTo>
                    <a:pt x="25908" y="0"/>
                  </a:lnTo>
                  <a:lnTo>
                    <a:pt x="22860" y="1524"/>
                  </a:lnTo>
                  <a:lnTo>
                    <a:pt x="27432" y="1524"/>
                  </a:lnTo>
                  <a:lnTo>
                    <a:pt x="28194" y="0"/>
                  </a:lnTo>
                  <a:close/>
                </a:path>
                <a:path w="28575" h="9525">
                  <a:moveTo>
                    <a:pt x="10668" y="0"/>
                  </a:moveTo>
                  <a:lnTo>
                    <a:pt x="10668" y="762"/>
                  </a:lnTo>
                  <a:lnTo>
                    <a:pt x="11033" y="1402"/>
                  </a:lnTo>
                  <a:lnTo>
                    <a:pt x="11811" y="1142"/>
                  </a:lnTo>
                  <a:lnTo>
                    <a:pt x="10668" y="0"/>
                  </a:lnTo>
                  <a:close/>
                </a:path>
                <a:path w="28575" h="9525">
                  <a:moveTo>
                    <a:pt x="7402" y="0"/>
                  </a:moveTo>
                  <a:lnTo>
                    <a:pt x="6096" y="0"/>
                  </a:lnTo>
                  <a:lnTo>
                    <a:pt x="6096" y="762"/>
                  </a:lnTo>
                  <a:lnTo>
                    <a:pt x="6400" y="1219"/>
                  </a:lnTo>
                  <a:lnTo>
                    <a:pt x="7315" y="304"/>
                  </a:lnTo>
                  <a:lnTo>
                    <a:pt x="7402" y="0"/>
                  </a:lnTo>
                  <a:close/>
                </a:path>
                <a:path w="28575" h="9525">
                  <a:moveTo>
                    <a:pt x="9144" y="0"/>
                  </a:moveTo>
                  <a:lnTo>
                    <a:pt x="7620" y="0"/>
                  </a:lnTo>
                  <a:lnTo>
                    <a:pt x="7728" y="762"/>
                  </a:lnTo>
                  <a:lnTo>
                    <a:pt x="7924" y="1219"/>
                  </a:lnTo>
                  <a:lnTo>
                    <a:pt x="9144" y="0"/>
                  </a:lnTo>
                  <a:close/>
                </a:path>
                <a:path w="28575" h="9525">
                  <a:moveTo>
                    <a:pt x="16764" y="0"/>
                  </a:moveTo>
                  <a:lnTo>
                    <a:pt x="15748" y="0"/>
                  </a:lnTo>
                  <a:lnTo>
                    <a:pt x="16764" y="1219"/>
                  </a:lnTo>
                  <a:lnTo>
                    <a:pt x="16764" y="0"/>
                  </a:lnTo>
                  <a:close/>
                </a:path>
                <a:path w="28575" h="9525">
                  <a:moveTo>
                    <a:pt x="12192" y="0"/>
                  </a:moveTo>
                  <a:lnTo>
                    <a:pt x="10668" y="0"/>
                  </a:lnTo>
                  <a:lnTo>
                    <a:pt x="11811" y="1142"/>
                  </a:lnTo>
                  <a:lnTo>
                    <a:pt x="12954" y="762"/>
                  </a:lnTo>
                  <a:lnTo>
                    <a:pt x="12192" y="0"/>
                  </a:lnTo>
                  <a:close/>
                </a:path>
                <a:path w="28575" h="9525">
                  <a:moveTo>
                    <a:pt x="6096" y="0"/>
                  </a:moveTo>
                  <a:lnTo>
                    <a:pt x="5943" y="152"/>
                  </a:lnTo>
                  <a:lnTo>
                    <a:pt x="5842" y="380"/>
                  </a:lnTo>
                  <a:lnTo>
                    <a:pt x="6096" y="762"/>
                  </a:lnTo>
                  <a:lnTo>
                    <a:pt x="6096" y="0"/>
                  </a:lnTo>
                  <a:close/>
                </a:path>
                <a:path w="28575" h="9525">
                  <a:moveTo>
                    <a:pt x="10668" y="0"/>
                  </a:moveTo>
                  <a:lnTo>
                    <a:pt x="10232" y="0"/>
                  </a:lnTo>
                  <a:lnTo>
                    <a:pt x="10668" y="762"/>
                  </a:lnTo>
                  <a:lnTo>
                    <a:pt x="10668" y="0"/>
                  </a:lnTo>
                  <a:close/>
                </a:path>
                <a:path w="28575" h="9525">
                  <a:moveTo>
                    <a:pt x="13716" y="0"/>
                  </a:moveTo>
                  <a:lnTo>
                    <a:pt x="12192" y="0"/>
                  </a:lnTo>
                  <a:lnTo>
                    <a:pt x="12953" y="762"/>
                  </a:lnTo>
                  <a:lnTo>
                    <a:pt x="13716" y="0"/>
                  </a:lnTo>
                  <a:close/>
                </a:path>
                <a:path w="28575" h="9525">
                  <a:moveTo>
                    <a:pt x="13716" y="0"/>
                  </a:moveTo>
                  <a:lnTo>
                    <a:pt x="12954" y="762"/>
                  </a:lnTo>
                  <a:lnTo>
                    <a:pt x="13716" y="508"/>
                  </a:lnTo>
                  <a:lnTo>
                    <a:pt x="13716" y="0"/>
                  </a:lnTo>
                  <a:close/>
                </a:path>
                <a:path w="28575" h="9525">
                  <a:moveTo>
                    <a:pt x="4572" y="0"/>
                  </a:moveTo>
                  <a:lnTo>
                    <a:pt x="3701" y="0"/>
                  </a:lnTo>
                  <a:lnTo>
                    <a:pt x="3962" y="609"/>
                  </a:lnTo>
                  <a:lnTo>
                    <a:pt x="4572" y="0"/>
                  </a:lnTo>
                  <a:close/>
                </a:path>
                <a:path w="28575" h="9525">
                  <a:moveTo>
                    <a:pt x="7620" y="0"/>
                  </a:moveTo>
                  <a:lnTo>
                    <a:pt x="7532" y="304"/>
                  </a:lnTo>
                  <a:lnTo>
                    <a:pt x="7620" y="508"/>
                  </a:lnTo>
                  <a:lnTo>
                    <a:pt x="7620" y="0"/>
                  </a:lnTo>
                  <a:close/>
                </a:path>
                <a:path w="28575" h="9525">
                  <a:moveTo>
                    <a:pt x="13716" y="0"/>
                  </a:moveTo>
                  <a:lnTo>
                    <a:pt x="13716" y="508"/>
                  </a:lnTo>
                  <a:lnTo>
                    <a:pt x="14097" y="380"/>
                  </a:lnTo>
                  <a:lnTo>
                    <a:pt x="13716" y="0"/>
                  </a:lnTo>
                  <a:close/>
                </a:path>
                <a:path w="28575" h="9525">
                  <a:moveTo>
                    <a:pt x="15049" y="0"/>
                  </a:moveTo>
                  <a:lnTo>
                    <a:pt x="13716" y="0"/>
                  </a:lnTo>
                  <a:lnTo>
                    <a:pt x="14097" y="380"/>
                  </a:lnTo>
                  <a:lnTo>
                    <a:pt x="15070" y="56"/>
                  </a:lnTo>
                  <a:close/>
                </a:path>
                <a:path w="28575" h="9525">
                  <a:moveTo>
                    <a:pt x="6096" y="0"/>
                  </a:moveTo>
                  <a:lnTo>
                    <a:pt x="5588" y="0"/>
                  </a:lnTo>
                  <a:lnTo>
                    <a:pt x="5791" y="304"/>
                  </a:lnTo>
                  <a:lnTo>
                    <a:pt x="6096" y="0"/>
                  </a:lnTo>
                  <a:close/>
                </a:path>
                <a:path w="28575" h="9525">
                  <a:moveTo>
                    <a:pt x="7620" y="0"/>
                  </a:moveTo>
                  <a:lnTo>
                    <a:pt x="7402" y="0"/>
                  </a:lnTo>
                  <a:lnTo>
                    <a:pt x="7467" y="152"/>
                  </a:lnTo>
                  <a:lnTo>
                    <a:pt x="7620" y="0"/>
                  </a:lnTo>
                  <a:close/>
                </a:path>
                <a:path w="28575" h="9525">
                  <a:moveTo>
                    <a:pt x="15240" y="0"/>
                  </a:moveTo>
                  <a:lnTo>
                    <a:pt x="15049" y="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896" y="304801"/>
            <a:ext cx="60105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Page </a:t>
            </a:r>
            <a:r>
              <a:rPr spc="-10" dirty="0"/>
              <a:t>table </a:t>
            </a:r>
            <a:r>
              <a:rPr spc="-5" dirty="0"/>
              <a:t>entry</a:t>
            </a:r>
            <a:r>
              <a:rPr spc="-40" dirty="0"/>
              <a:t> </a:t>
            </a:r>
            <a:r>
              <a:rPr spc="-10" dirty="0"/>
              <a:t>(PTE)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371600"/>
            <a:ext cx="7680325" cy="456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Simplest page table: </a:t>
            </a:r>
            <a:r>
              <a:rPr sz="3000" spc="-5" dirty="0">
                <a:latin typeface="Carlito"/>
                <a:cs typeface="Carlito"/>
              </a:rPr>
              <a:t>linear </a:t>
            </a:r>
            <a:r>
              <a:rPr sz="3000" spc="-10" dirty="0">
                <a:latin typeface="Carlito"/>
                <a:cs typeface="Carlito"/>
              </a:rPr>
              <a:t>page</a:t>
            </a:r>
            <a:r>
              <a:rPr sz="3000" spc="-4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table</a:t>
            </a:r>
            <a:endParaRPr sz="3000">
              <a:latin typeface="Carlito"/>
              <a:cs typeface="Carlito"/>
            </a:endParaRPr>
          </a:p>
          <a:p>
            <a:pPr marL="355600" marR="19685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25" dirty="0">
                <a:latin typeface="Carlito"/>
                <a:cs typeface="Carlito"/>
              </a:rPr>
              <a:t>Page </a:t>
            </a:r>
            <a:r>
              <a:rPr sz="3000" spc="-10" dirty="0">
                <a:latin typeface="Carlito"/>
                <a:cs typeface="Carlito"/>
              </a:rPr>
              <a:t>table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dirty="0">
                <a:latin typeface="Carlito"/>
                <a:cs typeface="Carlito"/>
              </a:rPr>
              <a:t>an </a:t>
            </a:r>
            <a:r>
              <a:rPr sz="3000" spc="-25" dirty="0">
                <a:latin typeface="Carlito"/>
                <a:cs typeface="Carlito"/>
              </a:rPr>
              <a:t>array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page table entries, </a:t>
            </a:r>
            <a:r>
              <a:rPr sz="3000" spc="-5" dirty="0">
                <a:latin typeface="Carlito"/>
                <a:cs typeface="Carlito"/>
              </a:rPr>
              <a:t>one  per virtual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page</a:t>
            </a:r>
            <a:endParaRPr sz="30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VPN (virtual </a:t>
            </a:r>
            <a:r>
              <a:rPr sz="3000" spc="-10" dirty="0">
                <a:latin typeface="Carlito"/>
                <a:cs typeface="Carlito"/>
              </a:rPr>
              <a:t>page </a:t>
            </a:r>
            <a:r>
              <a:rPr sz="3000" spc="-5" dirty="0">
                <a:latin typeface="Carlito"/>
                <a:cs typeface="Carlito"/>
              </a:rPr>
              <a:t>no.) is </a:t>
            </a:r>
            <a:r>
              <a:rPr sz="3000" spc="-15" dirty="0">
                <a:latin typeface="Carlito"/>
                <a:cs typeface="Carlito"/>
              </a:rPr>
              <a:t>index into </a:t>
            </a:r>
            <a:r>
              <a:rPr sz="3000" spc="-5" dirty="0">
                <a:latin typeface="Carlito"/>
                <a:cs typeface="Carlito"/>
              </a:rPr>
              <a:t>this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25" dirty="0">
                <a:latin typeface="Carlito"/>
                <a:cs typeface="Carlito"/>
              </a:rPr>
              <a:t>array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Each </a:t>
            </a:r>
            <a:r>
              <a:rPr sz="3000" spc="-10" dirty="0">
                <a:latin typeface="Carlito"/>
                <a:cs typeface="Carlito"/>
              </a:rPr>
              <a:t>PTE </a:t>
            </a:r>
            <a:r>
              <a:rPr sz="3000" spc="-15" dirty="0">
                <a:latin typeface="Carlito"/>
                <a:cs typeface="Carlito"/>
              </a:rPr>
              <a:t>contains </a:t>
            </a:r>
            <a:r>
              <a:rPr sz="3000" spc="-5" dirty="0">
                <a:latin typeface="Carlito"/>
                <a:cs typeface="Carlito"/>
              </a:rPr>
              <a:t>PFN </a:t>
            </a:r>
            <a:r>
              <a:rPr sz="3000" spc="-20" dirty="0">
                <a:latin typeface="Carlito"/>
                <a:cs typeface="Carlito"/>
              </a:rPr>
              <a:t>(physical </a:t>
            </a:r>
            <a:r>
              <a:rPr sz="3000" spc="-15" dirty="0">
                <a:latin typeface="Carlito"/>
                <a:cs typeface="Carlito"/>
              </a:rPr>
              <a:t>frame </a:t>
            </a:r>
            <a:r>
              <a:rPr sz="3000" spc="-5" dirty="0">
                <a:latin typeface="Carlito"/>
                <a:cs typeface="Carlito"/>
              </a:rPr>
              <a:t>number)  and </a:t>
            </a:r>
            <a:r>
              <a:rPr sz="3000" spc="-35" dirty="0">
                <a:latin typeface="Carlito"/>
                <a:cs typeface="Carlito"/>
              </a:rPr>
              <a:t>few </a:t>
            </a:r>
            <a:r>
              <a:rPr sz="3000" spc="-5" dirty="0">
                <a:latin typeface="Carlito"/>
                <a:cs typeface="Carlito"/>
              </a:rPr>
              <a:t>other</a:t>
            </a:r>
            <a:r>
              <a:rPr sz="300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bits</a:t>
            </a:r>
            <a:endParaRPr sz="3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30" dirty="0">
                <a:latin typeface="Carlito"/>
                <a:cs typeface="Carlito"/>
              </a:rPr>
              <a:t>Valid </a:t>
            </a:r>
            <a:r>
              <a:rPr sz="2600" spc="-5" dirty="0">
                <a:latin typeface="Carlito"/>
                <a:cs typeface="Carlito"/>
              </a:rPr>
              <a:t>bit: is this </a:t>
            </a:r>
            <a:r>
              <a:rPr sz="2600" spc="-10" dirty="0">
                <a:latin typeface="Carlito"/>
                <a:cs typeface="Carlito"/>
              </a:rPr>
              <a:t>page </a:t>
            </a:r>
            <a:r>
              <a:rPr sz="2600" spc="-5" dirty="0">
                <a:latin typeface="Carlito"/>
                <a:cs typeface="Carlito"/>
              </a:rPr>
              <a:t>used </a:t>
            </a:r>
            <a:r>
              <a:rPr sz="2600" spc="-10" dirty="0">
                <a:latin typeface="Carlito"/>
                <a:cs typeface="Carlito"/>
              </a:rPr>
              <a:t>by</a:t>
            </a:r>
            <a:r>
              <a:rPr sz="2600" spc="-4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process?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Protection </a:t>
            </a:r>
            <a:r>
              <a:rPr sz="2600" spc="-5" dirty="0">
                <a:latin typeface="Carlito"/>
                <a:cs typeface="Carlito"/>
              </a:rPr>
              <a:t>bits: </a:t>
            </a:r>
            <a:r>
              <a:rPr sz="2600" spc="-10" dirty="0">
                <a:latin typeface="Carlito"/>
                <a:cs typeface="Carlito"/>
              </a:rPr>
              <a:t>read/write</a:t>
            </a:r>
            <a:r>
              <a:rPr sz="2600" spc="-7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permissions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Present </a:t>
            </a:r>
            <a:r>
              <a:rPr sz="2600" spc="-5" dirty="0">
                <a:latin typeface="Carlito"/>
                <a:cs typeface="Carlito"/>
              </a:rPr>
              <a:t>bit: is this </a:t>
            </a:r>
            <a:r>
              <a:rPr sz="2600" spc="-10" dirty="0">
                <a:latin typeface="Carlito"/>
                <a:cs typeface="Carlito"/>
              </a:rPr>
              <a:t>page </a:t>
            </a:r>
            <a:r>
              <a:rPr sz="2600" spc="-5" dirty="0">
                <a:latin typeface="Carlito"/>
                <a:cs typeface="Carlito"/>
              </a:rPr>
              <a:t>in </a:t>
            </a:r>
            <a:r>
              <a:rPr sz="2600" dirty="0">
                <a:latin typeface="Carlito"/>
                <a:cs typeface="Carlito"/>
              </a:rPr>
              <a:t>memory? </a:t>
            </a:r>
            <a:r>
              <a:rPr sz="2600" spc="-10" dirty="0">
                <a:latin typeface="Carlito"/>
                <a:cs typeface="Carlito"/>
              </a:rPr>
              <a:t>(more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later)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rlito"/>
                <a:cs typeface="Carlito"/>
              </a:rPr>
              <a:t>Dirty </a:t>
            </a:r>
            <a:r>
              <a:rPr sz="2600" spc="-5" dirty="0">
                <a:latin typeface="Carlito"/>
                <a:cs typeface="Carlito"/>
              </a:rPr>
              <a:t>bit: has this </a:t>
            </a:r>
            <a:r>
              <a:rPr sz="2600" spc="-10" dirty="0">
                <a:latin typeface="Carlito"/>
                <a:cs typeface="Carlito"/>
              </a:rPr>
              <a:t>page </a:t>
            </a:r>
            <a:r>
              <a:rPr sz="2600" spc="-5" dirty="0">
                <a:latin typeface="Carlito"/>
                <a:cs typeface="Carlito"/>
              </a:rPr>
              <a:t>been</a:t>
            </a:r>
            <a:r>
              <a:rPr sz="2600" spc="-8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modified?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Accessed bit: has this </a:t>
            </a:r>
            <a:r>
              <a:rPr sz="2600" spc="-10" dirty="0">
                <a:latin typeface="Carlito"/>
                <a:cs typeface="Carlito"/>
              </a:rPr>
              <a:t>page </a:t>
            </a:r>
            <a:r>
              <a:rPr sz="2600" spc="-5" dirty="0">
                <a:latin typeface="Carlito"/>
                <a:cs typeface="Carlito"/>
              </a:rPr>
              <a:t>been </a:t>
            </a:r>
            <a:r>
              <a:rPr sz="2600" spc="-10" dirty="0">
                <a:latin typeface="Carlito"/>
                <a:cs typeface="Carlito"/>
              </a:rPr>
              <a:t>recently</a:t>
            </a:r>
            <a:r>
              <a:rPr sz="2600" spc="-10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accessed?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660" y="152401"/>
            <a:ext cx="725487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Address </a:t>
            </a:r>
            <a:r>
              <a:rPr spc="-15" dirty="0"/>
              <a:t>translation </a:t>
            </a:r>
            <a:r>
              <a:rPr spc="-5" dirty="0"/>
              <a:t>in</a:t>
            </a:r>
            <a:r>
              <a:rPr spc="-20" dirty="0"/>
              <a:t> </a:t>
            </a:r>
            <a:r>
              <a:rPr spc="-25" dirty="0"/>
              <a:t>hardware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55762" y="2257129"/>
            <a:ext cx="3809501" cy="3464331"/>
            <a:chOff x="4855762" y="2257129"/>
            <a:chExt cx="3809501" cy="3464331"/>
          </a:xfrm>
        </p:grpSpPr>
        <p:sp>
          <p:nvSpPr>
            <p:cNvPr id="4" name="object 4"/>
            <p:cNvSpPr/>
            <p:nvPr/>
          </p:nvSpPr>
          <p:spPr>
            <a:xfrm>
              <a:off x="5241638" y="2257129"/>
              <a:ext cx="3423624" cy="16305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5762" y="3886200"/>
              <a:ext cx="3809501" cy="18352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93139" y="1600200"/>
            <a:ext cx="3883661" cy="55733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193675" indent="-342900">
              <a:lnSpc>
                <a:spcPts val="292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rlito"/>
                <a:cs typeface="Carlito"/>
              </a:rPr>
              <a:t>Most </a:t>
            </a:r>
            <a:r>
              <a:rPr sz="2700" spc="-10" dirty="0">
                <a:latin typeface="Carlito"/>
                <a:cs typeface="Carlito"/>
              </a:rPr>
              <a:t>significant </a:t>
            </a:r>
            <a:r>
              <a:rPr sz="2700" spc="-5" dirty="0">
                <a:latin typeface="Carlito"/>
                <a:cs typeface="Carlito"/>
              </a:rPr>
              <a:t>bits</a:t>
            </a:r>
            <a:r>
              <a:rPr sz="2700" spc="-6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  </a:t>
            </a:r>
            <a:r>
              <a:rPr sz="2700" spc="-65" dirty="0">
                <a:latin typeface="Carlito"/>
                <a:cs typeface="Carlito"/>
              </a:rPr>
              <a:t>VA </a:t>
            </a:r>
            <a:r>
              <a:rPr sz="2700" spc="-10" dirty="0">
                <a:latin typeface="Carlito"/>
                <a:cs typeface="Carlito"/>
              </a:rPr>
              <a:t>give </a:t>
            </a:r>
            <a:r>
              <a:rPr sz="2700" spc="-5" dirty="0">
                <a:latin typeface="Carlito"/>
                <a:cs typeface="Carlito"/>
              </a:rPr>
              <a:t>the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VPN</a:t>
            </a:r>
            <a:endParaRPr sz="2700">
              <a:latin typeface="Carlito"/>
              <a:cs typeface="Carlito"/>
            </a:endParaRPr>
          </a:p>
          <a:p>
            <a:pPr marL="355600" marR="40005" indent="-342900">
              <a:lnSpc>
                <a:spcPts val="292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5" dirty="0">
                <a:latin typeface="Carlito"/>
                <a:cs typeface="Carlito"/>
              </a:rPr>
              <a:t>Page </a:t>
            </a:r>
            <a:r>
              <a:rPr sz="2700" spc="-10" dirty="0">
                <a:latin typeface="Carlito"/>
                <a:cs typeface="Carlito"/>
              </a:rPr>
              <a:t>table </a:t>
            </a:r>
            <a:r>
              <a:rPr sz="2700" spc="-5" dirty="0">
                <a:latin typeface="Carlito"/>
                <a:cs typeface="Carlito"/>
              </a:rPr>
              <a:t>maps VPN</a:t>
            </a:r>
            <a:r>
              <a:rPr sz="2700" spc="-75" dirty="0">
                <a:latin typeface="Carlito"/>
                <a:cs typeface="Carlito"/>
              </a:rPr>
              <a:t> </a:t>
            </a:r>
            <a:r>
              <a:rPr sz="2700" spc="-15" dirty="0">
                <a:latin typeface="Carlito"/>
                <a:cs typeface="Carlito"/>
              </a:rPr>
              <a:t>to  </a:t>
            </a:r>
            <a:r>
              <a:rPr sz="2700" spc="-5" dirty="0">
                <a:latin typeface="Carlito"/>
                <a:cs typeface="Carlito"/>
              </a:rPr>
              <a:t>PFN</a:t>
            </a:r>
            <a:endParaRPr sz="2700">
              <a:latin typeface="Carlito"/>
              <a:cs typeface="Carlito"/>
            </a:endParaRPr>
          </a:p>
          <a:p>
            <a:pPr marL="355600" marR="5080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5" dirty="0">
                <a:latin typeface="Carlito"/>
                <a:cs typeface="Carlito"/>
              </a:rPr>
              <a:t>PA </a:t>
            </a:r>
            <a:r>
              <a:rPr sz="2700" dirty="0">
                <a:latin typeface="Carlito"/>
                <a:cs typeface="Carlito"/>
              </a:rPr>
              <a:t>is </a:t>
            </a:r>
            <a:r>
              <a:rPr sz="2700" spc="-10" dirty="0">
                <a:latin typeface="Carlito"/>
                <a:cs typeface="Carlito"/>
              </a:rPr>
              <a:t>obtained </a:t>
            </a:r>
            <a:r>
              <a:rPr sz="2700" spc="-15" dirty="0">
                <a:latin typeface="Carlito"/>
                <a:cs typeface="Carlito"/>
              </a:rPr>
              <a:t>from </a:t>
            </a:r>
            <a:r>
              <a:rPr sz="2700" spc="-5" dirty="0">
                <a:latin typeface="Carlito"/>
                <a:cs typeface="Carlito"/>
              </a:rPr>
              <a:t>PFN  </a:t>
            </a:r>
            <a:r>
              <a:rPr sz="2700" dirty="0">
                <a:latin typeface="Carlito"/>
                <a:cs typeface="Carlito"/>
              </a:rPr>
              <a:t>and </a:t>
            </a:r>
            <a:r>
              <a:rPr sz="2700" spc="-15" dirty="0">
                <a:latin typeface="Carlito"/>
                <a:cs typeface="Carlito"/>
              </a:rPr>
              <a:t>offset </a:t>
            </a:r>
            <a:r>
              <a:rPr sz="2700" spc="-5" dirty="0">
                <a:latin typeface="Carlito"/>
                <a:cs typeface="Carlito"/>
              </a:rPr>
              <a:t>within </a:t>
            </a:r>
            <a:r>
              <a:rPr sz="2700" dirty="0">
                <a:latin typeface="Carlito"/>
                <a:cs typeface="Carlito"/>
              </a:rPr>
              <a:t>a</a:t>
            </a:r>
            <a:r>
              <a:rPr sz="2700" spc="-13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page</a:t>
            </a:r>
            <a:endParaRPr sz="2700">
              <a:latin typeface="Carlito"/>
              <a:cs typeface="Carlito"/>
            </a:endParaRPr>
          </a:p>
          <a:p>
            <a:pPr marL="355600" marR="85090" indent="-342900">
              <a:lnSpc>
                <a:spcPts val="2920"/>
              </a:lnSpc>
              <a:spcBef>
                <a:spcPts val="6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rlito"/>
                <a:cs typeface="Carlito"/>
              </a:rPr>
              <a:t>MMU </a:t>
            </a:r>
            <a:r>
              <a:rPr sz="2700" spc="-20" dirty="0">
                <a:latin typeface="Carlito"/>
                <a:cs typeface="Carlito"/>
              </a:rPr>
              <a:t>stores </a:t>
            </a:r>
            <a:r>
              <a:rPr sz="2700" spc="-15" dirty="0">
                <a:latin typeface="Carlito"/>
                <a:cs typeface="Carlito"/>
              </a:rPr>
              <a:t>(physical)  </a:t>
            </a:r>
            <a:r>
              <a:rPr sz="2700" spc="-10" dirty="0">
                <a:latin typeface="Carlito"/>
                <a:cs typeface="Carlito"/>
              </a:rPr>
              <a:t>address </a:t>
            </a:r>
            <a:r>
              <a:rPr sz="2700" dirty="0">
                <a:latin typeface="Carlito"/>
                <a:cs typeface="Carlito"/>
              </a:rPr>
              <a:t>of </a:t>
            </a:r>
            <a:r>
              <a:rPr sz="2700" spc="-20" dirty="0">
                <a:latin typeface="Carlito"/>
                <a:cs typeface="Carlito"/>
              </a:rPr>
              <a:t>start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-11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page  table, </a:t>
            </a:r>
            <a:r>
              <a:rPr sz="2700" spc="-5" dirty="0">
                <a:latin typeface="Carlito"/>
                <a:cs typeface="Carlito"/>
              </a:rPr>
              <a:t>not </a:t>
            </a:r>
            <a:r>
              <a:rPr sz="2700" dirty="0">
                <a:latin typeface="Carlito"/>
                <a:cs typeface="Carlito"/>
              </a:rPr>
              <a:t>all</a:t>
            </a:r>
            <a:r>
              <a:rPr sz="2700" spc="-5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entries.</a:t>
            </a:r>
            <a:endParaRPr sz="2700">
              <a:latin typeface="Carlito"/>
              <a:cs typeface="Carlito"/>
            </a:endParaRPr>
          </a:p>
          <a:p>
            <a:pPr marL="355600" marR="168910" indent="-342900">
              <a:lnSpc>
                <a:spcPts val="2920"/>
              </a:lnSpc>
              <a:spcBef>
                <a:spcPts val="6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rlito"/>
                <a:cs typeface="Carlito"/>
              </a:rPr>
              <a:t>“Walks” </a:t>
            </a:r>
            <a:r>
              <a:rPr sz="2700" spc="-5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page</a:t>
            </a:r>
            <a:r>
              <a:rPr sz="2700" spc="-11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table  </a:t>
            </a:r>
            <a:r>
              <a:rPr sz="2700" spc="-15" dirty="0">
                <a:latin typeface="Carlito"/>
                <a:cs typeface="Carlito"/>
              </a:rPr>
              <a:t>to get </a:t>
            </a:r>
            <a:r>
              <a:rPr sz="2700" spc="-20" dirty="0">
                <a:latin typeface="Carlito"/>
                <a:cs typeface="Carlito"/>
              </a:rPr>
              <a:t>relevant</a:t>
            </a:r>
            <a:r>
              <a:rPr sz="2700" spc="-4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PTE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0862" y="834694"/>
            <a:ext cx="79267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What </a:t>
            </a:r>
            <a:r>
              <a:rPr spc="-5" dirty="0"/>
              <a:t>happens </a:t>
            </a:r>
            <a:r>
              <a:rPr dirty="0"/>
              <a:t>on memory</a:t>
            </a:r>
            <a:r>
              <a:rPr spc="-105" dirty="0"/>
              <a:t> </a:t>
            </a:r>
            <a:r>
              <a:rPr dirty="0"/>
              <a:t>access?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2009622"/>
            <a:ext cx="7948930" cy="390271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CPU </a:t>
            </a:r>
            <a:r>
              <a:rPr sz="3200" spc="-15" dirty="0">
                <a:latin typeface="Carlito"/>
                <a:cs typeface="Carlito"/>
              </a:rPr>
              <a:t>requests </a:t>
            </a:r>
            <a:r>
              <a:rPr sz="3200" spc="-10" dirty="0">
                <a:latin typeface="Carlito"/>
                <a:cs typeface="Carlito"/>
              </a:rPr>
              <a:t>code </a:t>
            </a:r>
            <a:r>
              <a:rPr sz="3200" spc="-5" dirty="0">
                <a:latin typeface="Carlito"/>
                <a:cs typeface="Carlito"/>
              </a:rPr>
              <a:t>or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spc="-15" dirty="0">
                <a:latin typeface="Carlito"/>
                <a:cs typeface="Carlito"/>
              </a:rPr>
              <a:t>at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virtual</a:t>
            </a:r>
            <a:r>
              <a:rPr sz="3200" spc="4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address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MMU </a:t>
            </a:r>
            <a:r>
              <a:rPr sz="3200" spc="-15" dirty="0">
                <a:latin typeface="Carlito"/>
                <a:cs typeface="Carlito"/>
              </a:rPr>
              <a:t>must </a:t>
            </a:r>
            <a:r>
              <a:rPr sz="3200" spc="-20" dirty="0">
                <a:latin typeface="Carlito"/>
                <a:cs typeface="Carlito"/>
              </a:rPr>
              <a:t>translate </a:t>
            </a:r>
            <a:r>
              <a:rPr sz="3200" spc="-75" dirty="0">
                <a:latin typeface="Carlito"/>
                <a:cs typeface="Carlito"/>
              </a:rPr>
              <a:t>VA </a:t>
            </a:r>
            <a:r>
              <a:rPr sz="3200" spc="-25" dirty="0">
                <a:latin typeface="Carlito"/>
                <a:cs typeface="Carlito"/>
              </a:rPr>
              <a:t>to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120" dirty="0">
                <a:latin typeface="Carlito"/>
                <a:cs typeface="Carlito"/>
              </a:rPr>
              <a:t>PA</a:t>
            </a:r>
            <a:endParaRPr sz="32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25" dirty="0">
                <a:latin typeface="Carlito"/>
                <a:cs typeface="Carlito"/>
              </a:rPr>
              <a:t>First, </a:t>
            </a:r>
            <a:r>
              <a:rPr sz="2800" spc="-5" dirty="0">
                <a:latin typeface="Carlito"/>
                <a:cs typeface="Carlito"/>
              </a:rPr>
              <a:t>access memory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15" dirty="0">
                <a:latin typeface="Carlito"/>
                <a:cs typeface="Carlito"/>
              </a:rPr>
              <a:t>read </a:t>
            </a:r>
            <a:r>
              <a:rPr sz="2800" spc="-10" dirty="0">
                <a:latin typeface="Carlito"/>
                <a:cs typeface="Carlito"/>
              </a:rPr>
              <a:t>page </a:t>
            </a:r>
            <a:r>
              <a:rPr sz="2800" spc="-15" dirty="0">
                <a:latin typeface="Carlito"/>
                <a:cs typeface="Carlito"/>
              </a:rPr>
              <a:t>table</a:t>
            </a:r>
            <a:r>
              <a:rPr sz="2800" spc="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entry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35" dirty="0">
                <a:latin typeface="Carlito"/>
                <a:cs typeface="Carlito"/>
              </a:rPr>
              <a:t>Translate </a:t>
            </a:r>
            <a:r>
              <a:rPr sz="2800" spc="-75" dirty="0">
                <a:latin typeface="Carlito"/>
                <a:cs typeface="Carlito"/>
              </a:rPr>
              <a:t>VA </a:t>
            </a:r>
            <a:r>
              <a:rPr sz="2800" spc="-20" dirty="0">
                <a:latin typeface="Carlito"/>
                <a:cs typeface="Carlito"/>
              </a:rPr>
              <a:t>to</a:t>
            </a:r>
            <a:r>
              <a:rPr sz="2800" spc="80" dirty="0">
                <a:latin typeface="Carlito"/>
                <a:cs typeface="Carlito"/>
              </a:rPr>
              <a:t> </a:t>
            </a:r>
            <a:r>
              <a:rPr sz="2800" spc="-110" dirty="0">
                <a:latin typeface="Carlito"/>
                <a:cs typeface="Carlito"/>
              </a:rPr>
              <a:t>PA</a:t>
            </a:r>
            <a:endParaRPr sz="28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"/>
              <a:buChar char="–"/>
              <a:tabLst>
                <a:tab pos="756920" algn="l"/>
              </a:tabLst>
            </a:pPr>
            <a:r>
              <a:rPr sz="2800" spc="-5" dirty="0">
                <a:latin typeface="Carlito"/>
                <a:cs typeface="Carlito"/>
              </a:rPr>
              <a:t>Then, access memory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30" dirty="0">
                <a:latin typeface="Carlito"/>
                <a:cs typeface="Carlito"/>
              </a:rPr>
              <a:t>fetch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code/data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rlito"/>
                <a:cs typeface="Carlito"/>
              </a:rPr>
              <a:t>Paging </a:t>
            </a:r>
            <a:r>
              <a:rPr sz="3200" spc="-5" dirty="0">
                <a:latin typeface="Carlito"/>
                <a:cs typeface="Carlito"/>
              </a:rPr>
              <a:t>adds </a:t>
            </a:r>
            <a:r>
              <a:rPr sz="3200" spc="-10" dirty="0">
                <a:latin typeface="Carlito"/>
                <a:cs typeface="Carlito"/>
              </a:rPr>
              <a:t>overhead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memory</a:t>
            </a:r>
            <a:r>
              <a:rPr sz="3200" spc="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access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Solution?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0" dirty="0">
                <a:latin typeface="Carlito"/>
                <a:cs typeface="Carlito"/>
              </a:rPr>
              <a:t>cache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75" dirty="0">
                <a:latin typeface="Carlito"/>
                <a:cs typeface="Carlito"/>
              </a:rPr>
              <a:t>VA-PA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mappings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228600"/>
            <a:ext cx="7702550" cy="696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Translation </a:t>
            </a:r>
            <a:r>
              <a:rPr spc="-10" dirty="0"/>
              <a:t>Lookaside </a:t>
            </a:r>
            <a:r>
              <a:rPr spc="-30" dirty="0"/>
              <a:t>Buffer</a:t>
            </a:r>
            <a:r>
              <a:rPr spc="25" dirty="0"/>
              <a:t> </a:t>
            </a:r>
            <a:r>
              <a:rPr spc="-5" dirty="0"/>
              <a:t>(TLB)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93139" y="1586585"/>
            <a:ext cx="8608061" cy="5111656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A </a:t>
            </a:r>
            <a:r>
              <a:rPr spc="-10" dirty="0"/>
              <a:t>cache </a:t>
            </a:r>
            <a:r>
              <a:rPr spc="-5" dirty="0"/>
              <a:t>of </a:t>
            </a:r>
            <a:r>
              <a:rPr spc="-15" dirty="0"/>
              <a:t>recent </a:t>
            </a:r>
            <a:r>
              <a:rPr spc="-75" dirty="0"/>
              <a:t>VA-PA</a:t>
            </a:r>
            <a:r>
              <a:rPr spc="-65" dirty="0"/>
              <a:t> </a:t>
            </a:r>
            <a:r>
              <a:rPr spc="-5" dirty="0"/>
              <a:t>mappings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45" dirty="0"/>
              <a:t>To </a:t>
            </a:r>
            <a:r>
              <a:rPr spc="-20" dirty="0"/>
              <a:t>translate </a:t>
            </a:r>
            <a:r>
              <a:rPr spc="-75" dirty="0"/>
              <a:t>VA </a:t>
            </a:r>
            <a:r>
              <a:rPr spc="-25" dirty="0"/>
              <a:t>to </a:t>
            </a:r>
            <a:r>
              <a:rPr spc="-75" dirty="0"/>
              <a:t>PA, </a:t>
            </a:r>
            <a:r>
              <a:rPr spc="-5" dirty="0"/>
              <a:t>MMU </a:t>
            </a:r>
            <a:r>
              <a:rPr spc="-25" dirty="0"/>
              <a:t>first </a:t>
            </a:r>
            <a:r>
              <a:rPr spc="-10" dirty="0"/>
              <a:t>looks </a:t>
            </a:r>
            <a:r>
              <a:rPr spc="-5" dirty="0"/>
              <a:t>up</a:t>
            </a:r>
            <a:r>
              <a:rPr spc="365" dirty="0"/>
              <a:t> </a:t>
            </a:r>
            <a:r>
              <a:rPr spc="-5" dirty="0"/>
              <a:t>TLB</a:t>
            </a: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If TLB hit, </a:t>
            </a:r>
            <a:r>
              <a:rPr spc="-120" dirty="0"/>
              <a:t>PA </a:t>
            </a:r>
            <a:r>
              <a:rPr spc="-10" dirty="0"/>
              <a:t>can </a:t>
            </a:r>
            <a:r>
              <a:rPr spc="-5" dirty="0"/>
              <a:t>be </a:t>
            </a:r>
            <a:r>
              <a:rPr spc="-10" dirty="0"/>
              <a:t>directly</a:t>
            </a:r>
            <a:r>
              <a:rPr spc="135" dirty="0"/>
              <a:t> </a:t>
            </a:r>
            <a:r>
              <a:rPr spc="-5" dirty="0"/>
              <a:t>used</a:t>
            </a:r>
          </a:p>
          <a:p>
            <a:pPr marL="355600" marR="354330" indent="-342900">
              <a:lnSpc>
                <a:spcPts val="3460"/>
              </a:lnSpc>
              <a:spcBef>
                <a:spcPts val="8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If TLB miss, then MMU </a:t>
            </a:r>
            <a:r>
              <a:rPr spc="-15" dirty="0"/>
              <a:t>performs </a:t>
            </a:r>
            <a:r>
              <a:rPr spc="-5" dirty="0"/>
              <a:t>additional  memory accesses </a:t>
            </a:r>
            <a:r>
              <a:rPr spc="-25" dirty="0"/>
              <a:t>to </a:t>
            </a:r>
            <a:r>
              <a:rPr spc="-10" dirty="0"/>
              <a:t>“walk” </a:t>
            </a:r>
            <a:r>
              <a:rPr spc="-5" dirty="0"/>
              <a:t>page</a:t>
            </a:r>
            <a:r>
              <a:rPr spc="-20" dirty="0"/>
              <a:t> </a:t>
            </a:r>
            <a:r>
              <a:rPr spc="-10" dirty="0"/>
              <a:t>table</a:t>
            </a:r>
          </a:p>
          <a:p>
            <a:pPr marL="355600" marR="250825" indent="-342900">
              <a:lnSpc>
                <a:spcPts val="3460"/>
              </a:lnSpc>
              <a:spcBef>
                <a:spcPts val="7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TLB misses </a:t>
            </a:r>
            <a:r>
              <a:rPr spc="-15" dirty="0"/>
              <a:t>are expensive </a:t>
            </a:r>
            <a:r>
              <a:rPr spc="-5" dirty="0"/>
              <a:t>(multiple memory  accesses)</a:t>
            </a:r>
          </a:p>
          <a:p>
            <a:pPr marL="469900">
              <a:lnSpc>
                <a:spcPct val="100000"/>
              </a:lnSpc>
              <a:spcBef>
                <a:spcPts val="295"/>
              </a:spcBef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10" dirty="0"/>
              <a:t>Locality </a:t>
            </a:r>
            <a:r>
              <a:rPr sz="2800" spc="-5" dirty="0"/>
              <a:t>of </a:t>
            </a:r>
            <a:r>
              <a:rPr sz="2800" spc="-25" dirty="0"/>
              <a:t>reference </a:t>
            </a:r>
            <a:r>
              <a:rPr sz="2800" spc="-10" dirty="0"/>
              <a:t>helps </a:t>
            </a:r>
            <a:r>
              <a:rPr sz="2800" spc="-20" dirty="0"/>
              <a:t>to </a:t>
            </a:r>
            <a:r>
              <a:rPr sz="2800" spc="-25" dirty="0"/>
              <a:t>have </a:t>
            </a:r>
            <a:r>
              <a:rPr sz="2800" spc="-10" dirty="0"/>
              <a:t>high hit</a:t>
            </a:r>
            <a:r>
              <a:rPr sz="2800" spc="35" dirty="0"/>
              <a:t> </a:t>
            </a:r>
            <a:r>
              <a:rPr sz="2800" spc="-35" dirty="0"/>
              <a:t>rate</a:t>
            </a:r>
            <a:endParaRPr sz="2800">
              <a:latin typeface="Arial"/>
              <a:cs typeface="Arial"/>
            </a:endParaRPr>
          </a:p>
          <a:p>
            <a:pPr marL="355600" marR="408305" indent="-342900">
              <a:lnSpc>
                <a:spcPts val="3460"/>
              </a:lnSpc>
              <a:spcBef>
                <a:spcPts val="8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TLB </a:t>
            </a:r>
            <a:r>
              <a:rPr spc="-10" dirty="0"/>
              <a:t>entries </a:t>
            </a:r>
            <a:r>
              <a:rPr spc="-25" dirty="0"/>
              <a:t>may </a:t>
            </a:r>
            <a:r>
              <a:rPr spc="-10" dirty="0"/>
              <a:t>become </a:t>
            </a:r>
            <a:r>
              <a:rPr spc="-15" dirty="0"/>
              <a:t>invalid </a:t>
            </a:r>
            <a:r>
              <a:rPr spc="-5" dirty="0"/>
              <a:t>on </a:t>
            </a:r>
            <a:r>
              <a:rPr spc="-20" dirty="0"/>
              <a:t>context  </a:t>
            </a:r>
            <a:r>
              <a:rPr spc="-15" dirty="0"/>
              <a:t>switch </a:t>
            </a:r>
            <a:r>
              <a:rPr dirty="0"/>
              <a:t>and </a:t>
            </a:r>
            <a:r>
              <a:rPr spc="-10" dirty="0"/>
              <a:t>change </a:t>
            </a:r>
            <a:r>
              <a:rPr spc="-5" dirty="0"/>
              <a:t>of page</a:t>
            </a:r>
            <a:r>
              <a:rPr spc="5" dirty="0"/>
              <a:t> </a:t>
            </a:r>
            <a:r>
              <a:rPr spc="-10" dirty="0"/>
              <a:t>tables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381000"/>
            <a:ext cx="68287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Multilevel page tables</a:t>
            </a:r>
            <a:r>
              <a:rPr spc="-6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78940"/>
            <a:ext cx="74771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 </a:t>
            </a:r>
            <a:r>
              <a:rPr sz="3000" spc="-10" dirty="0">
                <a:latin typeface="Carlito"/>
                <a:cs typeface="Carlito"/>
              </a:rPr>
              <a:t>page table </a:t>
            </a:r>
            <a:r>
              <a:rPr sz="3000" spc="-5" dirty="0">
                <a:latin typeface="Carlito"/>
                <a:cs typeface="Carlito"/>
              </a:rPr>
              <a:t>is </a:t>
            </a:r>
            <a:r>
              <a:rPr sz="3000" spc="-10" dirty="0">
                <a:latin typeface="Carlito"/>
                <a:cs typeface="Carlito"/>
              </a:rPr>
              <a:t>spread over </a:t>
            </a:r>
            <a:r>
              <a:rPr sz="3000" spc="-20" dirty="0">
                <a:latin typeface="Carlito"/>
                <a:cs typeface="Carlito"/>
              </a:rPr>
              <a:t>many</a:t>
            </a:r>
            <a:r>
              <a:rPr sz="3000" spc="-5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pages</a:t>
            </a:r>
            <a:endParaRPr sz="300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An </a:t>
            </a:r>
            <a:r>
              <a:rPr sz="3000" spc="-5" dirty="0">
                <a:latin typeface="Carlito"/>
                <a:cs typeface="Carlito"/>
              </a:rPr>
              <a:t>“outer” </a:t>
            </a:r>
            <a:r>
              <a:rPr sz="3000" spc="-10" dirty="0">
                <a:latin typeface="Carlito"/>
                <a:cs typeface="Carlito"/>
              </a:rPr>
              <a:t>page table </a:t>
            </a:r>
            <a:r>
              <a:rPr sz="3000" spc="-5" dirty="0">
                <a:latin typeface="Carlito"/>
                <a:cs typeface="Carlito"/>
              </a:rPr>
              <a:t>or </a:t>
            </a:r>
            <a:r>
              <a:rPr sz="3000" spc="-10" dirty="0">
                <a:latin typeface="Carlito"/>
                <a:cs typeface="Carlito"/>
              </a:rPr>
              <a:t>page directory</a:t>
            </a:r>
            <a:r>
              <a:rPr sz="3000" spc="-85" dirty="0">
                <a:latin typeface="Carlito"/>
                <a:cs typeface="Carlito"/>
              </a:rPr>
              <a:t> </a:t>
            </a:r>
            <a:r>
              <a:rPr sz="3000" spc="-15" dirty="0">
                <a:latin typeface="Carlito"/>
                <a:cs typeface="Carlito"/>
              </a:rPr>
              <a:t>tracks  </a:t>
            </a:r>
            <a:r>
              <a:rPr sz="3000" spc="-5" dirty="0">
                <a:latin typeface="Carlito"/>
                <a:cs typeface="Carlito"/>
              </a:rPr>
              <a:t>the PFNs of the </a:t>
            </a:r>
            <a:r>
              <a:rPr sz="3000" spc="-10" dirty="0">
                <a:latin typeface="Carlito"/>
                <a:cs typeface="Carlito"/>
              </a:rPr>
              <a:t>page table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pages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85800" y="3000755"/>
            <a:ext cx="8019288" cy="4315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0"/>
            <a:ext cx="6934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Multilevel page tables</a:t>
            </a:r>
            <a:r>
              <a:rPr spc="-6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200"/>
            <a:ext cx="9142730" cy="3427729"/>
          </a:xfrm>
          <a:custGeom>
            <a:avLst/>
            <a:gdLst/>
            <a:ahLst/>
            <a:cxnLst/>
            <a:rect l="l" t="t" r="r" b="b"/>
            <a:pathLst>
              <a:path w="9142730" h="3427729">
                <a:moveTo>
                  <a:pt x="0" y="3427476"/>
                </a:moveTo>
                <a:lnTo>
                  <a:pt x="9142476" y="3427476"/>
                </a:lnTo>
                <a:lnTo>
                  <a:pt x="9142476" y="0"/>
                </a:lnTo>
                <a:lnTo>
                  <a:pt x="0" y="0"/>
                </a:lnTo>
                <a:lnTo>
                  <a:pt x="0" y="34274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4400" y="914400"/>
            <a:ext cx="8140065" cy="27082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Depending on how </a:t>
            </a:r>
            <a:r>
              <a:rPr sz="3000" spc="-15" dirty="0">
                <a:latin typeface="Carlito"/>
                <a:cs typeface="Carlito"/>
              </a:rPr>
              <a:t>large </a:t>
            </a:r>
            <a:r>
              <a:rPr sz="3000" spc="-5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page table </a:t>
            </a:r>
            <a:r>
              <a:rPr sz="3000" spc="-5" dirty="0">
                <a:latin typeface="Carlito"/>
                <a:cs typeface="Carlito"/>
              </a:rPr>
              <a:t>is, </a:t>
            </a:r>
            <a:r>
              <a:rPr sz="3000" spc="-15" dirty="0">
                <a:latin typeface="Carlito"/>
                <a:cs typeface="Carlito"/>
              </a:rPr>
              <a:t>we </a:t>
            </a:r>
            <a:r>
              <a:rPr sz="3000" spc="-20" dirty="0">
                <a:latin typeface="Carlito"/>
                <a:cs typeface="Carlito"/>
              </a:rPr>
              <a:t>may  </a:t>
            </a:r>
            <a:r>
              <a:rPr sz="3000" spc="-5" dirty="0">
                <a:latin typeface="Carlito"/>
                <a:cs typeface="Carlito"/>
              </a:rPr>
              <a:t>need </a:t>
            </a:r>
            <a:r>
              <a:rPr sz="3000" spc="-15" dirty="0">
                <a:latin typeface="Carlito"/>
                <a:cs typeface="Carlito"/>
              </a:rPr>
              <a:t>more </a:t>
            </a:r>
            <a:r>
              <a:rPr sz="3000" spc="-5" dirty="0">
                <a:latin typeface="Carlito"/>
                <a:cs typeface="Carlito"/>
              </a:rPr>
              <a:t>than </a:t>
            </a:r>
            <a:r>
              <a:rPr sz="3000" dirty="0">
                <a:latin typeface="Carlito"/>
                <a:cs typeface="Carlito"/>
              </a:rPr>
              <a:t>2 </a:t>
            </a:r>
            <a:r>
              <a:rPr sz="3000" spc="-10" dirty="0">
                <a:latin typeface="Carlito"/>
                <a:cs typeface="Carlito"/>
              </a:rPr>
              <a:t>levels</a:t>
            </a:r>
            <a:r>
              <a:rPr sz="3000" spc="-45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also</a:t>
            </a:r>
            <a:endParaRPr sz="3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5" dirty="0">
                <a:latin typeface="Carlito"/>
                <a:cs typeface="Carlito"/>
              </a:rPr>
              <a:t>64-bit </a:t>
            </a:r>
            <a:r>
              <a:rPr sz="2600" spc="-10" dirty="0">
                <a:latin typeface="Carlito"/>
                <a:cs typeface="Carlito"/>
              </a:rPr>
              <a:t>architectures </a:t>
            </a:r>
            <a:r>
              <a:rPr sz="2600" spc="-20" dirty="0">
                <a:latin typeface="Carlito"/>
                <a:cs typeface="Carlito"/>
              </a:rPr>
              <a:t>may </a:t>
            </a:r>
            <a:r>
              <a:rPr sz="2600" spc="-5" dirty="0">
                <a:latin typeface="Carlito"/>
                <a:cs typeface="Carlito"/>
              </a:rPr>
              <a:t>need </a:t>
            </a:r>
            <a:r>
              <a:rPr sz="2600" dirty="0">
                <a:latin typeface="Carlito"/>
                <a:cs typeface="Carlito"/>
              </a:rPr>
              <a:t>7</a:t>
            </a:r>
            <a:r>
              <a:rPr sz="2600" spc="-90" dirty="0">
                <a:latin typeface="Carlito"/>
                <a:cs typeface="Carlito"/>
              </a:rPr>
              <a:t> </a:t>
            </a:r>
            <a:r>
              <a:rPr sz="2600" spc="-10" dirty="0">
                <a:latin typeface="Carlito"/>
                <a:cs typeface="Carlito"/>
              </a:rPr>
              <a:t>levels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Carlito"/>
                <a:cs typeface="Carlito"/>
              </a:rPr>
              <a:t>What </a:t>
            </a:r>
            <a:r>
              <a:rPr sz="3000" spc="-5" dirty="0">
                <a:latin typeface="Carlito"/>
                <a:cs typeface="Carlito"/>
              </a:rPr>
              <a:t>about </a:t>
            </a:r>
            <a:r>
              <a:rPr sz="3000" spc="-10" dirty="0">
                <a:latin typeface="Carlito"/>
                <a:cs typeface="Carlito"/>
              </a:rPr>
              <a:t>address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translation?</a:t>
            </a:r>
            <a:endParaRPr sz="30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5" dirty="0">
                <a:latin typeface="Carlito"/>
                <a:cs typeface="Carlito"/>
              </a:rPr>
              <a:t>First </a:t>
            </a:r>
            <a:r>
              <a:rPr sz="2600" spc="-25" dirty="0">
                <a:latin typeface="Carlito"/>
                <a:cs typeface="Carlito"/>
              </a:rPr>
              <a:t>few </a:t>
            </a:r>
            <a:r>
              <a:rPr sz="2600" spc="-5" dirty="0">
                <a:latin typeface="Carlito"/>
                <a:cs typeface="Carlito"/>
              </a:rPr>
              <a:t>bits of </a:t>
            </a:r>
            <a:r>
              <a:rPr sz="2600" spc="-65" dirty="0">
                <a:latin typeface="Carlito"/>
                <a:cs typeface="Carlito"/>
              </a:rPr>
              <a:t>VA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identify </a:t>
            </a:r>
            <a:r>
              <a:rPr sz="2600" spc="-10" dirty="0">
                <a:latin typeface="Carlito"/>
                <a:cs typeface="Carlito"/>
              </a:rPr>
              <a:t>outer page table</a:t>
            </a:r>
            <a:r>
              <a:rPr sz="2600" spc="35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entry</a:t>
            </a:r>
            <a:endParaRPr sz="260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rlito"/>
                <a:cs typeface="Carlito"/>
              </a:rPr>
              <a:t>Next </a:t>
            </a:r>
            <a:r>
              <a:rPr sz="2600" spc="-25" dirty="0">
                <a:latin typeface="Carlito"/>
                <a:cs typeface="Carlito"/>
              </a:rPr>
              <a:t>few </a:t>
            </a:r>
            <a:r>
              <a:rPr sz="2600" spc="-5" dirty="0">
                <a:latin typeface="Carlito"/>
                <a:cs typeface="Carlito"/>
              </a:rPr>
              <a:t>bits </a:t>
            </a:r>
            <a:r>
              <a:rPr sz="2600" spc="-15" dirty="0">
                <a:latin typeface="Carlito"/>
                <a:cs typeface="Carlito"/>
              </a:rPr>
              <a:t>to </a:t>
            </a:r>
            <a:r>
              <a:rPr sz="2600" spc="-10" dirty="0">
                <a:latin typeface="Carlito"/>
                <a:cs typeface="Carlito"/>
              </a:rPr>
              <a:t>index </a:t>
            </a:r>
            <a:r>
              <a:rPr sz="2600" spc="-15" dirty="0">
                <a:latin typeface="Carlito"/>
                <a:cs typeface="Carlito"/>
              </a:rPr>
              <a:t>into </a:t>
            </a:r>
            <a:r>
              <a:rPr sz="2600" spc="-10" dirty="0">
                <a:latin typeface="Carlito"/>
                <a:cs typeface="Carlito"/>
              </a:rPr>
              <a:t>next level </a:t>
            </a:r>
            <a:r>
              <a:rPr sz="2600" spc="-5" dirty="0">
                <a:latin typeface="Carlito"/>
                <a:cs typeface="Carlito"/>
              </a:rPr>
              <a:t>of</a:t>
            </a:r>
            <a:r>
              <a:rPr sz="2600" spc="-8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PTEs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5671820"/>
            <a:ext cx="791718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In </a:t>
            </a:r>
            <a:r>
              <a:rPr sz="3000" spc="-10" dirty="0">
                <a:latin typeface="Carlito"/>
                <a:cs typeface="Carlito"/>
              </a:rPr>
              <a:t>case </a:t>
            </a:r>
            <a:r>
              <a:rPr sz="3000" spc="-5" dirty="0">
                <a:latin typeface="Carlito"/>
                <a:cs typeface="Carlito"/>
              </a:rPr>
              <a:t>of TLB miss, multiple accesses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memory  </a:t>
            </a:r>
            <a:r>
              <a:rPr sz="3000" spc="-15" dirty="0">
                <a:latin typeface="Carlito"/>
                <a:cs typeface="Carlito"/>
              </a:rPr>
              <a:t>required to </a:t>
            </a:r>
            <a:r>
              <a:rPr sz="3000" spc="-5" dirty="0">
                <a:latin typeface="Carlito"/>
                <a:cs typeface="Carlito"/>
              </a:rPr>
              <a:t>access all the </a:t>
            </a:r>
            <a:r>
              <a:rPr sz="3000" spc="-10" dirty="0">
                <a:latin typeface="Carlito"/>
                <a:cs typeface="Carlito"/>
              </a:rPr>
              <a:t>levels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spc="-10" dirty="0">
                <a:latin typeface="Carlito"/>
                <a:cs typeface="Carlito"/>
              </a:rPr>
              <a:t>page</a:t>
            </a:r>
            <a:r>
              <a:rPr sz="3000" spc="-7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tables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33600" y="4191000"/>
            <a:ext cx="5686044" cy="1255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4748</TotalTime>
  <Words>1077</Words>
  <Application>Microsoft Office PowerPoint</Application>
  <PresentationFormat>Custom</PresentationFormat>
  <Paragraphs>160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Paging</vt:lpstr>
      <vt:lpstr>Page table</vt:lpstr>
      <vt:lpstr>Page table entry (PTE)</vt:lpstr>
      <vt:lpstr>Address translation in hardware</vt:lpstr>
      <vt:lpstr>What happens on memory access?</vt:lpstr>
      <vt:lpstr>Translation Lookaside Buffer (TLB)</vt:lpstr>
      <vt:lpstr>Multilevel page tables (1)</vt:lpstr>
      <vt:lpstr>Multilevel page tables (2)</vt:lpstr>
      <vt:lpstr>Is main memory always enough?</vt:lpstr>
      <vt:lpstr>Page fault</vt:lpstr>
      <vt:lpstr>Page fault handling</vt:lpstr>
      <vt:lpstr>Summary: what happens on memory  access</vt:lpstr>
      <vt:lpstr>More complications in a page fault</vt:lpstr>
      <vt:lpstr>Page Replacement Algorithms</vt:lpstr>
      <vt:lpstr>FIFO Page Replacement</vt:lpstr>
      <vt:lpstr>Optimal Algorithm</vt:lpstr>
      <vt:lpstr>Optimal Page Replacement</vt:lpstr>
      <vt:lpstr>Least Recently Used (LRU) Algorithm</vt:lpstr>
      <vt:lpstr>LRU Page Replacement</vt:lpstr>
      <vt:lpstr>LRU Algorithm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HP G3</cp:lastModifiedBy>
  <cp:revision>4</cp:revision>
  <dcterms:created xsi:type="dcterms:W3CDTF">2020-09-20T01:17:13Z</dcterms:created>
  <dcterms:modified xsi:type="dcterms:W3CDTF">2021-04-04T05:28:42Z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2018-03-14T00:00:00Z</vt:filetime>
  </property>
  <property fmtid="{D5CDD505-2E9C-101B-9397-08002B2CF9AE}" pid="3" name="Creator">
    <vt:lpwstr>Nitro Pro 7  (7. 4. 1. 4)</vt:lpwstr>
  </property>
  <property fmtid="{D5CDD505-2E9C-101B-9397-08002B2CF9AE}" pid="4" name="LastSaved">
    <vt:filetime>2020-09-20T00:00:00Z</vt:filetime>
  </property>
</Properties>
</file>