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1212-C550-4B84-8132-F88B6FBBA8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77F5-36D8-4A21-893B-D41BA0F510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 smtClean="0"/>
              <a:t>Communication </a:t>
            </a:r>
            <a:r>
              <a:rPr lang="en-US" spc="-5" dirty="0" smtClean="0"/>
              <a:t>with  I/O</a:t>
            </a:r>
            <a:r>
              <a:rPr lang="en-US" spc="-20" dirty="0" smtClean="0"/>
              <a:t> </a:t>
            </a:r>
            <a:r>
              <a:rPr lang="en-US" spc="-5" dirty="0" smtClean="0"/>
              <a:t>Devices</a:t>
            </a:r>
            <a:br>
              <a:rPr lang="en-US" spc="-5" dirty="0" smtClean="0"/>
            </a:br>
            <a:r>
              <a:rPr lang="en-US" spc="-5" dirty="0" smtClean="0"/>
              <a:t>&amp;&amp;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>
                <a:solidFill>
                  <a:srgbClr val="BF0000"/>
                </a:solidFill>
                <a:latin typeface="Carlito"/>
                <a:cs typeface="Carlito"/>
              </a:rPr>
              <a:t> </a:t>
            </a:r>
            <a:r>
              <a:rPr lang="en-US" spc="-5" dirty="0">
                <a:cs typeface="Carlito"/>
              </a:rPr>
              <a:t>Files </a:t>
            </a:r>
            <a:r>
              <a:rPr lang="en-US" dirty="0">
                <a:cs typeface="Carlito"/>
              </a:rPr>
              <a:t>and</a:t>
            </a:r>
            <a:r>
              <a:rPr lang="en-US" spc="-10" dirty="0">
                <a:cs typeface="Carlito"/>
              </a:rPr>
              <a:t> </a:t>
            </a:r>
            <a:r>
              <a:rPr lang="en-US" spc="-15" dirty="0">
                <a:cs typeface="Carlito"/>
              </a:rPr>
              <a:t>Directories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04800"/>
            <a:ext cx="5040145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The file</a:t>
            </a:r>
            <a:r>
              <a:rPr spc="-58" dirty="0"/>
              <a:t> </a:t>
            </a:r>
            <a:r>
              <a:rPr spc="-13" dirty="0"/>
              <a:t>abstraction</a:t>
            </a:r>
          </a:p>
        </p:txBody>
      </p:sp>
      <p:sp>
        <p:nvSpPr>
          <p:cNvPr id="5" name="object 5"/>
          <p:cNvSpPr/>
          <p:nvPr/>
        </p:nvSpPr>
        <p:spPr>
          <a:xfrm flipV="1">
            <a:off x="415636" y="1219201"/>
            <a:ext cx="8311573" cy="533400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600" y="1524000"/>
            <a:ext cx="7203209" cy="4578582"/>
          </a:xfrm>
          <a:prstGeom prst="rect">
            <a:avLst/>
          </a:prstGeom>
        </p:spPr>
        <p:txBody>
          <a:bodyPr vert="horz" wrap="square" lIns="0" tIns="102002" rIns="0" bIns="0" rtlCol="0">
            <a:spAutoFit/>
          </a:bodyPr>
          <a:lstStyle/>
          <a:p>
            <a:pPr marL="319115" indent="-307718">
              <a:spcBef>
                <a:spcPts val="802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4" dirty="0">
                <a:latin typeface="Carlito"/>
                <a:cs typeface="Carlito"/>
              </a:rPr>
              <a:t>File </a:t>
            </a:r>
            <a:r>
              <a:rPr sz="2900" dirty="0">
                <a:latin typeface="Carlito"/>
                <a:cs typeface="Carlito"/>
              </a:rPr>
              <a:t>– </a:t>
            </a:r>
            <a:r>
              <a:rPr sz="2900" spc="-4" dirty="0">
                <a:latin typeface="Carlito"/>
                <a:cs typeface="Carlito"/>
              </a:rPr>
              <a:t>linear </a:t>
            </a:r>
            <a:r>
              <a:rPr sz="2900" spc="-22" dirty="0">
                <a:latin typeface="Carlito"/>
                <a:cs typeface="Carlito"/>
              </a:rPr>
              <a:t>array </a:t>
            </a:r>
            <a:r>
              <a:rPr sz="2900" spc="-4" dirty="0">
                <a:latin typeface="Carlito"/>
                <a:cs typeface="Carlito"/>
              </a:rPr>
              <a:t>of </a:t>
            </a:r>
            <a:r>
              <a:rPr sz="2900" spc="-9" dirty="0">
                <a:latin typeface="Carlito"/>
                <a:cs typeface="Carlito"/>
              </a:rPr>
              <a:t>bytes, </a:t>
            </a:r>
            <a:r>
              <a:rPr sz="2900" spc="-22" dirty="0">
                <a:latin typeface="Carlito"/>
                <a:cs typeface="Carlito"/>
              </a:rPr>
              <a:t>stored</a:t>
            </a:r>
            <a:r>
              <a:rPr sz="2900" spc="36" dirty="0">
                <a:latin typeface="Carlito"/>
                <a:cs typeface="Carlito"/>
              </a:rPr>
              <a:t> </a:t>
            </a:r>
            <a:r>
              <a:rPr sz="2900" spc="-18" dirty="0">
                <a:latin typeface="Carlito"/>
                <a:cs typeface="Carlito"/>
              </a:rPr>
              <a:t>persistently</a:t>
            </a:r>
            <a:endParaRPr sz="2900">
              <a:latin typeface="Carlito"/>
              <a:cs typeface="Carlito"/>
            </a:endParaRPr>
          </a:p>
          <a:p>
            <a:pPr marL="678690" marR="85477" lvl="1" indent="-257572">
              <a:spcBef>
                <a:spcPts val="619"/>
              </a:spcBef>
              <a:buFont typeface="Arial"/>
              <a:buChar char="–"/>
              <a:tabLst>
                <a:tab pos="679260" algn="l"/>
              </a:tabLst>
            </a:pPr>
            <a:r>
              <a:rPr sz="2500" spc="-9" dirty="0">
                <a:latin typeface="Carlito"/>
                <a:cs typeface="Carlito"/>
              </a:rPr>
              <a:t>Identified with file </a:t>
            </a:r>
            <a:r>
              <a:rPr sz="2500" spc="-4" dirty="0">
                <a:latin typeface="Carlito"/>
                <a:cs typeface="Carlito"/>
              </a:rPr>
              <a:t>name </a:t>
            </a:r>
            <a:r>
              <a:rPr sz="2500" spc="-9" dirty="0">
                <a:latin typeface="Carlito"/>
                <a:cs typeface="Carlito"/>
              </a:rPr>
              <a:t>(human readable) </a:t>
            </a:r>
            <a:r>
              <a:rPr sz="2500" spc="-4" dirty="0">
                <a:latin typeface="Carlito"/>
                <a:cs typeface="Carlito"/>
              </a:rPr>
              <a:t>and a  </a:t>
            </a:r>
            <a:r>
              <a:rPr sz="2500" spc="-13" dirty="0">
                <a:latin typeface="Carlito"/>
                <a:cs typeface="Carlito"/>
              </a:rPr>
              <a:t>OS-level </a:t>
            </a:r>
            <a:r>
              <a:rPr sz="2500" spc="-9" dirty="0">
                <a:latin typeface="Carlito"/>
                <a:cs typeface="Carlito"/>
              </a:rPr>
              <a:t>identifier </a:t>
            </a:r>
            <a:r>
              <a:rPr sz="2500" spc="-4" dirty="0">
                <a:latin typeface="Carlito"/>
                <a:cs typeface="Carlito"/>
              </a:rPr>
              <a:t>(“inode</a:t>
            </a:r>
            <a:r>
              <a:rPr sz="2500" spc="36" dirty="0">
                <a:latin typeface="Carlito"/>
                <a:cs typeface="Carlito"/>
              </a:rPr>
              <a:t> </a:t>
            </a:r>
            <a:r>
              <a:rPr sz="2500" spc="4" dirty="0">
                <a:latin typeface="Carlito"/>
                <a:cs typeface="Carlito"/>
              </a:rPr>
              <a:t>number”)</a:t>
            </a:r>
            <a:endParaRPr sz="2500">
              <a:latin typeface="Carlito"/>
              <a:cs typeface="Carlito"/>
            </a:endParaRPr>
          </a:p>
          <a:p>
            <a:pPr marL="678690" lvl="1" indent="-257572">
              <a:spcBef>
                <a:spcPts val="601"/>
              </a:spcBef>
              <a:buFont typeface="Arial"/>
              <a:buChar char="–"/>
              <a:tabLst>
                <a:tab pos="679260" algn="l"/>
              </a:tabLst>
            </a:pPr>
            <a:r>
              <a:rPr sz="2500" spc="-4" dirty="0">
                <a:latin typeface="Carlito"/>
                <a:cs typeface="Carlito"/>
              </a:rPr>
              <a:t>Inode </a:t>
            </a:r>
            <a:r>
              <a:rPr sz="2500" spc="-9" dirty="0">
                <a:latin typeface="Carlito"/>
                <a:cs typeface="Carlito"/>
              </a:rPr>
              <a:t>number unique within </a:t>
            </a:r>
            <a:r>
              <a:rPr sz="2500" spc="-4" dirty="0">
                <a:latin typeface="Carlito"/>
                <a:cs typeface="Carlito"/>
              </a:rPr>
              <a:t>a </a:t>
            </a:r>
            <a:r>
              <a:rPr sz="2500" spc="-9" dirty="0">
                <a:latin typeface="Carlito"/>
                <a:cs typeface="Carlito"/>
              </a:rPr>
              <a:t>file</a:t>
            </a:r>
            <a:r>
              <a:rPr sz="2500" spc="108" dirty="0">
                <a:latin typeface="Carlito"/>
                <a:cs typeface="Carlito"/>
              </a:rPr>
              <a:t> </a:t>
            </a:r>
            <a:r>
              <a:rPr sz="2500" spc="-27" dirty="0">
                <a:latin typeface="Carlito"/>
                <a:cs typeface="Carlito"/>
              </a:rPr>
              <a:t>system</a:t>
            </a:r>
            <a:endParaRPr sz="2500">
              <a:latin typeface="Carlito"/>
              <a:cs typeface="Carlito"/>
            </a:endParaRPr>
          </a:p>
          <a:p>
            <a:pPr marL="319115" marR="368122" indent="-307718">
              <a:spcBef>
                <a:spcPts val="673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9" dirty="0">
                <a:latin typeface="Carlito"/>
                <a:cs typeface="Carlito"/>
              </a:rPr>
              <a:t>Directory </a:t>
            </a:r>
            <a:r>
              <a:rPr sz="2900" spc="-13" dirty="0">
                <a:latin typeface="Carlito"/>
                <a:cs typeface="Carlito"/>
              </a:rPr>
              <a:t>contains </a:t>
            </a:r>
            <a:r>
              <a:rPr sz="2900" spc="-4" dirty="0">
                <a:latin typeface="Carlito"/>
                <a:cs typeface="Carlito"/>
              </a:rPr>
              <a:t>other </a:t>
            </a:r>
            <a:r>
              <a:rPr sz="2900" spc="-9" dirty="0">
                <a:latin typeface="Carlito"/>
                <a:cs typeface="Carlito"/>
              </a:rPr>
              <a:t>subdirectories </a:t>
            </a:r>
            <a:r>
              <a:rPr sz="2900" dirty="0">
                <a:latin typeface="Carlito"/>
                <a:cs typeface="Carlito"/>
              </a:rPr>
              <a:t>and  </a:t>
            </a:r>
            <a:r>
              <a:rPr sz="2900" spc="-4" dirty="0">
                <a:latin typeface="Carlito"/>
                <a:cs typeface="Carlito"/>
              </a:rPr>
              <a:t>files, along with their inode</a:t>
            </a:r>
            <a:r>
              <a:rPr sz="2900" spc="72" dirty="0">
                <a:latin typeface="Carlito"/>
                <a:cs typeface="Carlito"/>
              </a:rPr>
              <a:t> </a:t>
            </a:r>
            <a:r>
              <a:rPr sz="2900" spc="-13" dirty="0">
                <a:latin typeface="Carlito"/>
                <a:cs typeface="Carlito"/>
              </a:rPr>
              <a:t>numbers</a:t>
            </a:r>
            <a:endParaRPr sz="2900">
              <a:latin typeface="Carlito"/>
              <a:cs typeface="Carlito"/>
            </a:endParaRPr>
          </a:p>
          <a:p>
            <a:pPr marL="678690" marR="4559" lvl="1" indent="-257572">
              <a:spcBef>
                <a:spcPts val="619"/>
              </a:spcBef>
              <a:buFont typeface="Arial"/>
              <a:buChar char="–"/>
              <a:tabLst>
                <a:tab pos="679260" algn="l"/>
              </a:tabLst>
            </a:pPr>
            <a:r>
              <a:rPr sz="2500" spc="-18" dirty="0">
                <a:latin typeface="Carlito"/>
                <a:cs typeface="Carlito"/>
              </a:rPr>
              <a:t>Stored </a:t>
            </a:r>
            <a:r>
              <a:rPr sz="2500" spc="-27" dirty="0">
                <a:latin typeface="Carlito"/>
                <a:cs typeface="Carlito"/>
              </a:rPr>
              <a:t>like </a:t>
            </a:r>
            <a:r>
              <a:rPr sz="2500" spc="-4" dirty="0">
                <a:latin typeface="Carlito"/>
                <a:cs typeface="Carlito"/>
              </a:rPr>
              <a:t>a </a:t>
            </a:r>
            <a:r>
              <a:rPr sz="2500" spc="-9" dirty="0">
                <a:latin typeface="Carlito"/>
                <a:cs typeface="Carlito"/>
              </a:rPr>
              <a:t>file, whose </a:t>
            </a:r>
            <a:r>
              <a:rPr sz="2500" spc="-18" dirty="0">
                <a:latin typeface="Carlito"/>
                <a:cs typeface="Carlito"/>
              </a:rPr>
              <a:t>contents are </a:t>
            </a:r>
            <a:r>
              <a:rPr sz="2500" spc="-4" dirty="0">
                <a:latin typeface="Carlito"/>
                <a:cs typeface="Carlito"/>
              </a:rPr>
              <a:t>filename-to-  </a:t>
            </a:r>
            <a:r>
              <a:rPr sz="2500" spc="-9" dirty="0">
                <a:latin typeface="Carlito"/>
                <a:cs typeface="Carlito"/>
              </a:rPr>
              <a:t>inode</a:t>
            </a:r>
            <a:r>
              <a:rPr sz="2500" spc="9" dirty="0">
                <a:latin typeface="Carlito"/>
                <a:cs typeface="Carlito"/>
              </a:rPr>
              <a:t> </a:t>
            </a:r>
            <a:r>
              <a:rPr sz="2500" spc="-9" dirty="0">
                <a:latin typeface="Carlito"/>
                <a:cs typeface="Carlito"/>
              </a:rPr>
              <a:t>mappings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10689"/>
            <a:ext cx="4344647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3" dirty="0"/>
              <a:t>Directory</a:t>
            </a:r>
            <a:r>
              <a:rPr spc="-49" dirty="0"/>
              <a:t> </a:t>
            </a:r>
            <a:r>
              <a:rPr spc="-18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854" y="1821628"/>
            <a:ext cx="6179705" cy="904636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19115" marR="4559" indent="-307718">
              <a:spcBef>
                <a:spcPts val="9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4" dirty="0">
                <a:latin typeface="Carlito"/>
                <a:cs typeface="Carlito"/>
              </a:rPr>
              <a:t>Files </a:t>
            </a:r>
            <a:r>
              <a:rPr sz="2900" dirty="0">
                <a:latin typeface="Carlito"/>
                <a:cs typeface="Carlito"/>
              </a:rPr>
              <a:t>and </a:t>
            </a:r>
            <a:r>
              <a:rPr sz="2900" spc="-9" dirty="0">
                <a:latin typeface="Carlito"/>
                <a:cs typeface="Carlito"/>
              </a:rPr>
              <a:t>directories </a:t>
            </a:r>
            <a:r>
              <a:rPr sz="2900" spc="-13" dirty="0">
                <a:latin typeface="Carlito"/>
                <a:cs typeface="Carlito"/>
              </a:rPr>
              <a:t>arranged </a:t>
            </a:r>
            <a:r>
              <a:rPr sz="2900" spc="-4" dirty="0">
                <a:latin typeface="Carlito"/>
                <a:cs typeface="Carlito"/>
              </a:rPr>
              <a:t>in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13" dirty="0">
                <a:latin typeface="Carlito"/>
                <a:cs typeface="Carlito"/>
              </a:rPr>
              <a:t>tree,  starting </a:t>
            </a:r>
            <a:r>
              <a:rPr sz="2900" spc="-4" dirty="0">
                <a:latin typeface="Carlito"/>
                <a:cs typeface="Carlito"/>
              </a:rPr>
              <a:t>with </a:t>
            </a:r>
            <a:r>
              <a:rPr sz="2900" spc="-13" dirty="0">
                <a:latin typeface="Carlito"/>
                <a:cs typeface="Carlito"/>
              </a:rPr>
              <a:t>root</a:t>
            </a:r>
            <a:r>
              <a:rPr sz="2900" spc="22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(“/”)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07619" y="2891386"/>
            <a:ext cx="4267253" cy="3167858"/>
            <a:chOff x="2758380" y="3276904"/>
            <a:chExt cx="4693979" cy="3590239"/>
          </a:xfrm>
        </p:grpSpPr>
        <p:sp>
          <p:nvSpPr>
            <p:cNvPr id="5" name="object 5"/>
            <p:cNvSpPr/>
            <p:nvPr/>
          </p:nvSpPr>
          <p:spPr>
            <a:xfrm>
              <a:off x="4738801" y="3276904"/>
              <a:ext cx="685530" cy="610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8380" y="3886199"/>
              <a:ext cx="4693979" cy="2980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57200"/>
            <a:ext cx="5954567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3" dirty="0"/>
              <a:t>Operations </a:t>
            </a:r>
            <a:r>
              <a:rPr dirty="0"/>
              <a:t>on </a:t>
            </a:r>
            <a:r>
              <a:rPr spc="-4" dirty="0"/>
              <a:t>files</a:t>
            </a:r>
            <a:r>
              <a:rPr spc="-67" dirty="0"/>
              <a:t> </a:t>
            </a:r>
            <a:r>
              <a:rPr spc="-4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1246910" y="2891118"/>
            <a:ext cx="7117080" cy="34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400" y="1676400"/>
            <a:ext cx="6574559" cy="4518262"/>
          </a:xfrm>
          <a:prstGeom prst="rect">
            <a:avLst/>
          </a:prstGeom>
        </p:spPr>
        <p:txBody>
          <a:bodyPr vert="horz" wrap="square" lIns="0" tIns="52425" rIns="0" bIns="0" rtlCol="0">
            <a:spAutoFit/>
          </a:bodyPr>
          <a:lstStyle/>
          <a:p>
            <a:pPr marL="319115" indent="-307718">
              <a:spcBef>
                <a:spcPts val="412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13" dirty="0">
                <a:latin typeface="Carlito"/>
                <a:cs typeface="Carlito"/>
              </a:rPr>
              <a:t>Creating </a:t>
            </a:r>
            <a:r>
              <a:rPr sz="2700" dirty="0">
                <a:latin typeface="Carlito"/>
                <a:cs typeface="Carlito"/>
              </a:rPr>
              <a:t>a</a:t>
            </a:r>
            <a:r>
              <a:rPr sz="2700" spc="-18" dirty="0">
                <a:latin typeface="Carlito"/>
                <a:cs typeface="Carlito"/>
              </a:rPr>
              <a:t> </a:t>
            </a:r>
            <a:r>
              <a:rPr sz="2700" spc="-4" dirty="0">
                <a:latin typeface="Carlito"/>
                <a:cs typeface="Carlito"/>
              </a:rPr>
              <a:t>file</a:t>
            </a:r>
            <a:endParaRPr sz="2700">
              <a:latin typeface="Carlito"/>
              <a:cs typeface="Carlito"/>
            </a:endParaRPr>
          </a:p>
          <a:p>
            <a:pPr marL="678690" lvl="1" indent="-257572">
              <a:spcBef>
                <a:spcPts val="283"/>
              </a:spcBef>
              <a:buFont typeface="Arial"/>
              <a:buChar char="–"/>
              <a:tabLst>
                <a:tab pos="679260" algn="l"/>
              </a:tabLst>
            </a:pPr>
            <a:r>
              <a:rPr sz="2300" dirty="0">
                <a:latin typeface="Courier New"/>
                <a:cs typeface="Courier New"/>
              </a:rPr>
              <a:t>open()</a:t>
            </a:r>
            <a:r>
              <a:rPr sz="2300" spc="-902" dirty="0">
                <a:latin typeface="Courier New"/>
                <a:cs typeface="Courier New"/>
              </a:rPr>
              <a:t> </a:t>
            </a:r>
            <a:r>
              <a:rPr sz="2300" spc="-18" dirty="0">
                <a:latin typeface="Carlito"/>
                <a:cs typeface="Carlito"/>
              </a:rPr>
              <a:t>system </a:t>
            </a:r>
            <a:r>
              <a:rPr sz="2300" spc="-4" dirty="0">
                <a:latin typeface="Carlito"/>
                <a:cs typeface="Carlito"/>
              </a:rPr>
              <a:t>call with flag </a:t>
            </a:r>
            <a:r>
              <a:rPr sz="2300" spc="-13" dirty="0">
                <a:latin typeface="Carlito"/>
                <a:cs typeface="Carlito"/>
              </a:rPr>
              <a:t>to create</a:t>
            </a:r>
            <a:endParaRPr sz="2300">
              <a:latin typeface="Carlito"/>
              <a:cs typeface="Carlito"/>
            </a:endParaRPr>
          </a:p>
          <a:p>
            <a:pPr marL="678690" lvl="1" indent="-257572">
              <a:spcBef>
                <a:spcPts val="301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9" dirty="0">
                <a:latin typeface="Carlito"/>
                <a:cs typeface="Carlito"/>
              </a:rPr>
              <a:t>Returns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4" dirty="0">
                <a:latin typeface="Carlito"/>
                <a:cs typeface="Carlito"/>
              </a:rPr>
              <a:t>number called “file</a:t>
            </a:r>
            <a:r>
              <a:rPr sz="2300" spc="-81" dirty="0">
                <a:latin typeface="Carlito"/>
                <a:cs typeface="Carlito"/>
              </a:rPr>
              <a:t> </a:t>
            </a:r>
            <a:r>
              <a:rPr sz="2300" spc="4" dirty="0">
                <a:latin typeface="Carlito"/>
                <a:cs typeface="Carlito"/>
              </a:rPr>
              <a:t>descriptor”</a:t>
            </a:r>
            <a:endParaRPr sz="2300">
              <a:latin typeface="Carlito"/>
              <a:cs typeface="Carlito"/>
            </a:endParaRPr>
          </a:p>
          <a:p>
            <a:pPr lvl="1">
              <a:spcBef>
                <a:spcPts val="18"/>
              </a:spcBef>
              <a:buFont typeface="Arial"/>
              <a:buChar char="–"/>
            </a:pPr>
            <a:endParaRPr sz="3100">
              <a:latin typeface="Carlito"/>
              <a:cs typeface="Carlito"/>
            </a:endParaRPr>
          </a:p>
          <a:p>
            <a:pPr marL="319115" indent="-307718"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Opening </a:t>
            </a:r>
            <a:r>
              <a:rPr sz="2700" dirty="0">
                <a:latin typeface="Carlito"/>
                <a:cs typeface="Carlito"/>
              </a:rPr>
              <a:t>a</a:t>
            </a:r>
            <a:r>
              <a:rPr sz="2700" spc="-18" dirty="0">
                <a:latin typeface="Carlito"/>
                <a:cs typeface="Carlito"/>
              </a:rPr>
              <a:t> </a:t>
            </a:r>
            <a:r>
              <a:rPr sz="2700" spc="-4" dirty="0">
                <a:latin typeface="Carlito"/>
                <a:cs typeface="Carlito"/>
              </a:rPr>
              <a:t>file</a:t>
            </a:r>
            <a:endParaRPr sz="2700">
              <a:latin typeface="Carlito"/>
              <a:cs typeface="Carlito"/>
            </a:endParaRPr>
          </a:p>
          <a:p>
            <a:pPr marL="678690" marR="4559" lvl="1" indent="-257572">
              <a:lnSpc>
                <a:spcPts val="2522"/>
              </a:lnSpc>
              <a:spcBef>
                <a:spcPts val="619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4" dirty="0">
                <a:latin typeface="Carlito"/>
                <a:cs typeface="Carlito"/>
              </a:rPr>
              <a:t>Existing files </a:t>
            </a:r>
            <a:r>
              <a:rPr sz="2300" spc="-9" dirty="0">
                <a:latin typeface="Carlito"/>
                <a:cs typeface="Carlito"/>
              </a:rPr>
              <a:t>must </a:t>
            </a:r>
            <a:r>
              <a:rPr sz="2300" spc="-4" dirty="0">
                <a:latin typeface="Carlito"/>
                <a:cs typeface="Carlito"/>
              </a:rPr>
              <a:t>be opened </a:t>
            </a:r>
            <a:r>
              <a:rPr sz="2300" spc="-22" dirty="0">
                <a:latin typeface="Carlito"/>
                <a:cs typeface="Carlito"/>
              </a:rPr>
              <a:t>before </a:t>
            </a:r>
            <a:r>
              <a:rPr sz="2300" spc="-4" dirty="0">
                <a:latin typeface="Carlito"/>
                <a:cs typeface="Carlito"/>
              </a:rPr>
              <a:t>they </a:t>
            </a:r>
            <a:r>
              <a:rPr sz="2300" spc="-9" dirty="0">
                <a:latin typeface="Carlito"/>
                <a:cs typeface="Carlito"/>
              </a:rPr>
              <a:t>can</a:t>
            </a:r>
            <a:r>
              <a:rPr sz="2300" spc="-102" dirty="0">
                <a:latin typeface="Carlito"/>
                <a:cs typeface="Carlito"/>
              </a:rPr>
              <a:t> </a:t>
            </a:r>
            <a:r>
              <a:rPr sz="2300" spc="-4" dirty="0">
                <a:latin typeface="Carlito"/>
                <a:cs typeface="Carlito"/>
              </a:rPr>
              <a:t>be  </a:t>
            </a:r>
            <a:r>
              <a:rPr sz="2300" spc="-9" dirty="0">
                <a:latin typeface="Carlito"/>
                <a:cs typeface="Carlito"/>
              </a:rPr>
              <a:t>read/written</a:t>
            </a:r>
            <a:endParaRPr sz="2300">
              <a:latin typeface="Carlito"/>
              <a:cs typeface="Carlito"/>
            </a:endParaRPr>
          </a:p>
          <a:p>
            <a:pPr marL="678690" lvl="1" indent="-257572">
              <a:spcBef>
                <a:spcPts val="242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4" dirty="0">
                <a:latin typeface="Carlito"/>
                <a:cs typeface="Carlito"/>
              </a:rPr>
              <a:t>Also uses open </a:t>
            </a:r>
            <a:r>
              <a:rPr sz="2300" spc="-18" dirty="0">
                <a:latin typeface="Carlito"/>
                <a:cs typeface="Carlito"/>
              </a:rPr>
              <a:t>system </a:t>
            </a:r>
            <a:r>
              <a:rPr sz="2300" spc="-4" dirty="0">
                <a:latin typeface="Carlito"/>
                <a:cs typeface="Carlito"/>
              </a:rPr>
              <a:t>call,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9" dirty="0">
                <a:latin typeface="Carlito"/>
                <a:cs typeface="Carlito"/>
              </a:rPr>
              <a:t>returns</a:t>
            </a:r>
            <a:r>
              <a:rPr sz="2300" spc="-72" dirty="0">
                <a:latin typeface="Carlito"/>
                <a:cs typeface="Carlito"/>
              </a:rPr>
              <a:t> </a:t>
            </a:r>
            <a:r>
              <a:rPr sz="2300" spc="-36" dirty="0">
                <a:latin typeface="Carlito"/>
                <a:cs typeface="Carlito"/>
              </a:rPr>
              <a:t>fd</a:t>
            </a:r>
            <a:endParaRPr sz="2300">
              <a:latin typeface="Carlito"/>
              <a:cs typeface="Carlito"/>
            </a:endParaRPr>
          </a:p>
          <a:p>
            <a:pPr marL="319115" marR="721429" indent="-307718">
              <a:lnSpc>
                <a:spcPts val="2908"/>
              </a:lnSpc>
              <a:spcBef>
                <a:spcPts val="66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All other </a:t>
            </a:r>
            <a:r>
              <a:rPr sz="2700" spc="-13" dirty="0">
                <a:latin typeface="Carlito"/>
                <a:cs typeface="Carlito"/>
              </a:rPr>
              <a:t>operations </a:t>
            </a:r>
            <a:r>
              <a:rPr sz="2700" spc="-4" dirty="0">
                <a:latin typeface="Carlito"/>
                <a:cs typeface="Carlito"/>
              </a:rPr>
              <a:t>on files use the file  </a:t>
            </a:r>
            <a:r>
              <a:rPr sz="2700" spc="-9" dirty="0">
                <a:latin typeface="Carlito"/>
                <a:cs typeface="Carlito"/>
              </a:rPr>
              <a:t>descriptor</a:t>
            </a:r>
            <a:endParaRPr sz="2700">
              <a:latin typeface="Carlito"/>
              <a:cs typeface="Carlito"/>
            </a:endParaRPr>
          </a:p>
          <a:p>
            <a:pPr marL="319115" indent="-307718">
              <a:spcBef>
                <a:spcPts val="247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dirty="0">
                <a:latin typeface="Courier New"/>
                <a:cs typeface="Courier New"/>
              </a:rPr>
              <a:t>close() </a:t>
            </a:r>
            <a:r>
              <a:rPr sz="2700" spc="-27" dirty="0">
                <a:latin typeface="Carlito"/>
                <a:cs typeface="Carlito"/>
              </a:rPr>
              <a:t>system </a:t>
            </a:r>
            <a:r>
              <a:rPr sz="2700" spc="-9" dirty="0">
                <a:latin typeface="Carlito"/>
                <a:cs typeface="Carlito"/>
              </a:rPr>
              <a:t>call </a:t>
            </a:r>
            <a:r>
              <a:rPr sz="2700" spc="-4" dirty="0">
                <a:latin typeface="Carlito"/>
                <a:cs typeface="Carlito"/>
              </a:rPr>
              <a:t>closes the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4" dirty="0">
                <a:latin typeface="Carlito"/>
                <a:cs typeface="Carlito"/>
              </a:rPr>
              <a:t>file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07974" y="4717341"/>
            <a:ext cx="394854" cy="56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5649767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3" dirty="0"/>
              <a:t>Operations </a:t>
            </a:r>
            <a:r>
              <a:rPr dirty="0"/>
              <a:t>on </a:t>
            </a:r>
            <a:r>
              <a:rPr spc="-4" dirty="0"/>
              <a:t>files</a:t>
            </a:r>
            <a:r>
              <a:rPr spc="-67" dirty="0"/>
              <a:t> </a:t>
            </a:r>
            <a:r>
              <a:rPr spc="-4" dirty="0"/>
              <a:t>(2)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1143000"/>
            <a:ext cx="7292686" cy="4917534"/>
          </a:xfrm>
          <a:prstGeom prst="rect">
            <a:avLst/>
          </a:prstGeom>
        </p:spPr>
        <p:txBody>
          <a:bodyPr vert="horz" wrap="square" lIns="0" tIns="54136" rIns="0" bIns="0" rtlCol="0">
            <a:spAutoFit/>
          </a:bodyPr>
          <a:lstStyle/>
          <a:p>
            <a:pPr marL="319115" indent="-307718">
              <a:spcBef>
                <a:spcPts val="426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400" spc="-4" dirty="0">
                <a:latin typeface="Carlito"/>
                <a:cs typeface="Carlito"/>
              </a:rPr>
              <a:t>Reading/writing files: </a:t>
            </a:r>
            <a:r>
              <a:rPr sz="2400" dirty="0">
                <a:latin typeface="Courier New"/>
                <a:cs typeface="Courier New"/>
              </a:rPr>
              <a:t>read()/write()</a:t>
            </a:r>
            <a:r>
              <a:rPr sz="2400" spc="-857" dirty="0">
                <a:latin typeface="Courier New"/>
                <a:cs typeface="Courier New"/>
              </a:rPr>
              <a:t> </a:t>
            </a:r>
            <a:r>
              <a:rPr sz="2400" spc="-22" dirty="0">
                <a:latin typeface="Carlito"/>
                <a:cs typeface="Carlito"/>
              </a:rPr>
              <a:t>system </a:t>
            </a:r>
            <a:r>
              <a:rPr sz="2400" spc="-9" dirty="0">
                <a:latin typeface="Carlito"/>
                <a:cs typeface="Carlito"/>
              </a:rPr>
              <a:t>calls</a:t>
            </a:r>
            <a:endParaRPr sz="2400">
              <a:latin typeface="Carlito"/>
              <a:cs typeface="Carlito"/>
            </a:endParaRPr>
          </a:p>
          <a:p>
            <a:pPr marL="678690" lvl="1" indent="-257572">
              <a:spcBef>
                <a:spcPts val="301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9" dirty="0">
                <a:latin typeface="Carlito"/>
                <a:cs typeface="Carlito"/>
              </a:rPr>
              <a:t>Arguments: </a:t>
            </a:r>
            <a:r>
              <a:rPr sz="2200" spc="-4" dirty="0">
                <a:latin typeface="Carlito"/>
                <a:cs typeface="Carlito"/>
              </a:rPr>
              <a:t>file </a:t>
            </a:r>
            <a:r>
              <a:rPr sz="2200" spc="-22" dirty="0">
                <a:latin typeface="Carlito"/>
                <a:cs typeface="Carlito"/>
              </a:rPr>
              <a:t>descriptor, </a:t>
            </a:r>
            <a:r>
              <a:rPr sz="2200" spc="-18" dirty="0">
                <a:latin typeface="Carlito"/>
                <a:cs typeface="Carlito"/>
              </a:rPr>
              <a:t>buffer </a:t>
            </a:r>
            <a:r>
              <a:rPr sz="2200" spc="-4" dirty="0">
                <a:latin typeface="Carlito"/>
                <a:cs typeface="Carlito"/>
              </a:rPr>
              <a:t>with </a:t>
            </a:r>
            <a:r>
              <a:rPr sz="2200" spc="-13" dirty="0">
                <a:latin typeface="Carlito"/>
                <a:cs typeface="Carlito"/>
              </a:rPr>
              <a:t>data,</a:t>
            </a:r>
            <a:r>
              <a:rPr sz="2200" spc="-31" dirty="0">
                <a:latin typeface="Carlito"/>
                <a:cs typeface="Carlito"/>
              </a:rPr>
              <a:t> </a:t>
            </a:r>
            <a:r>
              <a:rPr sz="2200" spc="-13" dirty="0">
                <a:latin typeface="Carlito"/>
                <a:cs typeface="Carlito"/>
              </a:rPr>
              <a:t>size</a:t>
            </a:r>
            <a:endParaRPr sz="2200">
              <a:latin typeface="Carlito"/>
              <a:cs typeface="Carlito"/>
            </a:endParaRPr>
          </a:p>
          <a:p>
            <a:pPr marL="319115" indent="-307718">
              <a:spcBef>
                <a:spcPts val="283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400" spc="-13" dirty="0">
                <a:latin typeface="Carlito"/>
                <a:cs typeface="Carlito"/>
              </a:rPr>
              <a:t>Reading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4" dirty="0">
                <a:latin typeface="Carlito"/>
                <a:cs typeface="Carlito"/>
              </a:rPr>
              <a:t>writing happens sequentially </a:t>
            </a:r>
            <a:r>
              <a:rPr sz="2400" spc="-9" dirty="0">
                <a:latin typeface="Carlito"/>
                <a:cs typeface="Carlito"/>
              </a:rPr>
              <a:t>by</a:t>
            </a:r>
            <a:r>
              <a:rPr sz="2400" spc="-102" dirty="0">
                <a:latin typeface="Carlito"/>
                <a:cs typeface="Carlito"/>
              </a:rPr>
              <a:t> </a:t>
            </a:r>
            <a:r>
              <a:rPr sz="2400" spc="-13" dirty="0">
                <a:latin typeface="Carlito"/>
                <a:cs typeface="Carlito"/>
              </a:rPr>
              <a:t>default</a:t>
            </a:r>
            <a:endParaRPr sz="2400">
              <a:latin typeface="Carlito"/>
              <a:cs typeface="Carlito"/>
            </a:endParaRPr>
          </a:p>
          <a:p>
            <a:pPr marL="678690" lvl="1" indent="-257572">
              <a:spcBef>
                <a:spcPts val="269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9" dirty="0">
                <a:latin typeface="Carlito"/>
                <a:cs typeface="Carlito"/>
              </a:rPr>
              <a:t>Successive read/write </a:t>
            </a:r>
            <a:r>
              <a:rPr sz="2200" spc="-4" dirty="0">
                <a:latin typeface="Carlito"/>
                <a:cs typeface="Carlito"/>
              </a:rPr>
              <a:t>calls </a:t>
            </a:r>
            <a:r>
              <a:rPr sz="2200" spc="-18" dirty="0">
                <a:latin typeface="Carlito"/>
                <a:cs typeface="Carlito"/>
              </a:rPr>
              <a:t>fetch </a:t>
            </a:r>
            <a:r>
              <a:rPr sz="2200" spc="-13" dirty="0">
                <a:latin typeface="Carlito"/>
                <a:cs typeface="Carlito"/>
              </a:rPr>
              <a:t>from </a:t>
            </a:r>
            <a:r>
              <a:rPr sz="2200" spc="-9" dirty="0">
                <a:latin typeface="Carlito"/>
                <a:cs typeface="Carlito"/>
              </a:rPr>
              <a:t>current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3" dirty="0">
                <a:latin typeface="Carlito"/>
                <a:cs typeface="Carlito"/>
              </a:rPr>
              <a:t>offset</a:t>
            </a:r>
            <a:endParaRPr sz="2200">
              <a:latin typeface="Carlito"/>
              <a:cs typeface="Carlito"/>
            </a:endParaRPr>
          </a:p>
          <a:p>
            <a:pPr marL="319115" indent="-307718">
              <a:spcBef>
                <a:spcPts val="278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400" spc="-9" dirty="0">
                <a:latin typeface="Carlito"/>
                <a:cs typeface="Carlito"/>
              </a:rPr>
              <a:t>What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3" dirty="0">
                <a:latin typeface="Carlito"/>
                <a:cs typeface="Carlito"/>
              </a:rPr>
              <a:t>you want to read/write </a:t>
            </a:r>
            <a:r>
              <a:rPr sz="2400" spc="-9" dirty="0">
                <a:latin typeface="Carlito"/>
                <a:cs typeface="Carlito"/>
              </a:rPr>
              <a:t>at </a:t>
            </a:r>
            <a:r>
              <a:rPr sz="2400" spc="-13" dirty="0">
                <a:latin typeface="Carlito"/>
                <a:cs typeface="Carlito"/>
              </a:rPr>
              <a:t>random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9" dirty="0">
                <a:latin typeface="Carlito"/>
                <a:cs typeface="Carlito"/>
              </a:rPr>
              <a:t>location</a:t>
            </a:r>
            <a:endParaRPr sz="2400">
              <a:latin typeface="Carlito"/>
              <a:cs typeface="Carlito"/>
            </a:endParaRPr>
          </a:p>
          <a:p>
            <a:pPr marL="678690" lvl="1" indent="-257572">
              <a:spcBef>
                <a:spcPts val="247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4" dirty="0">
                <a:latin typeface="Courier New"/>
                <a:cs typeface="Courier New"/>
              </a:rPr>
              <a:t>lseek()</a:t>
            </a:r>
            <a:r>
              <a:rPr sz="2200" spc="-870" dirty="0">
                <a:latin typeface="Courier New"/>
                <a:cs typeface="Courier New"/>
              </a:rPr>
              <a:t> </a:t>
            </a:r>
            <a:r>
              <a:rPr sz="2200" spc="-22" dirty="0">
                <a:latin typeface="Carlito"/>
                <a:cs typeface="Carlito"/>
              </a:rPr>
              <a:t>system </a:t>
            </a:r>
            <a:r>
              <a:rPr sz="2200" spc="-4" dirty="0">
                <a:latin typeface="Carlito"/>
                <a:cs typeface="Carlito"/>
              </a:rPr>
              <a:t>call lets </a:t>
            </a:r>
            <a:r>
              <a:rPr sz="2200" spc="-9" dirty="0">
                <a:latin typeface="Carlito"/>
                <a:cs typeface="Carlito"/>
              </a:rPr>
              <a:t>you </a:t>
            </a:r>
            <a:r>
              <a:rPr sz="2200" spc="-4" dirty="0">
                <a:latin typeface="Carlito"/>
                <a:cs typeface="Carlito"/>
              </a:rPr>
              <a:t>seek </a:t>
            </a:r>
            <a:r>
              <a:rPr sz="2200" spc="-13" dirty="0">
                <a:latin typeface="Carlito"/>
                <a:cs typeface="Carlito"/>
              </a:rPr>
              <a:t>to </a:t>
            </a:r>
            <a:r>
              <a:rPr sz="2200" spc="-9" dirty="0">
                <a:latin typeface="Carlito"/>
                <a:cs typeface="Carlito"/>
              </a:rPr>
              <a:t>random </a:t>
            </a:r>
            <a:r>
              <a:rPr sz="2200" spc="-13" dirty="0">
                <a:latin typeface="Carlito"/>
                <a:cs typeface="Carlito"/>
              </a:rPr>
              <a:t>offset</a:t>
            </a:r>
            <a:endParaRPr sz="2200">
              <a:latin typeface="Carlito"/>
              <a:cs typeface="Carlito"/>
            </a:endParaRPr>
          </a:p>
          <a:p>
            <a:pPr marL="307149" marR="1094110" indent="-307149" algn="r">
              <a:lnSpc>
                <a:spcPts val="2746"/>
              </a:lnSpc>
              <a:spcBef>
                <a:spcPts val="305"/>
              </a:spcBef>
              <a:buFont typeface="Arial"/>
              <a:buChar char="•"/>
              <a:tabLst>
                <a:tab pos="307149" algn="l"/>
                <a:tab pos="319115" algn="l"/>
              </a:tabLst>
            </a:pPr>
            <a:r>
              <a:rPr sz="2400" spc="-22" dirty="0">
                <a:latin typeface="Carlito"/>
                <a:cs typeface="Carlito"/>
              </a:rPr>
              <a:t>Writes </a:t>
            </a:r>
            <a:r>
              <a:rPr sz="2400" spc="-13" dirty="0">
                <a:latin typeface="Carlito"/>
                <a:cs typeface="Carlito"/>
              </a:rPr>
              <a:t>are </a:t>
            </a:r>
            <a:r>
              <a:rPr sz="2400" spc="-18" dirty="0">
                <a:latin typeface="Carlito"/>
                <a:cs typeface="Carlito"/>
              </a:rPr>
              <a:t>buffered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4" dirty="0">
                <a:latin typeface="Carlito"/>
                <a:cs typeface="Carlito"/>
              </a:rPr>
              <a:t>memory </a:t>
            </a:r>
            <a:r>
              <a:rPr sz="2400" spc="-27" dirty="0">
                <a:latin typeface="Carlito"/>
                <a:cs typeface="Carlito"/>
              </a:rPr>
              <a:t>temporarily,</a:t>
            </a:r>
            <a:r>
              <a:rPr sz="2400" spc="-22" dirty="0">
                <a:latin typeface="Carlito"/>
                <a:cs typeface="Carlito"/>
              </a:rPr>
              <a:t> </a:t>
            </a:r>
            <a:r>
              <a:rPr sz="2400" spc="-4" dirty="0">
                <a:latin typeface="Carlito"/>
                <a:cs typeface="Carlito"/>
              </a:rPr>
              <a:t>so</a:t>
            </a:r>
            <a:endParaRPr sz="2400">
              <a:latin typeface="Carlito"/>
              <a:cs typeface="Carlito"/>
            </a:endParaRPr>
          </a:p>
          <a:p>
            <a:pPr marR="1120323" algn="r">
              <a:lnSpc>
                <a:spcPts val="2746"/>
              </a:lnSpc>
            </a:pPr>
            <a:r>
              <a:rPr sz="2400" spc="-4" dirty="0">
                <a:latin typeface="Courier New"/>
                <a:cs typeface="Courier New"/>
              </a:rPr>
              <a:t>fsync()</a:t>
            </a:r>
            <a:r>
              <a:rPr sz="2400" spc="-920" dirty="0">
                <a:latin typeface="Courier New"/>
                <a:cs typeface="Courier New"/>
              </a:rPr>
              <a:t> </a:t>
            </a:r>
            <a:r>
              <a:rPr sz="2400" spc="-22" dirty="0">
                <a:latin typeface="Carlito"/>
                <a:cs typeface="Carlito"/>
              </a:rPr>
              <a:t>system </a:t>
            </a:r>
            <a:r>
              <a:rPr sz="2400" spc="-9" dirty="0">
                <a:latin typeface="Carlito"/>
                <a:cs typeface="Carlito"/>
              </a:rPr>
              <a:t>call </a:t>
            </a:r>
            <a:r>
              <a:rPr sz="2400" spc="-4" dirty="0">
                <a:latin typeface="Carlito"/>
                <a:cs typeface="Carlito"/>
              </a:rPr>
              <a:t>flushes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9" dirty="0">
                <a:latin typeface="Carlito"/>
                <a:cs typeface="Carlito"/>
              </a:rPr>
              <a:t>writes </a:t>
            </a:r>
            <a:r>
              <a:rPr sz="2400" spc="-13" dirty="0">
                <a:latin typeface="Carlito"/>
                <a:cs typeface="Carlito"/>
              </a:rPr>
              <a:t>to </a:t>
            </a:r>
            <a:r>
              <a:rPr sz="2400" spc="-4" dirty="0">
                <a:latin typeface="Carlito"/>
                <a:cs typeface="Carlito"/>
              </a:rPr>
              <a:t>disk</a:t>
            </a:r>
            <a:endParaRPr sz="2400">
              <a:latin typeface="Carlito"/>
              <a:cs typeface="Carlito"/>
            </a:endParaRPr>
          </a:p>
          <a:p>
            <a:pPr marL="319115" marR="215402" indent="-307718">
              <a:lnSpc>
                <a:spcPts val="2620"/>
              </a:lnSpc>
              <a:spcBef>
                <a:spcPts val="646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400" spc="-4" dirty="0">
                <a:latin typeface="Carlito"/>
                <a:cs typeface="Carlito"/>
              </a:rPr>
              <a:t>Other </a:t>
            </a:r>
            <a:r>
              <a:rPr sz="2400" spc="-13" dirty="0">
                <a:latin typeface="Carlito"/>
                <a:cs typeface="Carlito"/>
              </a:rPr>
              <a:t>operations: </a:t>
            </a:r>
            <a:r>
              <a:rPr sz="2400" spc="-9" dirty="0">
                <a:latin typeface="Carlito"/>
                <a:cs typeface="Carlito"/>
              </a:rPr>
              <a:t>rename </a:t>
            </a:r>
            <a:r>
              <a:rPr sz="2400" spc="-4" dirty="0">
                <a:latin typeface="Carlito"/>
                <a:cs typeface="Carlito"/>
              </a:rPr>
              <a:t>file, </a:t>
            </a:r>
            <a:r>
              <a:rPr sz="2400" spc="-9" dirty="0">
                <a:latin typeface="Carlito"/>
                <a:cs typeface="Carlito"/>
              </a:rPr>
              <a:t>delete </a:t>
            </a:r>
            <a:r>
              <a:rPr sz="2400" spc="-4" dirty="0">
                <a:latin typeface="Carlito"/>
                <a:cs typeface="Carlito"/>
              </a:rPr>
              <a:t>(unlink) file, </a:t>
            </a:r>
            <a:r>
              <a:rPr sz="2400" spc="-13" dirty="0">
                <a:latin typeface="Carlito"/>
                <a:cs typeface="Carlito"/>
              </a:rPr>
              <a:t>get  </a:t>
            </a:r>
            <a:r>
              <a:rPr sz="2400" spc="-18" dirty="0">
                <a:latin typeface="Carlito"/>
                <a:cs typeface="Carlito"/>
              </a:rPr>
              <a:t>statistics </a:t>
            </a:r>
            <a:r>
              <a:rPr sz="2400" dirty="0">
                <a:latin typeface="Carlito"/>
                <a:cs typeface="Carlito"/>
              </a:rPr>
              <a:t>of a</a:t>
            </a:r>
            <a:r>
              <a:rPr sz="2400" spc="-27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609600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3" dirty="0"/>
              <a:t>Operations </a:t>
            </a:r>
            <a:r>
              <a:rPr dirty="0"/>
              <a:t>on</a:t>
            </a:r>
            <a:r>
              <a:rPr spc="-45" dirty="0"/>
              <a:t> </a:t>
            </a:r>
            <a:r>
              <a:rPr spc="-13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914400"/>
            <a:ext cx="7215332" cy="2672228"/>
          </a:xfrm>
          <a:prstGeom prst="rect">
            <a:avLst/>
          </a:prstGeom>
        </p:spPr>
        <p:txBody>
          <a:bodyPr vert="horz" wrap="square" lIns="0" tIns="58124" rIns="0" bIns="0" rtlCol="0">
            <a:spAutoFit/>
          </a:bodyPr>
          <a:lstStyle/>
          <a:p>
            <a:pPr marL="319115" indent="-307718">
              <a:spcBef>
                <a:spcPts val="457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9" dirty="0">
                <a:latin typeface="Carlito"/>
                <a:cs typeface="Carlito"/>
              </a:rPr>
              <a:t>Directories can </a:t>
            </a:r>
            <a:r>
              <a:rPr sz="2900" spc="-4" dirty="0">
                <a:latin typeface="Carlito"/>
                <a:cs typeface="Carlito"/>
              </a:rPr>
              <a:t>also be accessed </a:t>
            </a:r>
            <a:r>
              <a:rPr sz="2900" spc="-27" dirty="0">
                <a:latin typeface="Carlito"/>
                <a:cs typeface="Carlito"/>
              </a:rPr>
              <a:t>like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files</a:t>
            </a:r>
            <a:endParaRPr sz="2900">
              <a:latin typeface="Carlito"/>
              <a:cs typeface="Carlito"/>
            </a:endParaRPr>
          </a:p>
          <a:p>
            <a:pPr marL="678690" lvl="1" indent="-257572">
              <a:spcBef>
                <a:spcPts val="314"/>
              </a:spcBef>
              <a:buFont typeface="Arial"/>
              <a:buChar char="–"/>
              <a:tabLst>
                <a:tab pos="679260" algn="l"/>
              </a:tabLst>
            </a:pPr>
            <a:r>
              <a:rPr sz="2500" spc="-13" dirty="0">
                <a:latin typeface="Carlito"/>
                <a:cs typeface="Carlito"/>
              </a:rPr>
              <a:t>Operations </a:t>
            </a:r>
            <a:r>
              <a:rPr sz="2500" spc="-27" dirty="0">
                <a:latin typeface="Carlito"/>
                <a:cs typeface="Carlito"/>
              </a:rPr>
              <a:t>like </a:t>
            </a:r>
            <a:r>
              <a:rPr sz="2500" spc="-18" dirty="0">
                <a:latin typeface="Carlito"/>
                <a:cs typeface="Carlito"/>
              </a:rPr>
              <a:t>create, </a:t>
            </a:r>
            <a:r>
              <a:rPr sz="2500" spc="-9" dirty="0">
                <a:latin typeface="Carlito"/>
                <a:cs typeface="Carlito"/>
              </a:rPr>
              <a:t>open, </a:t>
            </a:r>
            <a:r>
              <a:rPr sz="2500" spc="-13" dirty="0">
                <a:latin typeface="Carlito"/>
                <a:cs typeface="Carlito"/>
              </a:rPr>
              <a:t>read,</a:t>
            </a:r>
            <a:r>
              <a:rPr sz="2500" spc="72" dirty="0">
                <a:latin typeface="Carlito"/>
                <a:cs typeface="Carlito"/>
              </a:rPr>
              <a:t> </a:t>
            </a:r>
            <a:r>
              <a:rPr sz="2500" spc="-9" dirty="0">
                <a:latin typeface="Carlito"/>
                <a:cs typeface="Carlito"/>
              </a:rPr>
              <a:t>close</a:t>
            </a:r>
            <a:endParaRPr sz="2500">
              <a:latin typeface="Carlito"/>
              <a:cs typeface="Carlito"/>
            </a:endParaRPr>
          </a:p>
          <a:p>
            <a:pPr marL="319115" marR="728267" indent="-307718">
              <a:lnSpc>
                <a:spcPts val="3105"/>
              </a:lnSpc>
              <a:spcBef>
                <a:spcPts val="718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13" dirty="0">
                <a:latin typeface="Carlito"/>
                <a:cs typeface="Carlito"/>
              </a:rPr>
              <a:t>For example, </a:t>
            </a:r>
            <a:r>
              <a:rPr sz="2900" spc="-4" dirty="0">
                <a:latin typeface="Carlito"/>
                <a:cs typeface="Carlito"/>
              </a:rPr>
              <a:t>the </a:t>
            </a:r>
            <a:r>
              <a:rPr sz="2900" spc="4" dirty="0">
                <a:latin typeface="Carlito"/>
                <a:cs typeface="Carlito"/>
              </a:rPr>
              <a:t>“ls” </a:t>
            </a:r>
            <a:r>
              <a:rPr sz="2900" spc="-18" dirty="0">
                <a:latin typeface="Carlito"/>
                <a:cs typeface="Carlito"/>
              </a:rPr>
              <a:t>program </a:t>
            </a:r>
            <a:r>
              <a:rPr sz="2900" spc="-4" dirty="0">
                <a:latin typeface="Carlito"/>
                <a:cs typeface="Carlito"/>
              </a:rPr>
              <a:t>opens </a:t>
            </a:r>
            <a:r>
              <a:rPr sz="2900" dirty="0">
                <a:latin typeface="Carlito"/>
                <a:cs typeface="Carlito"/>
              </a:rPr>
              <a:t>and  </a:t>
            </a:r>
            <a:r>
              <a:rPr sz="2900" spc="-9" dirty="0">
                <a:latin typeface="Carlito"/>
                <a:cs typeface="Carlito"/>
              </a:rPr>
              <a:t>reads </a:t>
            </a:r>
            <a:r>
              <a:rPr sz="2900" spc="-4" dirty="0">
                <a:latin typeface="Carlito"/>
                <a:cs typeface="Carlito"/>
              </a:rPr>
              <a:t>all </a:t>
            </a:r>
            <a:r>
              <a:rPr sz="2900" spc="-9" dirty="0">
                <a:latin typeface="Carlito"/>
                <a:cs typeface="Carlito"/>
              </a:rPr>
              <a:t>directory</a:t>
            </a:r>
            <a:r>
              <a:rPr sz="2900" spc="-22" dirty="0">
                <a:latin typeface="Carlito"/>
                <a:cs typeface="Carlito"/>
              </a:rPr>
              <a:t> </a:t>
            </a:r>
            <a:r>
              <a:rPr sz="2900" spc="-9" dirty="0">
                <a:latin typeface="Carlito"/>
                <a:cs typeface="Carlito"/>
              </a:rPr>
              <a:t>entries</a:t>
            </a:r>
            <a:endParaRPr sz="2900">
              <a:latin typeface="Carlito"/>
              <a:cs typeface="Carlito"/>
            </a:endParaRPr>
          </a:p>
          <a:p>
            <a:pPr marL="678690" marR="4559" lvl="1" indent="-257572">
              <a:lnSpc>
                <a:spcPts val="2710"/>
              </a:lnSpc>
              <a:spcBef>
                <a:spcPts val="610"/>
              </a:spcBef>
              <a:buFont typeface="Arial"/>
              <a:buChar char="–"/>
              <a:tabLst>
                <a:tab pos="679260" algn="l"/>
              </a:tabLst>
            </a:pPr>
            <a:r>
              <a:rPr sz="2500" spc="-13" dirty="0">
                <a:latin typeface="Carlito"/>
                <a:cs typeface="Carlito"/>
              </a:rPr>
              <a:t>Directory </a:t>
            </a:r>
            <a:r>
              <a:rPr sz="2500" spc="-9" dirty="0">
                <a:latin typeface="Carlito"/>
                <a:cs typeface="Carlito"/>
              </a:rPr>
              <a:t>entry </a:t>
            </a:r>
            <a:r>
              <a:rPr sz="2500" spc="-18" dirty="0">
                <a:latin typeface="Carlito"/>
                <a:cs typeface="Carlito"/>
              </a:rPr>
              <a:t>contains </a:t>
            </a:r>
            <a:r>
              <a:rPr sz="2500" spc="-9" dirty="0">
                <a:latin typeface="Carlito"/>
                <a:cs typeface="Carlito"/>
              </a:rPr>
              <a:t>file </a:t>
            </a:r>
            <a:r>
              <a:rPr sz="2500" spc="-4" dirty="0">
                <a:latin typeface="Carlito"/>
                <a:cs typeface="Carlito"/>
              </a:rPr>
              <a:t>name, </a:t>
            </a:r>
            <a:r>
              <a:rPr sz="2500" spc="-9" dirty="0">
                <a:latin typeface="Carlito"/>
                <a:cs typeface="Carlito"/>
              </a:rPr>
              <a:t>inode </a:t>
            </a:r>
            <a:r>
              <a:rPr sz="2500" spc="-40" dirty="0">
                <a:latin typeface="Carlito"/>
                <a:cs typeface="Carlito"/>
              </a:rPr>
              <a:t>number,  </a:t>
            </a:r>
            <a:r>
              <a:rPr sz="2500" spc="-9" dirty="0">
                <a:latin typeface="Carlito"/>
                <a:cs typeface="Carlito"/>
              </a:rPr>
              <a:t>type </a:t>
            </a:r>
            <a:r>
              <a:rPr sz="2500" spc="-4" dirty="0">
                <a:latin typeface="Carlito"/>
                <a:cs typeface="Carlito"/>
              </a:rPr>
              <a:t>of </a:t>
            </a:r>
            <a:r>
              <a:rPr sz="2500" spc="-9" dirty="0">
                <a:latin typeface="Carlito"/>
                <a:cs typeface="Carlito"/>
              </a:rPr>
              <a:t>file (file/directory)</a:t>
            </a:r>
            <a:r>
              <a:rPr sz="2500" spc="9" dirty="0">
                <a:latin typeface="Carlito"/>
                <a:cs typeface="Carlito"/>
              </a:rPr>
              <a:t> </a:t>
            </a:r>
            <a:r>
              <a:rPr sz="2500" spc="-13" dirty="0">
                <a:latin typeface="Carlito"/>
                <a:cs typeface="Carlito"/>
              </a:rPr>
              <a:t>etc.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0724" y="4034118"/>
            <a:ext cx="7262553" cy="2167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293564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8" dirty="0"/>
              <a:t>Hard</a:t>
            </a:r>
            <a:r>
              <a:rPr spc="-85" dirty="0"/>
              <a:t> </a:t>
            </a:r>
            <a:r>
              <a:rPr spc="-9" dirty="0"/>
              <a:t>links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5636" y="1479177"/>
            <a:ext cx="8311573" cy="4974290"/>
            <a:chOff x="457200" y="1676400"/>
            <a:chExt cx="9142730" cy="5637528"/>
          </a:xfrm>
        </p:grpSpPr>
        <p:sp>
          <p:nvSpPr>
            <p:cNvPr id="4" name="object 4"/>
            <p:cNvSpPr/>
            <p:nvPr/>
          </p:nvSpPr>
          <p:spPr>
            <a:xfrm>
              <a:off x="6373367" y="1676400"/>
              <a:ext cx="3150108" cy="162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886199"/>
              <a:ext cx="9142730" cy="3427729"/>
            </a:xfrm>
            <a:custGeom>
              <a:avLst/>
              <a:gdLst/>
              <a:ahLst/>
              <a:cxnLst/>
              <a:rect l="l" t="t" r="r" b="b"/>
              <a:pathLst>
                <a:path w="9142730" h="3427729">
                  <a:moveTo>
                    <a:pt x="0" y="3427476"/>
                  </a:moveTo>
                  <a:lnTo>
                    <a:pt x="9142476" y="3427476"/>
                  </a:lnTo>
                  <a:lnTo>
                    <a:pt x="9142476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5800" y="1219200"/>
            <a:ext cx="4724977" cy="4662285"/>
          </a:xfrm>
          <a:prstGeom prst="rect">
            <a:avLst/>
          </a:prstGeom>
        </p:spPr>
        <p:txBody>
          <a:bodyPr vert="horz" wrap="square" lIns="0" tIns="93455" rIns="0" bIns="0" rtlCol="0">
            <a:spAutoFit/>
          </a:bodyPr>
          <a:lstStyle/>
          <a:p>
            <a:pPr marL="319115" marR="419408" indent="-307718">
              <a:lnSpc>
                <a:spcPct val="80000"/>
              </a:lnSpc>
              <a:spcBef>
                <a:spcPts val="736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13" dirty="0">
                <a:latin typeface="Carlito"/>
                <a:cs typeface="Carlito"/>
              </a:rPr>
              <a:t>Hard </a:t>
            </a:r>
            <a:r>
              <a:rPr sz="2700" spc="-4" dirty="0">
                <a:latin typeface="Carlito"/>
                <a:cs typeface="Carlito"/>
              </a:rPr>
              <a:t>linking </a:t>
            </a:r>
            <a:r>
              <a:rPr sz="2700" spc="-18" dirty="0">
                <a:latin typeface="Carlito"/>
                <a:cs typeface="Carlito"/>
              </a:rPr>
              <a:t>creates </a:t>
            </a:r>
            <a:r>
              <a:rPr sz="2700" spc="-4" dirty="0">
                <a:latin typeface="Carlito"/>
                <a:cs typeface="Carlito"/>
              </a:rPr>
              <a:t>another  file </a:t>
            </a:r>
            <a:r>
              <a:rPr sz="2700" spc="-9" dirty="0">
                <a:latin typeface="Carlito"/>
                <a:cs typeface="Carlito"/>
              </a:rPr>
              <a:t>that points </a:t>
            </a:r>
            <a:r>
              <a:rPr sz="2700" spc="-13" dirty="0">
                <a:latin typeface="Carlito"/>
                <a:cs typeface="Carlito"/>
              </a:rPr>
              <a:t>to </a:t>
            </a:r>
            <a:r>
              <a:rPr sz="2700" spc="-4" dirty="0">
                <a:latin typeface="Carlito"/>
                <a:cs typeface="Carlito"/>
              </a:rPr>
              <a:t>the same  inode number (and hence,  same underlying</a:t>
            </a:r>
            <a:r>
              <a:rPr sz="2700" spc="-18" dirty="0">
                <a:latin typeface="Carlito"/>
                <a:cs typeface="Carlito"/>
              </a:rPr>
              <a:t> </a:t>
            </a:r>
            <a:r>
              <a:rPr sz="2700" spc="-13" dirty="0">
                <a:latin typeface="Carlito"/>
                <a:cs typeface="Carlito"/>
              </a:rPr>
              <a:t>data)</a:t>
            </a:r>
            <a:endParaRPr sz="2700">
              <a:latin typeface="Carlito"/>
              <a:cs typeface="Carlito"/>
            </a:endParaRPr>
          </a:p>
          <a:p>
            <a:pPr marL="319115" marR="60404" indent="-307718" algn="just">
              <a:lnSpc>
                <a:spcPct val="80000"/>
              </a:lnSpc>
              <a:spcBef>
                <a:spcPts val="646"/>
              </a:spcBef>
              <a:buFont typeface="Arial"/>
              <a:buChar char="•"/>
              <a:tabLst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If one file </a:t>
            </a:r>
            <a:r>
              <a:rPr sz="2700" spc="-9" dirty="0">
                <a:latin typeface="Carlito"/>
                <a:cs typeface="Carlito"/>
              </a:rPr>
              <a:t>deleted, </a:t>
            </a:r>
            <a:r>
              <a:rPr sz="2700" spc="-4" dirty="0">
                <a:latin typeface="Carlito"/>
                <a:cs typeface="Carlito"/>
              </a:rPr>
              <a:t>file </a:t>
            </a:r>
            <a:r>
              <a:rPr sz="2700" spc="-18" dirty="0">
                <a:latin typeface="Carlito"/>
                <a:cs typeface="Carlito"/>
              </a:rPr>
              <a:t>data</a:t>
            </a:r>
            <a:r>
              <a:rPr sz="2700" spc="-94" dirty="0">
                <a:latin typeface="Carlito"/>
                <a:cs typeface="Carlito"/>
              </a:rPr>
              <a:t> </a:t>
            </a:r>
            <a:r>
              <a:rPr sz="2700" spc="-9" dirty="0">
                <a:latin typeface="Carlito"/>
                <a:cs typeface="Carlito"/>
              </a:rPr>
              <a:t>can  </a:t>
            </a:r>
            <a:r>
              <a:rPr sz="2700" spc="-4" dirty="0">
                <a:latin typeface="Carlito"/>
                <a:cs typeface="Carlito"/>
              </a:rPr>
              <a:t>be accessed </a:t>
            </a:r>
            <a:r>
              <a:rPr sz="2700" spc="-9" dirty="0">
                <a:latin typeface="Carlito"/>
                <a:cs typeface="Carlito"/>
              </a:rPr>
              <a:t>through </a:t>
            </a:r>
            <a:r>
              <a:rPr sz="2700" spc="-4" dirty="0">
                <a:latin typeface="Carlito"/>
                <a:cs typeface="Carlito"/>
              </a:rPr>
              <a:t>the other  </a:t>
            </a:r>
            <a:r>
              <a:rPr sz="2700" spc="-9" dirty="0">
                <a:latin typeface="Carlito"/>
                <a:cs typeface="Carlito"/>
              </a:rPr>
              <a:t>links</a:t>
            </a:r>
            <a:endParaRPr sz="2700">
              <a:latin typeface="Carlito"/>
              <a:cs typeface="Carlito"/>
            </a:endParaRPr>
          </a:p>
          <a:p>
            <a:pPr marL="319115" marR="129926" indent="-307718">
              <a:lnSpc>
                <a:spcPts val="2585"/>
              </a:lnSpc>
              <a:spcBef>
                <a:spcPts val="62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Inode </a:t>
            </a:r>
            <a:r>
              <a:rPr sz="2700" spc="-9" dirty="0">
                <a:latin typeface="Carlito"/>
                <a:cs typeface="Carlito"/>
              </a:rPr>
              <a:t>maintains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4" dirty="0">
                <a:latin typeface="Carlito"/>
                <a:cs typeface="Carlito"/>
              </a:rPr>
              <a:t>link </a:t>
            </a:r>
            <a:r>
              <a:rPr sz="2700" spc="-13" dirty="0">
                <a:latin typeface="Carlito"/>
                <a:cs typeface="Carlito"/>
              </a:rPr>
              <a:t>count,  </a:t>
            </a:r>
            <a:r>
              <a:rPr sz="2700" spc="-4" dirty="0">
                <a:latin typeface="Carlito"/>
                <a:cs typeface="Carlito"/>
              </a:rPr>
              <a:t>file </a:t>
            </a:r>
            <a:r>
              <a:rPr sz="2700" spc="-18" dirty="0">
                <a:latin typeface="Carlito"/>
                <a:cs typeface="Carlito"/>
              </a:rPr>
              <a:t>data </a:t>
            </a:r>
            <a:r>
              <a:rPr sz="2700" spc="-13" dirty="0">
                <a:latin typeface="Carlito"/>
                <a:cs typeface="Carlito"/>
              </a:rPr>
              <a:t>deleted </a:t>
            </a:r>
            <a:r>
              <a:rPr sz="2700" spc="-4" dirty="0">
                <a:latin typeface="Carlito"/>
                <a:cs typeface="Carlito"/>
              </a:rPr>
              <a:t>only when no  further </a:t>
            </a:r>
            <a:r>
              <a:rPr sz="2700" spc="-9" dirty="0">
                <a:latin typeface="Carlito"/>
                <a:cs typeface="Carlito"/>
              </a:rPr>
              <a:t>links </a:t>
            </a:r>
            <a:r>
              <a:rPr sz="2700" spc="-13" dirty="0">
                <a:latin typeface="Carlito"/>
                <a:cs typeface="Carlito"/>
              </a:rPr>
              <a:t>to</a:t>
            </a:r>
            <a:r>
              <a:rPr sz="2700" spc="-22" dirty="0">
                <a:latin typeface="Carlito"/>
                <a:cs typeface="Carlito"/>
              </a:rPr>
              <a:t> </a:t>
            </a:r>
            <a:r>
              <a:rPr sz="2700" spc="-4" dirty="0">
                <a:latin typeface="Carlito"/>
                <a:cs typeface="Carlito"/>
              </a:rPr>
              <a:t>it</a:t>
            </a:r>
            <a:endParaRPr sz="2700">
              <a:latin typeface="Carlito"/>
              <a:cs typeface="Carlito"/>
            </a:endParaRPr>
          </a:p>
          <a:p>
            <a:pPr marL="319115" marR="4559" indent="-307718">
              <a:lnSpc>
                <a:spcPct val="80000"/>
              </a:lnSpc>
              <a:spcBef>
                <a:spcPts val="669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72" dirty="0">
                <a:latin typeface="Carlito"/>
                <a:cs typeface="Carlito"/>
              </a:rPr>
              <a:t>You </a:t>
            </a:r>
            <a:r>
              <a:rPr sz="2700" spc="-9" dirty="0">
                <a:latin typeface="Carlito"/>
                <a:cs typeface="Carlito"/>
              </a:rPr>
              <a:t>can </a:t>
            </a:r>
            <a:r>
              <a:rPr sz="2700" spc="-4" dirty="0">
                <a:latin typeface="Carlito"/>
                <a:cs typeface="Carlito"/>
              </a:rPr>
              <a:t>only unlink, </a:t>
            </a:r>
            <a:r>
              <a:rPr sz="2700" dirty="0">
                <a:latin typeface="Carlito"/>
                <a:cs typeface="Carlito"/>
              </a:rPr>
              <a:t>OS </a:t>
            </a:r>
            <a:r>
              <a:rPr sz="2700" spc="-4" dirty="0">
                <a:latin typeface="Carlito"/>
                <a:cs typeface="Carlito"/>
              </a:rPr>
              <a:t>decides  when </a:t>
            </a:r>
            <a:r>
              <a:rPr sz="2700" spc="-13" dirty="0">
                <a:latin typeface="Carlito"/>
                <a:cs typeface="Carlito"/>
              </a:rPr>
              <a:t>to</a:t>
            </a:r>
            <a:r>
              <a:rPr sz="2700" spc="-31" dirty="0">
                <a:latin typeface="Carlito"/>
                <a:cs typeface="Carlito"/>
              </a:rPr>
              <a:t> </a:t>
            </a:r>
            <a:r>
              <a:rPr sz="2700" spc="-13" dirty="0">
                <a:latin typeface="Carlito"/>
                <a:cs typeface="Carlito"/>
              </a:rPr>
              <a:t>delete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32517" y="3429000"/>
            <a:ext cx="2725189" cy="2351889"/>
            <a:chOff x="6525768" y="3886200"/>
            <a:chExt cx="2997707" cy="2665474"/>
          </a:xfrm>
        </p:grpSpPr>
        <p:sp>
          <p:nvSpPr>
            <p:cNvPr id="14" name="object 14"/>
            <p:cNvSpPr/>
            <p:nvPr/>
          </p:nvSpPr>
          <p:spPr>
            <a:xfrm>
              <a:off x="6525768" y="3886200"/>
              <a:ext cx="2997707" cy="961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1968" y="5582411"/>
              <a:ext cx="2235707" cy="9692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0" y="3886200"/>
              <a:ext cx="22860" cy="6350"/>
            </a:xfrm>
            <a:custGeom>
              <a:avLst/>
              <a:gdLst/>
              <a:ahLst/>
              <a:cxnLst/>
              <a:rect l="l" t="t" r="r" b="b"/>
              <a:pathLst>
                <a:path w="22859" h="6350">
                  <a:moveTo>
                    <a:pt x="4064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6096"/>
                  </a:lnTo>
                  <a:lnTo>
                    <a:pt x="4572" y="6096"/>
                  </a:lnTo>
                  <a:lnTo>
                    <a:pt x="1524" y="1524"/>
                  </a:lnTo>
                  <a:lnTo>
                    <a:pt x="4064" y="0"/>
                  </a:lnTo>
                  <a:close/>
                </a:path>
                <a:path w="22859" h="6350">
                  <a:moveTo>
                    <a:pt x="4572" y="0"/>
                  </a:moveTo>
                  <a:lnTo>
                    <a:pt x="4064" y="0"/>
                  </a:lnTo>
                  <a:lnTo>
                    <a:pt x="1524" y="1524"/>
                  </a:lnTo>
                  <a:lnTo>
                    <a:pt x="4572" y="6096"/>
                  </a:lnTo>
                  <a:lnTo>
                    <a:pt x="6096" y="5791"/>
                  </a:lnTo>
                  <a:lnTo>
                    <a:pt x="6096" y="1524"/>
                  </a:lnTo>
                  <a:lnTo>
                    <a:pt x="4572" y="0"/>
                  </a:lnTo>
                  <a:close/>
                </a:path>
                <a:path w="22859" h="6350">
                  <a:moveTo>
                    <a:pt x="6096" y="5791"/>
                  </a:moveTo>
                  <a:lnTo>
                    <a:pt x="4572" y="6096"/>
                  </a:lnTo>
                  <a:lnTo>
                    <a:pt x="6096" y="6096"/>
                  </a:lnTo>
                  <a:lnTo>
                    <a:pt x="6096" y="5791"/>
                  </a:lnTo>
                  <a:close/>
                </a:path>
                <a:path w="22859" h="6350">
                  <a:moveTo>
                    <a:pt x="6096" y="3048"/>
                  </a:moveTo>
                  <a:lnTo>
                    <a:pt x="6096" y="5791"/>
                  </a:lnTo>
                  <a:lnTo>
                    <a:pt x="12192" y="4572"/>
                  </a:lnTo>
                  <a:lnTo>
                    <a:pt x="7620" y="4572"/>
                  </a:lnTo>
                  <a:lnTo>
                    <a:pt x="6096" y="3048"/>
                  </a:lnTo>
                  <a:close/>
                </a:path>
                <a:path w="22859" h="6350">
                  <a:moveTo>
                    <a:pt x="9448" y="0"/>
                  </a:moveTo>
                  <a:lnTo>
                    <a:pt x="6096" y="0"/>
                  </a:lnTo>
                  <a:lnTo>
                    <a:pt x="6096" y="3048"/>
                  </a:lnTo>
                  <a:lnTo>
                    <a:pt x="7620" y="4572"/>
                  </a:lnTo>
                  <a:lnTo>
                    <a:pt x="12192" y="4572"/>
                  </a:lnTo>
                  <a:lnTo>
                    <a:pt x="9448" y="0"/>
                  </a:lnTo>
                  <a:close/>
                </a:path>
                <a:path w="22859" h="6350">
                  <a:moveTo>
                    <a:pt x="10363" y="0"/>
                  </a:moveTo>
                  <a:lnTo>
                    <a:pt x="9448" y="0"/>
                  </a:lnTo>
                  <a:lnTo>
                    <a:pt x="12192" y="4572"/>
                  </a:lnTo>
                  <a:lnTo>
                    <a:pt x="10363" y="0"/>
                  </a:lnTo>
                  <a:close/>
                </a:path>
                <a:path w="22859" h="6350">
                  <a:moveTo>
                    <a:pt x="12192" y="0"/>
                  </a:moveTo>
                  <a:lnTo>
                    <a:pt x="10363" y="0"/>
                  </a:lnTo>
                  <a:lnTo>
                    <a:pt x="12192" y="4572"/>
                  </a:lnTo>
                  <a:lnTo>
                    <a:pt x="15240" y="3048"/>
                  </a:lnTo>
                  <a:lnTo>
                    <a:pt x="13716" y="3048"/>
                  </a:lnTo>
                  <a:lnTo>
                    <a:pt x="12192" y="0"/>
                  </a:lnTo>
                  <a:close/>
                </a:path>
                <a:path w="22859" h="6350">
                  <a:moveTo>
                    <a:pt x="15240" y="0"/>
                  </a:moveTo>
                  <a:lnTo>
                    <a:pt x="12192" y="0"/>
                  </a:lnTo>
                  <a:lnTo>
                    <a:pt x="13716" y="3048"/>
                  </a:lnTo>
                  <a:lnTo>
                    <a:pt x="15240" y="3048"/>
                  </a:lnTo>
                  <a:lnTo>
                    <a:pt x="15240" y="0"/>
                  </a:lnTo>
                  <a:close/>
                </a:path>
                <a:path w="22859" h="6350">
                  <a:moveTo>
                    <a:pt x="17526" y="0"/>
                  </a:moveTo>
                  <a:lnTo>
                    <a:pt x="15240" y="0"/>
                  </a:lnTo>
                  <a:lnTo>
                    <a:pt x="15240" y="3048"/>
                  </a:lnTo>
                  <a:lnTo>
                    <a:pt x="18288" y="1524"/>
                  </a:lnTo>
                  <a:lnTo>
                    <a:pt x="17526" y="0"/>
                  </a:lnTo>
                  <a:close/>
                </a:path>
                <a:path w="22859" h="6350">
                  <a:moveTo>
                    <a:pt x="18795" y="0"/>
                  </a:moveTo>
                  <a:lnTo>
                    <a:pt x="17526" y="0"/>
                  </a:lnTo>
                  <a:lnTo>
                    <a:pt x="18288" y="1524"/>
                  </a:lnTo>
                  <a:lnTo>
                    <a:pt x="15240" y="3048"/>
                  </a:lnTo>
                  <a:lnTo>
                    <a:pt x="19811" y="3048"/>
                  </a:lnTo>
                  <a:lnTo>
                    <a:pt x="21335" y="1524"/>
                  </a:lnTo>
                  <a:lnTo>
                    <a:pt x="19811" y="1524"/>
                  </a:lnTo>
                  <a:lnTo>
                    <a:pt x="18795" y="0"/>
                  </a:lnTo>
                  <a:close/>
                </a:path>
                <a:path w="22859" h="6350">
                  <a:moveTo>
                    <a:pt x="6096" y="0"/>
                  </a:moveTo>
                  <a:lnTo>
                    <a:pt x="4572" y="0"/>
                  </a:lnTo>
                  <a:lnTo>
                    <a:pt x="6096" y="1524"/>
                  </a:lnTo>
                  <a:lnTo>
                    <a:pt x="6096" y="0"/>
                  </a:lnTo>
                  <a:close/>
                </a:path>
                <a:path w="22859" h="6350">
                  <a:moveTo>
                    <a:pt x="22351" y="0"/>
                  </a:moveTo>
                  <a:lnTo>
                    <a:pt x="18795" y="0"/>
                  </a:lnTo>
                  <a:lnTo>
                    <a:pt x="19811" y="1524"/>
                  </a:lnTo>
                  <a:lnTo>
                    <a:pt x="22351" y="0"/>
                  </a:lnTo>
                  <a:close/>
                </a:path>
                <a:path w="22859" h="6350">
                  <a:moveTo>
                    <a:pt x="22859" y="0"/>
                  </a:moveTo>
                  <a:lnTo>
                    <a:pt x="22351" y="0"/>
                  </a:lnTo>
                  <a:lnTo>
                    <a:pt x="19811" y="1524"/>
                  </a:lnTo>
                  <a:lnTo>
                    <a:pt x="21335" y="1524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56904" y="5402580"/>
              <a:ext cx="6350" cy="7620"/>
            </a:xfrm>
            <a:custGeom>
              <a:avLst/>
              <a:gdLst/>
              <a:ahLst/>
              <a:cxnLst/>
              <a:rect l="l" t="t" r="r" b="b"/>
              <a:pathLst>
                <a:path w="6350" h="7620">
                  <a:moveTo>
                    <a:pt x="4572" y="3048"/>
                  </a:moveTo>
                  <a:lnTo>
                    <a:pt x="1524" y="6096"/>
                  </a:lnTo>
                  <a:lnTo>
                    <a:pt x="1524" y="7620"/>
                  </a:lnTo>
                  <a:lnTo>
                    <a:pt x="4572" y="7620"/>
                  </a:lnTo>
                  <a:lnTo>
                    <a:pt x="6096" y="6096"/>
                  </a:lnTo>
                  <a:lnTo>
                    <a:pt x="6096" y="4572"/>
                  </a:lnTo>
                  <a:lnTo>
                    <a:pt x="4572" y="4572"/>
                  </a:lnTo>
                  <a:lnTo>
                    <a:pt x="4572" y="3048"/>
                  </a:lnTo>
                  <a:close/>
                </a:path>
                <a:path w="6350" h="7620">
                  <a:moveTo>
                    <a:pt x="1524" y="3556"/>
                  </a:moveTo>
                  <a:lnTo>
                    <a:pt x="0" y="4572"/>
                  </a:lnTo>
                  <a:lnTo>
                    <a:pt x="1524" y="6096"/>
                  </a:lnTo>
                  <a:lnTo>
                    <a:pt x="1524" y="3556"/>
                  </a:lnTo>
                  <a:close/>
                </a:path>
                <a:path w="6350" h="7620">
                  <a:moveTo>
                    <a:pt x="4572" y="1524"/>
                  </a:moveTo>
                  <a:lnTo>
                    <a:pt x="1524" y="3556"/>
                  </a:lnTo>
                  <a:lnTo>
                    <a:pt x="1524" y="6096"/>
                  </a:lnTo>
                  <a:lnTo>
                    <a:pt x="4572" y="3048"/>
                  </a:lnTo>
                  <a:lnTo>
                    <a:pt x="4572" y="1524"/>
                  </a:lnTo>
                  <a:close/>
                </a:path>
                <a:path w="6350" h="7620">
                  <a:moveTo>
                    <a:pt x="3048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1524" y="3556"/>
                  </a:lnTo>
                  <a:lnTo>
                    <a:pt x="1524" y="3048"/>
                  </a:lnTo>
                  <a:lnTo>
                    <a:pt x="2286" y="3048"/>
                  </a:lnTo>
                  <a:lnTo>
                    <a:pt x="4572" y="1524"/>
                  </a:lnTo>
                  <a:lnTo>
                    <a:pt x="3048" y="0"/>
                  </a:lnTo>
                  <a:close/>
                </a:path>
                <a:path w="6350" h="7620">
                  <a:moveTo>
                    <a:pt x="6096" y="3048"/>
                  </a:moveTo>
                  <a:lnTo>
                    <a:pt x="4572" y="3048"/>
                  </a:lnTo>
                  <a:lnTo>
                    <a:pt x="4572" y="4572"/>
                  </a:lnTo>
                  <a:lnTo>
                    <a:pt x="6096" y="4572"/>
                  </a:lnTo>
                  <a:lnTo>
                    <a:pt x="6096" y="3048"/>
                  </a:lnTo>
                  <a:close/>
                </a:path>
                <a:path w="6350" h="7620">
                  <a:moveTo>
                    <a:pt x="2286" y="3048"/>
                  </a:moveTo>
                  <a:lnTo>
                    <a:pt x="1524" y="3048"/>
                  </a:lnTo>
                  <a:lnTo>
                    <a:pt x="1524" y="3556"/>
                  </a:lnTo>
                  <a:lnTo>
                    <a:pt x="2286" y="3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670560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Soft </a:t>
            </a:r>
            <a:r>
              <a:rPr spc="-9" dirty="0"/>
              <a:t>links </a:t>
            </a:r>
            <a:r>
              <a:rPr dirty="0"/>
              <a:t>or </a:t>
            </a:r>
            <a:r>
              <a:rPr spc="-13" dirty="0"/>
              <a:t>symbolic</a:t>
            </a:r>
            <a:r>
              <a:rPr spc="-67" dirty="0"/>
              <a:t> </a:t>
            </a:r>
            <a:r>
              <a:rPr spc="-9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838200"/>
            <a:ext cx="7258627" cy="904636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19115" marR="4559" indent="-307718">
              <a:spcBef>
                <a:spcPts val="9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4" dirty="0">
                <a:latin typeface="Carlito"/>
                <a:cs typeface="Carlito"/>
              </a:rPr>
              <a:t>Soft link is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4" dirty="0">
                <a:latin typeface="Carlito"/>
                <a:cs typeface="Carlito"/>
              </a:rPr>
              <a:t>file </a:t>
            </a:r>
            <a:r>
              <a:rPr sz="2900" spc="-9" dirty="0">
                <a:latin typeface="Carlito"/>
                <a:cs typeface="Carlito"/>
              </a:rPr>
              <a:t>that </a:t>
            </a:r>
            <a:r>
              <a:rPr sz="2900" spc="-4" dirty="0">
                <a:latin typeface="Carlito"/>
                <a:cs typeface="Carlito"/>
              </a:rPr>
              <a:t>simply </a:t>
            </a:r>
            <a:r>
              <a:rPr sz="2900" spc="-22" dirty="0">
                <a:latin typeface="Carlito"/>
                <a:cs typeface="Carlito"/>
              </a:rPr>
              <a:t>stores </a:t>
            </a:r>
            <a:r>
              <a:rPr sz="2900" dirty="0">
                <a:latin typeface="Carlito"/>
                <a:cs typeface="Carlito"/>
              </a:rPr>
              <a:t>a </a:t>
            </a:r>
            <a:r>
              <a:rPr sz="2900" spc="-13" dirty="0">
                <a:latin typeface="Carlito"/>
                <a:cs typeface="Carlito"/>
              </a:rPr>
              <a:t>pointer </a:t>
            </a:r>
            <a:r>
              <a:rPr sz="2900" spc="-22" dirty="0">
                <a:latin typeface="Carlito"/>
                <a:cs typeface="Carlito"/>
              </a:rPr>
              <a:t>to  </a:t>
            </a:r>
            <a:r>
              <a:rPr sz="2900" spc="-4" dirty="0">
                <a:latin typeface="Carlito"/>
                <a:cs typeface="Carlito"/>
              </a:rPr>
              <a:t>another</a:t>
            </a:r>
            <a:r>
              <a:rPr sz="2900" spc="-13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filename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752600"/>
            <a:ext cx="6440978" cy="1009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2971800"/>
            <a:ext cx="7137400" cy="1397078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19115" marR="4559" indent="-307718">
              <a:spcBef>
                <a:spcPts val="9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4" dirty="0">
                <a:latin typeface="Carlito"/>
                <a:cs typeface="Carlito"/>
              </a:rPr>
              <a:t>If the main file is </a:t>
            </a:r>
            <a:r>
              <a:rPr sz="2900" spc="-9" dirty="0">
                <a:latin typeface="Carlito"/>
                <a:cs typeface="Carlito"/>
              </a:rPr>
              <a:t>deleted, </a:t>
            </a:r>
            <a:r>
              <a:rPr sz="2900" spc="-4" dirty="0">
                <a:latin typeface="Carlito"/>
                <a:cs typeface="Carlito"/>
              </a:rPr>
              <a:t>then the link </a:t>
            </a:r>
            <a:r>
              <a:rPr sz="2900" spc="-9" dirty="0">
                <a:latin typeface="Carlito"/>
                <a:cs typeface="Carlito"/>
              </a:rPr>
              <a:t>points  </a:t>
            </a:r>
            <a:r>
              <a:rPr sz="2900" spc="-22" dirty="0">
                <a:latin typeface="Carlito"/>
                <a:cs typeface="Carlito"/>
              </a:rPr>
              <a:t>to </a:t>
            </a:r>
            <a:r>
              <a:rPr sz="2900" dirty="0">
                <a:latin typeface="Carlito"/>
                <a:cs typeface="Carlito"/>
              </a:rPr>
              <a:t>an </a:t>
            </a:r>
            <a:r>
              <a:rPr sz="2900" spc="-13" dirty="0">
                <a:latin typeface="Carlito"/>
                <a:cs typeface="Carlito"/>
              </a:rPr>
              <a:t>invalid </a:t>
            </a:r>
            <a:r>
              <a:rPr sz="2900" spc="-9" dirty="0">
                <a:latin typeface="Carlito"/>
                <a:cs typeface="Carlito"/>
              </a:rPr>
              <a:t>entry: </a:t>
            </a:r>
            <a:r>
              <a:rPr sz="2900" spc="-4" dirty="0">
                <a:latin typeface="Carlito"/>
                <a:cs typeface="Carlito"/>
              </a:rPr>
              <a:t>dangling</a:t>
            </a:r>
            <a:r>
              <a:rPr sz="2900" spc="85" dirty="0">
                <a:latin typeface="Carlito"/>
                <a:cs typeface="Carlito"/>
              </a:rPr>
              <a:t> </a:t>
            </a:r>
            <a:r>
              <a:rPr sz="2900" spc="-22" dirty="0">
                <a:latin typeface="Carlito"/>
                <a:cs typeface="Carlito"/>
              </a:rPr>
              <a:t>reference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2743205"/>
            <a:ext cx="6440967" cy="158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3091" y="4715781"/>
            <a:ext cx="4155023" cy="14181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260" y="810689"/>
            <a:ext cx="588114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9" dirty="0"/>
              <a:t>Mounting </a:t>
            </a:r>
            <a:r>
              <a:rPr dirty="0"/>
              <a:t>a</a:t>
            </a:r>
            <a:r>
              <a:rPr spc="-9" dirty="0"/>
              <a:t> </a:t>
            </a:r>
            <a:r>
              <a:rPr spc="-22" dirty="0"/>
              <a:t>filesystem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854" y="1824318"/>
            <a:ext cx="7230917" cy="78037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9115" marR="4559" indent="-307718">
              <a:spcBef>
                <a:spcPts val="8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500" spc="-13" dirty="0">
                <a:latin typeface="Carlito"/>
                <a:cs typeface="Carlito"/>
              </a:rPr>
              <a:t>Mounting </a:t>
            </a:r>
            <a:r>
              <a:rPr sz="2500" spc="-4" dirty="0">
                <a:latin typeface="Carlito"/>
                <a:cs typeface="Carlito"/>
              </a:rPr>
              <a:t>a </a:t>
            </a:r>
            <a:r>
              <a:rPr sz="2500" spc="-22" dirty="0">
                <a:latin typeface="Carlito"/>
                <a:cs typeface="Carlito"/>
              </a:rPr>
              <a:t>filesystem </a:t>
            </a:r>
            <a:r>
              <a:rPr sz="2500" spc="-9" dirty="0">
                <a:latin typeface="Carlito"/>
                <a:cs typeface="Carlito"/>
              </a:rPr>
              <a:t>connects the files </a:t>
            </a:r>
            <a:r>
              <a:rPr sz="2500" spc="-18" dirty="0">
                <a:latin typeface="Carlito"/>
                <a:cs typeface="Carlito"/>
              </a:rPr>
              <a:t>to </a:t>
            </a:r>
            <a:r>
              <a:rPr sz="2500" spc="-4" dirty="0">
                <a:latin typeface="Carlito"/>
                <a:cs typeface="Carlito"/>
              </a:rPr>
              <a:t>a </a:t>
            </a:r>
            <a:r>
              <a:rPr sz="2500" spc="-9" dirty="0">
                <a:latin typeface="Carlito"/>
                <a:cs typeface="Carlito"/>
              </a:rPr>
              <a:t>specific  </a:t>
            </a:r>
            <a:r>
              <a:rPr sz="2500" spc="-13" dirty="0">
                <a:latin typeface="Carlito"/>
                <a:cs typeface="Carlito"/>
              </a:rPr>
              <a:t>point </a:t>
            </a:r>
            <a:r>
              <a:rPr sz="2500" spc="-9" dirty="0">
                <a:latin typeface="Carlito"/>
                <a:cs typeface="Carlito"/>
              </a:rPr>
              <a:t>in the </a:t>
            </a:r>
            <a:r>
              <a:rPr sz="2500" spc="-13" dirty="0">
                <a:latin typeface="Carlito"/>
                <a:cs typeface="Carlito"/>
              </a:rPr>
              <a:t>directory</a:t>
            </a:r>
            <a:r>
              <a:rPr sz="2500" spc="45" dirty="0">
                <a:latin typeface="Carlito"/>
                <a:cs typeface="Carlito"/>
              </a:rPr>
              <a:t> </a:t>
            </a:r>
            <a:r>
              <a:rPr sz="2500" spc="-18" dirty="0">
                <a:latin typeface="Carlito"/>
                <a:cs typeface="Carlito"/>
              </a:rPr>
              <a:t>tree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5455" y="2799677"/>
            <a:ext cx="4727171" cy="738244"/>
            <a:chOff x="1524000" y="3172967"/>
            <a:chExt cx="5199888" cy="836676"/>
          </a:xfrm>
        </p:grpSpPr>
        <p:sp>
          <p:nvSpPr>
            <p:cNvPr id="5" name="object 5"/>
            <p:cNvSpPr/>
            <p:nvPr/>
          </p:nvSpPr>
          <p:spPr>
            <a:xfrm>
              <a:off x="1524000" y="3172967"/>
              <a:ext cx="5199888" cy="714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170" y="3886199"/>
              <a:ext cx="390372" cy="123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854" y="3556299"/>
            <a:ext cx="6892059" cy="1149639"/>
          </a:xfrm>
          <a:prstGeom prst="rect">
            <a:avLst/>
          </a:prstGeom>
        </p:spPr>
        <p:txBody>
          <a:bodyPr vert="horz" wrap="square" lIns="0" tIns="33621" rIns="0" bIns="0" rtlCol="0">
            <a:spAutoFit/>
          </a:bodyPr>
          <a:lstStyle/>
          <a:p>
            <a:pPr marL="319115" marR="4559" indent="-307718">
              <a:lnSpc>
                <a:spcPts val="2917"/>
              </a:lnSpc>
              <a:spcBef>
                <a:spcPts val="26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500" spc="-18" dirty="0">
                <a:latin typeface="Carlito"/>
                <a:cs typeface="Carlito"/>
              </a:rPr>
              <a:t>Several </a:t>
            </a:r>
            <a:r>
              <a:rPr sz="2500" spc="-9" dirty="0">
                <a:latin typeface="Carlito"/>
                <a:cs typeface="Carlito"/>
              </a:rPr>
              <a:t>devices </a:t>
            </a:r>
            <a:r>
              <a:rPr sz="2500" spc="-4" dirty="0">
                <a:latin typeface="Carlito"/>
                <a:cs typeface="Carlito"/>
              </a:rPr>
              <a:t>and </a:t>
            </a:r>
            <a:r>
              <a:rPr sz="2500" spc="-9" dirty="0">
                <a:latin typeface="Carlito"/>
                <a:cs typeface="Carlito"/>
              </a:rPr>
              <a:t>file </a:t>
            </a:r>
            <a:r>
              <a:rPr sz="2500" spc="-22" dirty="0">
                <a:latin typeface="Carlito"/>
                <a:cs typeface="Carlito"/>
              </a:rPr>
              <a:t>systems </a:t>
            </a:r>
            <a:r>
              <a:rPr sz="2500" spc="-18" dirty="0">
                <a:latin typeface="Carlito"/>
                <a:cs typeface="Carlito"/>
              </a:rPr>
              <a:t>are </a:t>
            </a:r>
            <a:r>
              <a:rPr sz="2500" spc="-13" dirty="0">
                <a:latin typeface="Carlito"/>
                <a:cs typeface="Carlito"/>
              </a:rPr>
              <a:t>mounted </a:t>
            </a:r>
            <a:r>
              <a:rPr sz="2500" spc="-4" dirty="0">
                <a:latin typeface="Carlito"/>
                <a:cs typeface="Carlito"/>
              </a:rPr>
              <a:t>on a  </a:t>
            </a:r>
            <a:r>
              <a:rPr sz="2500" spc="-9" dirty="0">
                <a:latin typeface="Carlito"/>
                <a:cs typeface="Carlito"/>
              </a:rPr>
              <a:t>typical machine, </a:t>
            </a:r>
            <a:r>
              <a:rPr sz="2500" spc="-4" dirty="0">
                <a:latin typeface="Carlito"/>
                <a:cs typeface="Carlito"/>
              </a:rPr>
              <a:t>accessed </a:t>
            </a:r>
            <a:r>
              <a:rPr sz="2500" spc="-9" dirty="0">
                <a:latin typeface="Carlito"/>
                <a:cs typeface="Carlito"/>
              </a:rPr>
              <a:t>with </a:t>
            </a:r>
            <a:r>
              <a:rPr sz="2500" spc="-4" dirty="0">
                <a:latin typeface="Courier New"/>
                <a:cs typeface="Courier New"/>
              </a:rPr>
              <a:t>mount</a:t>
            </a:r>
            <a:r>
              <a:rPr sz="2500" spc="-866" dirty="0">
                <a:latin typeface="Courier New"/>
                <a:cs typeface="Courier New"/>
              </a:rPr>
              <a:t> </a:t>
            </a:r>
            <a:r>
              <a:rPr sz="2500" spc="-9" dirty="0">
                <a:latin typeface="Carlito"/>
                <a:cs typeface="Carlito"/>
              </a:rPr>
              <a:t>command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7636" y="4639235"/>
            <a:ext cx="4778433" cy="1486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5692694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Memory </a:t>
            </a:r>
            <a:r>
              <a:rPr spc="-9" dirty="0"/>
              <a:t>mapping </a:t>
            </a:r>
            <a:r>
              <a:rPr dirty="0"/>
              <a:t>a</a:t>
            </a:r>
            <a:r>
              <a:rPr spc="-85" dirty="0"/>
              <a:t> </a:t>
            </a:r>
            <a:r>
              <a:rPr spc="-4" dirty="0"/>
              <a:t>file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5636" y="3415553"/>
            <a:ext cx="8311573" cy="3037914"/>
            <a:chOff x="457200" y="3870960"/>
            <a:chExt cx="9142730" cy="3442969"/>
          </a:xfrm>
        </p:grpSpPr>
        <p:sp>
          <p:nvSpPr>
            <p:cNvPr id="6" name="object 6"/>
            <p:cNvSpPr/>
            <p:nvPr/>
          </p:nvSpPr>
          <p:spPr>
            <a:xfrm>
              <a:off x="8154923" y="3870960"/>
              <a:ext cx="35560" cy="17145"/>
            </a:xfrm>
            <a:custGeom>
              <a:avLst/>
              <a:gdLst/>
              <a:ahLst/>
              <a:cxnLst/>
              <a:rect l="l" t="t" r="r" b="b"/>
              <a:pathLst>
                <a:path w="35559" h="17145">
                  <a:moveTo>
                    <a:pt x="3556" y="15240"/>
                  </a:moveTo>
                  <a:lnTo>
                    <a:pt x="1524" y="15240"/>
                  </a:lnTo>
                  <a:lnTo>
                    <a:pt x="0" y="16764"/>
                  </a:lnTo>
                  <a:lnTo>
                    <a:pt x="1523" y="16764"/>
                  </a:lnTo>
                  <a:lnTo>
                    <a:pt x="3556" y="15240"/>
                  </a:lnTo>
                  <a:close/>
                </a:path>
                <a:path w="35559" h="17145">
                  <a:moveTo>
                    <a:pt x="4572" y="14477"/>
                  </a:moveTo>
                  <a:lnTo>
                    <a:pt x="1523" y="16764"/>
                  </a:lnTo>
                  <a:lnTo>
                    <a:pt x="4572" y="16764"/>
                  </a:lnTo>
                  <a:lnTo>
                    <a:pt x="4572" y="14477"/>
                  </a:lnTo>
                  <a:close/>
                </a:path>
                <a:path w="35559" h="17145">
                  <a:moveTo>
                    <a:pt x="6749" y="12845"/>
                  </a:moveTo>
                  <a:lnTo>
                    <a:pt x="4684" y="14393"/>
                  </a:lnTo>
                  <a:lnTo>
                    <a:pt x="4572" y="16764"/>
                  </a:lnTo>
                  <a:lnTo>
                    <a:pt x="9144" y="16764"/>
                  </a:lnTo>
                  <a:lnTo>
                    <a:pt x="9043" y="16295"/>
                  </a:lnTo>
                  <a:lnTo>
                    <a:pt x="6096" y="13716"/>
                  </a:lnTo>
                  <a:lnTo>
                    <a:pt x="6749" y="12845"/>
                  </a:lnTo>
                  <a:close/>
                </a:path>
                <a:path w="35559" h="17145">
                  <a:moveTo>
                    <a:pt x="9144" y="16383"/>
                  </a:moveTo>
                  <a:lnTo>
                    <a:pt x="9144" y="16764"/>
                  </a:lnTo>
                  <a:lnTo>
                    <a:pt x="9579" y="16764"/>
                  </a:lnTo>
                  <a:lnTo>
                    <a:pt x="9144" y="16383"/>
                  </a:lnTo>
                  <a:close/>
                </a:path>
                <a:path w="35559" h="17145">
                  <a:moveTo>
                    <a:pt x="9144" y="14151"/>
                  </a:moveTo>
                  <a:lnTo>
                    <a:pt x="9169" y="16405"/>
                  </a:lnTo>
                  <a:lnTo>
                    <a:pt x="9579" y="16764"/>
                  </a:lnTo>
                  <a:lnTo>
                    <a:pt x="11176" y="16764"/>
                  </a:lnTo>
                  <a:lnTo>
                    <a:pt x="9144" y="14151"/>
                  </a:lnTo>
                  <a:close/>
                </a:path>
                <a:path w="35559" h="17145">
                  <a:moveTo>
                    <a:pt x="10668" y="7620"/>
                  </a:moveTo>
                  <a:lnTo>
                    <a:pt x="9144" y="9651"/>
                  </a:lnTo>
                  <a:lnTo>
                    <a:pt x="9200" y="14224"/>
                  </a:lnTo>
                  <a:lnTo>
                    <a:pt x="11176" y="16764"/>
                  </a:lnTo>
                  <a:lnTo>
                    <a:pt x="12192" y="16764"/>
                  </a:lnTo>
                  <a:lnTo>
                    <a:pt x="10668" y="15240"/>
                  </a:lnTo>
                  <a:lnTo>
                    <a:pt x="12192" y="15240"/>
                  </a:lnTo>
                  <a:lnTo>
                    <a:pt x="12192" y="9143"/>
                  </a:lnTo>
                  <a:lnTo>
                    <a:pt x="10668" y="7620"/>
                  </a:lnTo>
                  <a:close/>
                </a:path>
                <a:path w="35559" h="17145">
                  <a:moveTo>
                    <a:pt x="12192" y="15240"/>
                  </a:moveTo>
                  <a:lnTo>
                    <a:pt x="10668" y="15240"/>
                  </a:lnTo>
                  <a:lnTo>
                    <a:pt x="12192" y="16764"/>
                  </a:lnTo>
                  <a:lnTo>
                    <a:pt x="12845" y="16328"/>
                  </a:lnTo>
                  <a:lnTo>
                    <a:pt x="12801" y="16154"/>
                  </a:lnTo>
                  <a:lnTo>
                    <a:pt x="12192" y="15240"/>
                  </a:lnTo>
                  <a:close/>
                </a:path>
                <a:path w="35559" h="17145">
                  <a:moveTo>
                    <a:pt x="12895" y="16295"/>
                  </a:moveTo>
                  <a:lnTo>
                    <a:pt x="12191" y="16764"/>
                  </a:lnTo>
                  <a:lnTo>
                    <a:pt x="12573" y="16764"/>
                  </a:lnTo>
                  <a:lnTo>
                    <a:pt x="12841" y="16405"/>
                  </a:lnTo>
                  <a:close/>
                </a:path>
                <a:path w="35559" h="17145">
                  <a:moveTo>
                    <a:pt x="12909" y="16315"/>
                  </a:moveTo>
                  <a:lnTo>
                    <a:pt x="12573" y="16764"/>
                  </a:lnTo>
                  <a:lnTo>
                    <a:pt x="13208" y="16764"/>
                  </a:lnTo>
                  <a:lnTo>
                    <a:pt x="12909" y="16315"/>
                  </a:lnTo>
                  <a:close/>
                </a:path>
                <a:path w="35559" h="17145">
                  <a:moveTo>
                    <a:pt x="14045" y="15528"/>
                  </a:moveTo>
                  <a:lnTo>
                    <a:pt x="12954" y="16256"/>
                  </a:lnTo>
                  <a:lnTo>
                    <a:pt x="13208" y="16764"/>
                  </a:lnTo>
                  <a:lnTo>
                    <a:pt x="15240" y="16764"/>
                  </a:lnTo>
                  <a:lnTo>
                    <a:pt x="15240" y="16573"/>
                  </a:lnTo>
                  <a:lnTo>
                    <a:pt x="14045" y="15528"/>
                  </a:lnTo>
                  <a:close/>
                </a:path>
                <a:path w="35559" h="17145">
                  <a:moveTo>
                    <a:pt x="15240" y="16573"/>
                  </a:moveTo>
                  <a:lnTo>
                    <a:pt x="15240" y="16764"/>
                  </a:lnTo>
                  <a:lnTo>
                    <a:pt x="15457" y="16764"/>
                  </a:lnTo>
                  <a:lnTo>
                    <a:pt x="15240" y="16573"/>
                  </a:lnTo>
                  <a:close/>
                </a:path>
                <a:path w="35559" h="17145">
                  <a:moveTo>
                    <a:pt x="16002" y="14224"/>
                  </a:moveTo>
                  <a:lnTo>
                    <a:pt x="15240" y="14732"/>
                  </a:lnTo>
                  <a:lnTo>
                    <a:pt x="15240" y="16573"/>
                  </a:lnTo>
                  <a:lnTo>
                    <a:pt x="15457" y="16764"/>
                  </a:lnTo>
                  <a:lnTo>
                    <a:pt x="16764" y="16764"/>
                  </a:lnTo>
                  <a:lnTo>
                    <a:pt x="16764" y="14732"/>
                  </a:lnTo>
                  <a:lnTo>
                    <a:pt x="16002" y="14224"/>
                  </a:lnTo>
                  <a:close/>
                </a:path>
                <a:path w="35559" h="17145">
                  <a:moveTo>
                    <a:pt x="16764" y="14732"/>
                  </a:moveTo>
                  <a:lnTo>
                    <a:pt x="16764" y="16764"/>
                  </a:lnTo>
                  <a:lnTo>
                    <a:pt x="19812" y="16764"/>
                  </a:lnTo>
                  <a:lnTo>
                    <a:pt x="16764" y="14732"/>
                  </a:lnTo>
                  <a:close/>
                </a:path>
                <a:path w="35559" h="17145">
                  <a:moveTo>
                    <a:pt x="16764" y="13716"/>
                  </a:moveTo>
                  <a:lnTo>
                    <a:pt x="16764" y="14732"/>
                  </a:lnTo>
                  <a:lnTo>
                    <a:pt x="19812" y="16764"/>
                  </a:lnTo>
                  <a:lnTo>
                    <a:pt x="16764" y="13716"/>
                  </a:lnTo>
                  <a:close/>
                </a:path>
                <a:path w="35559" h="17145">
                  <a:moveTo>
                    <a:pt x="18288" y="15240"/>
                  </a:moveTo>
                  <a:lnTo>
                    <a:pt x="19812" y="16764"/>
                  </a:lnTo>
                  <a:lnTo>
                    <a:pt x="20193" y="16764"/>
                  </a:lnTo>
                  <a:lnTo>
                    <a:pt x="19659" y="16154"/>
                  </a:lnTo>
                  <a:lnTo>
                    <a:pt x="18288" y="15240"/>
                  </a:lnTo>
                  <a:close/>
                </a:path>
                <a:path w="35559" h="17145">
                  <a:moveTo>
                    <a:pt x="19659" y="16154"/>
                  </a:moveTo>
                  <a:lnTo>
                    <a:pt x="20193" y="16764"/>
                  </a:lnTo>
                  <a:lnTo>
                    <a:pt x="20574" y="16764"/>
                  </a:lnTo>
                  <a:lnTo>
                    <a:pt x="19659" y="16154"/>
                  </a:lnTo>
                  <a:close/>
                </a:path>
                <a:path w="35559" h="17145">
                  <a:moveTo>
                    <a:pt x="18592" y="14935"/>
                  </a:moveTo>
                  <a:lnTo>
                    <a:pt x="19659" y="16154"/>
                  </a:lnTo>
                  <a:lnTo>
                    <a:pt x="20574" y="16764"/>
                  </a:lnTo>
                  <a:lnTo>
                    <a:pt x="21336" y="16764"/>
                  </a:lnTo>
                  <a:lnTo>
                    <a:pt x="18592" y="14935"/>
                  </a:lnTo>
                  <a:close/>
                </a:path>
                <a:path w="35559" h="17145">
                  <a:moveTo>
                    <a:pt x="18288" y="14393"/>
                  </a:moveTo>
                  <a:lnTo>
                    <a:pt x="18326" y="14630"/>
                  </a:lnTo>
                  <a:lnTo>
                    <a:pt x="18592" y="14935"/>
                  </a:lnTo>
                  <a:lnTo>
                    <a:pt x="21336" y="16764"/>
                  </a:lnTo>
                  <a:lnTo>
                    <a:pt x="21336" y="15748"/>
                  </a:lnTo>
                  <a:lnTo>
                    <a:pt x="18288" y="14393"/>
                  </a:lnTo>
                  <a:close/>
                </a:path>
                <a:path w="35559" h="17145">
                  <a:moveTo>
                    <a:pt x="21336" y="15748"/>
                  </a:moveTo>
                  <a:lnTo>
                    <a:pt x="21336" y="16764"/>
                  </a:lnTo>
                  <a:lnTo>
                    <a:pt x="22860" y="16764"/>
                  </a:lnTo>
                  <a:lnTo>
                    <a:pt x="21336" y="15748"/>
                  </a:lnTo>
                  <a:close/>
                </a:path>
                <a:path w="35559" h="17145">
                  <a:moveTo>
                    <a:pt x="21336" y="15748"/>
                  </a:moveTo>
                  <a:lnTo>
                    <a:pt x="22860" y="16764"/>
                  </a:lnTo>
                  <a:lnTo>
                    <a:pt x="21751" y="15932"/>
                  </a:lnTo>
                  <a:lnTo>
                    <a:pt x="21336" y="15748"/>
                  </a:lnTo>
                  <a:close/>
                </a:path>
                <a:path w="35559" h="17145">
                  <a:moveTo>
                    <a:pt x="21751" y="15932"/>
                  </a:moveTo>
                  <a:lnTo>
                    <a:pt x="22860" y="16764"/>
                  </a:lnTo>
                  <a:lnTo>
                    <a:pt x="22250" y="16154"/>
                  </a:lnTo>
                  <a:lnTo>
                    <a:pt x="21751" y="15932"/>
                  </a:lnTo>
                  <a:close/>
                </a:path>
                <a:path w="35559" h="17145">
                  <a:moveTo>
                    <a:pt x="22250" y="16154"/>
                  </a:moveTo>
                  <a:lnTo>
                    <a:pt x="22860" y="16764"/>
                  </a:lnTo>
                  <a:lnTo>
                    <a:pt x="23537" y="16764"/>
                  </a:lnTo>
                  <a:lnTo>
                    <a:pt x="22250" y="16154"/>
                  </a:lnTo>
                  <a:close/>
                </a:path>
                <a:path w="35559" h="17145">
                  <a:moveTo>
                    <a:pt x="23509" y="16714"/>
                  </a:moveTo>
                  <a:close/>
                </a:path>
                <a:path w="35559" h="17145">
                  <a:moveTo>
                    <a:pt x="21118" y="12409"/>
                  </a:moveTo>
                  <a:lnTo>
                    <a:pt x="23509" y="16714"/>
                  </a:lnTo>
                  <a:lnTo>
                    <a:pt x="24384" y="16764"/>
                  </a:lnTo>
                  <a:lnTo>
                    <a:pt x="24307" y="14935"/>
                  </a:lnTo>
                  <a:lnTo>
                    <a:pt x="22625" y="13012"/>
                  </a:lnTo>
                  <a:lnTo>
                    <a:pt x="21118" y="12409"/>
                  </a:lnTo>
                  <a:close/>
                </a:path>
                <a:path w="35559" h="17145">
                  <a:moveTo>
                    <a:pt x="24384" y="15022"/>
                  </a:moveTo>
                  <a:lnTo>
                    <a:pt x="24384" y="16764"/>
                  </a:lnTo>
                  <a:lnTo>
                    <a:pt x="25908" y="16764"/>
                  </a:lnTo>
                  <a:lnTo>
                    <a:pt x="24384" y="15022"/>
                  </a:lnTo>
                  <a:close/>
                </a:path>
                <a:path w="35559" h="17145">
                  <a:moveTo>
                    <a:pt x="24384" y="13716"/>
                  </a:moveTo>
                  <a:lnTo>
                    <a:pt x="24384" y="15022"/>
                  </a:lnTo>
                  <a:lnTo>
                    <a:pt x="25908" y="16764"/>
                  </a:lnTo>
                  <a:lnTo>
                    <a:pt x="25908" y="15240"/>
                  </a:lnTo>
                  <a:lnTo>
                    <a:pt x="24384" y="13716"/>
                  </a:lnTo>
                  <a:close/>
                </a:path>
                <a:path w="35559" h="17145">
                  <a:moveTo>
                    <a:pt x="25908" y="15240"/>
                  </a:moveTo>
                  <a:lnTo>
                    <a:pt x="25908" y="16764"/>
                  </a:lnTo>
                  <a:lnTo>
                    <a:pt x="27432" y="16764"/>
                  </a:lnTo>
                  <a:lnTo>
                    <a:pt x="25908" y="15240"/>
                  </a:lnTo>
                  <a:close/>
                </a:path>
                <a:path w="35559" h="17145">
                  <a:moveTo>
                    <a:pt x="25908" y="14858"/>
                  </a:moveTo>
                  <a:lnTo>
                    <a:pt x="25908" y="15240"/>
                  </a:lnTo>
                  <a:lnTo>
                    <a:pt x="27432" y="16764"/>
                  </a:lnTo>
                  <a:lnTo>
                    <a:pt x="26706" y="15457"/>
                  </a:lnTo>
                  <a:lnTo>
                    <a:pt x="25908" y="14858"/>
                  </a:lnTo>
                  <a:close/>
                </a:path>
                <a:path w="35559" h="17145">
                  <a:moveTo>
                    <a:pt x="26706" y="15457"/>
                  </a:moveTo>
                  <a:lnTo>
                    <a:pt x="27432" y="16764"/>
                  </a:lnTo>
                  <a:lnTo>
                    <a:pt x="26800" y="15528"/>
                  </a:lnTo>
                  <a:close/>
                </a:path>
                <a:path w="35559" h="17145">
                  <a:moveTo>
                    <a:pt x="26822" y="15544"/>
                  </a:moveTo>
                  <a:lnTo>
                    <a:pt x="27432" y="16764"/>
                  </a:lnTo>
                  <a:lnTo>
                    <a:pt x="27790" y="16405"/>
                  </a:lnTo>
                  <a:lnTo>
                    <a:pt x="27770" y="16256"/>
                  </a:lnTo>
                  <a:lnTo>
                    <a:pt x="26822" y="15544"/>
                  </a:lnTo>
                  <a:close/>
                </a:path>
                <a:path w="35559" h="17145">
                  <a:moveTo>
                    <a:pt x="27867" y="16328"/>
                  </a:moveTo>
                  <a:lnTo>
                    <a:pt x="27431" y="16764"/>
                  </a:lnTo>
                  <a:lnTo>
                    <a:pt x="27969" y="16405"/>
                  </a:lnTo>
                  <a:close/>
                </a:path>
                <a:path w="35559" h="17145">
                  <a:moveTo>
                    <a:pt x="27969" y="16405"/>
                  </a:moveTo>
                  <a:lnTo>
                    <a:pt x="27431" y="16764"/>
                  </a:lnTo>
                  <a:lnTo>
                    <a:pt x="28448" y="16764"/>
                  </a:lnTo>
                  <a:lnTo>
                    <a:pt x="27969" y="16405"/>
                  </a:lnTo>
                  <a:close/>
                </a:path>
                <a:path w="35559" h="17145">
                  <a:moveTo>
                    <a:pt x="29146" y="15620"/>
                  </a:moveTo>
                  <a:lnTo>
                    <a:pt x="27969" y="16405"/>
                  </a:lnTo>
                  <a:lnTo>
                    <a:pt x="28448" y="16764"/>
                  </a:lnTo>
                  <a:lnTo>
                    <a:pt x="30479" y="16764"/>
                  </a:lnTo>
                  <a:lnTo>
                    <a:pt x="30838" y="16405"/>
                  </a:lnTo>
                  <a:lnTo>
                    <a:pt x="30734" y="16256"/>
                  </a:lnTo>
                  <a:lnTo>
                    <a:pt x="29146" y="15620"/>
                  </a:lnTo>
                  <a:close/>
                </a:path>
                <a:path w="35559" h="17145">
                  <a:moveTo>
                    <a:pt x="30915" y="16328"/>
                  </a:moveTo>
                  <a:lnTo>
                    <a:pt x="30479" y="16764"/>
                  </a:lnTo>
                  <a:lnTo>
                    <a:pt x="31051" y="16383"/>
                  </a:lnTo>
                  <a:lnTo>
                    <a:pt x="30915" y="16328"/>
                  </a:lnTo>
                  <a:close/>
                </a:path>
                <a:path w="35559" h="17145">
                  <a:moveTo>
                    <a:pt x="31051" y="16383"/>
                  </a:moveTo>
                  <a:lnTo>
                    <a:pt x="30479" y="16764"/>
                  </a:lnTo>
                  <a:lnTo>
                    <a:pt x="32004" y="16764"/>
                  </a:lnTo>
                  <a:lnTo>
                    <a:pt x="31051" y="16383"/>
                  </a:lnTo>
                  <a:close/>
                </a:path>
                <a:path w="35559" h="17145">
                  <a:moveTo>
                    <a:pt x="32004" y="15748"/>
                  </a:moveTo>
                  <a:lnTo>
                    <a:pt x="31183" y="16295"/>
                  </a:lnTo>
                  <a:lnTo>
                    <a:pt x="32004" y="16764"/>
                  </a:lnTo>
                  <a:lnTo>
                    <a:pt x="32004" y="15748"/>
                  </a:lnTo>
                  <a:close/>
                </a:path>
                <a:path w="35559" h="17145">
                  <a:moveTo>
                    <a:pt x="33147" y="14986"/>
                  </a:moveTo>
                  <a:lnTo>
                    <a:pt x="32004" y="15748"/>
                  </a:lnTo>
                  <a:lnTo>
                    <a:pt x="32004" y="16764"/>
                  </a:lnTo>
                  <a:lnTo>
                    <a:pt x="33528" y="15240"/>
                  </a:lnTo>
                  <a:lnTo>
                    <a:pt x="33147" y="14986"/>
                  </a:lnTo>
                  <a:close/>
                </a:path>
                <a:path w="35559" h="17145">
                  <a:moveTo>
                    <a:pt x="35052" y="13716"/>
                  </a:moveTo>
                  <a:lnTo>
                    <a:pt x="33223" y="14935"/>
                  </a:lnTo>
                  <a:lnTo>
                    <a:pt x="33528" y="15240"/>
                  </a:lnTo>
                  <a:lnTo>
                    <a:pt x="32003" y="16764"/>
                  </a:lnTo>
                  <a:lnTo>
                    <a:pt x="32765" y="16764"/>
                  </a:lnTo>
                  <a:lnTo>
                    <a:pt x="35052" y="15240"/>
                  </a:lnTo>
                  <a:lnTo>
                    <a:pt x="35052" y="13716"/>
                  </a:lnTo>
                  <a:close/>
                </a:path>
                <a:path w="35559" h="17145">
                  <a:moveTo>
                    <a:pt x="18288" y="11277"/>
                  </a:moveTo>
                  <a:lnTo>
                    <a:pt x="18288" y="11683"/>
                  </a:lnTo>
                  <a:lnTo>
                    <a:pt x="21336" y="13716"/>
                  </a:lnTo>
                  <a:lnTo>
                    <a:pt x="21336" y="15240"/>
                  </a:lnTo>
                  <a:lnTo>
                    <a:pt x="22250" y="16154"/>
                  </a:lnTo>
                  <a:lnTo>
                    <a:pt x="23509" y="16714"/>
                  </a:lnTo>
                  <a:lnTo>
                    <a:pt x="21118" y="12409"/>
                  </a:lnTo>
                  <a:lnTo>
                    <a:pt x="18288" y="11277"/>
                  </a:lnTo>
                  <a:close/>
                </a:path>
                <a:path w="35559" h="17145">
                  <a:moveTo>
                    <a:pt x="15240" y="14732"/>
                  </a:moveTo>
                  <a:lnTo>
                    <a:pt x="14151" y="15457"/>
                  </a:lnTo>
                  <a:lnTo>
                    <a:pt x="14151" y="15620"/>
                  </a:lnTo>
                  <a:lnTo>
                    <a:pt x="15240" y="16573"/>
                  </a:lnTo>
                  <a:lnTo>
                    <a:pt x="15240" y="14732"/>
                  </a:lnTo>
                  <a:close/>
                </a:path>
                <a:path w="35559" h="17145">
                  <a:moveTo>
                    <a:pt x="28738" y="15457"/>
                  </a:moveTo>
                  <a:lnTo>
                    <a:pt x="28041" y="16154"/>
                  </a:lnTo>
                  <a:lnTo>
                    <a:pt x="27969" y="16405"/>
                  </a:lnTo>
                  <a:lnTo>
                    <a:pt x="29146" y="15620"/>
                  </a:lnTo>
                  <a:lnTo>
                    <a:pt x="28738" y="15457"/>
                  </a:lnTo>
                  <a:close/>
                </a:path>
                <a:path w="35559" h="17145">
                  <a:moveTo>
                    <a:pt x="7620" y="12192"/>
                  </a:moveTo>
                  <a:lnTo>
                    <a:pt x="6749" y="12845"/>
                  </a:lnTo>
                  <a:lnTo>
                    <a:pt x="6096" y="13716"/>
                  </a:lnTo>
                  <a:lnTo>
                    <a:pt x="9144" y="16383"/>
                  </a:lnTo>
                  <a:lnTo>
                    <a:pt x="9042" y="14020"/>
                  </a:lnTo>
                  <a:lnTo>
                    <a:pt x="7620" y="12192"/>
                  </a:lnTo>
                  <a:close/>
                </a:path>
                <a:path w="35559" h="17145">
                  <a:moveTo>
                    <a:pt x="32004" y="15240"/>
                  </a:moveTo>
                  <a:lnTo>
                    <a:pt x="30915" y="16328"/>
                  </a:lnTo>
                  <a:lnTo>
                    <a:pt x="31051" y="16383"/>
                  </a:lnTo>
                  <a:lnTo>
                    <a:pt x="32004" y="15748"/>
                  </a:lnTo>
                  <a:lnTo>
                    <a:pt x="32004" y="15240"/>
                  </a:lnTo>
                  <a:close/>
                </a:path>
                <a:path w="35559" h="17145">
                  <a:moveTo>
                    <a:pt x="26289" y="14477"/>
                  </a:moveTo>
                  <a:lnTo>
                    <a:pt x="26814" y="15528"/>
                  </a:lnTo>
                  <a:lnTo>
                    <a:pt x="27867" y="16328"/>
                  </a:lnTo>
                  <a:lnTo>
                    <a:pt x="28738" y="15457"/>
                  </a:lnTo>
                  <a:lnTo>
                    <a:pt x="26289" y="14477"/>
                  </a:lnTo>
                  <a:close/>
                </a:path>
                <a:path w="35559" h="17145">
                  <a:moveTo>
                    <a:pt x="31623" y="13969"/>
                  </a:moveTo>
                  <a:lnTo>
                    <a:pt x="29146" y="15620"/>
                  </a:lnTo>
                  <a:lnTo>
                    <a:pt x="30915" y="16328"/>
                  </a:lnTo>
                  <a:lnTo>
                    <a:pt x="32004" y="15240"/>
                  </a:lnTo>
                  <a:lnTo>
                    <a:pt x="31895" y="14151"/>
                  </a:lnTo>
                  <a:lnTo>
                    <a:pt x="31623" y="13969"/>
                  </a:lnTo>
                  <a:close/>
                </a:path>
                <a:path w="35559" h="17145">
                  <a:moveTo>
                    <a:pt x="12192" y="9143"/>
                  </a:moveTo>
                  <a:lnTo>
                    <a:pt x="12192" y="15240"/>
                  </a:lnTo>
                  <a:lnTo>
                    <a:pt x="12895" y="16295"/>
                  </a:lnTo>
                  <a:lnTo>
                    <a:pt x="13716" y="15240"/>
                  </a:lnTo>
                  <a:lnTo>
                    <a:pt x="15240" y="13716"/>
                  </a:lnTo>
                  <a:lnTo>
                    <a:pt x="15240" y="12192"/>
                  </a:lnTo>
                  <a:lnTo>
                    <a:pt x="12192" y="9143"/>
                  </a:lnTo>
                  <a:close/>
                </a:path>
                <a:path w="35559" h="17145">
                  <a:moveTo>
                    <a:pt x="13716" y="15240"/>
                  </a:moveTo>
                  <a:lnTo>
                    <a:pt x="12954" y="16256"/>
                  </a:lnTo>
                  <a:lnTo>
                    <a:pt x="14020" y="15544"/>
                  </a:lnTo>
                  <a:lnTo>
                    <a:pt x="13716" y="15240"/>
                  </a:lnTo>
                  <a:close/>
                </a:path>
                <a:path w="35559" h="17145">
                  <a:moveTo>
                    <a:pt x="18288" y="14732"/>
                  </a:moveTo>
                  <a:lnTo>
                    <a:pt x="18288" y="15240"/>
                  </a:lnTo>
                  <a:lnTo>
                    <a:pt x="19659" y="16154"/>
                  </a:lnTo>
                  <a:lnTo>
                    <a:pt x="18592" y="14935"/>
                  </a:lnTo>
                  <a:lnTo>
                    <a:pt x="18288" y="14732"/>
                  </a:lnTo>
                  <a:close/>
                </a:path>
                <a:path w="35559" h="17145">
                  <a:moveTo>
                    <a:pt x="21336" y="15240"/>
                  </a:moveTo>
                  <a:lnTo>
                    <a:pt x="21336" y="15620"/>
                  </a:lnTo>
                  <a:lnTo>
                    <a:pt x="21751" y="15932"/>
                  </a:lnTo>
                  <a:lnTo>
                    <a:pt x="22250" y="16154"/>
                  </a:lnTo>
                  <a:lnTo>
                    <a:pt x="21336" y="15240"/>
                  </a:lnTo>
                  <a:close/>
                </a:path>
                <a:path w="35559" h="17145">
                  <a:moveTo>
                    <a:pt x="21336" y="15620"/>
                  </a:moveTo>
                  <a:lnTo>
                    <a:pt x="21336" y="15748"/>
                  </a:lnTo>
                  <a:lnTo>
                    <a:pt x="21751" y="15932"/>
                  </a:lnTo>
                  <a:lnTo>
                    <a:pt x="21336" y="15620"/>
                  </a:lnTo>
                  <a:close/>
                </a:path>
                <a:path w="35559" h="17145">
                  <a:moveTo>
                    <a:pt x="18288" y="13716"/>
                  </a:moveTo>
                  <a:lnTo>
                    <a:pt x="18331" y="14412"/>
                  </a:lnTo>
                  <a:lnTo>
                    <a:pt x="21336" y="15748"/>
                  </a:lnTo>
                  <a:lnTo>
                    <a:pt x="18288" y="13716"/>
                  </a:lnTo>
                  <a:close/>
                </a:path>
                <a:path w="35559" h="17145">
                  <a:moveTo>
                    <a:pt x="18288" y="13334"/>
                  </a:moveTo>
                  <a:lnTo>
                    <a:pt x="18288" y="13716"/>
                  </a:lnTo>
                  <a:lnTo>
                    <a:pt x="21336" y="15748"/>
                  </a:lnTo>
                  <a:lnTo>
                    <a:pt x="21212" y="15528"/>
                  </a:lnTo>
                  <a:lnTo>
                    <a:pt x="18288" y="13334"/>
                  </a:lnTo>
                  <a:close/>
                </a:path>
                <a:path w="35559" h="17145">
                  <a:moveTo>
                    <a:pt x="32613" y="14630"/>
                  </a:moveTo>
                  <a:lnTo>
                    <a:pt x="32004" y="15240"/>
                  </a:lnTo>
                  <a:lnTo>
                    <a:pt x="32004" y="15748"/>
                  </a:lnTo>
                  <a:lnTo>
                    <a:pt x="33092" y="15022"/>
                  </a:lnTo>
                  <a:lnTo>
                    <a:pt x="32613" y="14630"/>
                  </a:lnTo>
                  <a:close/>
                </a:path>
                <a:path w="35559" h="17145">
                  <a:moveTo>
                    <a:pt x="18288" y="12192"/>
                  </a:moveTo>
                  <a:lnTo>
                    <a:pt x="18288" y="13334"/>
                  </a:lnTo>
                  <a:lnTo>
                    <a:pt x="21336" y="15620"/>
                  </a:lnTo>
                  <a:lnTo>
                    <a:pt x="21336" y="15240"/>
                  </a:lnTo>
                  <a:lnTo>
                    <a:pt x="18288" y="12192"/>
                  </a:lnTo>
                  <a:close/>
                </a:path>
                <a:path w="35559" h="17145">
                  <a:moveTo>
                    <a:pt x="28956" y="12192"/>
                  </a:moveTo>
                  <a:lnTo>
                    <a:pt x="28956" y="15240"/>
                  </a:lnTo>
                  <a:lnTo>
                    <a:pt x="28738" y="15457"/>
                  </a:lnTo>
                  <a:lnTo>
                    <a:pt x="29146" y="15620"/>
                  </a:lnTo>
                  <a:lnTo>
                    <a:pt x="31623" y="13969"/>
                  </a:lnTo>
                  <a:lnTo>
                    <a:pt x="28956" y="12192"/>
                  </a:lnTo>
                  <a:close/>
                </a:path>
                <a:path w="35559" h="17145">
                  <a:moveTo>
                    <a:pt x="26125" y="14412"/>
                  </a:moveTo>
                  <a:lnTo>
                    <a:pt x="26706" y="15457"/>
                  </a:lnTo>
                  <a:lnTo>
                    <a:pt x="26289" y="14477"/>
                  </a:lnTo>
                  <a:lnTo>
                    <a:pt x="26125" y="14412"/>
                  </a:lnTo>
                  <a:close/>
                </a:path>
                <a:path w="35559" h="17145">
                  <a:moveTo>
                    <a:pt x="15240" y="13716"/>
                  </a:moveTo>
                  <a:lnTo>
                    <a:pt x="13716" y="15240"/>
                  </a:lnTo>
                  <a:lnTo>
                    <a:pt x="14045" y="15528"/>
                  </a:lnTo>
                  <a:lnTo>
                    <a:pt x="15240" y="14732"/>
                  </a:lnTo>
                  <a:lnTo>
                    <a:pt x="15240" y="13716"/>
                  </a:lnTo>
                  <a:close/>
                </a:path>
                <a:path w="35559" h="17145">
                  <a:moveTo>
                    <a:pt x="25908" y="14325"/>
                  </a:moveTo>
                  <a:lnTo>
                    <a:pt x="26009" y="14935"/>
                  </a:lnTo>
                  <a:lnTo>
                    <a:pt x="26706" y="15457"/>
                  </a:lnTo>
                  <a:lnTo>
                    <a:pt x="26125" y="14412"/>
                  </a:lnTo>
                  <a:lnTo>
                    <a:pt x="25908" y="14325"/>
                  </a:lnTo>
                  <a:close/>
                </a:path>
                <a:path w="35559" h="17145">
                  <a:moveTo>
                    <a:pt x="25908" y="10160"/>
                  </a:moveTo>
                  <a:lnTo>
                    <a:pt x="26035" y="13969"/>
                  </a:lnTo>
                  <a:lnTo>
                    <a:pt x="26289" y="14477"/>
                  </a:lnTo>
                  <a:lnTo>
                    <a:pt x="28738" y="15457"/>
                  </a:lnTo>
                  <a:lnTo>
                    <a:pt x="28956" y="15240"/>
                  </a:lnTo>
                  <a:lnTo>
                    <a:pt x="27293" y="11083"/>
                  </a:lnTo>
                  <a:lnTo>
                    <a:pt x="25908" y="10160"/>
                  </a:lnTo>
                  <a:close/>
                </a:path>
                <a:path w="35559" h="17145">
                  <a:moveTo>
                    <a:pt x="16764" y="13716"/>
                  </a:moveTo>
                  <a:lnTo>
                    <a:pt x="18288" y="15240"/>
                  </a:lnTo>
                  <a:lnTo>
                    <a:pt x="18288" y="14732"/>
                  </a:lnTo>
                  <a:lnTo>
                    <a:pt x="16764" y="13716"/>
                  </a:lnTo>
                  <a:close/>
                </a:path>
                <a:path w="35559" h="17145">
                  <a:moveTo>
                    <a:pt x="18288" y="11683"/>
                  </a:moveTo>
                  <a:lnTo>
                    <a:pt x="18288" y="12192"/>
                  </a:lnTo>
                  <a:lnTo>
                    <a:pt x="21336" y="15240"/>
                  </a:lnTo>
                  <a:lnTo>
                    <a:pt x="21336" y="13716"/>
                  </a:lnTo>
                  <a:lnTo>
                    <a:pt x="18288" y="11683"/>
                  </a:lnTo>
                  <a:close/>
                </a:path>
                <a:path w="35559" h="17145">
                  <a:moveTo>
                    <a:pt x="24384" y="13716"/>
                  </a:moveTo>
                  <a:lnTo>
                    <a:pt x="25908" y="15240"/>
                  </a:lnTo>
                  <a:lnTo>
                    <a:pt x="25908" y="14858"/>
                  </a:lnTo>
                  <a:lnTo>
                    <a:pt x="24384" y="13716"/>
                  </a:lnTo>
                  <a:close/>
                </a:path>
                <a:path w="35559" h="17145">
                  <a:moveTo>
                    <a:pt x="27293" y="11083"/>
                  </a:moveTo>
                  <a:lnTo>
                    <a:pt x="28956" y="15240"/>
                  </a:lnTo>
                  <a:lnTo>
                    <a:pt x="28956" y="12192"/>
                  </a:lnTo>
                  <a:lnTo>
                    <a:pt x="27293" y="11083"/>
                  </a:lnTo>
                  <a:close/>
                </a:path>
                <a:path w="35559" h="17145">
                  <a:moveTo>
                    <a:pt x="32004" y="14224"/>
                  </a:moveTo>
                  <a:lnTo>
                    <a:pt x="32004" y="15240"/>
                  </a:lnTo>
                  <a:lnTo>
                    <a:pt x="32512" y="14732"/>
                  </a:lnTo>
                  <a:lnTo>
                    <a:pt x="32548" y="14586"/>
                  </a:lnTo>
                  <a:lnTo>
                    <a:pt x="32004" y="14224"/>
                  </a:lnTo>
                  <a:close/>
                </a:path>
                <a:path w="35559" h="17145">
                  <a:moveTo>
                    <a:pt x="22625" y="13012"/>
                  </a:moveTo>
                  <a:lnTo>
                    <a:pt x="24384" y="15022"/>
                  </a:lnTo>
                  <a:lnTo>
                    <a:pt x="24384" y="13716"/>
                  </a:lnTo>
                  <a:lnTo>
                    <a:pt x="22625" y="13012"/>
                  </a:lnTo>
                  <a:close/>
                </a:path>
                <a:path w="35559" h="17145">
                  <a:moveTo>
                    <a:pt x="35052" y="12192"/>
                  </a:moveTo>
                  <a:lnTo>
                    <a:pt x="32613" y="14630"/>
                  </a:lnTo>
                  <a:lnTo>
                    <a:pt x="33147" y="14986"/>
                  </a:lnTo>
                  <a:lnTo>
                    <a:pt x="35052" y="13716"/>
                  </a:lnTo>
                  <a:lnTo>
                    <a:pt x="35052" y="12192"/>
                  </a:lnTo>
                  <a:close/>
                </a:path>
                <a:path w="35559" h="17145">
                  <a:moveTo>
                    <a:pt x="18288" y="14586"/>
                  </a:moveTo>
                  <a:lnTo>
                    <a:pt x="18288" y="14732"/>
                  </a:lnTo>
                  <a:lnTo>
                    <a:pt x="18592" y="14935"/>
                  </a:lnTo>
                  <a:lnTo>
                    <a:pt x="18288" y="14586"/>
                  </a:lnTo>
                  <a:close/>
                </a:path>
                <a:path w="35559" h="17145">
                  <a:moveTo>
                    <a:pt x="24384" y="13716"/>
                  </a:moveTo>
                  <a:lnTo>
                    <a:pt x="25908" y="14858"/>
                  </a:lnTo>
                  <a:lnTo>
                    <a:pt x="25908" y="14325"/>
                  </a:lnTo>
                  <a:lnTo>
                    <a:pt x="24384" y="13716"/>
                  </a:lnTo>
                  <a:close/>
                </a:path>
                <a:path w="35559" h="17145">
                  <a:moveTo>
                    <a:pt x="15240" y="13716"/>
                  </a:moveTo>
                  <a:lnTo>
                    <a:pt x="15240" y="14732"/>
                  </a:lnTo>
                  <a:lnTo>
                    <a:pt x="15932" y="14270"/>
                  </a:lnTo>
                  <a:lnTo>
                    <a:pt x="15240" y="13716"/>
                  </a:lnTo>
                  <a:close/>
                </a:path>
                <a:path w="35559" h="17145">
                  <a:moveTo>
                    <a:pt x="16764" y="13716"/>
                  </a:moveTo>
                  <a:lnTo>
                    <a:pt x="16110" y="14151"/>
                  </a:lnTo>
                  <a:lnTo>
                    <a:pt x="16764" y="14732"/>
                  </a:lnTo>
                  <a:lnTo>
                    <a:pt x="16764" y="13716"/>
                  </a:lnTo>
                  <a:close/>
                </a:path>
                <a:path w="35559" h="17145">
                  <a:moveTo>
                    <a:pt x="16764" y="13716"/>
                  </a:moveTo>
                  <a:lnTo>
                    <a:pt x="18288" y="14732"/>
                  </a:lnTo>
                  <a:lnTo>
                    <a:pt x="18192" y="14477"/>
                  </a:lnTo>
                  <a:lnTo>
                    <a:pt x="18010" y="14270"/>
                  </a:lnTo>
                  <a:lnTo>
                    <a:pt x="16764" y="13716"/>
                  </a:lnTo>
                  <a:close/>
                </a:path>
                <a:path w="35559" h="17145">
                  <a:moveTo>
                    <a:pt x="30480" y="1524"/>
                  </a:moveTo>
                  <a:lnTo>
                    <a:pt x="27432" y="1524"/>
                  </a:lnTo>
                  <a:lnTo>
                    <a:pt x="32004" y="4572"/>
                  </a:lnTo>
                  <a:lnTo>
                    <a:pt x="32073" y="14270"/>
                  </a:lnTo>
                  <a:lnTo>
                    <a:pt x="32613" y="14630"/>
                  </a:lnTo>
                  <a:lnTo>
                    <a:pt x="33528" y="13716"/>
                  </a:lnTo>
                  <a:lnTo>
                    <a:pt x="33528" y="5079"/>
                  </a:lnTo>
                  <a:lnTo>
                    <a:pt x="30480" y="3048"/>
                  </a:lnTo>
                  <a:lnTo>
                    <a:pt x="32766" y="3048"/>
                  </a:lnTo>
                  <a:lnTo>
                    <a:pt x="30480" y="1524"/>
                  </a:lnTo>
                  <a:close/>
                </a:path>
                <a:path w="35559" h="17145">
                  <a:moveTo>
                    <a:pt x="18010" y="14270"/>
                  </a:moveTo>
                  <a:lnTo>
                    <a:pt x="18288" y="14586"/>
                  </a:lnTo>
                  <a:lnTo>
                    <a:pt x="18288" y="14393"/>
                  </a:lnTo>
                  <a:lnTo>
                    <a:pt x="18010" y="14270"/>
                  </a:lnTo>
                  <a:close/>
                </a:path>
                <a:path w="35559" h="17145">
                  <a:moveTo>
                    <a:pt x="7620" y="11683"/>
                  </a:moveTo>
                  <a:lnTo>
                    <a:pt x="4572" y="13716"/>
                  </a:lnTo>
                  <a:lnTo>
                    <a:pt x="4572" y="14477"/>
                  </a:lnTo>
                  <a:lnTo>
                    <a:pt x="6749" y="12845"/>
                  </a:lnTo>
                  <a:lnTo>
                    <a:pt x="7620" y="11683"/>
                  </a:lnTo>
                  <a:close/>
                </a:path>
                <a:path w="35559" h="17145">
                  <a:moveTo>
                    <a:pt x="25908" y="13716"/>
                  </a:moveTo>
                  <a:lnTo>
                    <a:pt x="26020" y="14224"/>
                  </a:lnTo>
                  <a:lnTo>
                    <a:pt x="26125" y="14412"/>
                  </a:lnTo>
                  <a:lnTo>
                    <a:pt x="26289" y="14477"/>
                  </a:lnTo>
                  <a:lnTo>
                    <a:pt x="25908" y="13716"/>
                  </a:lnTo>
                  <a:close/>
                </a:path>
                <a:path w="35559" h="17145">
                  <a:moveTo>
                    <a:pt x="25908" y="14020"/>
                  </a:moveTo>
                  <a:lnTo>
                    <a:pt x="25908" y="14325"/>
                  </a:lnTo>
                  <a:lnTo>
                    <a:pt x="26125" y="14412"/>
                  </a:lnTo>
                  <a:lnTo>
                    <a:pt x="25908" y="14020"/>
                  </a:lnTo>
                  <a:close/>
                </a:path>
                <a:path w="35559" h="17145">
                  <a:moveTo>
                    <a:pt x="16764" y="12192"/>
                  </a:moveTo>
                  <a:lnTo>
                    <a:pt x="16859" y="12954"/>
                  </a:lnTo>
                  <a:lnTo>
                    <a:pt x="18010" y="14270"/>
                  </a:lnTo>
                  <a:lnTo>
                    <a:pt x="18288" y="14393"/>
                  </a:lnTo>
                  <a:lnTo>
                    <a:pt x="18288" y="13334"/>
                  </a:lnTo>
                  <a:lnTo>
                    <a:pt x="16764" y="12192"/>
                  </a:lnTo>
                  <a:close/>
                </a:path>
                <a:path w="35559" h="17145">
                  <a:moveTo>
                    <a:pt x="24384" y="11277"/>
                  </a:moveTo>
                  <a:lnTo>
                    <a:pt x="24384" y="13716"/>
                  </a:lnTo>
                  <a:lnTo>
                    <a:pt x="25908" y="14325"/>
                  </a:lnTo>
                  <a:lnTo>
                    <a:pt x="25879" y="13969"/>
                  </a:lnTo>
                  <a:lnTo>
                    <a:pt x="24384" y="11277"/>
                  </a:lnTo>
                  <a:close/>
                </a:path>
                <a:path w="35559" h="17145">
                  <a:moveTo>
                    <a:pt x="16764" y="12845"/>
                  </a:moveTo>
                  <a:lnTo>
                    <a:pt x="16764" y="13716"/>
                  </a:lnTo>
                  <a:lnTo>
                    <a:pt x="18010" y="14270"/>
                  </a:lnTo>
                  <a:lnTo>
                    <a:pt x="16764" y="12845"/>
                  </a:lnTo>
                  <a:close/>
                </a:path>
                <a:path w="35559" h="17145">
                  <a:moveTo>
                    <a:pt x="16002" y="12954"/>
                  </a:moveTo>
                  <a:lnTo>
                    <a:pt x="15240" y="13716"/>
                  </a:lnTo>
                  <a:lnTo>
                    <a:pt x="16002" y="14224"/>
                  </a:lnTo>
                  <a:lnTo>
                    <a:pt x="16764" y="13716"/>
                  </a:lnTo>
                  <a:lnTo>
                    <a:pt x="16002" y="12954"/>
                  </a:lnTo>
                  <a:close/>
                </a:path>
                <a:path w="35559" h="17145">
                  <a:moveTo>
                    <a:pt x="32004" y="13716"/>
                  </a:moveTo>
                  <a:lnTo>
                    <a:pt x="31623" y="13969"/>
                  </a:lnTo>
                  <a:lnTo>
                    <a:pt x="32004" y="14224"/>
                  </a:lnTo>
                  <a:lnTo>
                    <a:pt x="32004" y="13716"/>
                  </a:lnTo>
                  <a:close/>
                </a:path>
                <a:path w="35559" h="17145">
                  <a:moveTo>
                    <a:pt x="9144" y="12192"/>
                  </a:moveTo>
                  <a:lnTo>
                    <a:pt x="7620" y="12192"/>
                  </a:lnTo>
                  <a:lnTo>
                    <a:pt x="9144" y="14151"/>
                  </a:lnTo>
                  <a:lnTo>
                    <a:pt x="9144" y="12192"/>
                  </a:lnTo>
                  <a:close/>
                </a:path>
                <a:path w="35559" h="17145">
                  <a:moveTo>
                    <a:pt x="24384" y="10667"/>
                  </a:moveTo>
                  <a:lnTo>
                    <a:pt x="24384" y="11277"/>
                  </a:lnTo>
                  <a:lnTo>
                    <a:pt x="25908" y="14020"/>
                  </a:lnTo>
                  <a:lnTo>
                    <a:pt x="25908" y="13716"/>
                  </a:lnTo>
                  <a:lnTo>
                    <a:pt x="24384" y="10667"/>
                  </a:lnTo>
                  <a:close/>
                </a:path>
                <a:path w="35559" h="17145">
                  <a:moveTo>
                    <a:pt x="28956" y="10160"/>
                  </a:moveTo>
                  <a:lnTo>
                    <a:pt x="28956" y="12192"/>
                  </a:lnTo>
                  <a:lnTo>
                    <a:pt x="31623" y="13969"/>
                  </a:lnTo>
                  <a:lnTo>
                    <a:pt x="32004" y="13716"/>
                  </a:lnTo>
                  <a:lnTo>
                    <a:pt x="32004" y="12192"/>
                  </a:lnTo>
                  <a:lnTo>
                    <a:pt x="28956" y="10160"/>
                  </a:lnTo>
                  <a:close/>
                </a:path>
                <a:path w="35559" h="17145">
                  <a:moveTo>
                    <a:pt x="15240" y="12192"/>
                  </a:moveTo>
                  <a:lnTo>
                    <a:pt x="15240" y="13716"/>
                  </a:lnTo>
                  <a:lnTo>
                    <a:pt x="15943" y="13012"/>
                  </a:lnTo>
                  <a:lnTo>
                    <a:pt x="15893" y="12845"/>
                  </a:lnTo>
                  <a:lnTo>
                    <a:pt x="15240" y="12192"/>
                  </a:lnTo>
                  <a:close/>
                </a:path>
                <a:path w="35559" h="17145">
                  <a:moveTo>
                    <a:pt x="16459" y="12496"/>
                  </a:moveTo>
                  <a:lnTo>
                    <a:pt x="16110" y="12845"/>
                  </a:lnTo>
                  <a:lnTo>
                    <a:pt x="16060" y="13012"/>
                  </a:lnTo>
                  <a:lnTo>
                    <a:pt x="16764" y="13716"/>
                  </a:lnTo>
                  <a:lnTo>
                    <a:pt x="16764" y="12845"/>
                  </a:lnTo>
                  <a:lnTo>
                    <a:pt x="16459" y="12496"/>
                  </a:lnTo>
                  <a:close/>
                </a:path>
                <a:path w="35559" h="17145">
                  <a:moveTo>
                    <a:pt x="21058" y="11222"/>
                  </a:moveTo>
                  <a:lnTo>
                    <a:pt x="22625" y="13012"/>
                  </a:lnTo>
                  <a:lnTo>
                    <a:pt x="24384" y="13716"/>
                  </a:lnTo>
                  <a:lnTo>
                    <a:pt x="21058" y="11222"/>
                  </a:lnTo>
                  <a:close/>
                </a:path>
                <a:path w="35559" h="17145">
                  <a:moveTo>
                    <a:pt x="23198" y="9143"/>
                  </a:moveTo>
                  <a:lnTo>
                    <a:pt x="19812" y="9143"/>
                  </a:lnTo>
                  <a:lnTo>
                    <a:pt x="19456" y="9391"/>
                  </a:lnTo>
                  <a:lnTo>
                    <a:pt x="21018" y="11175"/>
                  </a:lnTo>
                  <a:lnTo>
                    <a:pt x="24384" y="13716"/>
                  </a:lnTo>
                  <a:lnTo>
                    <a:pt x="24276" y="11083"/>
                  </a:lnTo>
                  <a:lnTo>
                    <a:pt x="23198" y="9143"/>
                  </a:lnTo>
                  <a:close/>
                </a:path>
                <a:path w="35559" h="17145">
                  <a:moveTo>
                    <a:pt x="24384" y="9143"/>
                  </a:moveTo>
                  <a:lnTo>
                    <a:pt x="24479" y="10858"/>
                  </a:lnTo>
                  <a:lnTo>
                    <a:pt x="25908" y="13716"/>
                  </a:lnTo>
                  <a:lnTo>
                    <a:pt x="25908" y="10160"/>
                  </a:lnTo>
                  <a:lnTo>
                    <a:pt x="24384" y="9143"/>
                  </a:lnTo>
                  <a:close/>
                </a:path>
                <a:path w="35559" h="17145">
                  <a:moveTo>
                    <a:pt x="33528" y="5079"/>
                  </a:moveTo>
                  <a:lnTo>
                    <a:pt x="33528" y="13716"/>
                  </a:lnTo>
                  <a:lnTo>
                    <a:pt x="35052" y="12192"/>
                  </a:lnTo>
                  <a:lnTo>
                    <a:pt x="35052" y="6095"/>
                  </a:lnTo>
                  <a:lnTo>
                    <a:pt x="33528" y="5079"/>
                  </a:lnTo>
                  <a:close/>
                </a:path>
                <a:path w="35559" h="17145">
                  <a:moveTo>
                    <a:pt x="17145" y="10921"/>
                  </a:moveTo>
                  <a:lnTo>
                    <a:pt x="16872" y="11103"/>
                  </a:lnTo>
                  <a:lnTo>
                    <a:pt x="16764" y="12192"/>
                  </a:lnTo>
                  <a:lnTo>
                    <a:pt x="18288" y="13334"/>
                  </a:lnTo>
                  <a:lnTo>
                    <a:pt x="18288" y="11683"/>
                  </a:lnTo>
                  <a:lnTo>
                    <a:pt x="17145" y="10921"/>
                  </a:lnTo>
                  <a:close/>
                </a:path>
                <a:path w="35559" h="17145">
                  <a:moveTo>
                    <a:pt x="20029" y="10450"/>
                  </a:moveTo>
                  <a:lnTo>
                    <a:pt x="21118" y="12409"/>
                  </a:lnTo>
                  <a:lnTo>
                    <a:pt x="22625" y="13012"/>
                  </a:lnTo>
                  <a:lnTo>
                    <a:pt x="21107" y="11277"/>
                  </a:lnTo>
                  <a:lnTo>
                    <a:pt x="20029" y="10450"/>
                  </a:lnTo>
                  <a:close/>
                </a:path>
                <a:path w="35559" h="17145">
                  <a:moveTo>
                    <a:pt x="15841" y="11790"/>
                  </a:moveTo>
                  <a:lnTo>
                    <a:pt x="15240" y="12192"/>
                  </a:lnTo>
                  <a:lnTo>
                    <a:pt x="16002" y="12954"/>
                  </a:lnTo>
                  <a:lnTo>
                    <a:pt x="16459" y="12496"/>
                  </a:lnTo>
                  <a:lnTo>
                    <a:pt x="15841" y="11790"/>
                  </a:lnTo>
                  <a:close/>
                </a:path>
                <a:path w="35559" h="17145">
                  <a:moveTo>
                    <a:pt x="9144" y="10667"/>
                  </a:moveTo>
                  <a:lnTo>
                    <a:pt x="7620" y="11683"/>
                  </a:lnTo>
                  <a:lnTo>
                    <a:pt x="6749" y="12845"/>
                  </a:lnTo>
                  <a:lnTo>
                    <a:pt x="7620" y="12192"/>
                  </a:lnTo>
                  <a:lnTo>
                    <a:pt x="9144" y="12192"/>
                  </a:lnTo>
                  <a:lnTo>
                    <a:pt x="9144" y="10667"/>
                  </a:lnTo>
                  <a:close/>
                </a:path>
                <a:path w="35559" h="17145">
                  <a:moveTo>
                    <a:pt x="16764" y="12192"/>
                  </a:moveTo>
                  <a:lnTo>
                    <a:pt x="16459" y="12496"/>
                  </a:lnTo>
                  <a:lnTo>
                    <a:pt x="16764" y="12845"/>
                  </a:lnTo>
                  <a:lnTo>
                    <a:pt x="16764" y="12192"/>
                  </a:lnTo>
                  <a:close/>
                </a:path>
                <a:path w="35559" h="17145">
                  <a:moveTo>
                    <a:pt x="16764" y="11175"/>
                  </a:moveTo>
                  <a:lnTo>
                    <a:pt x="15841" y="11790"/>
                  </a:lnTo>
                  <a:lnTo>
                    <a:pt x="16459" y="12496"/>
                  </a:lnTo>
                  <a:lnTo>
                    <a:pt x="16764" y="12192"/>
                  </a:lnTo>
                  <a:lnTo>
                    <a:pt x="16764" y="11175"/>
                  </a:lnTo>
                  <a:close/>
                </a:path>
                <a:path w="35559" h="17145">
                  <a:moveTo>
                    <a:pt x="19005" y="9681"/>
                  </a:moveTo>
                  <a:lnTo>
                    <a:pt x="18288" y="10160"/>
                  </a:lnTo>
                  <a:lnTo>
                    <a:pt x="18288" y="11277"/>
                  </a:lnTo>
                  <a:lnTo>
                    <a:pt x="21118" y="12409"/>
                  </a:lnTo>
                  <a:lnTo>
                    <a:pt x="20029" y="10450"/>
                  </a:lnTo>
                  <a:lnTo>
                    <a:pt x="19005" y="9681"/>
                  </a:lnTo>
                  <a:close/>
                </a:path>
                <a:path w="35559" h="17145">
                  <a:moveTo>
                    <a:pt x="12192" y="7620"/>
                  </a:moveTo>
                  <a:lnTo>
                    <a:pt x="12192" y="9143"/>
                  </a:lnTo>
                  <a:lnTo>
                    <a:pt x="15240" y="12192"/>
                  </a:lnTo>
                  <a:lnTo>
                    <a:pt x="15222" y="11083"/>
                  </a:lnTo>
                  <a:lnTo>
                    <a:pt x="12192" y="7620"/>
                  </a:lnTo>
                  <a:close/>
                </a:path>
                <a:path w="35559" h="17145">
                  <a:moveTo>
                    <a:pt x="15240" y="11103"/>
                  </a:moveTo>
                  <a:lnTo>
                    <a:pt x="15240" y="12192"/>
                  </a:lnTo>
                  <a:lnTo>
                    <a:pt x="15841" y="11790"/>
                  </a:lnTo>
                  <a:lnTo>
                    <a:pt x="15240" y="11103"/>
                  </a:lnTo>
                  <a:close/>
                </a:path>
                <a:path w="35559" h="17145">
                  <a:moveTo>
                    <a:pt x="25908" y="4063"/>
                  </a:moveTo>
                  <a:lnTo>
                    <a:pt x="26015" y="7888"/>
                  </a:lnTo>
                  <a:lnTo>
                    <a:pt x="27203" y="10858"/>
                  </a:lnTo>
                  <a:lnTo>
                    <a:pt x="27323" y="11103"/>
                  </a:lnTo>
                  <a:lnTo>
                    <a:pt x="28956" y="12192"/>
                  </a:lnTo>
                  <a:lnTo>
                    <a:pt x="28956" y="10160"/>
                  </a:lnTo>
                  <a:lnTo>
                    <a:pt x="27432" y="9143"/>
                  </a:lnTo>
                  <a:lnTo>
                    <a:pt x="28956" y="9143"/>
                  </a:lnTo>
                  <a:lnTo>
                    <a:pt x="28956" y="6095"/>
                  </a:lnTo>
                  <a:lnTo>
                    <a:pt x="25908" y="4063"/>
                  </a:lnTo>
                  <a:close/>
                </a:path>
                <a:path w="35559" h="17145">
                  <a:moveTo>
                    <a:pt x="28956" y="6095"/>
                  </a:moveTo>
                  <a:lnTo>
                    <a:pt x="28956" y="10160"/>
                  </a:lnTo>
                  <a:lnTo>
                    <a:pt x="32004" y="12192"/>
                  </a:lnTo>
                  <a:lnTo>
                    <a:pt x="32004" y="9143"/>
                  </a:lnTo>
                  <a:lnTo>
                    <a:pt x="28956" y="6095"/>
                  </a:lnTo>
                  <a:close/>
                </a:path>
                <a:path w="35559" h="17145">
                  <a:moveTo>
                    <a:pt x="15240" y="4572"/>
                  </a:moveTo>
                  <a:lnTo>
                    <a:pt x="15303" y="11175"/>
                  </a:lnTo>
                  <a:lnTo>
                    <a:pt x="15841" y="11790"/>
                  </a:lnTo>
                  <a:lnTo>
                    <a:pt x="16694" y="11222"/>
                  </a:lnTo>
                  <a:lnTo>
                    <a:pt x="16764" y="6313"/>
                  </a:lnTo>
                  <a:lnTo>
                    <a:pt x="15240" y="4572"/>
                  </a:lnTo>
                  <a:close/>
                </a:path>
                <a:path w="35559" h="17145">
                  <a:moveTo>
                    <a:pt x="9144" y="9651"/>
                  </a:moveTo>
                  <a:lnTo>
                    <a:pt x="7620" y="11683"/>
                  </a:lnTo>
                  <a:lnTo>
                    <a:pt x="9144" y="10667"/>
                  </a:lnTo>
                  <a:lnTo>
                    <a:pt x="9144" y="9651"/>
                  </a:lnTo>
                  <a:close/>
                </a:path>
                <a:path w="35559" h="17145">
                  <a:moveTo>
                    <a:pt x="17240" y="10858"/>
                  </a:moveTo>
                  <a:lnTo>
                    <a:pt x="18288" y="11683"/>
                  </a:lnTo>
                  <a:lnTo>
                    <a:pt x="18288" y="11277"/>
                  </a:lnTo>
                  <a:lnTo>
                    <a:pt x="17240" y="10858"/>
                  </a:lnTo>
                  <a:close/>
                </a:path>
                <a:path w="35559" h="17145">
                  <a:moveTo>
                    <a:pt x="18288" y="10160"/>
                  </a:moveTo>
                  <a:lnTo>
                    <a:pt x="17240" y="10858"/>
                  </a:lnTo>
                  <a:lnTo>
                    <a:pt x="18288" y="11277"/>
                  </a:lnTo>
                  <a:lnTo>
                    <a:pt x="18288" y="10160"/>
                  </a:lnTo>
                  <a:close/>
                </a:path>
                <a:path w="35559" h="17145">
                  <a:moveTo>
                    <a:pt x="22501" y="7888"/>
                  </a:moveTo>
                  <a:lnTo>
                    <a:pt x="24384" y="11277"/>
                  </a:lnTo>
                  <a:lnTo>
                    <a:pt x="24275" y="10450"/>
                  </a:lnTo>
                  <a:lnTo>
                    <a:pt x="23241" y="8381"/>
                  </a:lnTo>
                  <a:lnTo>
                    <a:pt x="22501" y="7888"/>
                  </a:lnTo>
                  <a:close/>
                </a:path>
                <a:path w="35559" h="17145">
                  <a:moveTo>
                    <a:pt x="19451" y="9384"/>
                  </a:moveTo>
                  <a:lnTo>
                    <a:pt x="20029" y="10450"/>
                  </a:lnTo>
                  <a:lnTo>
                    <a:pt x="21058" y="11222"/>
                  </a:lnTo>
                  <a:lnTo>
                    <a:pt x="19451" y="9384"/>
                  </a:lnTo>
                  <a:close/>
                </a:path>
                <a:path w="35559" h="17145">
                  <a:moveTo>
                    <a:pt x="16764" y="10667"/>
                  </a:moveTo>
                  <a:lnTo>
                    <a:pt x="16764" y="11175"/>
                  </a:lnTo>
                  <a:lnTo>
                    <a:pt x="17145" y="10921"/>
                  </a:lnTo>
                  <a:lnTo>
                    <a:pt x="16764" y="10667"/>
                  </a:lnTo>
                  <a:close/>
                </a:path>
                <a:path w="35559" h="17145">
                  <a:moveTo>
                    <a:pt x="15240" y="4572"/>
                  </a:moveTo>
                  <a:lnTo>
                    <a:pt x="12192" y="7620"/>
                  </a:lnTo>
                  <a:lnTo>
                    <a:pt x="15240" y="11103"/>
                  </a:lnTo>
                  <a:lnTo>
                    <a:pt x="15240" y="4572"/>
                  </a:lnTo>
                  <a:close/>
                </a:path>
                <a:path w="35559" h="17145">
                  <a:moveTo>
                    <a:pt x="25908" y="7620"/>
                  </a:moveTo>
                  <a:lnTo>
                    <a:pt x="25908" y="10160"/>
                  </a:lnTo>
                  <a:lnTo>
                    <a:pt x="27293" y="11083"/>
                  </a:lnTo>
                  <a:lnTo>
                    <a:pt x="25908" y="7620"/>
                  </a:lnTo>
                  <a:close/>
                </a:path>
                <a:path w="35559" h="17145">
                  <a:moveTo>
                    <a:pt x="16764" y="10667"/>
                  </a:moveTo>
                  <a:lnTo>
                    <a:pt x="17145" y="10921"/>
                  </a:lnTo>
                  <a:lnTo>
                    <a:pt x="16764" y="10667"/>
                  </a:lnTo>
                  <a:close/>
                </a:path>
                <a:path w="35559" h="17145">
                  <a:moveTo>
                    <a:pt x="18084" y="7823"/>
                  </a:moveTo>
                  <a:lnTo>
                    <a:pt x="16764" y="9143"/>
                  </a:lnTo>
                  <a:lnTo>
                    <a:pt x="16764" y="10667"/>
                  </a:lnTo>
                  <a:lnTo>
                    <a:pt x="17240" y="10858"/>
                  </a:lnTo>
                  <a:lnTo>
                    <a:pt x="18288" y="10160"/>
                  </a:lnTo>
                  <a:lnTo>
                    <a:pt x="18288" y="8055"/>
                  </a:lnTo>
                  <a:lnTo>
                    <a:pt x="18084" y="7823"/>
                  </a:lnTo>
                  <a:close/>
                </a:path>
                <a:path w="35559" h="17145">
                  <a:moveTo>
                    <a:pt x="23241" y="8381"/>
                  </a:moveTo>
                  <a:lnTo>
                    <a:pt x="24384" y="10667"/>
                  </a:lnTo>
                  <a:lnTo>
                    <a:pt x="24384" y="9143"/>
                  </a:lnTo>
                  <a:lnTo>
                    <a:pt x="23241" y="8381"/>
                  </a:lnTo>
                  <a:close/>
                </a:path>
                <a:path w="35559" h="17145">
                  <a:moveTo>
                    <a:pt x="19441" y="9391"/>
                  </a:moveTo>
                  <a:lnTo>
                    <a:pt x="19005" y="9681"/>
                  </a:lnTo>
                  <a:lnTo>
                    <a:pt x="20029" y="10450"/>
                  </a:lnTo>
                  <a:lnTo>
                    <a:pt x="19441" y="9391"/>
                  </a:lnTo>
                  <a:close/>
                </a:path>
                <a:path w="35559" h="17145">
                  <a:moveTo>
                    <a:pt x="18288" y="9143"/>
                  </a:moveTo>
                  <a:lnTo>
                    <a:pt x="18288" y="10160"/>
                  </a:lnTo>
                  <a:lnTo>
                    <a:pt x="19005" y="9681"/>
                  </a:lnTo>
                  <a:lnTo>
                    <a:pt x="18288" y="9143"/>
                  </a:lnTo>
                  <a:close/>
                </a:path>
                <a:path w="35559" h="17145">
                  <a:moveTo>
                    <a:pt x="24384" y="3810"/>
                  </a:moveTo>
                  <a:lnTo>
                    <a:pt x="24384" y="9143"/>
                  </a:lnTo>
                  <a:lnTo>
                    <a:pt x="25908" y="10160"/>
                  </a:lnTo>
                  <a:lnTo>
                    <a:pt x="25786" y="7315"/>
                  </a:lnTo>
                  <a:lnTo>
                    <a:pt x="24384" y="3810"/>
                  </a:lnTo>
                  <a:close/>
                </a:path>
                <a:path w="35559" h="17145">
                  <a:moveTo>
                    <a:pt x="28956" y="9143"/>
                  </a:moveTo>
                  <a:lnTo>
                    <a:pt x="27432" y="9143"/>
                  </a:lnTo>
                  <a:lnTo>
                    <a:pt x="28956" y="10160"/>
                  </a:lnTo>
                  <a:lnTo>
                    <a:pt x="28956" y="9143"/>
                  </a:lnTo>
                  <a:close/>
                </a:path>
                <a:path w="35559" h="17145">
                  <a:moveTo>
                    <a:pt x="18634" y="8451"/>
                  </a:moveTo>
                  <a:lnTo>
                    <a:pt x="18288" y="9143"/>
                  </a:lnTo>
                  <a:lnTo>
                    <a:pt x="19005" y="9681"/>
                  </a:lnTo>
                  <a:lnTo>
                    <a:pt x="19441" y="9391"/>
                  </a:lnTo>
                  <a:lnTo>
                    <a:pt x="18634" y="8451"/>
                  </a:lnTo>
                  <a:close/>
                </a:path>
                <a:path w="35559" h="17145">
                  <a:moveTo>
                    <a:pt x="10668" y="7620"/>
                  </a:moveTo>
                  <a:lnTo>
                    <a:pt x="9144" y="9143"/>
                  </a:lnTo>
                  <a:lnTo>
                    <a:pt x="9144" y="9651"/>
                  </a:lnTo>
                  <a:lnTo>
                    <a:pt x="10668" y="7620"/>
                  </a:lnTo>
                  <a:close/>
                </a:path>
                <a:path w="35559" h="17145">
                  <a:moveTo>
                    <a:pt x="19812" y="6095"/>
                  </a:moveTo>
                  <a:lnTo>
                    <a:pt x="18948" y="7823"/>
                  </a:lnTo>
                  <a:lnTo>
                    <a:pt x="18880" y="8381"/>
                  </a:lnTo>
                  <a:lnTo>
                    <a:pt x="19451" y="9384"/>
                  </a:lnTo>
                  <a:lnTo>
                    <a:pt x="19812" y="9143"/>
                  </a:lnTo>
                  <a:lnTo>
                    <a:pt x="23198" y="9143"/>
                  </a:lnTo>
                  <a:lnTo>
                    <a:pt x="22501" y="7888"/>
                  </a:lnTo>
                  <a:lnTo>
                    <a:pt x="19812" y="6095"/>
                  </a:lnTo>
                  <a:close/>
                </a:path>
                <a:path w="35559" h="17145">
                  <a:moveTo>
                    <a:pt x="18769" y="8181"/>
                  </a:moveTo>
                  <a:lnTo>
                    <a:pt x="18634" y="8451"/>
                  </a:lnTo>
                  <a:lnTo>
                    <a:pt x="19414" y="9342"/>
                  </a:lnTo>
                  <a:lnTo>
                    <a:pt x="18769" y="8181"/>
                  </a:lnTo>
                  <a:close/>
                </a:path>
                <a:path w="35559" h="17145">
                  <a:moveTo>
                    <a:pt x="12192" y="6095"/>
                  </a:moveTo>
                  <a:lnTo>
                    <a:pt x="10668" y="7620"/>
                  </a:lnTo>
                  <a:lnTo>
                    <a:pt x="12192" y="9143"/>
                  </a:lnTo>
                  <a:lnTo>
                    <a:pt x="12192" y="6095"/>
                  </a:lnTo>
                  <a:close/>
                </a:path>
                <a:path w="35559" h="17145">
                  <a:moveTo>
                    <a:pt x="16764" y="6313"/>
                  </a:moveTo>
                  <a:lnTo>
                    <a:pt x="16764" y="9143"/>
                  </a:lnTo>
                  <a:lnTo>
                    <a:pt x="18084" y="7823"/>
                  </a:lnTo>
                  <a:lnTo>
                    <a:pt x="16764" y="6313"/>
                  </a:lnTo>
                  <a:close/>
                </a:path>
                <a:path w="35559" h="17145">
                  <a:moveTo>
                    <a:pt x="18288" y="8055"/>
                  </a:moveTo>
                  <a:lnTo>
                    <a:pt x="18288" y="9143"/>
                  </a:lnTo>
                  <a:lnTo>
                    <a:pt x="18634" y="8451"/>
                  </a:lnTo>
                  <a:lnTo>
                    <a:pt x="18288" y="8055"/>
                  </a:lnTo>
                  <a:close/>
                </a:path>
                <a:path w="35559" h="17145">
                  <a:moveTo>
                    <a:pt x="22860" y="7620"/>
                  </a:moveTo>
                  <a:lnTo>
                    <a:pt x="23241" y="8381"/>
                  </a:lnTo>
                  <a:lnTo>
                    <a:pt x="24384" y="9143"/>
                  </a:lnTo>
                  <a:lnTo>
                    <a:pt x="22860" y="7620"/>
                  </a:lnTo>
                  <a:close/>
                </a:path>
                <a:path w="35559" h="17145">
                  <a:moveTo>
                    <a:pt x="24079" y="3048"/>
                  </a:moveTo>
                  <a:lnTo>
                    <a:pt x="22860" y="3048"/>
                  </a:lnTo>
                  <a:lnTo>
                    <a:pt x="21145" y="4190"/>
                  </a:lnTo>
                  <a:lnTo>
                    <a:pt x="22860" y="7620"/>
                  </a:lnTo>
                  <a:lnTo>
                    <a:pt x="24384" y="9143"/>
                  </a:lnTo>
                  <a:lnTo>
                    <a:pt x="24282" y="3556"/>
                  </a:lnTo>
                  <a:lnTo>
                    <a:pt x="24079" y="3048"/>
                  </a:lnTo>
                  <a:close/>
                </a:path>
                <a:path w="35559" h="17145">
                  <a:moveTo>
                    <a:pt x="30480" y="0"/>
                  </a:moveTo>
                  <a:lnTo>
                    <a:pt x="25908" y="0"/>
                  </a:lnTo>
                  <a:lnTo>
                    <a:pt x="25908" y="4063"/>
                  </a:lnTo>
                  <a:lnTo>
                    <a:pt x="28956" y="6095"/>
                  </a:lnTo>
                  <a:lnTo>
                    <a:pt x="32004" y="9143"/>
                  </a:lnTo>
                  <a:lnTo>
                    <a:pt x="31942" y="4530"/>
                  </a:lnTo>
                  <a:lnTo>
                    <a:pt x="27432" y="1524"/>
                  </a:lnTo>
                  <a:lnTo>
                    <a:pt x="32004" y="1524"/>
                  </a:lnTo>
                  <a:lnTo>
                    <a:pt x="30480" y="0"/>
                  </a:lnTo>
                  <a:close/>
                </a:path>
                <a:path w="35559" h="17145">
                  <a:moveTo>
                    <a:pt x="18396" y="7511"/>
                  </a:moveTo>
                  <a:lnTo>
                    <a:pt x="18398" y="8181"/>
                  </a:lnTo>
                  <a:lnTo>
                    <a:pt x="18634" y="8451"/>
                  </a:lnTo>
                  <a:lnTo>
                    <a:pt x="18570" y="7823"/>
                  </a:lnTo>
                  <a:lnTo>
                    <a:pt x="18396" y="7511"/>
                  </a:lnTo>
                  <a:close/>
                </a:path>
                <a:path w="35559" h="17145">
                  <a:moveTo>
                    <a:pt x="21717" y="6476"/>
                  </a:moveTo>
                  <a:lnTo>
                    <a:pt x="22501" y="7888"/>
                  </a:lnTo>
                  <a:lnTo>
                    <a:pt x="23241" y="8381"/>
                  </a:lnTo>
                  <a:lnTo>
                    <a:pt x="22860" y="7620"/>
                  </a:lnTo>
                  <a:lnTo>
                    <a:pt x="21717" y="6476"/>
                  </a:lnTo>
                  <a:close/>
                </a:path>
                <a:path w="35559" h="17145">
                  <a:moveTo>
                    <a:pt x="19812" y="6095"/>
                  </a:moveTo>
                  <a:lnTo>
                    <a:pt x="18396" y="7511"/>
                  </a:lnTo>
                  <a:lnTo>
                    <a:pt x="18769" y="8181"/>
                  </a:lnTo>
                  <a:lnTo>
                    <a:pt x="19812" y="6095"/>
                  </a:lnTo>
                  <a:close/>
                </a:path>
                <a:path w="35559" h="17145">
                  <a:moveTo>
                    <a:pt x="18288" y="7620"/>
                  </a:moveTo>
                  <a:lnTo>
                    <a:pt x="18084" y="7823"/>
                  </a:lnTo>
                  <a:lnTo>
                    <a:pt x="18288" y="8055"/>
                  </a:lnTo>
                  <a:lnTo>
                    <a:pt x="18288" y="7620"/>
                  </a:lnTo>
                  <a:close/>
                </a:path>
                <a:path w="35559" h="17145">
                  <a:moveTo>
                    <a:pt x="21336" y="6095"/>
                  </a:moveTo>
                  <a:lnTo>
                    <a:pt x="19812" y="6095"/>
                  </a:lnTo>
                  <a:lnTo>
                    <a:pt x="22501" y="7888"/>
                  </a:lnTo>
                  <a:lnTo>
                    <a:pt x="21717" y="6476"/>
                  </a:lnTo>
                  <a:lnTo>
                    <a:pt x="21336" y="6095"/>
                  </a:lnTo>
                  <a:close/>
                </a:path>
                <a:path w="35559" h="17145">
                  <a:moveTo>
                    <a:pt x="16764" y="4572"/>
                  </a:moveTo>
                  <a:lnTo>
                    <a:pt x="16764" y="6313"/>
                  </a:lnTo>
                  <a:lnTo>
                    <a:pt x="18084" y="7823"/>
                  </a:lnTo>
                  <a:lnTo>
                    <a:pt x="18288" y="7620"/>
                  </a:lnTo>
                  <a:lnTo>
                    <a:pt x="18288" y="7315"/>
                  </a:lnTo>
                  <a:lnTo>
                    <a:pt x="16764" y="4572"/>
                  </a:lnTo>
                  <a:close/>
                </a:path>
                <a:path w="35559" h="17145">
                  <a:moveTo>
                    <a:pt x="16764" y="3048"/>
                  </a:moveTo>
                  <a:lnTo>
                    <a:pt x="15240" y="3048"/>
                  </a:lnTo>
                  <a:lnTo>
                    <a:pt x="12192" y="6095"/>
                  </a:lnTo>
                  <a:lnTo>
                    <a:pt x="12192" y="7620"/>
                  </a:lnTo>
                  <a:lnTo>
                    <a:pt x="15240" y="4572"/>
                  </a:lnTo>
                  <a:lnTo>
                    <a:pt x="16764" y="3556"/>
                  </a:lnTo>
                  <a:lnTo>
                    <a:pt x="16764" y="3048"/>
                  </a:lnTo>
                  <a:close/>
                </a:path>
                <a:path w="35559" h="17145">
                  <a:moveTo>
                    <a:pt x="21145" y="4190"/>
                  </a:moveTo>
                  <a:lnTo>
                    <a:pt x="20635" y="4530"/>
                  </a:lnTo>
                  <a:lnTo>
                    <a:pt x="21717" y="6476"/>
                  </a:lnTo>
                  <a:lnTo>
                    <a:pt x="22860" y="7620"/>
                  </a:lnTo>
                  <a:lnTo>
                    <a:pt x="21145" y="4190"/>
                  </a:lnTo>
                  <a:close/>
                </a:path>
                <a:path w="35559" h="17145">
                  <a:moveTo>
                    <a:pt x="24384" y="3048"/>
                  </a:moveTo>
                  <a:lnTo>
                    <a:pt x="24485" y="4063"/>
                  </a:lnTo>
                  <a:lnTo>
                    <a:pt x="25908" y="7620"/>
                  </a:lnTo>
                  <a:lnTo>
                    <a:pt x="25908" y="4063"/>
                  </a:lnTo>
                  <a:lnTo>
                    <a:pt x="24384" y="3048"/>
                  </a:lnTo>
                  <a:close/>
                </a:path>
                <a:path w="35559" h="17145">
                  <a:moveTo>
                    <a:pt x="20635" y="4530"/>
                  </a:moveTo>
                  <a:lnTo>
                    <a:pt x="18288" y="6095"/>
                  </a:lnTo>
                  <a:lnTo>
                    <a:pt x="18396" y="7511"/>
                  </a:lnTo>
                  <a:lnTo>
                    <a:pt x="19812" y="6095"/>
                  </a:lnTo>
                  <a:lnTo>
                    <a:pt x="21505" y="6095"/>
                  </a:lnTo>
                  <a:lnTo>
                    <a:pt x="20635" y="4530"/>
                  </a:lnTo>
                  <a:close/>
                </a:path>
                <a:path w="35559" h="17145">
                  <a:moveTo>
                    <a:pt x="18288" y="3810"/>
                  </a:moveTo>
                  <a:lnTo>
                    <a:pt x="16764" y="4572"/>
                  </a:lnTo>
                  <a:lnTo>
                    <a:pt x="18288" y="7315"/>
                  </a:lnTo>
                  <a:lnTo>
                    <a:pt x="18288" y="3810"/>
                  </a:lnTo>
                  <a:close/>
                </a:path>
                <a:path w="35559" h="17145">
                  <a:moveTo>
                    <a:pt x="21505" y="6095"/>
                  </a:moveTo>
                  <a:lnTo>
                    <a:pt x="21336" y="6095"/>
                  </a:lnTo>
                  <a:lnTo>
                    <a:pt x="21717" y="6476"/>
                  </a:lnTo>
                  <a:lnTo>
                    <a:pt x="21505" y="6095"/>
                  </a:lnTo>
                  <a:close/>
                </a:path>
                <a:path w="35559" h="17145">
                  <a:moveTo>
                    <a:pt x="16764" y="3556"/>
                  </a:moveTo>
                  <a:lnTo>
                    <a:pt x="15240" y="4572"/>
                  </a:lnTo>
                  <a:lnTo>
                    <a:pt x="16764" y="6313"/>
                  </a:lnTo>
                  <a:lnTo>
                    <a:pt x="16764" y="3556"/>
                  </a:lnTo>
                  <a:close/>
                </a:path>
                <a:path w="35559" h="17145">
                  <a:moveTo>
                    <a:pt x="20017" y="3418"/>
                  </a:moveTo>
                  <a:lnTo>
                    <a:pt x="18349" y="4530"/>
                  </a:lnTo>
                  <a:lnTo>
                    <a:pt x="18288" y="6095"/>
                  </a:lnTo>
                  <a:lnTo>
                    <a:pt x="20635" y="4530"/>
                  </a:lnTo>
                  <a:lnTo>
                    <a:pt x="20017" y="3418"/>
                  </a:lnTo>
                  <a:close/>
                </a:path>
                <a:path w="35559" h="17145">
                  <a:moveTo>
                    <a:pt x="33528" y="3556"/>
                  </a:moveTo>
                  <a:lnTo>
                    <a:pt x="33528" y="5079"/>
                  </a:lnTo>
                  <a:lnTo>
                    <a:pt x="35052" y="6095"/>
                  </a:lnTo>
                  <a:lnTo>
                    <a:pt x="34990" y="4530"/>
                  </a:lnTo>
                  <a:lnTo>
                    <a:pt x="33528" y="3556"/>
                  </a:lnTo>
                  <a:close/>
                </a:path>
                <a:path w="35559" h="17145">
                  <a:moveTo>
                    <a:pt x="32766" y="3048"/>
                  </a:moveTo>
                  <a:lnTo>
                    <a:pt x="30480" y="3048"/>
                  </a:lnTo>
                  <a:lnTo>
                    <a:pt x="33528" y="5079"/>
                  </a:lnTo>
                  <a:lnTo>
                    <a:pt x="33528" y="3556"/>
                  </a:lnTo>
                  <a:lnTo>
                    <a:pt x="32766" y="3048"/>
                  </a:lnTo>
                  <a:close/>
                </a:path>
                <a:path w="35559" h="17145">
                  <a:moveTo>
                    <a:pt x="19812" y="1524"/>
                  </a:moveTo>
                  <a:lnTo>
                    <a:pt x="16764" y="3556"/>
                  </a:lnTo>
                  <a:lnTo>
                    <a:pt x="16764" y="4572"/>
                  </a:lnTo>
                  <a:lnTo>
                    <a:pt x="18288" y="3810"/>
                  </a:lnTo>
                  <a:lnTo>
                    <a:pt x="18288" y="3048"/>
                  </a:lnTo>
                  <a:lnTo>
                    <a:pt x="20002" y="1904"/>
                  </a:lnTo>
                  <a:lnTo>
                    <a:pt x="19812" y="1524"/>
                  </a:lnTo>
                  <a:close/>
                </a:path>
                <a:path w="35559" h="17145">
                  <a:moveTo>
                    <a:pt x="19812" y="3048"/>
                  </a:moveTo>
                  <a:lnTo>
                    <a:pt x="18288" y="3810"/>
                  </a:lnTo>
                  <a:lnTo>
                    <a:pt x="18288" y="4572"/>
                  </a:lnTo>
                  <a:lnTo>
                    <a:pt x="20017" y="3418"/>
                  </a:lnTo>
                  <a:lnTo>
                    <a:pt x="19812" y="3048"/>
                  </a:lnTo>
                  <a:close/>
                </a:path>
                <a:path w="35559" h="17145">
                  <a:moveTo>
                    <a:pt x="30480" y="0"/>
                  </a:moveTo>
                  <a:lnTo>
                    <a:pt x="33528" y="3048"/>
                  </a:lnTo>
                  <a:lnTo>
                    <a:pt x="33528" y="3556"/>
                  </a:lnTo>
                  <a:lnTo>
                    <a:pt x="35052" y="4572"/>
                  </a:lnTo>
                  <a:lnTo>
                    <a:pt x="35052" y="3048"/>
                  </a:lnTo>
                  <a:lnTo>
                    <a:pt x="30480" y="0"/>
                  </a:lnTo>
                  <a:close/>
                </a:path>
                <a:path w="35559" h="17145">
                  <a:moveTo>
                    <a:pt x="20574" y="3048"/>
                  </a:moveTo>
                  <a:lnTo>
                    <a:pt x="20017" y="3418"/>
                  </a:lnTo>
                  <a:lnTo>
                    <a:pt x="20635" y="4530"/>
                  </a:lnTo>
                  <a:lnTo>
                    <a:pt x="21145" y="4190"/>
                  </a:lnTo>
                  <a:lnTo>
                    <a:pt x="20574" y="3048"/>
                  </a:lnTo>
                  <a:close/>
                </a:path>
                <a:path w="35559" h="17145">
                  <a:moveTo>
                    <a:pt x="23469" y="1524"/>
                  </a:moveTo>
                  <a:lnTo>
                    <a:pt x="22860" y="1524"/>
                  </a:lnTo>
                  <a:lnTo>
                    <a:pt x="20574" y="3048"/>
                  </a:lnTo>
                  <a:lnTo>
                    <a:pt x="21145" y="4190"/>
                  </a:lnTo>
                  <a:lnTo>
                    <a:pt x="22860" y="3048"/>
                  </a:lnTo>
                  <a:lnTo>
                    <a:pt x="24079" y="3048"/>
                  </a:lnTo>
                  <a:lnTo>
                    <a:pt x="23469" y="1524"/>
                  </a:lnTo>
                  <a:close/>
                </a:path>
                <a:path w="35559" h="17145">
                  <a:moveTo>
                    <a:pt x="25908" y="0"/>
                  </a:moveTo>
                  <a:lnTo>
                    <a:pt x="24384" y="0"/>
                  </a:lnTo>
                  <a:lnTo>
                    <a:pt x="24384" y="3048"/>
                  </a:lnTo>
                  <a:lnTo>
                    <a:pt x="25908" y="4063"/>
                  </a:lnTo>
                  <a:lnTo>
                    <a:pt x="25908" y="0"/>
                  </a:lnTo>
                  <a:close/>
                </a:path>
                <a:path w="35559" h="17145">
                  <a:moveTo>
                    <a:pt x="20002" y="1904"/>
                  </a:moveTo>
                  <a:lnTo>
                    <a:pt x="18288" y="3048"/>
                  </a:lnTo>
                  <a:lnTo>
                    <a:pt x="18288" y="3810"/>
                  </a:lnTo>
                  <a:lnTo>
                    <a:pt x="19812" y="3048"/>
                  </a:lnTo>
                  <a:lnTo>
                    <a:pt x="20574" y="3048"/>
                  </a:lnTo>
                  <a:lnTo>
                    <a:pt x="20002" y="1904"/>
                  </a:lnTo>
                  <a:close/>
                </a:path>
                <a:path w="35559" h="17145">
                  <a:moveTo>
                    <a:pt x="24384" y="0"/>
                  </a:moveTo>
                  <a:lnTo>
                    <a:pt x="22860" y="0"/>
                  </a:lnTo>
                  <a:lnTo>
                    <a:pt x="24384" y="3810"/>
                  </a:lnTo>
                  <a:lnTo>
                    <a:pt x="24384" y="0"/>
                  </a:lnTo>
                  <a:close/>
                </a:path>
                <a:path w="35559" h="17145">
                  <a:moveTo>
                    <a:pt x="22860" y="0"/>
                  </a:moveTo>
                  <a:lnTo>
                    <a:pt x="21336" y="0"/>
                  </a:lnTo>
                  <a:lnTo>
                    <a:pt x="16764" y="3048"/>
                  </a:lnTo>
                  <a:lnTo>
                    <a:pt x="16764" y="3556"/>
                  </a:lnTo>
                  <a:lnTo>
                    <a:pt x="19812" y="1524"/>
                  </a:lnTo>
                  <a:lnTo>
                    <a:pt x="22860" y="0"/>
                  </a:lnTo>
                  <a:close/>
                </a:path>
                <a:path w="35559" h="17145">
                  <a:moveTo>
                    <a:pt x="32004" y="1524"/>
                  </a:moveTo>
                  <a:lnTo>
                    <a:pt x="30480" y="1524"/>
                  </a:lnTo>
                  <a:lnTo>
                    <a:pt x="33528" y="3556"/>
                  </a:lnTo>
                  <a:lnTo>
                    <a:pt x="33528" y="3048"/>
                  </a:lnTo>
                  <a:lnTo>
                    <a:pt x="32004" y="1524"/>
                  </a:lnTo>
                  <a:close/>
                </a:path>
                <a:path w="35559" h="17145">
                  <a:moveTo>
                    <a:pt x="20574" y="3048"/>
                  </a:moveTo>
                  <a:lnTo>
                    <a:pt x="19812" y="3048"/>
                  </a:lnTo>
                  <a:lnTo>
                    <a:pt x="20017" y="3418"/>
                  </a:lnTo>
                  <a:lnTo>
                    <a:pt x="20574" y="3048"/>
                  </a:lnTo>
                  <a:close/>
                </a:path>
                <a:path w="35559" h="17145">
                  <a:moveTo>
                    <a:pt x="22860" y="0"/>
                  </a:moveTo>
                  <a:lnTo>
                    <a:pt x="20002" y="1904"/>
                  </a:lnTo>
                  <a:lnTo>
                    <a:pt x="20574" y="3048"/>
                  </a:lnTo>
                  <a:lnTo>
                    <a:pt x="22860" y="1524"/>
                  </a:lnTo>
                  <a:lnTo>
                    <a:pt x="23469" y="1524"/>
                  </a:lnTo>
                  <a:lnTo>
                    <a:pt x="22860" y="0"/>
                  </a:lnTo>
                  <a:close/>
                </a:path>
                <a:path w="35559" h="17145">
                  <a:moveTo>
                    <a:pt x="22860" y="0"/>
                  </a:moveTo>
                  <a:lnTo>
                    <a:pt x="19812" y="1524"/>
                  </a:lnTo>
                  <a:lnTo>
                    <a:pt x="20002" y="1904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886200"/>
              <a:ext cx="9142730" cy="3427729"/>
            </a:xfrm>
            <a:custGeom>
              <a:avLst/>
              <a:gdLst/>
              <a:ahLst/>
              <a:cxnLst/>
              <a:rect l="l" t="t" r="r" b="b"/>
              <a:pathLst>
                <a:path w="9142730" h="3427729">
                  <a:moveTo>
                    <a:pt x="0" y="3427476"/>
                  </a:moveTo>
                  <a:lnTo>
                    <a:pt x="9142476" y="3427476"/>
                  </a:lnTo>
                  <a:lnTo>
                    <a:pt x="9142476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8200" y="1447800"/>
            <a:ext cx="7262667" cy="470510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83768" indent="-307718">
              <a:spcBef>
                <a:spcPts val="90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13" dirty="0">
                <a:latin typeface="Carlito"/>
                <a:cs typeface="Carlito"/>
              </a:rPr>
              <a:t>Alternate </a:t>
            </a:r>
            <a:r>
              <a:rPr sz="2700" spc="-31" dirty="0">
                <a:latin typeface="Carlito"/>
                <a:cs typeface="Carlito"/>
              </a:rPr>
              <a:t>way </a:t>
            </a:r>
            <a:r>
              <a:rPr sz="2700" spc="-4" dirty="0">
                <a:latin typeface="Carlito"/>
                <a:cs typeface="Carlito"/>
              </a:rPr>
              <a:t>of accessing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4" dirty="0">
                <a:latin typeface="Carlito"/>
                <a:cs typeface="Carlito"/>
              </a:rPr>
              <a:t>file, </a:t>
            </a:r>
            <a:r>
              <a:rPr sz="2700" spc="-13" dirty="0">
                <a:latin typeface="Carlito"/>
                <a:cs typeface="Carlito"/>
              </a:rPr>
              <a:t>instead </a:t>
            </a:r>
            <a:r>
              <a:rPr sz="2700" spc="-4" dirty="0">
                <a:latin typeface="Carlito"/>
                <a:cs typeface="Carlito"/>
              </a:rPr>
              <a:t>of using  file </a:t>
            </a:r>
            <a:r>
              <a:rPr sz="2700" spc="-13" dirty="0">
                <a:latin typeface="Carlito"/>
                <a:cs typeface="Carlito"/>
              </a:rPr>
              <a:t>descriptors </a:t>
            </a:r>
            <a:r>
              <a:rPr sz="2700" spc="-4" dirty="0">
                <a:latin typeface="Carlito"/>
                <a:cs typeface="Carlito"/>
              </a:rPr>
              <a:t>and </a:t>
            </a:r>
            <a:r>
              <a:rPr sz="2700" spc="-9" dirty="0">
                <a:latin typeface="Carlito"/>
                <a:cs typeface="Carlito"/>
              </a:rPr>
              <a:t>read/write</a:t>
            </a:r>
            <a:r>
              <a:rPr sz="2700" spc="-4" dirty="0">
                <a:latin typeface="Carlito"/>
                <a:cs typeface="Carlito"/>
              </a:rPr>
              <a:t> </a:t>
            </a:r>
            <a:r>
              <a:rPr sz="2700" spc="-13" dirty="0">
                <a:latin typeface="Carlito"/>
                <a:cs typeface="Carlito"/>
              </a:rPr>
              <a:t>syscalls</a:t>
            </a:r>
            <a:endParaRPr sz="2700">
              <a:latin typeface="Carlito"/>
              <a:cs typeface="Carlito"/>
            </a:endParaRPr>
          </a:p>
          <a:p>
            <a:pPr marL="319115" marR="476394" indent="-307718">
              <a:spcBef>
                <a:spcPts val="646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mmap() </a:t>
            </a:r>
            <a:r>
              <a:rPr sz="2700" spc="-13" dirty="0">
                <a:latin typeface="Carlito"/>
                <a:cs typeface="Carlito"/>
              </a:rPr>
              <a:t>allocates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9" dirty="0">
                <a:latin typeface="Carlito"/>
                <a:cs typeface="Carlito"/>
              </a:rPr>
              <a:t>page </a:t>
            </a:r>
            <a:r>
              <a:rPr sz="2700" spc="-4" dirty="0">
                <a:latin typeface="Carlito"/>
                <a:cs typeface="Carlito"/>
              </a:rPr>
              <a:t>in the virtual </a:t>
            </a:r>
            <a:r>
              <a:rPr sz="2700" spc="-9" dirty="0">
                <a:latin typeface="Carlito"/>
                <a:cs typeface="Carlito"/>
              </a:rPr>
              <a:t>address  </a:t>
            </a:r>
            <a:r>
              <a:rPr sz="2700" spc="-4" dirty="0">
                <a:latin typeface="Carlito"/>
                <a:cs typeface="Carlito"/>
              </a:rPr>
              <a:t>space of </a:t>
            </a:r>
            <a:r>
              <a:rPr sz="2700" dirty="0">
                <a:latin typeface="Carlito"/>
                <a:cs typeface="Carlito"/>
              </a:rPr>
              <a:t>a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13" dirty="0">
                <a:latin typeface="Carlito"/>
                <a:cs typeface="Carlito"/>
              </a:rPr>
              <a:t>process</a:t>
            </a:r>
            <a:endParaRPr sz="2700">
              <a:latin typeface="Carlito"/>
              <a:cs typeface="Carlito"/>
            </a:endParaRPr>
          </a:p>
          <a:p>
            <a:pPr marL="678690" lvl="1" indent="-257572">
              <a:spcBef>
                <a:spcPts val="583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27" dirty="0">
                <a:latin typeface="Carlito"/>
                <a:cs typeface="Carlito"/>
              </a:rPr>
              <a:t>“Anonymous” </a:t>
            </a:r>
            <a:r>
              <a:rPr sz="2300" spc="-9" dirty="0">
                <a:latin typeface="Carlito"/>
                <a:cs typeface="Carlito"/>
              </a:rPr>
              <a:t>page: </a:t>
            </a:r>
            <a:r>
              <a:rPr sz="2300" spc="-4" dirty="0">
                <a:latin typeface="Carlito"/>
                <a:cs typeface="Carlito"/>
              </a:rPr>
              <a:t>used </a:t>
            </a:r>
            <a:r>
              <a:rPr sz="2300" spc="-13" dirty="0">
                <a:latin typeface="Carlito"/>
                <a:cs typeface="Carlito"/>
              </a:rPr>
              <a:t>to </a:t>
            </a:r>
            <a:r>
              <a:rPr sz="2300" spc="-18" dirty="0">
                <a:latin typeface="Carlito"/>
                <a:cs typeface="Carlito"/>
              </a:rPr>
              <a:t>store </a:t>
            </a:r>
            <a:r>
              <a:rPr sz="2300" spc="-13" dirty="0">
                <a:latin typeface="Carlito"/>
                <a:cs typeface="Carlito"/>
              </a:rPr>
              <a:t>program</a:t>
            </a:r>
            <a:r>
              <a:rPr sz="2300" spc="-31" dirty="0">
                <a:latin typeface="Carlito"/>
                <a:cs typeface="Carlito"/>
              </a:rPr>
              <a:t> </a:t>
            </a:r>
            <a:r>
              <a:rPr sz="2300" spc="-13" dirty="0">
                <a:latin typeface="Carlito"/>
                <a:cs typeface="Carlito"/>
              </a:rPr>
              <a:t>data</a:t>
            </a:r>
            <a:endParaRPr sz="2300">
              <a:latin typeface="Carlito"/>
              <a:cs typeface="Carlito"/>
            </a:endParaRPr>
          </a:p>
          <a:p>
            <a:pPr marL="678690" marR="753339" lvl="1" indent="-257572">
              <a:spcBef>
                <a:spcPts val="561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9" dirty="0">
                <a:latin typeface="Carlito"/>
                <a:cs typeface="Carlito"/>
              </a:rPr>
              <a:t>File-backed page: contains </a:t>
            </a:r>
            <a:r>
              <a:rPr sz="2300" spc="-13" dirty="0">
                <a:latin typeface="Carlito"/>
                <a:cs typeface="Carlito"/>
              </a:rPr>
              <a:t>data </a:t>
            </a:r>
            <a:r>
              <a:rPr sz="2300" spc="-4" dirty="0">
                <a:latin typeface="Carlito"/>
                <a:cs typeface="Carlito"/>
              </a:rPr>
              <a:t>of file (filename  </a:t>
            </a:r>
            <a:r>
              <a:rPr sz="2300" spc="-9" dirty="0">
                <a:latin typeface="Carlito"/>
                <a:cs typeface="Carlito"/>
              </a:rPr>
              <a:t>provided </a:t>
            </a:r>
            <a:r>
              <a:rPr sz="2300" dirty="0">
                <a:latin typeface="Carlito"/>
                <a:cs typeface="Carlito"/>
              </a:rPr>
              <a:t>as </a:t>
            </a:r>
            <a:r>
              <a:rPr sz="2300" spc="-9" dirty="0">
                <a:latin typeface="Carlito"/>
                <a:cs typeface="Carlito"/>
              </a:rPr>
              <a:t>arg </a:t>
            </a:r>
            <a:r>
              <a:rPr sz="2300" spc="-13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mmap)</a:t>
            </a:r>
            <a:endParaRPr sz="2300">
              <a:latin typeface="Carlito"/>
              <a:cs typeface="Carlito"/>
            </a:endParaRPr>
          </a:p>
          <a:p>
            <a:pPr marL="319115" marR="4559" indent="-307718">
              <a:spcBef>
                <a:spcPts val="619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When file is mmaped, file </a:t>
            </a:r>
            <a:r>
              <a:rPr sz="2700" spc="-18" dirty="0">
                <a:latin typeface="Carlito"/>
                <a:cs typeface="Carlito"/>
              </a:rPr>
              <a:t>data </a:t>
            </a:r>
            <a:r>
              <a:rPr sz="2700" spc="-9" dirty="0">
                <a:latin typeface="Carlito"/>
                <a:cs typeface="Carlito"/>
              </a:rPr>
              <a:t>copied </a:t>
            </a:r>
            <a:r>
              <a:rPr sz="2700" spc="-13" dirty="0">
                <a:latin typeface="Carlito"/>
                <a:cs typeface="Carlito"/>
              </a:rPr>
              <a:t>into </a:t>
            </a:r>
            <a:r>
              <a:rPr sz="2700" spc="-4" dirty="0">
                <a:latin typeface="Carlito"/>
                <a:cs typeface="Carlito"/>
              </a:rPr>
              <a:t>one or  </a:t>
            </a:r>
            <a:r>
              <a:rPr sz="2700" spc="-13" dirty="0">
                <a:latin typeface="Carlito"/>
                <a:cs typeface="Carlito"/>
              </a:rPr>
              <a:t>more </a:t>
            </a:r>
            <a:r>
              <a:rPr sz="2700" spc="-9" dirty="0">
                <a:latin typeface="Carlito"/>
                <a:cs typeface="Carlito"/>
              </a:rPr>
              <a:t>pages </a:t>
            </a:r>
            <a:r>
              <a:rPr sz="2700" spc="-4" dirty="0">
                <a:latin typeface="Carlito"/>
                <a:cs typeface="Carlito"/>
              </a:rPr>
              <a:t>in </a:t>
            </a:r>
            <a:r>
              <a:rPr sz="2700" spc="-31" dirty="0">
                <a:latin typeface="Carlito"/>
                <a:cs typeface="Carlito"/>
              </a:rPr>
              <a:t>memory, </a:t>
            </a:r>
            <a:r>
              <a:rPr sz="2700" spc="-9" dirty="0">
                <a:latin typeface="Carlito"/>
                <a:cs typeface="Carlito"/>
              </a:rPr>
              <a:t>can </a:t>
            </a:r>
            <a:r>
              <a:rPr sz="2700" spc="-4" dirty="0">
                <a:latin typeface="Carlito"/>
                <a:cs typeface="Carlito"/>
              </a:rPr>
              <a:t>be accessed </a:t>
            </a:r>
            <a:r>
              <a:rPr sz="2700" spc="-27" dirty="0">
                <a:latin typeface="Carlito"/>
                <a:cs typeface="Carlito"/>
              </a:rPr>
              <a:t>like </a:t>
            </a:r>
            <a:r>
              <a:rPr sz="2700" spc="-22" dirty="0">
                <a:latin typeface="Carlito"/>
                <a:cs typeface="Carlito"/>
              </a:rPr>
              <a:t>any  </a:t>
            </a:r>
            <a:r>
              <a:rPr sz="2700" spc="-4" dirty="0">
                <a:latin typeface="Carlito"/>
                <a:cs typeface="Carlito"/>
              </a:rPr>
              <a:t>other memory </a:t>
            </a:r>
            <a:r>
              <a:rPr sz="2700" spc="-9" dirty="0">
                <a:latin typeface="Carlito"/>
                <a:cs typeface="Carlito"/>
              </a:rPr>
              <a:t>location </a:t>
            </a:r>
            <a:r>
              <a:rPr sz="2700" spc="-4" dirty="0">
                <a:latin typeface="Carlito"/>
                <a:cs typeface="Carlito"/>
              </a:rPr>
              <a:t>in</a:t>
            </a:r>
            <a:r>
              <a:rPr sz="2700" spc="-18" dirty="0">
                <a:latin typeface="Carlito"/>
                <a:cs typeface="Carlito"/>
              </a:rPr>
              <a:t> program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052262" y="6106701"/>
            <a:ext cx="2107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702" y="810689"/>
            <a:ext cx="5597098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Input/Output</a:t>
            </a:r>
            <a:r>
              <a:rPr spc="-58" dirty="0"/>
              <a:t> </a:t>
            </a:r>
            <a:r>
              <a:rPr spc="-4" dirty="0"/>
              <a:t>Devices</a:t>
            </a:r>
          </a:p>
        </p:txBody>
      </p:sp>
      <p:sp>
        <p:nvSpPr>
          <p:cNvPr id="4" name="object 4"/>
          <p:cNvSpPr/>
          <p:nvPr/>
        </p:nvSpPr>
        <p:spPr>
          <a:xfrm>
            <a:off x="3650673" y="1882588"/>
            <a:ext cx="5076305" cy="4151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309" y="1600200"/>
            <a:ext cx="2888095" cy="464810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9115" marR="30772" indent="-307718">
              <a:spcBef>
                <a:spcPts val="8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500" spc="-4" dirty="0">
                <a:latin typeface="Carlito"/>
                <a:cs typeface="Carlito"/>
              </a:rPr>
              <a:t>I/O </a:t>
            </a:r>
            <a:r>
              <a:rPr sz="2500" spc="-9" dirty="0">
                <a:latin typeface="Carlito"/>
                <a:cs typeface="Carlito"/>
              </a:rPr>
              <a:t>devices  connect </a:t>
            </a:r>
            <a:r>
              <a:rPr sz="2500" spc="-18" dirty="0">
                <a:latin typeface="Carlito"/>
                <a:cs typeface="Carlito"/>
              </a:rPr>
              <a:t>to </a:t>
            </a:r>
            <a:r>
              <a:rPr sz="2500" spc="-9" dirty="0">
                <a:latin typeface="Carlito"/>
                <a:cs typeface="Carlito"/>
              </a:rPr>
              <a:t>the CPU  </a:t>
            </a:r>
            <a:r>
              <a:rPr sz="2500" spc="-4" dirty="0">
                <a:latin typeface="Carlito"/>
                <a:cs typeface="Carlito"/>
              </a:rPr>
              <a:t>and memory </a:t>
            </a:r>
            <a:r>
              <a:rPr sz="2500" spc="-9" dirty="0">
                <a:latin typeface="Carlito"/>
                <a:cs typeface="Carlito"/>
              </a:rPr>
              <a:t>via </a:t>
            </a:r>
            <a:r>
              <a:rPr sz="2500" spc="-4" dirty="0">
                <a:latin typeface="Carlito"/>
                <a:cs typeface="Carlito"/>
              </a:rPr>
              <a:t>a  </a:t>
            </a:r>
            <a:r>
              <a:rPr sz="2500" spc="-9" dirty="0">
                <a:latin typeface="Carlito"/>
                <a:cs typeface="Carlito"/>
              </a:rPr>
              <a:t>bus</a:t>
            </a:r>
            <a:endParaRPr sz="2500">
              <a:latin typeface="Carlito"/>
              <a:cs typeface="Carlito"/>
            </a:endParaRPr>
          </a:p>
          <a:p>
            <a:pPr marL="678690" marR="409152" lvl="1" indent="-257572">
              <a:spcBef>
                <a:spcPts val="543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4" dirty="0">
                <a:latin typeface="Carlito"/>
                <a:cs typeface="Carlito"/>
              </a:rPr>
              <a:t>High speed</a:t>
            </a:r>
            <a:r>
              <a:rPr sz="2200" spc="-81" dirty="0">
                <a:latin typeface="Carlito"/>
                <a:cs typeface="Carlito"/>
              </a:rPr>
              <a:t> </a:t>
            </a:r>
            <a:r>
              <a:rPr sz="2200" spc="-4" dirty="0">
                <a:latin typeface="Carlito"/>
                <a:cs typeface="Carlito"/>
              </a:rPr>
              <a:t>bus,  </a:t>
            </a:r>
            <a:r>
              <a:rPr sz="2200" dirty="0">
                <a:latin typeface="Carlito"/>
                <a:cs typeface="Carlito"/>
              </a:rPr>
              <a:t>e.g.,</a:t>
            </a:r>
            <a:r>
              <a:rPr sz="2200" spc="-27" dirty="0">
                <a:latin typeface="Carlito"/>
                <a:cs typeface="Carlito"/>
              </a:rPr>
              <a:t> </a:t>
            </a:r>
            <a:r>
              <a:rPr sz="2200" spc="-4" dirty="0">
                <a:latin typeface="Carlito"/>
                <a:cs typeface="Carlito"/>
              </a:rPr>
              <a:t>PCI</a:t>
            </a:r>
            <a:endParaRPr sz="2200">
              <a:latin typeface="Carlito"/>
              <a:cs typeface="Carlito"/>
            </a:endParaRPr>
          </a:p>
          <a:p>
            <a:pPr marL="678690" marR="279226" lvl="1" indent="-257572">
              <a:spcBef>
                <a:spcPts val="516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4" dirty="0">
                <a:latin typeface="Carlito"/>
                <a:cs typeface="Carlito"/>
              </a:rPr>
              <a:t>Other: SCSI,</a:t>
            </a:r>
            <a:r>
              <a:rPr sz="2200" spc="-102" dirty="0">
                <a:latin typeface="Carlito"/>
                <a:cs typeface="Carlito"/>
              </a:rPr>
              <a:t> </a:t>
            </a:r>
            <a:r>
              <a:rPr sz="2200" spc="-13" dirty="0">
                <a:latin typeface="Carlito"/>
                <a:cs typeface="Carlito"/>
              </a:rPr>
              <a:t>USB,  </a:t>
            </a:r>
            <a:r>
              <a:rPr sz="2200" spc="-94" dirty="0">
                <a:latin typeface="Carlito"/>
                <a:cs typeface="Carlito"/>
              </a:rPr>
              <a:t>SATA</a:t>
            </a:r>
            <a:endParaRPr sz="2200">
              <a:latin typeface="Carlito"/>
              <a:cs typeface="Carlito"/>
            </a:endParaRPr>
          </a:p>
          <a:p>
            <a:pPr marL="319115" marR="4559" indent="-307718">
              <a:spcBef>
                <a:spcPts val="579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500" spc="-22" dirty="0">
                <a:latin typeface="Carlito"/>
                <a:cs typeface="Carlito"/>
              </a:rPr>
              <a:t>Point </a:t>
            </a:r>
            <a:r>
              <a:rPr sz="2500" spc="-4" dirty="0">
                <a:latin typeface="Carlito"/>
                <a:cs typeface="Carlito"/>
              </a:rPr>
              <a:t>of </a:t>
            </a:r>
            <a:r>
              <a:rPr sz="2500" spc="-9" dirty="0">
                <a:latin typeface="Carlito"/>
                <a:cs typeface="Carlito"/>
              </a:rPr>
              <a:t>connection  </a:t>
            </a:r>
            <a:r>
              <a:rPr sz="2500" spc="-18" dirty="0">
                <a:latin typeface="Carlito"/>
                <a:cs typeface="Carlito"/>
              </a:rPr>
              <a:t>to </a:t>
            </a:r>
            <a:r>
              <a:rPr sz="2500" spc="-9" dirty="0">
                <a:latin typeface="Carlito"/>
                <a:cs typeface="Carlito"/>
              </a:rPr>
              <a:t>the </a:t>
            </a:r>
            <a:r>
              <a:rPr sz="2500" spc="-22" dirty="0">
                <a:latin typeface="Carlito"/>
                <a:cs typeface="Carlito"/>
              </a:rPr>
              <a:t>system:</a:t>
            </a:r>
            <a:r>
              <a:rPr sz="2500" spc="-13" dirty="0">
                <a:latin typeface="Carlito"/>
                <a:cs typeface="Carlito"/>
              </a:rPr>
              <a:t> </a:t>
            </a:r>
            <a:r>
              <a:rPr sz="2500" spc="-9" dirty="0">
                <a:latin typeface="Carlito"/>
                <a:cs typeface="Carlito"/>
              </a:rPr>
              <a:t>port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4134" y="3726628"/>
            <a:ext cx="117764" cy="156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024" y="810689"/>
            <a:ext cx="5610976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Simple Device</a:t>
            </a:r>
            <a:r>
              <a:rPr spc="-81" dirty="0"/>
              <a:t> </a:t>
            </a:r>
            <a:r>
              <a:rPr dirty="0"/>
              <a:t>Model</a:t>
            </a:r>
          </a:p>
        </p:txBody>
      </p:sp>
      <p:sp>
        <p:nvSpPr>
          <p:cNvPr id="7" name="object 7"/>
          <p:cNvSpPr/>
          <p:nvPr/>
        </p:nvSpPr>
        <p:spPr>
          <a:xfrm>
            <a:off x="415636" y="3429000"/>
            <a:ext cx="8311573" cy="3024467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854" y="1904999"/>
            <a:ext cx="6488545" cy="292455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9115" indent="-307718">
              <a:spcBef>
                <a:spcPts val="8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200" spc="-4" dirty="0">
                <a:latin typeface="Carlito"/>
                <a:cs typeface="Carlito"/>
              </a:rPr>
              <a:t>Block </a:t>
            </a:r>
            <a:r>
              <a:rPr sz="2200" spc="-9" dirty="0">
                <a:latin typeface="Carlito"/>
                <a:cs typeface="Carlito"/>
              </a:rPr>
              <a:t>devices </a:t>
            </a:r>
            <a:r>
              <a:rPr sz="2200" spc="-18" dirty="0">
                <a:latin typeface="Carlito"/>
                <a:cs typeface="Carlito"/>
              </a:rPr>
              <a:t>store </a:t>
            </a:r>
            <a:r>
              <a:rPr sz="2200" spc="-4" dirty="0">
                <a:latin typeface="Carlito"/>
                <a:cs typeface="Carlito"/>
              </a:rPr>
              <a:t>a </a:t>
            </a:r>
            <a:r>
              <a:rPr sz="2200" spc="-9" dirty="0">
                <a:latin typeface="Carlito"/>
                <a:cs typeface="Carlito"/>
              </a:rPr>
              <a:t>set </a:t>
            </a:r>
            <a:r>
              <a:rPr sz="2200" spc="-4" dirty="0">
                <a:latin typeface="Carlito"/>
                <a:cs typeface="Carlito"/>
              </a:rPr>
              <a:t>of </a:t>
            </a:r>
            <a:r>
              <a:rPr sz="2200" spc="-9" dirty="0">
                <a:latin typeface="Carlito"/>
                <a:cs typeface="Carlito"/>
              </a:rPr>
              <a:t>numbered blocks</a:t>
            </a:r>
            <a:r>
              <a:rPr sz="2200" spc="58" dirty="0">
                <a:latin typeface="Carlito"/>
                <a:cs typeface="Carlito"/>
              </a:rPr>
              <a:t> </a:t>
            </a:r>
            <a:r>
              <a:rPr sz="2200" spc="-9" dirty="0">
                <a:latin typeface="Carlito"/>
                <a:cs typeface="Carlito"/>
              </a:rPr>
              <a:t>(disks)</a:t>
            </a:r>
            <a:endParaRPr sz="2200">
              <a:latin typeface="Carlito"/>
              <a:cs typeface="Carlito"/>
            </a:endParaRPr>
          </a:p>
          <a:p>
            <a:pPr marL="319115" marR="4559" indent="-307718">
              <a:lnSpc>
                <a:spcPts val="2154"/>
              </a:lnSpc>
              <a:spcBef>
                <a:spcPts val="520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200" spc="-13" dirty="0">
                <a:latin typeface="Carlito"/>
                <a:cs typeface="Carlito"/>
              </a:rPr>
              <a:t>Character </a:t>
            </a:r>
            <a:r>
              <a:rPr sz="2200" spc="-9" dirty="0">
                <a:latin typeface="Carlito"/>
                <a:cs typeface="Carlito"/>
              </a:rPr>
              <a:t>devices </a:t>
            </a:r>
            <a:r>
              <a:rPr sz="2200" spc="-13" dirty="0">
                <a:latin typeface="Carlito"/>
                <a:cs typeface="Carlito"/>
              </a:rPr>
              <a:t>produce/consume stream </a:t>
            </a:r>
            <a:r>
              <a:rPr sz="2200" spc="-4" dirty="0">
                <a:latin typeface="Carlito"/>
                <a:cs typeface="Carlito"/>
              </a:rPr>
              <a:t>of </a:t>
            </a:r>
            <a:r>
              <a:rPr sz="2200" spc="-9" dirty="0">
                <a:latin typeface="Carlito"/>
                <a:cs typeface="Carlito"/>
              </a:rPr>
              <a:t>bytes  </a:t>
            </a:r>
            <a:r>
              <a:rPr sz="2200" spc="-18" dirty="0">
                <a:latin typeface="Carlito"/>
                <a:cs typeface="Carlito"/>
              </a:rPr>
              <a:t>(keyboard)</a:t>
            </a:r>
            <a:endParaRPr sz="2200">
              <a:latin typeface="Carlito"/>
              <a:cs typeface="Carlito"/>
            </a:endParaRPr>
          </a:p>
          <a:p>
            <a:pPr marL="319115" indent="-307718">
              <a:spcBef>
                <a:spcPts val="18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200" spc="-9" dirty="0">
                <a:latin typeface="Carlito"/>
                <a:cs typeface="Carlito"/>
              </a:rPr>
              <a:t>Devices expose </a:t>
            </a:r>
            <a:r>
              <a:rPr sz="2200" spc="-4" dirty="0">
                <a:latin typeface="Carlito"/>
                <a:cs typeface="Carlito"/>
              </a:rPr>
              <a:t>an </a:t>
            </a:r>
            <a:r>
              <a:rPr sz="2200" spc="-13" dirty="0">
                <a:latin typeface="Carlito"/>
                <a:cs typeface="Carlito"/>
              </a:rPr>
              <a:t>interface </a:t>
            </a:r>
            <a:r>
              <a:rPr sz="2200" spc="-4" dirty="0">
                <a:latin typeface="Carlito"/>
                <a:cs typeface="Carlito"/>
              </a:rPr>
              <a:t>of memory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8" dirty="0">
                <a:latin typeface="Carlito"/>
                <a:cs typeface="Carlito"/>
              </a:rPr>
              <a:t>registers</a:t>
            </a:r>
            <a:endParaRPr sz="2200">
              <a:latin typeface="Carlito"/>
              <a:cs typeface="Carlito"/>
            </a:endParaRPr>
          </a:p>
          <a:p>
            <a:pPr marL="678690" lvl="1" indent="-257572">
              <a:spcBef>
                <a:spcPts val="9"/>
              </a:spcBef>
              <a:buFont typeface="Arial"/>
              <a:buChar char="–"/>
              <a:tabLst>
                <a:tab pos="678690" algn="l"/>
                <a:tab pos="679260" algn="l"/>
              </a:tabLst>
            </a:pPr>
            <a:r>
              <a:rPr sz="2000" spc="-13" dirty="0">
                <a:latin typeface="Carlito"/>
                <a:cs typeface="Carlito"/>
              </a:rPr>
              <a:t>Current status </a:t>
            </a:r>
            <a:r>
              <a:rPr sz="2000" spc="-4" dirty="0">
                <a:latin typeface="Carlito"/>
                <a:cs typeface="Carlito"/>
              </a:rPr>
              <a:t>of</a:t>
            </a:r>
            <a:r>
              <a:rPr sz="2000" spc="4" dirty="0">
                <a:latin typeface="Carlito"/>
                <a:cs typeface="Carlito"/>
              </a:rPr>
              <a:t> </a:t>
            </a:r>
            <a:r>
              <a:rPr sz="2000" spc="-9" dirty="0">
                <a:latin typeface="Carlito"/>
                <a:cs typeface="Carlito"/>
              </a:rPr>
              <a:t>device</a:t>
            </a:r>
            <a:endParaRPr sz="2000">
              <a:latin typeface="Carlito"/>
              <a:cs typeface="Carlito"/>
            </a:endParaRPr>
          </a:p>
          <a:p>
            <a:pPr marL="678690" lvl="1" indent="-257572">
              <a:buFont typeface="Arial"/>
              <a:buChar char="–"/>
              <a:tabLst>
                <a:tab pos="678690" algn="l"/>
                <a:tab pos="679260" algn="l"/>
              </a:tabLst>
            </a:pPr>
            <a:r>
              <a:rPr sz="2000" spc="-4" dirty="0">
                <a:latin typeface="Carlito"/>
                <a:cs typeface="Carlito"/>
              </a:rPr>
              <a:t>Command </a:t>
            </a:r>
            <a:r>
              <a:rPr sz="2000" spc="-18" dirty="0">
                <a:latin typeface="Carlito"/>
                <a:cs typeface="Carlito"/>
              </a:rPr>
              <a:t>to</a:t>
            </a:r>
            <a:r>
              <a:rPr sz="2000" spc="9" dirty="0">
                <a:latin typeface="Carlito"/>
                <a:cs typeface="Carlito"/>
              </a:rPr>
              <a:t> </a:t>
            </a:r>
            <a:r>
              <a:rPr sz="2000" spc="-22" dirty="0">
                <a:latin typeface="Carlito"/>
                <a:cs typeface="Carlito"/>
              </a:rPr>
              <a:t>execute</a:t>
            </a:r>
            <a:endParaRPr sz="2000">
              <a:latin typeface="Carlito"/>
              <a:cs typeface="Carlito"/>
            </a:endParaRPr>
          </a:p>
          <a:p>
            <a:pPr marL="678690" lvl="1" indent="-257572">
              <a:lnSpc>
                <a:spcPts val="2365"/>
              </a:lnSpc>
              <a:buFont typeface="Arial"/>
              <a:buChar char="–"/>
              <a:tabLst>
                <a:tab pos="678690" algn="l"/>
                <a:tab pos="679260" algn="l"/>
              </a:tabLst>
            </a:pPr>
            <a:r>
              <a:rPr sz="2000" spc="-13" dirty="0">
                <a:latin typeface="Carlito"/>
                <a:cs typeface="Carlito"/>
              </a:rPr>
              <a:t>Data </a:t>
            </a:r>
            <a:r>
              <a:rPr sz="2000" spc="-18" dirty="0">
                <a:latin typeface="Carlito"/>
                <a:cs typeface="Carlito"/>
              </a:rPr>
              <a:t>to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22" dirty="0">
                <a:latin typeface="Carlito"/>
                <a:cs typeface="Carlito"/>
              </a:rPr>
              <a:t>transfer</a:t>
            </a:r>
            <a:endParaRPr sz="2000">
              <a:latin typeface="Carlito"/>
              <a:cs typeface="Carlito"/>
            </a:endParaRPr>
          </a:p>
          <a:p>
            <a:pPr marL="319115" indent="-307718">
              <a:lnSpc>
                <a:spcPts val="2688"/>
              </a:lnSpc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200" spc="-9" dirty="0">
                <a:latin typeface="Carlito"/>
                <a:cs typeface="Carlito"/>
              </a:rPr>
              <a:t>The internals </a:t>
            </a:r>
            <a:r>
              <a:rPr sz="2200" spc="-4" dirty="0">
                <a:latin typeface="Carlito"/>
                <a:cs typeface="Carlito"/>
              </a:rPr>
              <a:t>of </a:t>
            </a:r>
            <a:r>
              <a:rPr sz="2200" spc="-9" dirty="0">
                <a:latin typeface="Carlito"/>
                <a:cs typeface="Carlito"/>
              </a:rPr>
              <a:t>device </a:t>
            </a:r>
            <a:r>
              <a:rPr sz="2200" spc="-13" dirty="0">
                <a:latin typeface="Carlito"/>
                <a:cs typeface="Carlito"/>
              </a:rPr>
              <a:t>are </a:t>
            </a:r>
            <a:r>
              <a:rPr sz="2200" spc="-4" dirty="0">
                <a:latin typeface="Carlito"/>
                <a:cs typeface="Carlito"/>
              </a:rPr>
              <a:t>usually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4" dirty="0">
                <a:latin typeface="Carlito"/>
                <a:cs typeface="Carlito"/>
              </a:rPr>
              <a:t>hidden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00" y="4801497"/>
            <a:ext cx="5479443" cy="2056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373" y="841617"/>
            <a:ext cx="7013864" cy="56493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3600" spc="-9" dirty="0"/>
              <a:t>How </a:t>
            </a:r>
            <a:r>
              <a:rPr sz="3600" spc="-4" dirty="0"/>
              <a:t>does OS </a:t>
            </a:r>
            <a:r>
              <a:rPr sz="3600" spc="-13" dirty="0"/>
              <a:t>read/write </a:t>
            </a:r>
            <a:r>
              <a:rPr sz="3600" spc="-18" dirty="0"/>
              <a:t>to</a:t>
            </a:r>
            <a:r>
              <a:rPr sz="3600" spc="-63" dirty="0"/>
              <a:t> </a:t>
            </a:r>
            <a:r>
              <a:rPr sz="3600" spc="-27" dirty="0"/>
              <a:t>registers?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15636" y="3429000"/>
            <a:ext cx="8311573" cy="3024467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1878835"/>
            <a:ext cx="7124700" cy="4598165"/>
          </a:xfrm>
          <a:prstGeom prst="rect">
            <a:avLst/>
          </a:prstGeom>
        </p:spPr>
        <p:txBody>
          <a:bodyPr vert="horz" wrap="square" lIns="0" tIns="93455" rIns="0" bIns="0" rtlCol="0">
            <a:spAutoFit/>
          </a:bodyPr>
          <a:lstStyle/>
          <a:p>
            <a:pPr marL="319115" marR="232497" indent="-307718">
              <a:lnSpc>
                <a:spcPct val="80000"/>
              </a:lnSpc>
              <a:spcBef>
                <a:spcPts val="736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How does </a:t>
            </a:r>
            <a:r>
              <a:rPr sz="2700" dirty="0">
                <a:latin typeface="Carlito"/>
                <a:cs typeface="Carlito"/>
              </a:rPr>
              <a:t>OS </a:t>
            </a:r>
            <a:r>
              <a:rPr sz="2700" spc="-9" dirty="0">
                <a:latin typeface="Carlito"/>
                <a:cs typeface="Carlito"/>
              </a:rPr>
              <a:t>read/write </a:t>
            </a:r>
            <a:r>
              <a:rPr sz="2700" spc="-13" dirty="0">
                <a:latin typeface="Carlito"/>
                <a:cs typeface="Carlito"/>
              </a:rPr>
              <a:t>to </a:t>
            </a:r>
            <a:r>
              <a:rPr sz="2700" spc="-18" dirty="0">
                <a:latin typeface="Carlito"/>
                <a:cs typeface="Carlito"/>
              </a:rPr>
              <a:t>registers </a:t>
            </a:r>
            <a:r>
              <a:rPr sz="2700" spc="-27" dirty="0">
                <a:latin typeface="Carlito"/>
                <a:cs typeface="Carlito"/>
              </a:rPr>
              <a:t>like </a:t>
            </a:r>
            <a:r>
              <a:rPr sz="2700" spc="-18" dirty="0">
                <a:latin typeface="Carlito"/>
                <a:cs typeface="Carlito"/>
              </a:rPr>
              <a:t>status  </a:t>
            </a:r>
            <a:r>
              <a:rPr sz="2700" spc="-4" dirty="0">
                <a:latin typeface="Carlito"/>
                <a:cs typeface="Carlito"/>
              </a:rPr>
              <a:t>and</a:t>
            </a:r>
            <a:r>
              <a:rPr sz="2700" spc="-18" dirty="0">
                <a:latin typeface="Carlito"/>
                <a:cs typeface="Carlito"/>
              </a:rPr>
              <a:t> </a:t>
            </a:r>
            <a:r>
              <a:rPr sz="2700" spc="-4" dirty="0">
                <a:latin typeface="Carlito"/>
                <a:cs typeface="Carlito"/>
              </a:rPr>
              <a:t>command?</a:t>
            </a:r>
            <a:endParaRPr sz="2700">
              <a:latin typeface="Carlito"/>
              <a:cs typeface="Carlito"/>
            </a:endParaRPr>
          </a:p>
          <a:p>
            <a:pPr marL="319115" indent="-307718"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Explicit I/O</a:t>
            </a:r>
            <a:r>
              <a:rPr sz="2700" spc="-36" dirty="0">
                <a:latin typeface="Carlito"/>
                <a:cs typeface="Carlito"/>
              </a:rPr>
              <a:t> </a:t>
            </a:r>
            <a:r>
              <a:rPr sz="2700" spc="-9" dirty="0">
                <a:latin typeface="Carlito"/>
                <a:cs typeface="Carlito"/>
              </a:rPr>
              <a:t>instructions</a:t>
            </a:r>
            <a:endParaRPr sz="2700">
              <a:latin typeface="Carlito"/>
              <a:cs typeface="Carlito"/>
            </a:endParaRPr>
          </a:p>
          <a:p>
            <a:pPr marL="678690" marR="49007" lvl="1" indent="-257572">
              <a:lnSpc>
                <a:spcPts val="2252"/>
              </a:lnSpc>
              <a:spcBef>
                <a:spcPts val="534"/>
              </a:spcBef>
              <a:buFont typeface="Arial"/>
              <a:buChar char="–"/>
              <a:tabLst>
                <a:tab pos="679260" algn="l"/>
              </a:tabLst>
            </a:pPr>
            <a:r>
              <a:rPr sz="2300" dirty="0">
                <a:latin typeface="Carlito"/>
                <a:cs typeface="Carlito"/>
              </a:rPr>
              <a:t>E.g.,</a:t>
            </a:r>
            <a:r>
              <a:rPr sz="2300" spc="-4" dirty="0">
                <a:latin typeface="Carlito"/>
                <a:cs typeface="Carlito"/>
              </a:rPr>
              <a:t> on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4" dirty="0">
                <a:latin typeface="Carlito"/>
                <a:cs typeface="Carlito"/>
              </a:rPr>
              <a:t>x86,</a:t>
            </a:r>
            <a:r>
              <a:rPr sz="2300" spc="-9" dirty="0">
                <a:latin typeface="Carlito"/>
                <a:cs typeface="Carlito"/>
              </a:rPr>
              <a:t> </a:t>
            </a:r>
            <a:r>
              <a:rPr sz="2300" dirty="0">
                <a:latin typeface="Courier New"/>
                <a:cs typeface="Courier New"/>
              </a:rPr>
              <a:t>in</a:t>
            </a:r>
            <a:r>
              <a:rPr sz="2300" spc="-875" dirty="0">
                <a:latin typeface="Courier New"/>
                <a:cs typeface="Courier New"/>
              </a:rPr>
              <a:t>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dirty="0">
                <a:latin typeface="Courier New"/>
                <a:cs typeface="Courier New"/>
              </a:rPr>
              <a:t>out</a:t>
            </a:r>
            <a:r>
              <a:rPr sz="2300" spc="-879" dirty="0">
                <a:latin typeface="Courier New"/>
                <a:cs typeface="Courier New"/>
              </a:rPr>
              <a:t> </a:t>
            </a:r>
            <a:r>
              <a:rPr sz="2300" spc="-4" dirty="0">
                <a:latin typeface="Carlito"/>
                <a:cs typeface="Carlito"/>
              </a:rPr>
              <a:t>instructions</a:t>
            </a:r>
            <a:r>
              <a:rPr sz="2300" spc="-36" dirty="0">
                <a:latin typeface="Carlito"/>
                <a:cs typeface="Carlito"/>
              </a:rPr>
              <a:t> </a:t>
            </a:r>
            <a:r>
              <a:rPr sz="2300" spc="-9" dirty="0">
                <a:latin typeface="Carlito"/>
                <a:cs typeface="Carlito"/>
              </a:rPr>
              <a:t>can</a:t>
            </a:r>
            <a:r>
              <a:rPr sz="2300" spc="4" dirty="0">
                <a:latin typeface="Carlito"/>
                <a:cs typeface="Carlito"/>
              </a:rPr>
              <a:t> </a:t>
            </a:r>
            <a:r>
              <a:rPr sz="2300" spc="-4" dirty="0">
                <a:latin typeface="Carlito"/>
                <a:cs typeface="Carlito"/>
              </a:rPr>
              <a:t>be</a:t>
            </a:r>
            <a:r>
              <a:rPr sz="2300" spc="-22" dirty="0">
                <a:latin typeface="Carlito"/>
                <a:cs typeface="Carlito"/>
              </a:rPr>
              <a:t> </a:t>
            </a:r>
            <a:r>
              <a:rPr sz="2300" spc="-4" dirty="0">
                <a:latin typeface="Carlito"/>
                <a:cs typeface="Carlito"/>
              </a:rPr>
              <a:t>used</a:t>
            </a:r>
            <a:r>
              <a:rPr sz="2300" spc="-18" dirty="0">
                <a:latin typeface="Carlito"/>
                <a:cs typeface="Carlito"/>
              </a:rPr>
              <a:t> </a:t>
            </a:r>
            <a:r>
              <a:rPr sz="2300" spc="-13" dirty="0">
                <a:latin typeface="Carlito"/>
                <a:cs typeface="Carlito"/>
              </a:rPr>
              <a:t>to  </a:t>
            </a:r>
            <a:r>
              <a:rPr sz="2300" spc="-9" dirty="0">
                <a:latin typeface="Carlito"/>
                <a:cs typeface="Carlito"/>
              </a:rPr>
              <a:t>read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4" dirty="0">
                <a:latin typeface="Carlito"/>
                <a:cs typeface="Carlito"/>
              </a:rPr>
              <a:t>write </a:t>
            </a:r>
            <a:r>
              <a:rPr sz="2300" spc="-13" dirty="0">
                <a:latin typeface="Carlito"/>
                <a:cs typeface="Carlito"/>
              </a:rPr>
              <a:t>to </a:t>
            </a:r>
            <a:r>
              <a:rPr sz="2300" spc="-4" dirty="0">
                <a:latin typeface="Carlito"/>
                <a:cs typeface="Carlito"/>
              </a:rPr>
              <a:t>specific </a:t>
            </a:r>
            <a:r>
              <a:rPr sz="2300" spc="-18" dirty="0">
                <a:latin typeface="Carlito"/>
                <a:cs typeface="Carlito"/>
              </a:rPr>
              <a:t>registers </a:t>
            </a:r>
            <a:r>
              <a:rPr sz="2300" spc="-4" dirty="0">
                <a:latin typeface="Carlito"/>
                <a:cs typeface="Carlito"/>
              </a:rPr>
              <a:t>on </a:t>
            </a:r>
            <a:r>
              <a:rPr sz="2300" dirty="0">
                <a:latin typeface="Carlito"/>
                <a:cs typeface="Carlito"/>
              </a:rPr>
              <a:t>a</a:t>
            </a:r>
            <a:r>
              <a:rPr sz="2300" spc="-63" dirty="0">
                <a:latin typeface="Carlito"/>
                <a:cs typeface="Carlito"/>
              </a:rPr>
              <a:t> </a:t>
            </a:r>
            <a:r>
              <a:rPr sz="2300" spc="-4" dirty="0">
                <a:latin typeface="Carlito"/>
                <a:cs typeface="Carlito"/>
              </a:rPr>
              <a:t>device</a:t>
            </a:r>
            <a:endParaRPr sz="2300">
              <a:latin typeface="Carlito"/>
              <a:cs typeface="Carlito"/>
            </a:endParaRPr>
          </a:p>
          <a:p>
            <a:pPr marL="678690" lvl="1" indent="-257572">
              <a:lnSpc>
                <a:spcPts val="2791"/>
              </a:lnSpc>
              <a:spcBef>
                <a:spcPts val="13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4" dirty="0">
                <a:latin typeface="Carlito"/>
                <a:cs typeface="Carlito"/>
              </a:rPr>
              <a:t>Privileged instructions accessed </a:t>
            </a:r>
            <a:r>
              <a:rPr sz="2300" spc="-9" dirty="0">
                <a:latin typeface="Carlito"/>
                <a:cs typeface="Carlito"/>
              </a:rPr>
              <a:t>by</a:t>
            </a:r>
            <a:r>
              <a:rPr sz="2300" spc="-112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OS</a:t>
            </a:r>
            <a:endParaRPr sz="2300">
              <a:latin typeface="Carlito"/>
              <a:cs typeface="Carlito"/>
            </a:endParaRPr>
          </a:p>
          <a:p>
            <a:pPr marL="319115" indent="-307718">
              <a:lnSpc>
                <a:spcPts val="3222"/>
              </a:lnSpc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4" dirty="0">
                <a:latin typeface="Carlito"/>
                <a:cs typeface="Carlito"/>
              </a:rPr>
              <a:t>Memory mapped</a:t>
            </a:r>
            <a:r>
              <a:rPr sz="2700" spc="-13" dirty="0">
                <a:latin typeface="Carlito"/>
                <a:cs typeface="Carlito"/>
              </a:rPr>
              <a:t> </a:t>
            </a:r>
            <a:r>
              <a:rPr sz="2700" spc="-4" dirty="0">
                <a:latin typeface="Carlito"/>
                <a:cs typeface="Carlito"/>
              </a:rPr>
              <a:t>I/O</a:t>
            </a:r>
            <a:endParaRPr sz="2700">
              <a:latin typeface="Carlito"/>
              <a:cs typeface="Carlito"/>
            </a:endParaRPr>
          </a:p>
          <a:p>
            <a:pPr marL="678690" lvl="1" indent="-257572">
              <a:spcBef>
                <a:spcPts val="13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4" dirty="0">
                <a:latin typeface="Carlito"/>
                <a:cs typeface="Carlito"/>
              </a:rPr>
              <a:t>Device </a:t>
            </a:r>
            <a:r>
              <a:rPr sz="2300" spc="-18" dirty="0">
                <a:latin typeface="Carlito"/>
                <a:cs typeface="Carlito"/>
              </a:rPr>
              <a:t>makes registers </a:t>
            </a:r>
            <a:r>
              <a:rPr sz="2300" dirty="0">
                <a:latin typeface="Carlito"/>
                <a:cs typeface="Carlito"/>
              </a:rPr>
              <a:t>appear </a:t>
            </a:r>
            <a:r>
              <a:rPr sz="2300" spc="-22" dirty="0">
                <a:latin typeface="Carlito"/>
                <a:cs typeface="Carlito"/>
              </a:rPr>
              <a:t>like </a:t>
            </a:r>
            <a:r>
              <a:rPr sz="2300" dirty="0">
                <a:latin typeface="Carlito"/>
                <a:cs typeface="Carlito"/>
              </a:rPr>
              <a:t>memory</a:t>
            </a:r>
            <a:r>
              <a:rPr sz="2300" spc="-31" dirty="0">
                <a:latin typeface="Carlito"/>
                <a:cs typeface="Carlito"/>
              </a:rPr>
              <a:t> </a:t>
            </a:r>
            <a:r>
              <a:rPr sz="2300" spc="-9" dirty="0">
                <a:latin typeface="Carlito"/>
                <a:cs typeface="Carlito"/>
              </a:rPr>
              <a:t>locations</a:t>
            </a:r>
            <a:endParaRPr sz="2300">
              <a:latin typeface="Carlito"/>
              <a:cs typeface="Carlito"/>
            </a:endParaRPr>
          </a:p>
          <a:p>
            <a:pPr marL="678690" lvl="1" indent="-257572">
              <a:buFont typeface="Arial"/>
              <a:buChar char="–"/>
              <a:tabLst>
                <a:tab pos="679260" algn="l"/>
              </a:tabLst>
            </a:pPr>
            <a:r>
              <a:rPr sz="2300" dirty="0">
                <a:latin typeface="Carlito"/>
                <a:cs typeface="Carlito"/>
              </a:rPr>
              <a:t>OS </a:t>
            </a:r>
            <a:r>
              <a:rPr sz="2300" spc="-4" dirty="0">
                <a:latin typeface="Carlito"/>
                <a:cs typeface="Carlito"/>
              </a:rPr>
              <a:t>simply </a:t>
            </a:r>
            <a:r>
              <a:rPr sz="2300" spc="-9" dirty="0">
                <a:latin typeface="Carlito"/>
                <a:cs typeface="Carlito"/>
              </a:rPr>
              <a:t>reads </a:t>
            </a:r>
            <a:r>
              <a:rPr sz="2300" dirty="0">
                <a:latin typeface="Carlito"/>
                <a:cs typeface="Carlito"/>
              </a:rPr>
              <a:t>and </a:t>
            </a:r>
            <a:r>
              <a:rPr sz="2300" spc="-4" dirty="0">
                <a:latin typeface="Carlito"/>
                <a:cs typeface="Carlito"/>
              </a:rPr>
              <a:t>writes </a:t>
            </a:r>
            <a:r>
              <a:rPr sz="2300" spc="-9" dirty="0">
                <a:latin typeface="Carlito"/>
                <a:cs typeface="Carlito"/>
              </a:rPr>
              <a:t>from</a:t>
            </a:r>
            <a:r>
              <a:rPr sz="2300" spc="-81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memory</a:t>
            </a:r>
            <a:endParaRPr sz="2300">
              <a:latin typeface="Carlito"/>
              <a:cs typeface="Carlito"/>
            </a:endParaRPr>
          </a:p>
          <a:p>
            <a:pPr marL="678690" marR="224521" lvl="1" indent="-257572">
              <a:lnSpc>
                <a:spcPct val="80000"/>
              </a:lnSpc>
              <a:spcBef>
                <a:spcPts val="561"/>
              </a:spcBef>
              <a:buFont typeface="Arial"/>
              <a:buChar char="–"/>
              <a:tabLst>
                <a:tab pos="679260" algn="l"/>
              </a:tabLst>
            </a:pPr>
            <a:r>
              <a:rPr sz="2300" dirty="0">
                <a:latin typeface="Carlito"/>
                <a:cs typeface="Carlito"/>
              </a:rPr>
              <a:t>Memory </a:t>
            </a:r>
            <a:r>
              <a:rPr sz="2300" spc="-13" dirty="0">
                <a:latin typeface="Carlito"/>
                <a:cs typeface="Carlito"/>
              </a:rPr>
              <a:t>hardware </a:t>
            </a:r>
            <a:r>
              <a:rPr sz="2300" spc="-9" dirty="0">
                <a:latin typeface="Carlito"/>
                <a:cs typeface="Carlito"/>
              </a:rPr>
              <a:t>routes </a:t>
            </a:r>
            <a:r>
              <a:rPr sz="2300" spc="-4" dirty="0">
                <a:latin typeface="Carlito"/>
                <a:cs typeface="Carlito"/>
              </a:rPr>
              <a:t>accesses </a:t>
            </a:r>
            <a:r>
              <a:rPr sz="2300" spc="-13" dirty="0">
                <a:latin typeface="Carlito"/>
                <a:cs typeface="Carlito"/>
              </a:rPr>
              <a:t>to </a:t>
            </a:r>
            <a:r>
              <a:rPr sz="2300" spc="-4" dirty="0">
                <a:latin typeface="Carlito"/>
                <a:cs typeface="Carlito"/>
              </a:rPr>
              <a:t>these special  </a:t>
            </a:r>
            <a:r>
              <a:rPr sz="2300" dirty="0">
                <a:latin typeface="Carlito"/>
                <a:cs typeface="Carlito"/>
              </a:rPr>
              <a:t>memory </a:t>
            </a:r>
            <a:r>
              <a:rPr sz="2300" spc="-4" dirty="0">
                <a:latin typeface="Carlito"/>
                <a:cs typeface="Carlito"/>
              </a:rPr>
              <a:t>addresses </a:t>
            </a:r>
            <a:r>
              <a:rPr sz="2300" spc="-13">
                <a:latin typeface="Carlito"/>
                <a:cs typeface="Carlito"/>
              </a:rPr>
              <a:t>to</a:t>
            </a:r>
            <a:r>
              <a:rPr sz="2300" spc="-67">
                <a:latin typeface="Carlito"/>
                <a:cs typeface="Carlito"/>
              </a:rPr>
              <a:t> </a:t>
            </a:r>
            <a:r>
              <a:rPr sz="2300" spc="-4" smtClean="0">
                <a:latin typeface="Carlito"/>
                <a:cs typeface="Carlito"/>
              </a:rPr>
              <a:t>devices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7111423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/>
              <a:t>A </a:t>
            </a:r>
            <a:r>
              <a:rPr spc="-4" dirty="0"/>
              <a:t>simple </a:t>
            </a:r>
            <a:r>
              <a:rPr spc="-22" dirty="0"/>
              <a:t>execution </a:t>
            </a:r>
            <a:r>
              <a:rPr dirty="0"/>
              <a:t>of </a:t>
            </a:r>
            <a:r>
              <a:rPr spc="-4" dirty="0"/>
              <a:t>I/O</a:t>
            </a:r>
            <a:r>
              <a:rPr spc="-36" dirty="0"/>
              <a:t> </a:t>
            </a:r>
            <a:r>
              <a:rPr spc="-13" dirty="0"/>
              <a:t>requests</a:t>
            </a:r>
          </a:p>
        </p:txBody>
      </p:sp>
      <p:sp>
        <p:nvSpPr>
          <p:cNvPr id="4" name="object 4"/>
          <p:cNvSpPr/>
          <p:nvPr/>
        </p:nvSpPr>
        <p:spPr>
          <a:xfrm>
            <a:off x="1433578" y="1874285"/>
            <a:ext cx="6242212" cy="1497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853" y="3505200"/>
            <a:ext cx="7013864" cy="1886956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19115" marR="64963" indent="-307718">
              <a:spcBef>
                <a:spcPts val="9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13" dirty="0">
                <a:latin typeface="Carlito"/>
                <a:cs typeface="Carlito"/>
              </a:rPr>
              <a:t>Polling </a:t>
            </a:r>
            <a:r>
              <a:rPr sz="2900" spc="-18" dirty="0">
                <a:latin typeface="Carlito"/>
                <a:cs typeface="Carlito"/>
              </a:rPr>
              <a:t>status </a:t>
            </a:r>
            <a:r>
              <a:rPr sz="2900" spc="-22" dirty="0">
                <a:latin typeface="Carlito"/>
                <a:cs typeface="Carlito"/>
              </a:rPr>
              <a:t>to </a:t>
            </a:r>
            <a:r>
              <a:rPr sz="2900" spc="-4" dirty="0">
                <a:latin typeface="Carlito"/>
                <a:cs typeface="Carlito"/>
              </a:rPr>
              <a:t>see if device </a:t>
            </a:r>
            <a:r>
              <a:rPr sz="2900" spc="-9" dirty="0">
                <a:latin typeface="Carlito"/>
                <a:cs typeface="Carlito"/>
              </a:rPr>
              <a:t>ready </a:t>
            </a:r>
            <a:r>
              <a:rPr sz="2900" dirty="0">
                <a:latin typeface="Carlito"/>
                <a:cs typeface="Carlito"/>
              </a:rPr>
              <a:t>– </a:t>
            </a:r>
            <a:r>
              <a:rPr sz="2900" spc="-18" dirty="0">
                <a:latin typeface="Carlito"/>
                <a:cs typeface="Carlito"/>
              </a:rPr>
              <a:t>wastes  </a:t>
            </a:r>
            <a:r>
              <a:rPr sz="2900" spc="-4" dirty="0">
                <a:latin typeface="Carlito"/>
                <a:cs typeface="Carlito"/>
              </a:rPr>
              <a:t>CPU</a:t>
            </a:r>
            <a:r>
              <a:rPr sz="2900" spc="-27" dirty="0">
                <a:latin typeface="Carlito"/>
                <a:cs typeface="Carlito"/>
              </a:rPr>
              <a:t> </a:t>
            </a:r>
            <a:r>
              <a:rPr sz="2900" spc="-9" dirty="0">
                <a:latin typeface="Carlito"/>
                <a:cs typeface="Carlito"/>
              </a:rPr>
              <a:t>cycles</a:t>
            </a:r>
            <a:endParaRPr sz="2900">
              <a:latin typeface="Carlito"/>
              <a:cs typeface="Carlito"/>
            </a:endParaRPr>
          </a:p>
          <a:p>
            <a:pPr marL="319115" marR="4559" indent="-307718">
              <a:spcBef>
                <a:spcPts val="687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13" dirty="0">
                <a:latin typeface="Carlito"/>
                <a:cs typeface="Carlito"/>
              </a:rPr>
              <a:t>Programmed </a:t>
            </a:r>
            <a:r>
              <a:rPr sz="2900" spc="-4" dirty="0">
                <a:latin typeface="Carlito"/>
                <a:cs typeface="Carlito"/>
              </a:rPr>
              <a:t>I/O </a:t>
            </a:r>
            <a:r>
              <a:rPr sz="2900" dirty="0">
                <a:latin typeface="Carlito"/>
                <a:cs typeface="Carlito"/>
              </a:rPr>
              <a:t>– </a:t>
            </a:r>
            <a:r>
              <a:rPr sz="2900" spc="-4" dirty="0">
                <a:latin typeface="Carlito"/>
                <a:cs typeface="Carlito"/>
              </a:rPr>
              <a:t>CPU </a:t>
            </a:r>
            <a:r>
              <a:rPr sz="2900" spc="-9" dirty="0">
                <a:latin typeface="Carlito"/>
                <a:cs typeface="Carlito"/>
              </a:rPr>
              <a:t>explicitly copies </a:t>
            </a:r>
            <a:r>
              <a:rPr sz="2900" spc="-18" dirty="0">
                <a:latin typeface="Carlito"/>
                <a:cs typeface="Carlito"/>
              </a:rPr>
              <a:t>data  to/from</a:t>
            </a:r>
            <a:r>
              <a:rPr sz="2900" spc="-13" dirty="0">
                <a:latin typeface="Carlito"/>
                <a:cs typeface="Carlito"/>
              </a:rPr>
              <a:t> </a:t>
            </a:r>
            <a:r>
              <a:rPr sz="2900" spc="-4" dirty="0">
                <a:latin typeface="Carlito"/>
                <a:cs typeface="Carlito"/>
              </a:rPr>
              <a:t>device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0"/>
            <a:ext cx="320040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3" dirty="0"/>
              <a:t>Interrupts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838200"/>
            <a:ext cx="4123459" cy="904636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19115" indent="-307718">
              <a:spcBef>
                <a:spcPts val="9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13" dirty="0">
                <a:latin typeface="Carlito"/>
                <a:cs typeface="Carlito"/>
              </a:rPr>
              <a:t>Polling </a:t>
            </a:r>
            <a:r>
              <a:rPr sz="2900" spc="-18" dirty="0">
                <a:latin typeface="Carlito"/>
                <a:cs typeface="Carlito"/>
              </a:rPr>
              <a:t>wastes </a:t>
            </a:r>
            <a:r>
              <a:rPr sz="2900" spc="-4" dirty="0">
                <a:latin typeface="Carlito"/>
                <a:cs typeface="Carlito"/>
              </a:rPr>
              <a:t>CPU</a:t>
            </a:r>
            <a:r>
              <a:rPr sz="2900" spc="-22" dirty="0">
                <a:latin typeface="Carlito"/>
                <a:cs typeface="Carlito"/>
              </a:rPr>
              <a:t> </a:t>
            </a:r>
            <a:r>
              <a:rPr sz="2900" spc="-9" dirty="0">
                <a:latin typeface="Carlito"/>
                <a:cs typeface="Carlito"/>
              </a:rPr>
              <a:t>cycles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0" y="1676400"/>
            <a:ext cx="6657528" cy="873504"/>
            <a:chOff x="1305658" y="2438303"/>
            <a:chExt cx="7323281" cy="989971"/>
          </a:xfrm>
        </p:grpSpPr>
        <p:sp>
          <p:nvSpPr>
            <p:cNvPr id="5" name="object 5"/>
            <p:cNvSpPr/>
            <p:nvPr/>
          </p:nvSpPr>
          <p:spPr>
            <a:xfrm>
              <a:off x="1305658" y="2438303"/>
              <a:ext cx="7323281" cy="989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1852" y="2859023"/>
              <a:ext cx="908685" cy="45720"/>
            </a:xfrm>
            <a:custGeom>
              <a:avLst/>
              <a:gdLst/>
              <a:ahLst/>
              <a:cxnLst/>
              <a:rect l="l" t="t" r="r" b="b"/>
              <a:pathLst>
                <a:path w="908685" h="45719">
                  <a:moveTo>
                    <a:pt x="18288" y="4572"/>
                  </a:moveTo>
                  <a:lnTo>
                    <a:pt x="16764" y="3048"/>
                  </a:lnTo>
                  <a:lnTo>
                    <a:pt x="15240" y="3048"/>
                  </a:lnTo>
                  <a:lnTo>
                    <a:pt x="13716" y="3048"/>
                  </a:lnTo>
                  <a:lnTo>
                    <a:pt x="12954" y="3048"/>
                  </a:lnTo>
                  <a:lnTo>
                    <a:pt x="12954" y="8394"/>
                  </a:lnTo>
                  <a:lnTo>
                    <a:pt x="12192" y="9144"/>
                  </a:lnTo>
                  <a:lnTo>
                    <a:pt x="12941" y="8394"/>
                  </a:lnTo>
                  <a:lnTo>
                    <a:pt x="12954" y="3048"/>
                  </a:lnTo>
                  <a:lnTo>
                    <a:pt x="12192" y="3048"/>
                  </a:lnTo>
                  <a:lnTo>
                    <a:pt x="10668" y="1524"/>
                  </a:lnTo>
                  <a:lnTo>
                    <a:pt x="9906" y="1524"/>
                  </a:lnTo>
                  <a:lnTo>
                    <a:pt x="9144" y="0"/>
                  </a:lnTo>
                  <a:lnTo>
                    <a:pt x="3619" y="0"/>
                  </a:lnTo>
                  <a:lnTo>
                    <a:pt x="3619" y="10198"/>
                  </a:lnTo>
                  <a:lnTo>
                    <a:pt x="3619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3048" y="12192"/>
                  </a:lnTo>
                  <a:lnTo>
                    <a:pt x="7620" y="12192"/>
                  </a:lnTo>
                  <a:lnTo>
                    <a:pt x="9144" y="13716"/>
                  </a:lnTo>
                  <a:lnTo>
                    <a:pt x="13716" y="13716"/>
                  </a:lnTo>
                  <a:lnTo>
                    <a:pt x="14478" y="12192"/>
                  </a:lnTo>
                  <a:lnTo>
                    <a:pt x="15240" y="10668"/>
                  </a:lnTo>
                  <a:lnTo>
                    <a:pt x="15240" y="9144"/>
                  </a:lnTo>
                  <a:lnTo>
                    <a:pt x="16764" y="9144"/>
                  </a:lnTo>
                  <a:lnTo>
                    <a:pt x="18288" y="7620"/>
                  </a:lnTo>
                  <a:lnTo>
                    <a:pt x="18288" y="4572"/>
                  </a:lnTo>
                  <a:close/>
                </a:path>
                <a:path w="908685" h="45719">
                  <a:moveTo>
                    <a:pt x="431292" y="27432"/>
                  </a:moveTo>
                  <a:lnTo>
                    <a:pt x="428244" y="27432"/>
                  </a:lnTo>
                  <a:lnTo>
                    <a:pt x="426212" y="26924"/>
                  </a:lnTo>
                  <a:lnTo>
                    <a:pt x="425196" y="25908"/>
                  </a:lnTo>
                  <a:lnTo>
                    <a:pt x="423672" y="25908"/>
                  </a:lnTo>
                  <a:lnTo>
                    <a:pt x="422148" y="24384"/>
                  </a:lnTo>
                  <a:lnTo>
                    <a:pt x="422148" y="25908"/>
                  </a:lnTo>
                  <a:lnTo>
                    <a:pt x="422148" y="27432"/>
                  </a:lnTo>
                  <a:lnTo>
                    <a:pt x="422148" y="32004"/>
                  </a:lnTo>
                  <a:lnTo>
                    <a:pt x="422135" y="27432"/>
                  </a:lnTo>
                  <a:lnTo>
                    <a:pt x="422135" y="25984"/>
                  </a:lnTo>
                  <a:lnTo>
                    <a:pt x="422148" y="24384"/>
                  </a:lnTo>
                  <a:lnTo>
                    <a:pt x="420979" y="23215"/>
                  </a:lnTo>
                  <a:lnTo>
                    <a:pt x="420979" y="33172"/>
                  </a:lnTo>
                  <a:lnTo>
                    <a:pt x="420878" y="33528"/>
                  </a:lnTo>
                  <a:lnTo>
                    <a:pt x="420928" y="33223"/>
                  </a:lnTo>
                  <a:lnTo>
                    <a:pt x="420979" y="23215"/>
                  </a:lnTo>
                  <a:lnTo>
                    <a:pt x="420624" y="22860"/>
                  </a:lnTo>
                  <a:lnTo>
                    <a:pt x="419100" y="22860"/>
                  </a:lnTo>
                  <a:lnTo>
                    <a:pt x="414528" y="22860"/>
                  </a:lnTo>
                  <a:lnTo>
                    <a:pt x="413004" y="22860"/>
                  </a:lnTo>
                  <a:lnTo>
                    <a:pt x="411480" y="22860"/>
                  </a:lnTo>
                  <a:lnTo>
                    <a:pt x="408432" y="25908"/>
                  </a:lnTo>
                  <a:lnTo>
                    <a:pt x="408432" y="33528"/>
                  </a:lnTo>
                  <a:lnTo>
                    <a:pt x="411480" y="36576"/>
                  </a:lnTo>
                  <a:lnTo>
                    <a:pt x="413004" y="36576"/>
                  </a:lnTo>
                  <a:lnTo>
                    <a:pt x="419100" y="36576"/>
                  </a:lnTo>
                  <a:lnTo>
                    <a:pt x="420624" y="36576"/>
                  </a:lnTo>
                  <a:lnTo>
                    <a:pt x="425196" y="36576"/>
                  </a:lnTo>
                  <a:lnTo>
                    <a:pt x="426720" y="33528"/>
                  </a:lnTo>
                  <a:lnTo>
                    <a:pt x="426720" y="32385"/>
                  </a:lnTo>
                  <a:lnTo>
                    <a:pt x="428244" y="32004"/>
                  </a:lnTo>
                  <a:lnTo>
                    <a:pt x="431292" y="32004"/>
                  </a:lnTo>
                  <a:lnTo>
                    <a:pt x="431292" y="27432"/>
                  </a:lnTo>
                  <a:close/>
                </a:path>
                <a:path w="908685" h="45719">
                  <a:moveTo>
                    <a:pt x="908304" y="32004"/>
                  </a:moveTo>
                  <a:lnTo>
                    <a:pt x="905256" y="32004"/>
                  </a:lnTo>
                  <a:lnTo>
                    <a:pt x="905256" y="36576"/>
                  </a:lnTo>
                  <a:lnTo>
                    <a:pt x="905256" y="37731"/>
                  </a:lnTo>
                  <a:lnTo>
                    <a:pt x="902208" y="40017"/>
                  </a:lnTo>
                  <a:lnTo>
                    <a:pt x="900684" y="41148"/>
                  </a:lnTo>
                  <a:lnTo>
                    <a:pt x="900557" y="36347"/>
                  </a:lnTo>
                  <a:lnTo>
                    <a:pt x="900684" y="36576"/>
                  </a:lnTo>
                  <a:lnTo>
                    <a:pt x="900684" y="41148"/>
                  </a:lnTo>
                  <a:lnTo>
                    <a:pt x="902195" y="40017"/>
                  </a:lnTo>
                  <a:lnTo>
                    <a:pt x="902208" y="39624"/>
                  </a:lnTo>
                  <a:lnTo>
                    <a:pt x="902208" y="40017"/>
                  </a:lnTo>
                  <a:lnTo>
                    <a:pt x="904748" y="38100"/>
                  </a:lnTo>
                  <a:lnTo>
                    <a:pt x="905243" y="37731"/>
                  </a:lnTo>
                  <a:lnTo>
                    <a:pt x="905256" y="36576"/>
                  </a:lnTo>
                  <a:lnTo>
                    <a:pt x="905256" y="32004"/>
                  </a:lnTo>
                  <a:lnTo>
                    <a:pt x="903732" y="32004"/>
                  </a:lnTo>
                  <a:lnTo>
                    <a:pt x="903732" y="32308"/>
                  </a:lnTo>
                  <a:lnTo>
                    <a:pt x="901446" y="32766"/>
                  </a:lnTo>
                  <a:lnTo>
                    <a:pt x="900684" y="32004"/>
                  </a:lnTo>
                  <a:lnTo>
                    <a:pt x="899160" y="30480"/>
                  </a:lnTo>
                  <a:lnTo>
                    <a:pt x="899160" y="37338"/>
                  </a:lnTo>
                  <a:lnTo>
                    <a:pt x="898753" y="36347"/>
                  </a:lnTo>
                  <a:lnTo>
                    <a:pt x="898918" y="35153"/>
                  </a:lnTo>
                  <a:lnTo>
                    <a:pt x="898855" y="36576"/>
                  </a:lnTo>
                  <a:lnTo>
                    <a:pt x="899160" y="37338"/>
                  </a:lnTo>
                  <a:lnTo>
                    <a:pt x="899160" y="30480"/>
                  </a:lnTo>
                  <a:lnTo>
                    <a:pt x="897636" y="30480"/>
                  </a:lnTo>
                  <a:lnTo>
                    <a:pt x="894702" y="30480"/>
                  </a:lnTo>
                  <a:lnTo>
                    <a:pt x="894702" y="36347"/>
                  </a:lnTo>
                  <a:lnTo>
                    <a:pt x="894588" y="39624"/>
                  </a:lnTo>
                  <a:lnTo>
                    <a:pt x="894588" y="36576"/>
                  </a:lnTo>
                  <a:lnTo>
                    <a:pt x="894702" y="36347"/>
                  </a:lnTo>
                  <a:lnTo>
                    <a:pt x="894702" y="30480"/>
                  </a:lnTo>
                  <a:lnTo>
                    <a:pt x="890016" y="30480"/>
                  </a:lnTo>
                  <a:lnTo>
                    <a:pt x="886968" y="33528"/>
                  </a:lnTo>
                  <a:lnTo>
                    <a:pt x="886968" y="35052"/>
                  </a:lnTo>
                  <a:lnTo>
                    <a:pt x="886968" y="42672"/>
                  </a:lnTo>
                  <a:lnTo>
                    <a:pt x="890016" y="45720"/>
                  </a:lnTo>
                  <a:lnTo>
                    <a:pt x="896112" y="45720"/>
                  </a:lnTo>
                  <a:lnTo>
                    <a:pt x="897636" y="45720"/>
                  </a:lnTo>
                  <a:lnTo>
                    <a:pt x="899160" y="45720"/>
                  </a:lnTo>
                  <a:lnTo>
                    <a:pt x="902208" y="45720"/>
                  </a:lnTo>
                  <a:lnTo>
                    <a:pt x="905256" y="42672"/>
                  </a:lnTo>
                  <a:lnTo>
                    <a:pt x="905256" y="38100"/>
                  </a:lnTo>
                  <a:lnTo>
                    <a:pt x="908304" y="38100"/>
                  </a:lnTo>
                  <a:lnTo>
                    <a:pt x="908304" y="320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8107" y="2866771"/>
              <a:ext cx="42671" cy="196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15636" y="3429000"/>
            <a:ext cx="8311573" cy="3024467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400" y="2590800"/>
            <a:ext cx="6377132" cy="904636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19115" marR="4559" indent="-307718">
              <a:spcBef>
                <a:spcPts val="9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13" dirty="0">
                <a:latin typeface="Carlito"/>
                <a:cs typeface="Carlito"/>
              </a:rPr>
              <a:t>Instead, </a:t>
            </a:r>
            <a:r>
              <a:rPr sz="2900" spc="-4" dirty="0">
                <a:latin typeface="Carlito"/>
                <a:cs typeface="Carlito"/>
              </a:rPr>
              <a:t>OS </a:t>
            </a:r>
            <a:r>
              <a:rPr sz="2900" spc="-9" dirty="0">
                <a:latin typeface="Carlito"/>
                <a:cs typeface="Carlito"/>
              </a:rPr>
              <a:t>can </a:t>
            </a:r>
            <a:r>
              <a:rPr sz="2900" spc="-4" dirty="0">
                <a:latin typeface="Carlito"/>
                <a:cs typeface="Carlito"/>
              </a:rPr>
              <a:t>put </a:t>
            </a:r>
            <a:r>
              <a:rPr sz="2900" spc="-9" dirty="0">
                <a:latin typeface="Carlito"/>
                <a:cs typeface="Carlito"/>
              </a:rPr>
              <a:t>process </a:t>
            </a:r>
            <a:r>
              <a:rPr sz="2900" spc="-22" dirty="0">
                <a:latin typeface="Carlito"/>
                <a:cs typeface="Carlito"/>
              </a:rPr>
              <a:t>to </a:t>
            </a:r>
            <a:r>
              <a:rPr sz="2900" spc="-4" dirty="0">
                <a:latin typeface="Carlito"/>
                <a:cs typeface="Carlito"/>
              </a:rPr>
              <a:t>sleep </a:t>
            </a:r>
            <a:r>
              <a:rPr sz="2900" dirty="0">
                <a:latin typeface="Carlito"/>
                <a:cs typeface="Carlito"/>
              </a:rPr>
              <a:t>and  </a:t>
            </a:r>
            <a:r>
              <a:rPr sz="2900" spc="-13" dirty="0">
                <a:latin typeface="Carlito"/>
                <a:cs typeface="Carlito"/>
              </a:rPr>
              <a:t>switch </a:t>
            </a:r>
            <a:r>
              <a:rPr sz="2900" spc="-22" dirty="0">
                <a:latin typeface="Carlito"/>
                <a:cs typeface="Carlito"/>
              </a:rPr>
              <a:t>to </a:t>
            </a:r>
            <a:r>
              <a:rPr sz="2900" spc="-4" dirty="0">
                <a:latin typeface="Carlito"/>
                <a:cs typeface="Carlito"/>
              </a:rPr>
              <a:t>another</a:t>
            </a:r>
            <a:r>
              <a:rPr sz="2900" spc="18" dirty="0">
                <a:latin typeface="Carlito"/>
                <a:cs typeface="Carlito"/>
              </a:rPr>
              <a:t> </a:t>
            </a:r>
            <a:r>
              <a:rPr sz="2900" spc="-9" dirty="0">
                <a:latin typeface="Carlito"/>
                <a:cs typeface="Carlito"/>
              </a:rPr>
              <a:t>process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854" y="5013960"/>
            <a:ext cx="6741968" cy="90406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7718">
              <a:spcBef>
                <a:spcPts val="90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900" spc="-4" dirty="0">
                <a:latin typeface="Carlito"/>
                <a:cs typeface="Carlito"/>
              </a:rPr>
              <a:t>When I/O </a:t>
            </a:r>
            <a:r>
              <a:rPr sz="2900" spc="-13" dirty="0">
                <a:latin typeface="Carlito"/>
                <a:cs typeface="Carlito"/>
              </a:rPr>
              <a:t>request completes, </a:t>
            </a:r>
            <a:r>
              <a:rPr sz="2900" spc="-4" dirty="0">
                <a:latin typeface="Carlito"/>
                <a:cs typeface="Carlito"/>
              </a:rPr>
              <a:t>device </a:t>
            </a:r>
            <a:r>
              <a:rPr sz="2900" spc="-13" dirty="0">
                <a:latin typeface="Carlito"/>
                <a:cs typeface="Carlito"/>
              </a:rPr>
              <a:t>raises  interrupt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9091" y="3899646"/>
            <a:ext cx="6882938" cy="1074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3" dirty="0"/>
              <a:t>Interrupt</a:t>
            </a:r>
            <a:r>
              <a:rPr spc="-67" dirty="0"/>
              <a:t> </a:t>
            </a:r>
            <a:r>
              <a:rPr spc="-4" dirty="0"/>
              <a:t>handler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879899"/>
          </a:xfrm>
          <a:prstGeom prst="rect">
            <a:avLst/>
          </a:prstGeom>
        </p:spPr>
        <p:txBody>
          <a:bodyPr vert="horz" wrap="square" lIns="0" tIns="52425" rIns="0" bIns="0" rtlCol="0">
            <a:spAutoFit/>
          </a:bodyPr>
          <a:lstStyle/>
          <a:p>
            <a:pPr marL="319115" indent="-307718">
              <a:spcBef>
                <a:spcPts val="412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pc="-13" dirty="0"/>
              <a:t>Interrupt </a:t>
            </a:r>
            <a:r>
              <a:rPr spc="-9" dirty="0"/>
              <a:t>switches process </a:t>
            </a:r>
            <a:r>
              <a:rPr spc="-13" dirty="0"/>
              <a:t>to </a:t>
            </a:r>
            <a:r>
              <a:rPr spc="-18" dirty="0"/>
              <a:t>kernel</a:t>
            </a:r>
            <a:r>
              <a:rPr spc="-31" dirty="0"/>
              <a:t> </a:t>
            </a:r>
            <a:r>
              <a:rPr spc="-4" dirty="0"/>
              <a:t>mode</a:t>
            </a:r>
          </a:p>
          <a:p>
            <a:pPr marL="319115" marR="4559" indent="-307718">
              <a:lnSpc>
                <a:spcPts val="2908"/>
              </a:lnSpc>
              <a:spcBef>
                <a:spcPts val="687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pc="-13" dirty="0"/>
              <a:t>Interrupt </a:t>
            </a:r>
            <a:r>
              <a:rPr spc="-9" dirty="0"/>
              <a:t>Descriptor </a:t>
            </a:r>
            <a:r>
              <a:rPr spc="-45" dirty="0"/>
              <a:t>Table </a:t>
            </a:r>
            <a:r>
              <a:rPr spc="-13" dirty="0"/>
              <a:t>(IDT) </a:t>
            </a:r>
            <a:r>
              <a:rPr spc="-18" dirty="0"/>
              <a:t>stores pointers </a:t>
            </a:r>
            <a:r>
              <a:rPr spc="-13" dirty="0"/>
              <a:t>to  interrupt </a:t>
            </a:r>
            <a:r>
              <a:rPr spc="-9" dirty="0"/>
              <a:t>handlers </a:t>
            </a:r>
            <a:r>
              <a:rPr spc="-13" dirty="0"/>
              <a:t>(interrupt </a:t>
            </a:r>
            <a:r>
              <a:rPr spc="-4" dirty="0"/>
              <a:t>service</a:t>
            </a:r>
            <a:r>
              <a:rPr spc="13" dirty="0"/>
              <a:t> </a:t>
            </a:r>
            <a:r>
              <a:rPr spc="-9" dirty="0"/>
              <a:t>routines)</a:t>
            </a:r>
          </a:p>
          <a:p>
            <a:pPr marL="678690" marR="894093" lvl="1" indent="-257572">
              <a:lnSpc>
                <a:spcPts val="2522"/>
              </a:lnSpc>
              <a:spcBef>
                <a:spcPts val="579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9" dirty="0">
                <a:latin typeface="Carlito"/>
                <a:cs typeface="Carlito"/>
              </a:rPr>
              <a:t>Interrupt </a:t>
            </a:r>
            <a:r>
              <a:rPr sz="2300" dirty="0">
                <a:latin typeface="Carlito"/>
                <a:cs typeface="Carlito"/>
              </a:rPr>
              <a:t>(IRQ) </a:t>
            </a:r>
            <a:r>
              <a:rPr sz="2300" spc="-4" dirty="0">
                <a:latin typeface="Carlito"/>
                <a:cs typeface="Carlito"/>
              </a:rPr>
              <a:t>number identifies </a:t>
            </a:r>
            <a:r>
              <a:rPr sz="2300" dirty="0">
                <a:latin typeface="Carlito"/>
                <a:cs typeface="Carlito"/>
              </a:rPr>
              <a:t>the</a:t>
            </a:r>
            <a:r>
              <a:rPr sz="2300" spc="-144" dirty="0">
                <a:latin typeface="Carlito"/>
                <a:cs typeface="Carlito"/>
              </a:rPr>
              <a:t> </a:t>
            </a:r>
            <a:r>
              <a:rPr sz="2300" spc="-9" dirty="0">
                <a:latin typeface="Carlito"/>
                <a:cs typeface="Carlito"/>
              </a:rPr>
              <a:t>interrupt  </a:t>
            </a:r>
            <a:r>
              <a:rPr sz="2300" spc="-4" dirty="0">
                <a:latin typeface="Carlito"/>
                <a:cs typeface="Carlito"/>
              </a:rPr>
              <a:t>handler </a:t>
            </a:r>
            <a:r>
              <a:rPr sz="2300" spc="-13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run </a:t>
            </a:r>
            <a:r>
              <a:rPr sz="2300" spc="-22" dirty="0">
                <a:latin typeface="Carlito"/>
                <a:cs typeface="Carlito"/>
              </a:rPr>
              <a:t>for </a:t>
            </a:r>
            <a:r>
              <a:rPr sz="2300" dirty="0">
                <a:latin typeface="Carlito"/>
                <a:cs typeface="Carlito"/>
              </a:rPr>
              <a:t>a</a:t>
            </a:r>
            <a:r>
              <a:rPr sz="2300" spc="-9" dirty="0">
                <a:latin typeface="Carlito"/>
                <a:cs typeface="Carlito"/>
              </a:rPr>
              <a:t> </a:t>
            </a:r>
            <a:r>
              <a:rPr sz="2300" spc="-4" dirty="0">
                <a:latin typeface="Carlito"/>
                <a:cs typeface="Carlito"/>
              </a:rPr>
              <a:t>device</a:t>
            </a:r>
            <a:endParaRPr sz="2300">
              <a:latin typeface="Carlito"/>
              <a:cs typeface="Carlito"/>
            </a:endParaRPr>
          </a:p>
          <a:p>
            <a:pPr marL="319115" marR="128216" indent="-307718">
              <a:lnSpc>
                <a:spcPts val="2908"/>
              </a:lnSpc>
              <a:spcBef>
                <a:spcPts val="62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pc="-13" dirty="0"/>
              <a:t>Interrupt </a:t>
            </a:r>
            <a:r>
              <a:rPr spc="-4" dirty="0"/>
              <a:t>handler </a:t>
            </a:r>
            <a:r>
              <a:rPr dirty="0"/>
              <a:t>acts </a:t>
            </a:r>
            <a:r>
              <a:rPr spc="-4" dirty="0"/>
              <a:t>upon </a:t>
            </a:r>
            <a:r>
              <a:rPr spc="-9" dirty="0"/>
              <a:t>device notification,  unblocks </a:t>
            </a:r>
            <a:r>
              <a:rPr spc="-4" dirty="0"/>
              <a:t>the </a:t>
            </a:r>
            <a:r>
              <a:rPr spc="-9" dirty="0"/>
              <a:t>process waiting </a:t>
            </a:r>
            <a:r>
              <a:rPr spc="-22" dirty="0"/>
              <a:t>for </a:t>
            </a:r>
            <a:r>
              <a:rPr spc="-4" dirty="0"/>
              <a:t>I/O (if </a:t>
            </a:r>
            <a:r>
              <a:rPr spc="-13" dirty="0"/>
              <a:t>any), </a:t>
            </a:r>
            <a:r>
              <a:rPr spc="-4" dirty="0"/>
              <a:t>and  </a:t>
            </a:r>
            <a:r>
              <a:rPr spc="-13" dirty="0"/>
              <a:t>starts next </a:t>
            </a:r>
            <a:r>
              <a:rPr spc="-4" dirty="0"/>
              <a:t>I/O </a:t>
            </a:r>
            <a:r>
              <a:rPr spc="-13" dirty="0"/>
              <a:t>request </a:t>
            </a:r>
            <a:r>
              <a:rPr spc="-4" dirty="0"/>
              <a:t>(if </a:t>
            </a:r>
            <a:r>
              <a:rPr spc="-22" dirty="0"/>
              <a:t>any </a:t>
            </a:r>
            <a:r>
              <a:rPr spc="-4" dirty="0"/>
              <a:t>pending)</a:t>
            </a:r>
          </a:p>
          <a:p>
            <a:pPr marL="319115" marR="1102088" indent="-307718">
              <a:lnSpc>
                <a:spcPts val="2908"/>
              </a:lnSpc>
              <a:spcBef>
                <a:spcPts val="646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pc="-4" dirty="0"/>
              <a:t>Handling </a:t>
            </a:r>
            <a:r>
              <a:rPr spc="-13" dirty="0"/>
              <a:t>interrupts </a:t>
            </a:r>
            <a:r>
              <a:rPr spc="-4" dirty="0"/>
              <a:t>imposes </a:t>
            </a:r>
            <a:r>
              <a:rPr spc="-18" dirty="0"/>
              <a:t>kernel </a:t>
            </a:r>
            <a:r>
              <a:rPr spc="-4" dirty="0"/>
              <a:t>mode  </a:t>
            </a:r>
            <a:r>
              <a:rPr spc="-9" dirty="0"/>
              <a:t>transition</a:t>
            </a:r>
            <a:r>
              <a:rPr spc="-27" dirty="0"/>
              <a:t> </a:t>
            </a:r>
            <a:r>
              <a:rPr spc="-9" dirty="0"/>
              <a:t>overheads</a:t>
            </a:r>
          </a:p>
          <a:p>
            <a:pPr marL="678690" marR="34191" lvl="1" indent="-257572">
              <a:lnSpc>
                <a:spcPts val="2522"/>
              </a:lnSpc>
              <a:spcBef>
                <a:spcPts val="579"/>
              </a:spcBef>
              <a:buFont typeface="Arial"/>
              <a:buChar char="–"/>
              <a:tabLst>
                <a:tab pos="679260" algn="l"/>
              </a:tabLst>
            </a:pPr>
            <a:r>
              <a:rPr sz="2300" spc="-9" dirty="0">
                <a:latin typeface="Carlito"/>
                <a:cs typeface="Carlito"/>
              </a:rPr>
              <a:t>Note: </a:t>
            </a:r>
            <a:r>
              <a:rPr sz="2300" spc="-4" dirty="0">
                <a:latin typeface="Carlito"/>
                <a:cs typeface="Carlito"/>
              </a:rPr>
              <a:t>polling </a:t>
            </a:r>
            <a:r>
              <a:rPr sz="2300" spc="-18" dirty="0">
                <a:latin typeface="Carlito"/>
                <a:cs typeface="Carlito"/>
              </a:rPr>
              <a:t>may </a:t>
            </a:r>
            <a:r>
              <a:rPr sz="2300" spc="-4" dirty="0">
                <a:latin typeface="Carlito"/>
                <a:cs typeface="Carlito"/>
              </a:rPr>
              <a:t>be </a:t>
            </a:r>
            <a:r>
              <a:rPr sz="2300" spc="-18" dirty="0">
                <a:latin typeface="Carlito"/>
                <a:cs typeface="Carlito"/>
              </a:rPr>
              <a:t>faster </a:t>
            </a:r>
            <a:r>
              <a:rPr sz="2300" spc="-4" dirty="0">
                <a:latin typeface="Carlito"/>
                <a:cs typeface="Carlito"/>
              </a:rPr>
              <a:t>than </a:t>
            </a:r>
            <a:r>
              <a:rPr sz="2300" spc="-9" dirty="0">
                <a:latin typeface="Carlito"/>
                <a:cs typeface="Carlito"/>
              </a:rPr>
              <a:t>interrupts </a:t>
            </a:r>
            <a:r>
              <a:rPr sz="2300" spc="-4" dirty="0">
                <a:latin typeface="Carlito"/>
                <a:cs typeface="Carlito"/>
              </a:rPr>
              <a:t>if device is  </a:t>
            </a:r>
            <a:r>
              <a:rPr sz="2300" spc="-18" dirty="0">
                <a:latin typeface="Carlito"/>
                <a:cs typeface="Carlito"/>
              </a:rPr>
              <a:t>fast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620000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3" dirty="0"/>
              <a:t>Direct </a:t>
            </a:r>
            <a:r>
              <a:rPr dirty="0"/>
              <a:t>Memory </a:t>
            </a:r>
            <a:r>
              <a:rPr spc="-4" dirty="0"/>
              <a:t>Access</a:t>
            </a:r>
            <a:r>
              <a:rPr spc="-36" dirty="0"/>
              <a:t> </a:t>
            </a:r>
            <a:r>
              <a:rPr spc="-4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762000"/>
            <a:ext cx="6825673" cy="78037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9115" indent="-307718">
              <a:spcBef>
                <a:spcPts val="8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500" spc="-9" dirty="0">
                <a:latin typeface="Carlito"/>
                <a:cs typeface="Carlito"/>
              </a:rPr>
              <a:t>CPU </a:t>
            </a:r>
            <a:r>
              <a:rPr sz="2500" spc="-13" dirty="0">
                <a:latin typeface="Carlito"/>
                <a:cs typeface="Carlito"/>
              </a:rPr>
              <a:t>cycles </a:t>
            </a:r>
            <a:r>
              <a:rPr sz="2500" spc="-22" dirty="0">
                <a:latin typeface="Carlito"/>
                <a:cs typeface="Carlito"/>
              </a:rPr>
              <a:t>wasted </a:t>
            </a:r>
            <a:r>
              <a:rPr sz="2500" spc="-9" dirty="0">
                <a:latin typeface="Carlito"/>
                <a:cs typeface="Carlito"/>
              </a:rPr>
              <a:t>in </a:t>
            </a:r>
            <a:r>
              <a:rPr sz="2500" spc="-13" dirty="0">
                <a:latin typeface="Carlito"/>
                <a:cs typeface="Carlito"/>
              </a:rPr>
              <a:t>copying </a:t>
            </a:r>
            <a:r>
              <a:rPr sz="2500" spc="-18" dirty="0">
                <a:latin typeface="Carlito"/>
                <a:cs typeface="Carlito"/>
              </a:rPr>
              <a:t>data to/from</a:t>
            </a:r>
            <a:r>
              <a:rPr sz="2500" spc="162" dirty="0">
                <a:latin typeface="Carlito"/>
                <a:cs typeface="Carlito"/>
              </a:rPr>
              <a:t> </a:t>
            </a:r>
            <a:r>
              <a:rPr sz="2500" spc="-9" dirty="0">
                <a:latin typeface="Carlito"/>
                <a:cs typeface="Carlito"/>
              </a:rPr>
              <a:t>device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1520415"/>
            <a:ext cx="6783186" cy="1070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400" y="2514600"/>
            <a:ext cx="6974031" cy="300406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9115" marR="72371" indent="-307718">
              <a:spcBef>
                <a:spcPts val="8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500" spc="-13" dirty="0">
                <a:latin typeface="Carlito"/>
                <a:cs typeface="Carlito"/>
              </a:rPr>
              <a:t>Instead, </a:t>
            </a:r>
            <a:r>
              <a:rPr sz="2500" spc="-4" dirty="0">
                <a:latin typeface="Carlito"/>
                <a:cs typeface="Carlito"/>
              </a:rPr>
              <a:t>a </a:t>
            </a:r>
            <a:r>
              <a:rPr sz="2500" spc="-9" dirty="0">
                <a:latin typeface="Carlito"/>
                <a:cs typeface="Carlito"/>
              </a:rPr>
              <a:t>special piece </a:t>
            </a:r>
            <a:r>
              <a:rPr sz="2500" spc="-4" dirty="0">
                <a:latin typeface="Carlito"/>
                <a:cs typeface="Carlito"/>
              </a:rPr>
              <a:t>of </a:t>
            </a:r>
            <a:r>
              <a:rPr sz="2500" spc="-18" dirty="0">
                <a:latin typeface="Carlito"/>
                <a:cs typeface="Carlito"/>
              </a:rPr>
              <a:t>hardware </a:t>
            </a:r>
            <a:r>
              <a:rPr sz="2500" spc="-9" dirty="0">
                <a:latin typeface="Carlito"/>
                <a:cs typeface="Carlito"/>
              </a:rPr>
              <a:t>(DMA engine)  copies </a:t>
            </a:r>
            <a:r>
              <a:rPr sz="2500" spc="-18" dirty="0">
                <a:latin typeface="Carlito"/>
                <a:cs typeface="Carlito"/>
              </a:rPr>
              <a:t>from </a:t>
            </a:r>
            <a:r>
              <a:rPr sz="2500" spc="-9" dirty="0">
                <a:latin typeface="Carlito"/>
                <a:cs typeface="Carlito"/>
              </a:rPr>
              <a:t>main </a:t>
            </a:r>
            <a:r>
              <a:rPr sz="2500" spc="-4" dirty="0">
                <a:latin typeface="Carlito"/>
                <a:cs typeface="Carlito"/>
              </a:rPr>
              <a:t>memory </a:t>
            </a:r>
            <a:r>
              <a:rPr sz="2500" spc="-18" dirty="0">
                <a:latin typeface="Carlito"/>
                <a:cs typeface="Carlito"/>
              </a:rPr>
              <a:t>to</a:t>
            </a:r>
            <a:r>
              <a:rPr sz="2500" spc="45" dirty="0">
                <a:latin typeface="Carlito"/>
                <a:cs typeface="Carlito"/>
              </a:rPr>
              <a:t> </a:t>
            </a:r>
            <a:r>
              <a:rPr sz="2500" spc="-9" dirty="0">
                <a:latin typeface="Carlito"/>
                <a:cs typeface="Carlito"/>
              </a:rPr>
              <a:t>device</a:t>
            </a:r>
            <a:endParaRPr sz="2500">
              <a:latin typeface="Carlito"/>
              <a:cs typeface="Carlito"/>
            </a:endParaRPr>
          </a:p>
          <a:p>
            <a:pPr marL="678690" lvl="1" indent="-257572">
              <a:spcBef>
                <a:spcPts val="543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4" dirty="0">
                <a:latin typeface="Carlito"/>
                <a:cs typeface="Carlito"/>
              </a:rPr>
              <a:t>CPU </a:t>
            </a:r>
            <a:r>
              <a:rPr sz="2200" spc="-9" dirty="0">
                <a:latin typeface="Carlito"/>
                <a:cs typeface="Carlito"/>
              </a:rPr>
              <a:t>gives </a:t>
            </a:r>
            <a:r>
              <a:rPr sz="2200" spc="-4" dirty="0">
                <a:latin typeface="Carlito"/>
                <a:cs typeface="Carlito"/>
              </a:rPr>
              <a:t>DMA engine the </a:t>
            </a:r>
            <a:r>
              <a:rPr sz="2200" dirty="0">
                <a:latin typeface="Carlito"/>
                <a:cs typeface="Carlito"/>
              </a:rPr>
              <a:t>memory </a:t>
            </a:r>
            <a:r>
              <a:rPr sz="2200" spc="-9" dirty="0">
                <a:latin typeface="Carlito"/>
                <a:cs typeface="Carlito"/>
              </a:rPr>
              <a:t>location </a:t>
            </a:r>
            <a:r>
              <a:rPr sz="2200" spc="-4" dirty="0">
                <a:latin typeface="Carlito"/>
                <a:cs typeface="Carlito"/>
              </a:rPr>
              <a:t>of</a:t>
            </a:r>
            <a:r>
              <a:rPr sz="2200" spc="-85" dirty="0">
                <a:latin typeface="Carlito"/>
                <a:cs typeface="Carlito"/>
              </a:rPr>
              <a:t> </a:t>
            </a:r>
            <a:r>
              <a:rPr sz="2200" spc="-13" dirty="0">
                <a:latin typeface="Carlito"/>
                <a:cs typeface="Carlito"/>
              </a:rPr>
              <a:t>data</a:t>
            </a:r>
            <a:endParaRPr sz="2200">
              <a:latin typeface="Carlito"/>
              <a:cs typeface="Carlito"/>
            </a:endParaRPr>
          </a:p>
          <a:p>
            <a:pPr marL="678690" lvl="1" indent="-257572">
              <a:spcBef>
                <a:spcPts val="516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4" dirty="0">
                <a:latin typeface="Carlito"/>
                <a:cs typeface="Carlito"/>
              </a:rPr>
              <a:t>In </a:t>
            </a:r>
            <a:r>
              <a:rPr sz="2200" spc="-9" dirty="0">
                <a:latin typeface="Carlito"/>
                <a:cs typeface="Carlito"/>
              </a:rPr>
              <a:t>case </a:t>
            </a:r>
            <a:r>
              <a:rPr sz="2200" spc="-4" dirty="0">
                <a:latin typeface="Carlito"/>
                <a:cs typeface="Carlito"/>
              </a:rPr>
              <a:t>of </a:t>
            </a:r>
            <a:r>
              <a:rPr sz="2200" spc="-9" dirty="0">
                <a:latin typeface="Carlito"/>
                <a:cs typeface="Carlito"/>
              </a:rPr>
              <a:t>read, interrupt raised after </a:t>
            </a:r>
            <a:r>
              <a:rPr sz="2200" spc="-4" dirty="0">
                <a:latin typeface="Carlito"/>
                <a:cs typeface="Carlito"/>
              </a:rPr>
              <a:t>DMA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9" dirty="0">
                <a:latin typeface="Carlito"/>
                <a:cs typeface="Carlito"/>
              </a:rPr>
              <a:t>completes</a:t>
            </a:r>
            <a:endParaRPr sz="2200">
              <a:latin typeface="Carlito"/>
              <a:cs typeface="Carlito"/>
            </a:endParaRPr>
          </a:p>
          <a:p>
            <a:pPr marL="678690" lvl="1" indent="-257572">
              <a:spcBef>
                <a:spcPts val="516"/>
              </a:spcBef>
              <a:buFont typeface="Arial"/>
              <a:buChar char="–"/>
              <a:tabLst>
                <a:tab pos="679260" algn="l"/>
              </a:tabLst>
            </a:pPr>
            <a:r>
              <a:rPr sz="2200" spc="-4" dirty="0">
                <a:latin typeface="Carlito"/>
                <a:cs typeface="Carlito"/>
              </a:rPr>
              <a:t>In </a:t>
            </a:r>
            <a:r>
              <a:rPr sz="2200" spc="-9" dirty="0">
                <a:latin typeface="Carlito"/>
                <a:cs typeface="Carlito"/>
              </a:rPr>
              <a:t>case </a:t>
            </a:r>
            <a:r>
              <a:rPr sz="2200" spc="-4" dirty="0">
                <a:latin typeface="Carlito"/>
                <a:cs typeface="Carlito"/>
              </a:rPr>
              <a:t>of </a:t>
            </a:r>
            <a:r>
              <a:rPr sz="2200" spc="-9" dirty="0">
                <a:latin typeface="Carlito"/>
                <a:cs typeface="Carlito"/>
              </a:rPr>
              <a:t>write, </a:t>
            </a:r>
            <a:r>
              <a:rPr sz="2200" spc="-4" dirty="0">
                <a:latin typeface="Carlito"/>
                <a:cs typeface="Carlito"/>
              </a:rPr>
              <a:t>disk </a:t>
            </a:r>
            <a:r>
              <a:rPr sz="2200" spc="-9" dirty="0">
                <a:latin typeface="Carlito"/>
                <a:cs typeface="Carlito"/>
              </a:rPr>
              <a:t>starts </a:t>
            </a:r>
            <a:r>
              <a:rPr sz="2200" spc="-4" dirty="0">
                <a:latin typeface="Carlito"/>
                <a:cs typeface="Carlito"/>
              </a:rPr>
              <a:t>writing </a:t>
            </a:r>
            <a:r>
              <a:rPr sz="2200" spc="-9" dirty="0">
                <a:latin typeface="Carlito"/>
                <a:cs typeface="Carlito"/>
              </a:rPr>
              <a:t>after </a:t>
            </a:r>
            <a:r>
              <a:rPr sz="2200" spc="-4" dirty="0">
                <a:latin typeface="Carlito"/>
                <a:cs typeface="Carlito"/>
              </a:rPr>
              <a:t>DMA</a:t>
            </a:r>
            <a:r>
              <a:rPr sz="2200" spc="-94" dirty="0">
                <a:latin typeface="Carlito"/>
                <a:cs typeface="Carlito"/>
              </a:rPr>
              <a:t> </a:t>
            </a:r>
            <a:r>
              <a:rPr sz="2200" spc="-9" dirty="0">
                <a:latin typeface="Carlito"/>
                <a:cs typeface="Carlito"/>
              </a:rPr>
              <a:t>completes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3000" y="5504625"/>
            <a:ext cx="6587898" cy="127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3750287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Device</a:t>
            </a:r>
            <a:r>
              <a:rPr spc="-94" dirty="0"/>
              <a:t> </a:t>
            </a:r>
            <a:r>
              <a:rPr spc="-9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854" y="838200"/>
            <a:ext cx="6799118" cy="2345923"/>
          </a:xfrm>
          <a:prstGeom prst="rect">
            <a:avLst/>
          </a:prstGeom>
        </p:spPr>
        <p:txBody>
          <a:bodyPr vert="horz" wrap="square" lIns="0" tIns="57555" rIns="0" bIns="0" rtlCol="0">
            <a:spAutoFit/>
          </a:bodyPr>
          <a:lstStyle/>
          <a:p>
            <a:pPr marL="319115" marR="528820" indent="-307718">
              <a:lnSpc>
                <a:spcPts val="2908"/>
              </a:lnSpc>
              <a:spcBef>
                <a:spcPts val="453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9" dirty="0">
                <a:latin typeface="Carlito"/>
                <a:cs typeface="Carlito"/>
              </a:rPr>
              <a:t>Device driver: </a:t>
            </a:r>
            <a:r>
              <a:rPr sz="2700" spc="-4" dirty="0">
                <a:latin typeface="Carlito"/>
                <a:cs typeface="Carlito"/>
              </a:rPr>
              <a:t>part of </a:t>
            </a:r>
            <a:r>
              <a:rPr sz="2700" dirty="0">
                <a:latin typeface="Carlito"/>
                <a:cs typeface="Carlito"/>
              </a:rPr>
              <a:t>OS </a:t>
            </a:r>
            <a:r>
              <a:rPr sz="2700" spc="-9" dirty="0">
                <a:latin typeface="Carlito"/>
                <a:cs typeface="Carlito"/>
              </a:rPr>
              <a:t>code that </a:t>
            </a:r>
            <a:r>
              <a:rPr sz="2700" spc="-13" dirty="0">
                <a:latin typeface="Carlito"/>
                <a:cs typeface="Carlito"/>
              </a:rPr>
              <a:t>talks to  </a:t>
            </a:r>
            <a:r>
              <a:rPr sz="2700" spc="-4" dirty="0">
                <a:latin typeface="Carlito"/>
                <a:cs typeface="Carlito"/>
              </a:rPr>
              <a:t>specific </a:t>
            </a:r>
            <a:r>
              <a:rPr sz="2700" spc="-9" dirty="0">
                <a:latin typeface="Carlito"/>
                <a:cs typeface="Carlito"/>
              </a:rPr>
              <a:t>device, gives </a:t>
            </a:r>
            <a:r>
              <a:rPr sz="2700" spc="-4" dirty="0">
                <a:latin typeface="Carlito"/>
                <a:cs typeface="Carlito"/>
              </a:rPr>
              <a:t>commands, handles  </a:t>
            </a:r>
            <a:r>
              <a:rPr sz="2700" spc="-13" dirty="0">
                <a:latin typeface="Carlito"/>
                <a:cs typeface="Carlito"/>
              </a:rPr>
              <a:t>interrupts etc.</a:t>
            </a:r>
            <a:endParaRPr sz="2700">
              <a:latin typeface="Carlito"/>
              <a:cs typeface="Carlito"/>
            </a:endParaRPr>
          </a:p>
          <a:p>
            <a:pPr marL="319115" indent="-307718">
              <a:spcBef>
                <a:spcPts val="283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700" spc="-9" dirty="0">
                <a:latin typeface="Carlito"/>
                <a:cs typeface="Carlito"/>
              </a:rPr>
              <a:t>Most </a:t>
            </a:r>
            <a:r>
              <a:rPr sz="2700" dirty="0">
                <a:latin typeface="Carlito"/>
                <a:cs typeface="Carlito"/>
              </a:rPr>
              <a:t>OS </a:t>
            </a:r>
            <a:r>
              <a:rPr sz="2700" spc="-9" dirty="0">
                <a:latin typeface="Carlito"/>
                <a:cs typeface="Carlito"/>
              </a:rPr>
              <a:t>code </a:t>
            </a:r>
            <a:r>
              <a:rPr sz="2700" spc="-13" dirty="0">
                <a:latin typeface="Carlito"/>
                <a:cs typeface="Carlito"/>
              </a:rPr>
              <a:t>abstracts </a:t>
            </a:r>
            <a:r>
              <a:rPr sz="2700" spc="-4" dirty="0">
                <a:latin typeface="Carlito"/>
                <a:cs typeface="Carlito"/>
              </a:rPr>
              <a:t>the </a:t>
            </a:r>
            <a:r>
              <a:rPr sz="2700" spc="-9" dirty="0">
                <a:latin typeface="Carlito"/>
                <a:cs typeface="Carlito"/>
              </a:rPr>
              <a:t>device</a:t>
            </a:r>
            <a:r>
              <a:rPr sz="2700" spc="-102" dirty="0">
                <a:latin typeface="Carlito"/>
                <a:cs typeface="Carlito"/>
              </a:rPr>
              <a:t> </a:t>
            </a:r>
            <a:r>
              <a:rPr sz="2700" spc="-9" dirty="0">
                <a:latin typeface="Carlito"/>
                <a:cs typeface="Carlito"/>
              </a:rPr>
              <a:t>details</a:t>
            </a:r>
            <a:endParaRPr sz="2700">
              <a:latin typeface="Carlito"/>
              <a:cs typeface="Carlito"/>
            </a:endParaRPr>
          </a:p>
          <a:p>
            <a:pPr marL="678690" marR="4559" indent="-257572">
              <a:lnSpc>
                <a:spcPts val="2522"/>
              </a:lnSpc>
              <a:spcBef>
                <a:spcPts val="619"/>
              </a:spcBef>
            </a:pPr>
            <a:r>
              <a:rPr sz="2300" dirty="0">
                <a:latin typeface="Arial"/>
                <a:cs typeface="Arial"/>
              </a:rPr>
              <a:t>– </a:t>
            </a:r>
            <a:r>
              <a:rPr sz="2300" dirty="0">
                <a:latin typeface="Carlito"/>
                <a:cs typeface="Carlito"/>
              </a:rPr>
              <a:t>E.g., </a:t>
            </a:r>
            <a:r>
              <a:rPr sz="2300" spc="-4" dirty="0">
                <a:latin typeface="Carlito"/>
                <a:cs typeface="Carlito"/>
              </a:rPr>
              <a:t>file </a:t>
            </a:r>
            <a:r>
              <a:rPr sz="2300" spc="-18" dirty="0">
                <a:latin typeface="Carlito"/>
                <a:cs typeface="Carlito"/>
              </a:rPr>
              <a:t>system </a:t>
            </a:r>
            <a:r>
              <a:rPr sz="2300" spc="-9" dirty="0">
                <a:latin typeface="Carlito"/>
                <a:cs typeface="Carlito"/>
              </a:rPr>
              <a:t>code </a:t>
            </a:r>
            <a:r>
              <a:rPr sz="2300" spc="-4" dirty="0">
                <a:latin typeface="Carlito"/>
                <a:cs typeface="Carlito"/>
              </a:rPr>
              <a:t>is </a:t>
            </a:r>
            <a:r>
              <a:rPr sz="2300" spc="-9" dirty="0">
                <a:latin typeface="Carlito"/>
                <a:cs typeface="Carlito"/>
              </a:rPr>
              <a:t>written </a:t>
            </a:r>
            <a:r>
              <a:rPr sz="2300" spc="-4" dirty="0">
                <a:latin typeface="Carlito"/>
                <a:cs typeface="Carlito"/>
              </a:rPr>
              <a:t>on </a:t>
            </a:r>
            <a:r>
              <a:rPr sz="2300" spc="-9" dirty="0">
                <a:latin typeface="Carlito"/>
                <a:cs typeface="Carlito"/>
              </a:rPr>
              <a:t>top </a:t>
            </a:r>
            <a:r>
              <a:rPr sz="2300" spc="-4" dirty="0">
                <a:latin typeface="Carlito"/>
                <a:cs typeface="Carlito"/>
              </a:rPr>
              <a:t>of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9" dirty="0">
                <a:latin typeface="Carlito"/>
                <a:cs typeface="Carlito"/>
              </a:rPr>
              <a:t>generic  </a:t>
            </a:r>
            <a:r>
              <a:rPr sz="2300" spc="-4" dirty="0">
                <a:latin typeface="Carlito"/>
                <a:cs typeface="Carlito"/>
              </a:rPr>
              <a:t>block</a:t>
            </a:r>
            <a:r>
              <a:rPr sz="2300" spc="-13" dirty="0">
                <a:latin typeface="Carlito"/>
                <a:cs typeface="Carlito"/>
              </a:rPr>
              <a:t> interface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6809" y="3841656"/>
            <a:ext cx="5747693" cy="2485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122919" y="6106701"/>
            <a:ext cx="1397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91">
              <a:lnSpc>
                <a:spcPts val="1113"/>
              </a:lnSpc>
            </a:pPr>
            <a:fld id="{81D60167-4931-47E6-BA6A-407CBD079E47}" type="slidenum">
              <a:rPr dirty="0"/>
              <a:pPr marL="34191">
                <a:lnSpc>
                  <a:spcPts val="1113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912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Communication with  I/O Devices &amp;&amp;  Files and Directories</vt:lpstr>
      <vt:lpstr>Input/Output Devices</vt:lpstr>
      <vt:lpstr>Simple Device Model</vt:lpstr>
      <vt:lpstr>How does OS read/write to registers?</vt:lpstr>
      <vt:lpstr>A simple execution of I/O requests</vt:lpstr>
      <vt:lpstr>Interrupts</vt:lpstr>
      <vt:lpstr>Interrupt handler</vt:lpstr>
      <vt:lpstr>Direct Memory Access (DMA)</vt:lpstr>
      <vt:lpstr>Device Driver</vt:lpstr>
      <vt:lpstr>The file abstraction</vt:lpstr>
      <vt:lpstr>Directory tree</vt:lpstr>
      <vt:lpstr>Operations on files (1)</vt:lpstr>
      <vt:lpstr>Operations on files (2)</vt:lpstr>
      <vt:lpstr>Operations on directories</vt:lpstr>
      <vt:lpstr>Hard links</vt:lpstr>
      <vt:lpstr>Soft links or symbolic links</vt:lpstr>
      <vt:lpstr>Mounting a filesystem</vt:lpstr>
      <vt:lpstr>Memory mapping a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2020-09-29T17:00:49Z</dcterms:created>
  <dcterms:modified xsi:type="dcterms:W3CDTF">2020-09-29T17:26:07Z</dcterms:modified>
</cp:coreProperties>
</file>