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4" r:id="rId8"/>
    <p:sldId id="265" r:id="rId9"/>
    <p:sldId id="266" r:id="rId10"/>
    <p:sldId id="267"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2E26F-1E06-40A6-8894-62B8889D0155}" type="datetimeFigureOut">
              <a:rPr lang="en-US" smtClean="0"/>
              <a:t>4/12/2021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381BB0-A12B-4865-8D0E-48BD1AF58827}" type="slidenum">
              <a:rPr lang="en-US" smtClean="0"/>
              <a:t>‹#›</a:t>
            </a:fld>
            <a:endParaRPr lang="en-US"/>
          </a:p>
        </p:txBody>
      </p:sp>
    </p:spTree>
    <p:extLst>
      <p:ext uri="{BB962C8B-B14F-4D97-AF65-F5344CB8AC3E}">
        <p14:creationId xmlns:p14="http://schemas.microsoft.com/office/powerpoint/2010/main" val="363078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fld id="{D1AAE909-91B6-4A2B-A88F-A0FC66D8B65D}" type="slidenum">
              <a:rPr lang="en-US"/>
              <a:pPr/>
              <a:t>12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fld id="{7FFBB9FE-FC29-4321-92F5-06F490030980}" type="slidenum">
              <a:rPr lang="en-US"/>
              <a:pPr/>
              <a:t>21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fld id="{AAF7EDD4-6017-425D-A08B-0E6CCFBE4800}" type="slidenum">
              <a:rPr lang="en-US"/>
              <a:pPr/>
              <a:t>13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fld id="{6FA09C07-F544-470D-890F-54B19E170A62}" type="slidenum">
              <a:rPr lang="en-US"/>
              <a:pPr/>
              <a:t>14</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fld id="{EA64D0CB-E2CD-4F55-80B9-F46962BF756B}" type="slidenum">
              <a:rPr lang="en-US"/>
              <a:pPr/>
              <a:t>15</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fld id="{8859026E-2844-4BDC-A57D-AD40FEC46AC1}" type="slidenum">
              <a:rPr lang="en-US"/>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fld id="{E3E58FD8-CB5A-4915-8F45-8094A2721532}" type="slidenum">
              <a:rPr lang="en-US"/>
              <a:pPr/>
              <a:t>17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fld id="{3AAA5A9B-ACDD-41A4-ACFE-7051E59E2606}" type="slidenum">
              <a:rPr lang="en-US"/>
              <a:pPr/>
              <a:t>18</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fld id="{52D368C5-4449-4AEE-BD9A-750E81DE3C95}" type="slidenum">
              <a:rPr lang="en-US"/>
              <a:pPr/>
              <a:t>19</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fld id="{2AB87665-002A-42EE-AF81-C2E18AA64A32}" type="slidenum">
              <a:rPr lang="en-US"/>
              <a:pPr/>
              <a:t>20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25972A-37F2-4036-BF9C-FB9F94F33D0A}"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5972A-37F2-4036-BF9C-FB9F94F33D0A}"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5972A-37F2-4036-BF9C-FB9F94F33D0A}"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5972A-37F2-4036-BF9C-FB9F94F33D0A}"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25972A-37F2-4036-BF9C-FB9F94F33D0A}"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25972A-37F2-4036-BF9C-FB9F94F33D0A}"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25972A-37F2-4036-BF9C-FB9F94F33D0A}"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5972A-37F2-4036-BF9C-FB9F94F33D0A}"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5972A-37F2-4036-BF9C-FB9F94F33D0A}"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5972A-37F2-4036-BF9C-FB9F94F33D0A}"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5972A-37F2-4036-BF9C-FB9F94F33D0A}"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753C5-A6CE-4268-AE3D-71FC1AE56C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5972A-37F2-4036-BF9C-FB9F94F33D0A}" type="datetimeFigureOut">
              <a:rPr lang="en-US" smtClean="0"/>
              <a:t>4/12/2021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753C5-A6CE-4268-AE3D-71FC1AE56C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System and Disk Scheduling</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04800"/>
            <a:ext cx="4351598" cy="688617"/>
          </a:xfrm>
          <a:prstGeom prst="rect">
            <a:avLst/>
          </a:prstGeom>
        </p:spPr>
        <p:txBody>
          <a:bodyPr vert="horz" wrap="square" lIns="0" tIns="11397" rIns="0" bIns="0" rtlCol="0">
            <a:spAutoFit/>
          </a:bodyPr>
          <a:lstStyle/>
          <a:p>
            <a:pPr marL="11397">
              <a:spcBef>
                <a:spcPts val="90"/>
              </a:spcBef>
            </a:pPr>
            <a:r>
              <a:rPr spc="-4" dirty="0"/>
              <a:t>Virtual File</a:t>
            </a:r>
            <a:r>
              <a:rPr spc="-49" dirty="0"/>
              <a:t> </a:t>
            </a:r>
            <a:r>
              <a:rPr spc="-27" dirty="0"/>
              <a:t>System</a:t>
            </a:r>
          </a:p>
        </p:txBody>
      </p:sp>
      <p:sp>
        <p:nvSpPr>
          <p:cNvPr id="13" name="object 13"/>
          <p:cNvSpPr txBox="1"/>
          <p:nvPr/>
        </p:nvSpPr>
        <p:spPr>
          <a:xfrm>
            <a:off x="902854" y="1143000"/>
            <a:ext cx="7213599" cy="4599793"/>
          </a:xfrm>
          <a:prstGeom prst="rect">
            <a:avLst/>
          </a:prstGeom>
        </p:spPr>
        <p:txBody>
          <a:bodyPr vert="horz" wrap="square" lIns="0" tIns="84908" rIns="0" bIns="0" rtlCol="0">
            <a:spAutoFit/>
          </a:bodyPr>
          <a:lstStyle/>
          <a:p>
            <a:pPr marL="319115" marR="1130580" indent="-307718" algn="just">
              <a:lnSpc>
                <a:spcPct val="80000"/>
              </a:lnSpc>
              <a:spcBef>
                <a:spcPts val="669"/>
              </a:spcBef>
              <a:buFont typeface="Arial"/>
              <a:buChar char="•"/>
              <a:tabLst>
                <a:tab pos="319115" algn="l"/>
              </a:tabLst>
            </a:pPr>
            <a:r>
              <a:rPr sz="2400" spc="-4" dirty="0">
                <a:latin typeface="Carlito"/>
                <a:cs typeface="Carlito"/>
              </a:rPr>
              <a:t>File </a:t>
            </a:r>
            <a:r>
              <a:rPr sz="2400" spc="-22" dirty="0">
                <a:latin typeface="Carlito"/>
                <a:cs typeface="Carlito"/>
              </a:rPr>
              <a:t>systems </a:t>
            </a:r>
            <a:r>
              <a:rPr sz="2400" spc="-18" dirty="0">
                <a:latin typeface="Carlito"/>
                <a:cs typeface="Carlito"/>
              </a:rPr>
              <a:t>differ </a:t>
            </a:r>
            <a:r>
              <a:rPr sz="2400" dirty="0">
                <a:latin typeface="Carlito"/>
                <a:cs typeface="Carlito"/>
              </a:rPr>
              <a:t>in </a:t>
            </a:r>
            <a:r>
              <a:rPr sz="2400" spc="-9" dirty="0">
                <a:latin typeface="Carlito"/>
                <a:cs typeface="Carlito"/>
              </a:rPr>
              <a:t>implementations </a:t>
            </a:r>
            <a:r>
              <a:rPr sz="2400" dirty="0">
                <a:latin typeface="Carlito"/>
                <a:cs typeface="Carlito"/>
              </a:rPr>
              <a:t>of </a:t>
            </a:r>
            <a:r>
              <a:rPr sz="2400" spc="-18" dirty="0">
                <a:latin typeface="Carlito"/>
                <a:cs typeface="Carlito"/>
              </a:rPr>
              <a:t>data  </a:t>
            </a:r>
            <a:r>
              <a:rPr sz="2400" spc="-13" dirty="0">
                <a:latin typeface="Carlito"/>
                <a:cs typeface="Carlito"/>
              </a:rPr>
              <a:t>structures </a:t>
            </a:r>
            <a:r>
              <a:rPr sz="2400" dirty="0">
                <a:latin typeface="Carlito"/>
                <a:cs typeface="Carlito"/>
              </a:rPr>
              <a:t>(e.g., </a:t>
            </a:r>
            <a:r>
              <a:rPr sz="2400" spc="-13" dirty="0">
                <a:latin typeface="Carlito"/>
                <a:cs typeface="Carlito"/>
              </a:rPr>
              <a:t>organization </a:t>
            </a:r>
            <a:r>
              <a:rPr sz="2400" dirty="0">
                <a:latin typeface="Carlito"/>
                <a:cs typeface="Carlito"/>
              </a:rPr>
              <a:t>of file </a:t>
            </a:r>
            <a:r>
              <a:rPr sz="2400" spc="-18" dirty="0">
                <a:latin typeface="Carlito"/>
                <a:cs typeface="Carlito"/>
              </a:rPr>
              <a:t>records </a:t>
            </a:r>
            <a:r>
              <a:rPr sz="2400" dirty="0">
                <a:latin typeface="Carlito"/>
                <a:cs typeface="Carlito"/>
              </a:rPr>
              <a:t>in  </a:t>
            </a:r>
            <a:r>
              <a:rPr sz="2400" spc="-9" dirty="0">
                <a:latin typeface="Carlito"/>
                <a:cs typeface="Carlito"/>
              </a:rPr>
              <a:t>directory)</a:t>
            </a:r>
            <a:endParaRPr sz="2400">
              <a:latin typeface="Carlito"/>
              <a:cs typeface="Carlito"/>
            </a:endParaRPr>
          </a:p>
          <a:p>
            <a:pPr marL="319115" indent="-307718">
              <a:buFont typeface="Arial"/>
              <a:buChar char="•"/>
              <a:tabLst>
                <a:tab pos="318546" algn="l"/>
                <a:tab pos="319115" algn="l"/>
              </a:tabLst>
            </a:pPr>
            <a:r>
              <a:rPr sz="2400" spc="-4" dirty="0">
                <a:latin typeface="Carlito"/>
                <a:cs typeface="Carlito"/>
              </a:rPr>
              <a:t>Linux supports virtual </a:t>
            </a:r>
            <a:r>
              <a:rPr sz="2400" dirty="0">
                <a:latin typeface="Carlito"/>
                <a:cs typeface="Carlito"/>
              </a:rPr>
              <a:t>file </a:t>
            </a:r>
            <a:r>
              <a:rPr sz="2400" spc="-22" dirty="0">
                <a:latin typeface="Carlito"/>
                <a:cs typeface="Carlito"/>
              </a:rPr>
              <a:t>system </a:t>
            </a:r>
            <a:r>
              <a:rPr sz="2400" spc="-13" dirty="0">
                <a:latin typeface="Carlito"/>
                <a:cs typeface="Carlito"/>
              </a:rPr>
              <a:t>(VFS)</a:t>
            </a:r>
            <a:r>
              <a:rPr sz="2400" spc="-45" dirty="0">
                <a:latin typeface="Carlito"/>
                <a:cs typeface="Carlito"/>
              </a:rPr>
              <a:t> </a:t>
            </a:r>
            <a:r>
              <a:rPr sz="2400" spc="-13" dirty="0">
                <a:latin typeface="Carlito"/>
                <a:cs typeface="Carlito"/>
              </a:rPr>
              <a:t>abstraction</a:t>
            </a:r>
            <a:endParaRPr sz="2400">
              <a:latin typeface="Carlito"/>
              <a:cs typeface="Carlito"/>
            </a:endParaRPr>
          </a:p>
          <a:p>
            <a:pPr marL="319115" marR="165256" indent="-307718">
              <a:lnSpc>
                <a:spcPct val="80000"/>
              </a:lnSpc>
              <a:spcBef>
                <a:spcPts val="583"/>
              </a:spcBef>
              <a:buFont typeface="Arial"/>
              <a:buChar char="•"/>
              <a:tabLst>
                <a:tab pos="318546" algn="l"/>
                <a:tab pos="319115" algn="l"/>
              </a:tabLst>
            </a:pPr>
            <a:r>
              <a:rPr sz="2400" spc="-13" dirty="0">
                <a:latin typeface="Carlito"/>
                <a:cs typeface="Carlito"/>
              </a:rPr>
              <a:t>VFS </a:t>
            </a:r>
            <a:r>
              <a:rPr sz="2400" spc="-9" dirty="0">
                <a:latin typeface="Carlito"/>
                <a:cs typeface="Carlito"/>
              </a:rPr>
              <a:t>looks at </a:t>
            </a:r>
            <a:r>
              <a:rPr sz="2400" dirty="0">
                <a:latin typeface="Carlito"/>
                <a:cs typeface="Carlito"/>
              </a:rPr>
              <a:t>a file </a:t>
            </a:r>
            <a:r>
              <a:rPr sz="2400" spc="-22" dirty="0">
                <a:latin typeface="Carlito"/>
                <a:cs typeface="Carlito"/>
              </a:rPr>
              <a:t>system </a:t>
            </a:r>
            <a:r>
              <a:rPr sz="2400" dirty="0">
                <a:latin typeface="Carlito"/>
                <a:cs typeface="Carlito"/>
              </a:rPr>
              <a:t>as </a:t>
            </a:r>
            <a:r>
              <a:rPr sz="2400" spc="-4" dirty="0">
                <a:latin typeface="Carlito"/>
                <a:cs typeface="Carlito"/>
              </a:rPr>
              <a:t>objects (files, </a:t>
            </a:r>
            <a:r>
              <a:rPr sz="2400" spc="-9" dirty="0">
                <a:latin typeface="Carlito"/>
                <a:cs typeface="Carlito"/>
              </a:rPr>
              <a:t>directories,  </a:t>
            </a:r>
            <a:r>
              <a:rPr sz="2400" spc="-4" dirty="0">
                <a:latin typeface="Carlito"/>
                <a:cs typeface="Carlito"/>
              </a:rPr>
              <a:t>inodes, superblock) </a:t>
            </a:r>
            <a:r>
              <a:rPr sz="2400" dirty="0">
                <a:latin typeface="Carlito"/>
                <a:cs typeface="Carlito"/>
              </a:rPr>
              <a:t>and </a:t>
            </a:r>
            <a:r>
              <a:rPr sz="2400" spc="-13" dirty="0">
                <a:latin typeface="Carlito"/>
                <a:cs typeface="Carlito"/>
              </a:rPr>
              <a:t>operations </a:t>
            </a:r>
            <a:r>
              <a:rPr sz="2400" dirty="0">
                <a:latin typeface="Carlito"/>
                <a:cs typeface="Carlito"/>
              </a:rPr>
              <a:t>on </a:t>
            </a:r>
            <a:r>
              <a:rPr sz="2400" spc="-4" dirty="0">
                <a:latin typeface="Carlito"/>
                <a:cs typeface="Carlito"/>
              </a:rPr>
              <a:t>these objects  </a:t>
            </a:r>
            <a:r>
              <a:rPr sz="2400" dirty="0">
                <a:latin typeface="Carlito"/>
                <a:cs typeface="Carlito"/>
              </a:rPr>
              <a:t>(e.g., </a:t>
            </a:r>
            <a:r>
              <a:rPr sz="2400" spc="-9" dirty="0">
                <a:latin typeface="Carlito"/>
                <a:cs typeface="Carlito"/>
              </a:rPr>
              <a:t>lookup </a:t>
            </a:r>
            <a:r>
              <a:rPr sz="2400" spc="-4" dirty="0">
                <a:latin typeface="Carlito"/>
                <a:cs typeface="Carlito"/>
              </a:rPr>
              <a:t>filename </a:t>
            </a:r>
            <a:r>
              <a:rPr sz="2400" dirty="0">
                <a:latin typeface="Carlito"/>
                <a:cs typeface="Carlito"/>
              </a:rPr>
              <a:t>in</a:t>
            </a:r>
            <a:r>
              <a:rPr sz="2400" spc="-40" dirty="0">
                <a:latin typeface="Carlito"/>
                <a:cs typeface="Carlito"/>
              </a:rPr>
              <a:t> </a:t>
            </a:r>
            <a:r>
              <a:rPr sz="2400" spc="-9" dirty="0">
                <a:latin typeface="Carlito"/>
                <a:cs typeface="Carlito"/>
              </a:rPr>
              <a:t>directory)</a:t>
            </a:r>
            <a:endParaRPr sz="2400">
              <a:latin typeface="Carlito"/>
              <a:cs typeface="Carlito"/>
            </a:endParaRPr>
          </a:p>
          <a:p>
            <a:pPr marL="319115" indent="-307718">
              <a:buFont typeface="Arial"/>
              <a:buChar char="•"/>
              <a:tabLst>
                <a:tab pos="318546" algn="l"/>
                <a:tab pos="319115" algn="l"/>
              </a:tabLst>
            </a:pPr>
            <a:r>
              <a:rPr sz="2400" spc="-22" dirty="0">
                <a:latin typeface="Carlito"/>
                <a:cs typeface="Carlito"/>
              </a:rPr>
              <a:t>System </a:t>
            </a:r>
            <a:r>
              <a:rPr sz="2400" spc="-9" dirty="0">
                <a:latin typeface="Carlito"/>
                <a:cs typeface="Carlito"/>
              </a:rPr>
              <a:t>call </a:t>
            </a:r>
            <a:r>
              <a:rPr sz="2400" spc="-4" dirty="0">
                <a:latin typeface="Carlito"/>
                <a:cs typeface="Carlito"/>
              </a:rPr>
              <a:t>logic </a:t>
            </a:r>
            <a:r>
              <a:rPr sz="2400" dirty="0">
                <a:latin typeface="Carlito"/>
                <a:cs typeface="Carlito"/>
              </a:rPr>
              <a:t>is </a:t>
            </a:r>
            <a:r>
              <a:rPr sz="2400" spc="-13" dirty="0">
                <a:latin typeface="Carlito"/>
                <a:cs typeface="Carlito"/>
              </a:rPr>
              <a:t>written </a:t>
            </a:r>
            <a:r>
              <a:rPr sz="2400" dirty="0">
                <a:latin typeface="Carlito"/>
                <a:cs typeface="Carlito"/>
              </a:rPr>
              <a:t>on </a:t>
            </a:r>
            <a:r>
              <a:rPr sz="2400" spc="-13" dirty="0">
                <a:latin typeface="Carlito"/>
                <a:cs typeface="Carlito"/>
              </a:rPr>
              <a:t>VFS</a:t>
            </a:r>
            <a:r>
              <a:rPr sz="2400" spc="-18" dirty="0">
                <a:latin typeface="Carlito"/>
                <a:cs typeface="Carlito"/>
              </a:rPr>
              <a:t> </a:t>
            </a:r>
            <a:r>
              <a:rPr sz="2400" spc="-4" dirty="0">
                <a:latin typeface="Carlito"/>
                <a:cs typeface="Carlito"/>
              </a:rPr>
              <a:t>objects</a:t>
            </a:r>
            <a:endParaRPr sz="2400">
              <a:latin typeface="Carlito"/>
              <a:cs typeface="Carlito"/>
            </a:endParaRPr>
          </a:p>
          <a:p>
            <a:pPr marL="319115" marR="4559" indent="-307718">
              <a:lnSpc>
                <a:spcPct val="80000"/>
              </a:lnSpc>
              <a:spcBef>
                <a:spcPts val="583"/>
              </a:spcBef>
              <a:buFont typeface="Arial"/>
              <a:buChar char="•"/>
              <a:tabLst>
                <a:tab pos="318546" algn="l"/>
                <a:tab pos="319115" algn="l"/>
              </a:tabLst>
            </a:pPr>
            <a:r>
              <a:rPr sz="2400" spc="-108" dirty="0">
                <a:latin typeface="Carlito"/>
                <a:cs typeface="Carlito"/>
              </a:rPr>
              <a:t>To </a:t>
            </a:r>
            <a:r>
              <a:rPr sz="2400" spc="-9" dirty="0">
                <a:latin typeface="Carlito"/>
                <a:cs typeface="Carlito"/>
              </a:rPr>
              <a:t>develop </a:t>
            </a:r>
            <a:r>
              <a:rPr sz="2400" dirty="0">
                <a:latin typeface="Carlito"/>
                <a:cs typeface="Carlito"/>
              </a:rPr>
              <a:t>a </a:t>
            </a:r>
            <a:r>
              <a:rPr sz="2400" spc="-9" dirty="0">
                <a:latin typeface="Carlito"/>
                <a:cs typeface="Carlito"/>
              </a:rPr>
              <a:t>new </a:t>
            </a:r>
            <a:r>
              <a:rPr sz="2400" dirty="0">
                <a:latin typeface="Carlito"/>
                <a:cs typeface="Carlito"/>
              </a:rPr>
              <a:t>file </a:t>
            </a:r>
            <a:r>
              <a:rPr sz="2400" spc="-22" dirty="0">
                <a:latin typeface="Carlito"/>
                <a:cs typeface="Carlito"/>
              </a:rPr>
              <a:t>system, </a:t>
            </a:r>
            <a:r>
              <a:rPr sz="2400" spc="-4" dirty="0">
                <a:latin typeface="Carlito"/>
                <a:cs typeface="Carlito"/>
              </a:rPr>
              <a:t>simply implement  functions </a:t>
            </a:r>
            <a:r>
              <a:rPr sz="2400" dirty="0">
                <a:latin typeface="Carlito"/>
                <a:cs typeface="Carlito"/>
              </a:rPr>
              <a:t>on </a:t>
            </a:r>
            <a:r>
              <a:rPr sz="2400" spc="-13" dirty="0">
                <a:latin typeface="Carlito"/>
                <a:cs typeface="Carlito"/>
              </a:rPr>
              <a:t>VFS </a:t>
            </a:r>
            <a:r>
              <a:rPr sz="2400" spc="-4" dirty="0">
                <a:latin typeface="Carlito"/>
                <a:cs typeface="Carlito"/>
              </a:rPr>
              <a:t>objects </a:t>
            </a:r>
            <a:r>
              <a:rPr sz="2400" dirty="0">
                <a:latin typeface="Carlito"/>
                <a:cs typeface="Carlito"/>
              </a:rPr>
              <a:t>and </a:t>
            </a:r>
            <a:r>
              <a:rPr sz="2400" spc="-13" dirty="0">
                <a:latin typeface="Carlito"/>
                <a:cs typeface="Carlito"/>
              </a:rPr>
              <a:t>provide </a:t>
            </a:r>
            <a:r>
              <a:rPr sz="2400" spc="-18" dirty="0">
                <a:latin typeface="Carlito"/>
                <a:cs typeface="Carlito"/>
              </a:rPr>
              <a:t>pointers </a:t>
            </a:r>
            <a:r>
              <a:rPr sz="2400" spc="-13" dirty="0">
                <a:latin typeface="Carlito"/>
                <a:cs typeface="Carlito"/>
              </a:rPr>
              <a:t>to </a:t>
            </a:r>
            <a:r>
              <a:rPr sz="2400" spc="-9" dirty="0">
                <a:latin typeface="Carlito"/>
                <a:cs typeface="Carlito"/>
              </a:rPr>
              <a:t>these  </a:t>
            </a:r>
            <a:r>
              <a:rPr sz="2400" spc="-4" dirty="0">
                <a:latin typeface="Carlito"/>
                <a:cs typeface="Carlito"/>
              </a:rPr>
              <a:t>functions </a:t>
            </a:r>
            <a:r>
              <a:rPr sz="2400" spc="-13" dirty="0">
                <a:latin typeface="Carlito"/>
                <a:cs typeface="Carlito"/>
              </a:rPr>
              <a:t>to</a:t>
            </a:r>
            <a:r>
              <a:rPr sz="2400" spc="-31" dirty="0">
                <a:latin typeface="Carlito"/>
                <a:cs typeface="Carlito"/>
              </a:rPr>
              <a:t> </a:t>
            </a:r>
            <a:r>
              <a:rPr sz="2400" spc="-18" dirty="0">
                <a:latin typeface="Carlito"/>
                <a:cs typeface="Carlito"/>
              </a:rPr>
              <a:t>kernel</a:t>
            </a:r>
            <a:endParaRPr sz="2400">
              <a:latin typeface="Carlito"/>
              <a:cs typeface="Carlito"/>
            </a:endParaRPr>
          </a:p>
          <a:p>
            <a:pPr marL="319115" marR="177223" indent="-307718">
              <a:lnSpc>
                <a:spcPts val="2324"/>
              </a:lnSpc>
              <a:spcBef>
                <a:spcPts val="561"/>
              </a:spcBef>
              <a:buFont typeface="Arial"/>
              <a:buChar char="•"/>
              <a:tabLst>
                <a:tab pos="318546" algn="l"/>
                <a:tab pos="319115" algn="l"/>
              </a:tabLst>
            </a:pPr>
            <a:r>
              <a:rPr sz="2400" spc="-13" dirty="0">
                <a:latin typeface="Carlito"/>
                <a:cs typeface="Carlito"/>
              </a:rPr>
              <a:t>Syscall </a:t>
            </a:r>
            <a:r>
              <a:rPr sz="2400" spc="-9" dirty="0">
                <a:latin typeface="Carlito"/>
                <a:cs typeface="Carlito"/>
              </a:rPr>
              <a:t>implementation </a:t>
            </a:r>
            <a:r>
              <a:rPr sz="2400" spc="-4" dirty="0">
                <a:latin typeface="Carlito"/>
                <a:cs typeface="Carlito"/>
              </a:rPr>
              <a:t>does not </a:t>
            </a:r>
            <a:r>
              <a:rPr sz="2400" spc="-18" dirty="0">
                <a:latin typeface="Carlito"/>
                <a:cs typeface="Carlito"/>
              </a:rPr>
              <a:t>have </a:t>
            </a:r>
            <a:r>
              <a:rPr sz="2400" spc="-13" dirty="0">
                <a:latin typeface="Carlito"/>
                <a:cs typeface="Carlito"/>
              </a:rPr>
              <a:t>to </a:t>
            </a:r>
            <a:r>
              <a:rPr sz="2400" spc="-9" dirty="0">
                <a:latin typeface="Carlito"/>
                <a:cs typeface="Carlito"/>
              </a:rPr>
              <a:t>change </a:t>
            </a:r>
            <a:r>
              <a:rPr sz="2400" spc="-4" dirty="0">
                <a:latin typeface="Carlito"/>
                <a:cs typeface="Carlito"/>
              </a:rPr>
              <a:t>with  </a:t>
            </a:r>
            <a:r>
              <a:rPr sz="2400" dirty="0">
                <a:latin typeface="Carlito"/>
                <a:cs typeface="Carlito"/>
              </a:rPr>
              <a:t>file </a:t>
            </a:r>
            <a:r>
              <a:rPr sz="2400" spc="-22" dirty="0">
                <a:latin typeface="Carlito"/>
                <a:cs typeface="Carlito"/>
              </a:rPr>
              <a:t>system </a:t>
            </a:r>
            <a:r>
              <a:rPr sz="2400" spc="-9" dirty="0">
                <a:latin typeface="Carlito"/>
                <a:cs typeface="Carlito"/>
              </a:rPr>
              <a:t>implementation</a:t>
            </a:r>
            <a:r>
              <a:rPr sz="2400" spc="-40" dirty="0">
                <a:latin typeface="Carlito"/>
                <a:cs typeface="Carlito"/>
              </a:rPr>
              <a:t> </a:t>
            </a:r>
            <a:r>
              <a:rPr sz="2400" spc="-9" dirty="0">
                <a:latin typeface="Carlito"/>
                <a:cs typeface="Carlito"/>
              </a:rPr>
              <a:t>details</a:t>
            </a:r>
            <a:endParaRPr sz="2400">
              <a:latin typeface="Carlito"/>
              <a:cs typeface="Carlito"/>
            </a:endParaRPr>
          </a:p>
        </p:txBody>
      </p:sp>
      <p:sp>
        <p:nvSpPr>
          <p:cNvPr id="21" name="object 21"/>
          <p:cNvSpPr txBox="1">
            <a:spLocks noGrp="1"/>
          </p:cNvSpPr>
          <p:nvPr>
            <p:ph type="sldNum" sz="quarter" idx="4294967295"/>
          </p:nvPr>
        </p:nvSpPr>
        <p:spPr>
          <a:xfrm>
            <a:off x="8052262" y="6106701"/>
            <a:ext cx="210705" cy="282129"/>
          </a:xfrm>
          <a:prstGeom prst="rect">
            <a:avLst/>
          </a:prstGeom>
        </p:spPr>
        <p:txBody>
          <a:bodyPr vert="horz" wrap="square" lIns="0" tIns="0" rIns="0" bIns="0" rtlCol="0">
            <a:spAutoFit/>
          </a:bodyPr>
          <a:lstStyle/>
          <a:p>
            <a:pPr marL="34191">
              <a:lnSpc>
                <a:spcPts val="1113"/>
              </a:lnSpc>
            </a:pPr>
            <a:fld id="{81D60167-4931-47E6-BA6A-407CBD079E47}" type="slidenum">
              <a:rPr dirty="0"/>
              <a:pPr marL="34191">
                <a:lnSpc>
                  <a:spcPts val="1113"/>
                </a:lnSpc>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134" y="810689"/>
            <a:ext cx="3237345" cy="611673"/>
          </a:xfrm>
          <a:prstGeom prst="rect">
            <a:avLst/>
          </a:prstGeom>
        </p:spPr>
        <p:txBody>
          <a:bodyPr vert="horz" wrap="square" lIns="0" tIns="11397" rIns="0" bIns="0" rtlCol="0">
            <a:spAutoFit/>
          </a:bodyPr>
          <a:lstStyle/>
          <a:p>
            <a:pPr marL="11397">
              <a:spcBef>
                <a:spcPts val="90"/>
              </a:spcBef>
            </a:pPr>
            <a:r>
              <a:rPr sz="3900" spc="-4" dirty="0"/>
              <a:t>Disk</a:t>
            </a:r>
            <a:r>
              <a:rPr sz="3900" spc="-58" dirty="0"/>
              <a:t> </a:t>
            </a:r>
            <a:r>
              <a:rPr sz="3900" spc="-4" dirty="0"/>
              <a:t>Scheduling</a:t>
            </a:r>
            <a:endParaRPr sz="3900"/>
          </a:p>
        </p:txBody>
      </p:sp>
      <p:sp>
        <p:nvSpPr>
          <p:cNvPr id="3" name="object 3"/>
          <p:cNvSpPr txBox="1"/>
          <p:nvPr/>
        </p:nvSpPr>
        <p:spPr>
          <a:xfrm>
            <a:off x="902854" y="1821628"/>
            <a:ext cx="7147791" cy="4233752"/>
          </a:xfrm>
          <a:prstGeom prst="rect">
            <a:avLst/>
          </a:prstGeom>
        </p:spPr>
        <p:txBody>
          <a:bodyPr vert="horz" wrap="square" lIns="0" tIns="11967" rIns="0" bIns="0" rtlCol="0">
            <a:spAutoFit/>
          </a:bodyPr>
          <a:lstStyle/>
          <a:p>
            <a:pPr marL="319115" marR="179502" indent="-307718">
              <a:spcBef>
                <a:spcPts val="94"/>
              </a:spcBef>
              <a:buFont typeface="Arial"/>
              <a:buChar char="•"/>
              <a:tabLst>
                <a:tab pos="318546" algn="l"/>
                <a:tab pos="319115" algn="l"/>
              </a:tabLst>
            </a:pPr>
            <a:r>
              <a:rPr sz="2900" spc="-18" dirty="0">
                <a:latin typeface="Carlito"/>
                <a:cs typeface="Carlito"/>
              </a:rPr>
              <a:t>Requests </a:t>
            </a:r>
            <a:r>
              <a:rPr sz="2900" spc="-22" dirty="0">
                <a:latin typeface="Carlito"/>
                <a:cs typeface="Carlito"/>
              </a:rPr>
              <a:t>to </a:t>
            </a:r>
            <a:r>
              <a:rPr sz="2900" spc="-4" dirty="0">
                <a:latin typeface="Carlito"/>
                <a:cs typeface="Carlito"/>
              </a:rPr>
              <a:t>disk </a:t>
            </a:r>
            <a:r>
              <a:rPr sz="2900" spc="-13" dirty="0">
                <a:latin typeface="Carlito"/>
                <a:cs typeface="Carlito"/>
              </a:rPr>
              <a:t>are </a:t>
            </a:r>
            <a:r>
              <a:rPr sz="2900" spc="-4" dirty="0">
                <a:latin typeface="Carlito"/>
                <a:cs typeface="Carlito"/>
              </a:rPr>
              <a:t>not served in </a:t>
            </a:r>
            <a:r>
              <a:rPr sz="2900" spc="-18" dirty="0">
                <a:latin typeface="Carlito"/>
                <a:cs typeface="Carlito"/>
              </a:rPr>
              <a:t>FIFO, </a:t>
            </a:r>
            <a:r>
              <a:rPr sz="2900" spc="-9" dirty="0">
                <a:latin typeface="Carlito"/>
                <a:cs typeface="Carlito"/>
              </a:rPr>
              <a:t>they  </a:t>
            </a:r>
            <a:r>
              <a:rPr sz="2900" spc="-13" dirty="0">
                <a:latin typeface="Carlito"/>
                <a:cs typeface="Carlito"/>
              </a:rPr>
              <a:t>are </a:t>
            </a:r>
            <a:r>
              <a:rPr sz="2900" spc="-18" dirty="0">
                <a:latin typeface="Carlito"/>
                <a:cs typeface="Carlito"/>
              </a:rPr>
              <a:t>reordered </a:t>
            </a:r>
            <a:r>
              <a:rPr sz="2900" spc="-4" dirty="0">
                <a:latin typeface="Carlito"/>
                <a:cs typeface="Carlito"/>
              </a:rPr>
              <a:t>with other pending</a:t>
            </a:r>
            <a:r>
              <a:rPr sz="2900" spc="4" dirty="0">
                <a:latin typeface="Carlito"/>
                <a:cs typeface="Carlito"/>
              </a:rPr>
              <a:t> </a:t>
            </a:r>
            <a:r>
              <a:rPr sz="2900" spc="-13" dirty="0">
                <a:latin typeface="Carlito"/>
                <a:cs typeface="Carlito"/>
              </a:rPr>
              <a:t>requests</a:t>
            </a:r>
            <a:endParaRPr sz="2900">
              <a:latin typeface="Carlito"/>
              <a:cs typeface="Carlito"/>
            </a:endParaRPr>
          </a:p>
          <a:p>
            <a:pPr marL="319115" marR="214263" indent="-307718">
              <a:spcBef>
                <a:spcPts val="687"/>
              </a:spcBef>
              <a:buFont typeface="Arial"/>
              <a:buChar char="•"/>
              <a:tabLst>
                <a:tab pos="318546" algn="l"/>
                <a:tab pos="319115" algn="l"/>
              </a:tabLst>
            </a:pPr>
            <a:r>
              <a:rPr sz="2900" spc="-18" dirty="0">
                <a:latin typeface="Carlito"/>
                <a:cs typeface="Carlito"/>
              </a:rPr>
              <a:t>Why? </a:t>
            </a:r>
            <a:r>
              <a:rPr sz="2900" spc="-4" dirty="0">
                <a:latin typeface="Carlito"/>
                <a:cs typeface="Carlito"/>
              </a:rPr>
              <a:t>In </a:t>
            </a:r>
            <a:r>
              <a:rPr sz="2900" spc="-13" dirty="0">
                <a:latin typeface="Carlito"/>
                <a:cs typeface="Carlito"/>
              </a:rPr>
              <a:t>order </a:t>
            </a:r>
            <a:r>
              <a:rPr sz="2900" spc="-22" dirty="0">
                <a:latin typeface="Carlito"/>
                <a:cs typeface="Carlito"/>
              </a:rPr>
              <a:t>to </a:t>
            </a:r>
            <a:r>
              <a:rPr sz="2900" spc="-13" dirty="0">
                <a:latin typeface="Carlito"/>
                <a:cs typeface="Carlito"/>
              </a:rPr>
              <a:t>read </a:t>
            </a:r>
            <a:r>
              <a:rPr sz="2900" spc="-9" dirty="0">
                <a:latin typeface="Carlito"/>
                <a:cs typeface="Carlito"/>
              </a:rPr>
              <a:t>blocks </a:t>
            </a:r>
            <a:r>
              <a:rPr sz="2900" spc="-4" dirty="0">
                <a:latin typeface="Carlito"/>
                <a:cs typeface="Carlito"/>
              </a:rPr>
              <a:t>in sequence </a:t>
            </a:r>
            <a:r>
              <a:rPr sz="2900" dirty="0">
                <a:latin typeface="Carlito"/>
                <a:cs typeface="Carlito"/>
              </a:rPr>
              <a:t>as  </a:t>
            </a:r>
            <a:r>
              <a:rPr sz="2900" spc="-22" dirty="0">
                <a:latin typeface="Carlito"/>
                <a:cs typeface="Carlito"/>
              </a:rPr>
              <a:t>far </a:t>
            </a:r>
            <a:r>
              <a:rPr sz="2900" dirty="0">
                <a:latin typeface="Carlito"/>
                <a:cs typeface="Carlito"/>
              </a:rPr>
              <a:t>as </a:t>
            </a:r>
            <a:r>
              <a:rPr sz="2900" spc="-4" dirty="0">
                <a:latin typeface="Carlito"/>
                <a:cs typeface="Carlito"/>
              </a:rPr>
              <a:t>possible, </a:t>
            </a:r>
            <a:r>
              <a:rPr sz="2900" spc="-22" dirty="0">
                <a:latin typeface="Carlito"/>
                <a:cs typeface="Carlito"/>
              </a:rPr>
              <a:t>to </a:t>
            </a:r>
            <a:r>
              <a:rPr sz="2900" spc="-13" dirty="0">
                <a:latin typeface="Carlito"/>
                <a:cs typeface="Carlito"/>
              </a:rPr>
              <a:t>minimize </a:t>
            </a:r>
            <a:r>
              <a:rPr sz="2900" spc="-4" dirty="0">
                <a:latin typeface="Carlito"/>
                <a:cs typeface="Carlito"/>
              </a:rPr>
              <a:t>seek time </a:t>
            </a:r>
            <a:r>
              <a:rPr sz="2900" dirty="0">
                <a:latin typeface="Carlito"/>
                <a:cs typeface="Carlito"/>
              </a:rPr>
              <a:t>and  </a:t>
            </a:r>
            <a:r>
              <a:rPr sz="2900" spc="-13" dirty="0">
                <a:latin typeface="Carlito"/>
                <a:cs typeface="Carlito"/>
              </a:rPr>
              <a:t>rotational delay</a:t>
            </a:r>
            <a:endParaRPr sz="2900">
              <a:latin typeface="Carlito"/>
              <a:cs typeface="Carlito"/>
            </a:endParaRPr>
          </a:p>
          <a:p>
            <a:pPr marL="319115" marR="4559" indent="-307718">
              <a:spcBef>
                <a:spcPts val="691"/>
              </a:spcBef>
              <a:buFont typeface="Arial"/>
              <a:buChar char="•"/>
              <a:tabLst>
                <a:tab pos="318546" algn="l"/>
                <a:tab pos="319115" algn="l"/>
              </a:tabLst>
            </a:pPr>
            <a:r>
              <a:rPr sz="2900" dirty="0">
                <a:latin typeface="Carlito"/>
                <a:cs typeface="Carlito"/>
              </a:rPr>
              <a:t>Who </a:t>
            </a:r>
            <a:r>
              <a:rPr sz="2900" spc="-4" dirty="0">
                <a:latin typeface="Carlito"/>
                <a:cs typeface="Carlito"/>
              </a:rPr>
              <a:t>does scheduling? OS does not know  </a:t>
            </a:r>
            <a:r>
              <a:rPr sz="2900" spc="-13" dirty="0">
                <a:latin typeface="Carlito"/>
                <a:cs typeface="Carlito"/>
              </a:rPr>
              <a:t>internal </a:t>
            </a:r>
            <a:r>
              <a:rPr sz="2900" spc="-9" dirty="0">
                <a:latin typeface="Carlito"/>
                <a:cs typeface="Carlito"/>
              </a:rPr>
              <a:t>geometry </a:t>
            </a:r>
            <a:r>
              <a:rPr sz="2900" spc="-4" dirty="0">
                <a:latin typeface="Carlito"/>
                <a:cs typeface="Carlito"/>
              </a:rPr>
              <a:t>of disk, so scheduling done  </a:t>
            </a:r>
            <a:r>
              <a:rPr sz="2900" spc="-9" dirty="0">
                <a:latin typeface="Carlito"/>
                <a:cs typeface="Carlito"/>
              </a:rPr>
              <a:t>mostly by </a:t>
            </a:r>
            <a:r>
              <a:rPr sz="2900" spc="-4" dirty="0">
                <a:latin typeface="Carlito"/>
                <a:cs typeface="Carlito"/>
              </a:rPr>
              <a:t>disk</a:t>
            </a:r>
            <a:r>
              <a:rPr sz="2900" spc="13" dirty="0">
                <a:latin typeface="Carlito"/>
                <a:cs typeface="Carlito"/>
              </a:rPr>
              <a:t> </a:t>
            </a:r>
            <a:r>
              <a:rPr sz="2900" spc="-13" dirty="0">
                <a:latin typeface="Carlito"/>
                <a:cs typeface="Carlito"/>
              </a:rPr>
              <a:t>controller</a:t>
            </a:r>
            <a:endParaRPr sz="2900">
              <a:latin typeface="Carlito"/>
              <a:cs typeface="Carlito"/>
            </a:endParaRPr>
          </a:p>
        </p:txBody>
      </p:sp>
      <p:sp>
        <p:nvSpPr>
          <p:cNvPr id="6" name="object 6"/>
          <p:cNvSpPr txBox="1">
            <a:spLocks noGrp="1"/>
          </p:cNvSpPr>
          <p:nvPr>
            <p:ph type="sldNum" sz="quarter" idx="4294967295"/>
          </p:nvPr>
        </p:nvSpPr>
        <p:spPr>
          <a:xfrm>
            <a:off x="8122919" y="6106701"/>
            <a:ext cx="139700" cy="141064"/>
          </a:xfrm>
          <a:prstGeom prst="rect">
            <a:avLst/>
          </a:prstGeom>
        </p:spPr>
        <p:txBody>
          <a:bodyPr vert="horz" wrap="square" lIns="0" tIns="0" rIns="0" bIns="0" rtlCol="0">
            <a:spAutoFit/>
          </a:bodyPr>
          <a:lstStyle/>
          <a:p>
            <a:pPr marL="34191">
              <a:lnSpc>
                <a:spcPts val="1113"/>
              </a:lnSpc>
            </a:pPr>
            <a:fld id="{81D60167-4931-47E6-BA6A-407CBD079E47}" type="slidenum">
              <a:rPr dirty="0"/>
              <a:pPr marL="34191">
                <a:lnSpc>
                  <a:spcPts val="1113"/>
                </a:lnSpc>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793750" y="201613"/>
            <a:ext cx="7893050" cy="576262"/>
          </a:xfrm>
        </p:spPr>
        <p:txBody>
          <a:bodyPr>
            <a:normAutofit fontScale="90000"/>
          </a:bodyPr>
          <a:lstStyle/>
          <a:p>
            <a:r>
              <a:rPr lang="en-US"/>
              <a:t>Disk Scheduling (Cont.)</a:t>
            </a:r>
          </a:p>
        </p:txBody>
      </p:sp>
      <p:sp>
        <p:nvSpPr>
          <p:cNvPr id="36867" name="Rectangle 3"/>
          <p:cNvSpPr>
            <a:spLocks noGrp="1" noChangeArrowheads="1"/>
          </p:cNvSpPr>
          <p:nvPr>
            <p:ph type="body" idx="4294967295"/>
          </p:nvPr>
        </p:nvSpPr>
        <p:spPr/>
        <p:txBody>
          <a:bodyPr>
            <a:normAutofit lnSpcReduction="10000"/>
          </a:bodyPr>
          <a:lstStyle/>
          <a:p>
            <a:pPr>
              <a:tabLst>
                <a:tab pos="1711325" algn="l"/>
              </a:tabLst>
            </a:pPr>
            <a:r>
              <a:rPr lang="en-US"/>
              <a:t>Several algorithms exist to schedule the servicing of disk I/O requests</a:t>
            </a:r>
          </a:p>
          <a:p>
            <a:pPr>
              <a:buFont typeface="Wingdings" pitchFamily="2" charset="2"/>
              <a:buNone/>
              <a:tabLst>
                <a:tab pos="1711325" algn="l"/>
              </a:tabLst>
            </a:pPr>
            <a:r>
              <a:rPr lang="en-US" sz="800"/>
              <a:t> </a:t>
            </a:r>
          </a:p>
          <a:p>
            <a:pPr>
              <a:tabLst>
                <a:tab pos="1711325" algn="l"/>
              </a:tabLst>
            </a:pPr>
            <a:r>
              <a:rPr lang="en-US"/>
              <a:t>We illustrate them with a request queue (0-199)</a:t>
            </a:r>
          </a:p>
          <a:p>
            <a:pPr>
              <a:buFont typeface="Wingdings" pitchFamily="2" charset="2"/>
              <a:buNone/>
              <a:tabLst>
                <a:tab pos="1711325" algn="l"/>
              </a:tabLst>
            </a:pPr>
            <a:r>
              <a:rPr lang="en-US"/>
              <a:t>		</a:t>
            </a:r>
            <a:br>
              <a:rPr lang="en-US"/>
            </a:br>
            <a:r>
              <a:rPr lang="en-US"/>
              <a:t>	98, 183, 37, 122, 14, 124, 65, 67</a:t>
            </a:r>
          </a:p>
          <a:p>
            <a:pPr>
              <a:buFont typeface="Wingdings" pitchFamily="2" charset="2"/>
              <a:buNone/>
              <a:tabLst>
                <a:tab pos="1711325" algn="l"/>
              </a:tabLst>
            </a:pPr>
            <a:endParaRPr lang="en-US"/>
          </a:p>
          <a:p>
            <a:pPr>
              <a:buFont typeface="Wingdings" pitchFamily="2" charset="2"/>
              <a:buNone/>
              <a:tabLst>
                <a:tab pos="1711325" algn="l"/>
              </a:tabLst>
            </a:pPr>
            <a:r>
              <a:rPr lang="en-US"/>
              <a:t>	Head pointer 53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89013" y="201613"/>
            <a:ext cx="6943725" cy="576262"/>
          </a:xfrm>
        </p:spPr>
        <p:txBody>
          <a:bodyPr>
            <a:normAutofit fontScale="90000"/>
          </a:bodyPr>
          <a:lstStyle/>
          <a:p>
            <a:r>
              <a:rPr lang="en-US"/>
              <a:t>FCFS</a:t>
            </a:r>
          </a:p>
        </p:txBody>
      </p:sp>
      <p:sp>
        <p:nvSpPr>
          <p:cNvPr id="38915" name="Text Box 4"/>
          <p:cNvSpPr txBox="1">
            <a:spLocks noChangeArrowheads="1"/>
          </p:cNvSpPr>
          <p:nvPr/>
        </p:nvSpPr>
        <p:spPr bwMode="auto">
          <a:xfrm>
            <a:off x="1169988" y="1309688"/>
            <a:ext cx="57975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Illustration shows total head movement of 640 cylinders</a:t>
            </a:r>
          </a:p>
        </p:txBody>
      </p:sp>
      <p:pic>
        <p:nvPicPr>
          <p:cNvPr id="38916" name="Picture 6"/>
          <p:cNvPicPr>
            <a:picLocks noChangeAspect="1" noChangeArrowheads="1"/>
          </p:cNvPicPr>
          <p:nvPr/>
        </p:nvPicPr>
        <p:blipFill>
          <a:blip r:embed="rId3"/>
          <a:srcRect/>
          <a:stretch>
            <a:fillRect/>
          </a:stretch>
        </p:blipFill>
        <p:spPr bwMode="auto">
          <a:xfrm>
            <a:off x="1220788" y="1906588"/>
            <a:ext cx="5840412" cy="423068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a:t>SSTF</a:t>
            </a:r>
          </a:p>
        </p:txBody>
      </p:sp>
      <p:sp>
        <p:nvSpPr>
          <p:cNvPr id="40963" name="Rectangle 3"/>
          <p:cNvSpPr>
            <a:spLocks noGrp="1" noChangeArrowheads="1"/>
          </p:cNvSpPr>
          <p:nvPr>
            <p:ph type="body" idx="4294967295"/>
          </p:nvPr>
        </p:nvSpPr>
        <p:spPr/>
        <p:txBody>
          <a:bodyPr/>
          <a:lstStyle/>
          <a:p>
            <a:r>
              <a:rPr lang="en-US"/>
              <a:t>Selects the request with the minimum seek time from the current head position</a:t>
            </a:r>
          </a:p>
          <a:p>
            <a:endParaRPr lang="en-US" sz="800"/>
          </a:p>
          <a:p>
            <a:r>
              <a:rPr lang="en-US"/>
              <a:t>SSTF scheduling is a form of SJF scheduling; may cause starvation of some requests</a:t>
            </a:r>
          </a:p>
          <a:p>
            <a:endParaRPr lang="en-US" sz="800"/>
          </a:p>
          <a:p>
            <a:r>
              <a:rPr lang="en-US"/>
              <a:t>Illustration shows total head movement of 236 cylinders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US"/>
              <a:t>SSTF (Cont.)</a:t>
            </a:r>
          </a:p>
        </p:txBody>
      </p:sp>
      <p:pic>
        <p:nvPicPr>
          <p:cNvPr id="43012" name="Picture 4" descr="12"/>
          <p:cNvPicPr>
            <a:picLocks noChangeAspect="1" noChangeArrowheads="1"/>
          </p:cNvPicPr>
          <p:nvPr/>
        </p:nvPicPr>
        <p:blipFill>
          <a:blip r:embed="rId3"/>
          <a:srcRect/>
          <a:stretch>
            <a:fillRect/>
          </a:stretch>
        </p:blipFill>
        <p:spPr bwMode="auto">
          <a:xfrm>
            <a:off x="1398588" y="1439863"/>
            <a:ext cx="6067425" cy="4089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r>
              <a:rPr lang="en-US"/>
              <a:t>SCAN</a:t>
            </a:r>
          </a:p>
        </p:txBody>
      </p:sp>
      <p:sp>
        <p:nvSpPr>
          <p:cNvPr id="45059" name="Rectangle 3"/>
          <p:cNvSpPr>
            <a:spLocks noGrp="1" noChangeArrowheads="1"/>
          </p:cNvSpPr>
          <p:nvPr>
            <p:ph type="body" idx="4294967295"/>
          </p:nvPr>
        </p:nvSpPr>
        <p:spPr/>
        <p:txBody>
          <a:bodyPr>
            <a:normAutofit lnSpcReduction="10000"/>
          </a:bodyPr>
          <a:lstStyle/>
          <a:p>
            <a:r>
              <a:rPr lang="en-US"/>
              <a:t>The disk arm starts at one end of the disk, and moves toward the other end, servicing requests until it gets to the other end of the disk, where the head movement is reversed and servicing continues.</a:t>
            </a:r>
          </a:p>
          <a:p>
            <a:endParaRPr lang="en-US" sz="800"/>
          </a:p>
          <a:p>
            <a:r>
              <a:rPr lang="en-US" b="1">
                <a:solidFill>
                  <a:srgbClr val="3366FF"/>
                </a:solidFill>
              </a:rPr>
              <a:t>SCAN algorithm</a:t>
            </a:r>
            <a:r>
              <a:rPr lang="en-US">
                <a:solidFill>
                  <a:srgbClr val="3366FF"/>
                </a:solidFill>
              </a:rPr>
              <a:t> </a:t>
            </a:r>
            <a:r>
              <a:rPr lang="en-US"/>
              <a:t>sometimes called the </a:t>
            </a:r>
            <a:r>
              <a:rPr lang="en-US" b="1">
                <a:solidFill>
                  <a:srgbClr val="3366FF"/>
                </a:solidFill>
              </a:rPr>
              <a:t>elevator algorithm</a:t>
            </a:r>
          </a:p>
          <a:p>
            <a:endParaRPr lang="en-US" sz="800" b="1">
              <a:solidFill>
                <a:srgbClr val="3366FF"/>
              </a:solidFill>
            </a:endParaRPr>
          </a:p>
          <a:p>
            <a:r>
              <a:rPr lang="en-US"/>
              <a:t>Illustration shows total head movement of 208 cylinders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en-US"/>
              <a:t>SCAN (Cont.)</a:t>
            </a:r>
          </a:p>
        </p:txBody>
      </p:sp>
      <p:pic>
        <p:nvPicPr>
          <p:cNvPr id="47108" name="Picture 4" descr="12"/>
          <p:cNvPicPr>
            <a:picLocks noChangeAspect="1" noChangeArrowheads="1"/>
          </p:cNvPicPr>
          <p:nvPr/>
        </p:nvPicPr>
        <p:blipFill>
          <a:blip r:embed="rId3"/>
          <a:srcRect/>
          <a:stretch>
            <a:fillRect/>
          </a:stretch>
        </p:blipFill>
        <p:spPr bwMode="auto">
          <a:xfrm>
            <a:off x="1539875" y="1498600"/>
            <a:ext cx="6069013" cy="42735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r>
              <a:rPr lang="en-US"/>
              <a:t>C-SCAN</a:t>
            </a:r>
          </a:p>
        </p:txBody>
      </p:sp>
      <p:sp>
        <p:nvSpPr>
          <p:cNvPr id="49155" name="Rectangle 3"/>
          <p:cNvSpPr>
            <a:spLocks noGrp="1" noChangeArrowheads="1"/>
          </p:cNvSpPr>
          <p:nvPr>
            <p:ph type="body" idx="4294967295"/>
          </p:nvPr>
        </p:nvSpPr>
        <p:spPr/>
        <p:txBody>
          <a:bodyPr/>
          <a:lstStyle/>
          <a:p>
            <a:r>
              <a:rPr lang="en-US"/>
              <a:t>Provides a more uniform wait time than SCAN</a:t>
            </a:r>
          </a:p>
          <a:p>
            <a:endParaRPr lang="en-US" sz="800"/>
          </a:p>
          <a:p>
            <a:r>
              <a:rPr lang="en-US"/>
              <a:t>The head moves from one end of the disk to the other, servicing requests as it goes</a:t>
            </a:r>
          </a:p>
          <a:p>
            <a:pPr lvl="1"/>
            <a:r>
              <a:rPr lang="en-US"/>
              <a:t>When it reaches the other end, however, it immediately returns to the beginning of the disk, without servicing any requests on the return trip</a:t>
            </a:r>
          </a:p>
          <a:p>
            <a:pPr lvl="1"/>
            <a:endParaRPr lang="en-US" sz="800"/>
          </a:p>
          <a:p>
            <a:r>
              <a:rPr lang="en-US"/>
              <a:t>Treats the cylinders as a circular list that wraps around from the last cylinder to the first one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r>
              <a:rPr lang="en-US"/>
              <a:t>C-SCAN (Cont.)</a:t>
            </a:r>
          </a:p>
        </p:txBody>
      </p:sp>
      <p:pic>
        <p:nvPicPr>
          <p:cNvPr id="51203" name="Picture 4"/>
          <p:cNvPicPr>
            <a:picLocks noChangeAspect="1" noChangeArrowheads="1"/>
          </p:cNvPicPr>
          <p:nvPr/>
        </p:nvPicPr>
        <p:blipFill>
          <a:blip r:embed="rId3"/>
          <a:srcRect l="706" t="3731" r="925" b="3731"/>
          <a:stretch>
            <a:fillRect/>
          </a:stretch>
        </p:blipFill>
        <p:spPr bwMode="auto">
          <a:xfrm>
            <a:off x="1231900" y="1239838"/>
            <a:ext cx="7000875" cy="4940300"/>
          </a:xfrm>
          <a:prstGeom prst="rect">
            <a:avLst/>
          </a:prstGeom>
          <a:noFill/>
          <a:ln w="38100" cmpd="dbl">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8617"/>
          </a:xfrm>
          <a:prstGeom prst="rect">
            <a:avLst/>
          </a:prstGeom>
        </p:spPr>
        <p:txBody>
          <a:bodyPr vert="horz" wrap="square" lIns="0" tIns="11397" rIns="0" bIns="0" rtlCol="0">
            <a:spAutoFit/>
          </a:bodyPr>
          <a:lstStyle/>
          <a:p>
            <a:pPr marL="11397">
              <a:spcBef>
                <a:spcPts val="90"/>
              </a:spcBef>
            </a:pPr>
            <a:r>
              <a:rPr spc="-4" dirty="0"/>
              <a:t>File</a:t>
            </a:r>
            <a:r>
              <a:rPr spc="-67" dirty="0"/>
              <a:t> </a:t>
            </a:r>
            <a:r>
              <a:rPr spc="-27" dirty="0"/>
              <a:t>System</a:t>
            </a:r>
          </a:p>
        </p:txBody>
      </p:sp>
      <p:sp>
        <p:nvSpPr>
          <p:cNvPr id="3" name="object 3"/>
          <p:cNvSpPr txBox="1"/>
          <p:nvPr/>
        </p:nvSpPr>
        <p:spPr>
          <a:xfrm>
            <a:off x="902854" y="1219200"/>
            <a:ext cx="7301923" cy="5249624"/>
          </a:xfrm>
          <a:prstGeom prst="rect">
            <a:avLst/>
          </a:prstGeom>
        </p:spPr>
        <p:txBody>
          <a:bodyPr vert="horz" wrap="square" lIns="0" tIns="93454" rIns="0" bIns="0" rtlCol="0">
            <a:spAutoFit/>
          </a:bodyPr>
          <a:lstStyle/>
          <a:p>
            <a:pPr marL="319115" indent="-307718">
              <a:spcBef>
                <a:spcPts val="735"/>
              </a:spcBef>
              <a:buFont typeface="Arial"/>
              <a:buChar char="•"/>
              <a:tabLst>
                <a:tab pos="318546" algn="l"/>
                <a:tab pos="319115" algn="l"/>
              </a:tabLst>
            </a:pPr>
            <a:r>
              <a:rPr sz="2700" dirty="0">
                <a:latin typeface="Carlito"/>
                <a:cs typeface="Carlito"/>
              </a:rPr>
              <a:t>An </a:t>
            </a:r>
            <a:r>
              <a:rPr sz="2700" spc="-18" dirty="0">
                <a:latin typeface="Carlito"/>
                <a:cs typeface="Carlito"/>
              </a:rPr>
              <a:t>organization </a:t>
            </a:r>
            <a:r>
              <a:rPr sz="2700" spc="-4" dirty="0">
                <a:latin typeface="Carlito"/>
                <a:cs typeface="Carlito"/>
              </a:rPr>
              <a:t>of files and </a:t>
            </a:r>
            <a:r>
              <a:rPr sz="2700" spc="-9" dirty="0">
                <a:latin typeface="Carlito"/>
                <a:cs typeface="Carlito"/>
              </a:rPr>
              <a:t>directories </a:t>
            </a:r>
            <a:r>
              <a:rPr sz="2700" spc="-4" dirty="0">
                <a:latin typeface="Carlito"/>
                <a:cs typeface="Carlito"/>
              </a:rPr>
              <a:t>on</a:t>
            </a:r>
            <a:r>
              <a:rPr sz="2700" spc="-40" dirty="0">
                <a:latin typeface="Carlito"/>
                <a:cs typeface="Carlito"/>
              </a:rPr>
              <a:t> </a:t>
            </a:r>
            <a:r>
              <a:rPr sz="2700" spc="-4" dirty="0">
                <a:latin typeface="Carlito"/>
                <a:cs typeface="Carlito"/>
              </a:rPr>
              <a:t>disk</a:t>
            </a:r>
            <a:endParaRPr sz="2700">
              <a:latin typeface="Carlito"/>
              <a:cs typeface="Carlito"/>
            </a:endParaRPr>
          </a:p>
          <a:p>
            <a:pPr marL="319115" indent="-307718">
              <a:spcBef>
                <a:spcPts val="646"/>
              </a:spcBef>
              <a:buFont typeface="Arial"/>
              <a:buChar char="•"/>
              <a:tabLst>
                <a:tab pos="318546" algn="l"/>
                <a:tab pos="319115" algn="l"/>
              </a:tabLst>
            </a:pPr>
            <a:r>
              <a:rPr sz="2700" dirty="0">
                <a:latin typeface="Carlito"/>
                <a:cs typeface="Carlito"/>
              </a:rPr>
              <a:t>OS </a:t>
            </a:r>
            <a:r>
              <a:rPr sz="2700" spc="-4" dirty="0">
                <a:latin typeface="Carlito"/>
                <a:cs typeface="Carlito"/>
              </a:rPr>
              <a:t>has one or </a:t>
            </a:r>
            <a:r>
              <a:rPr sz="2700" spc="-13" dirty="0">
                <a:latin typeface="Carlito"/>
                <a:cs typeface="Carlito"/>
              </a:rPr>
              <a:t>more </a:t>
            </a:r>
            <a:r>
              <a:rPr sz="2700" spc="-4" dirty="0">
                <a:latin typeface="Carlito"/>
                <a:cs typeface="Carlito"/>
              </a:rPr>
              <a:t>file</a:t>
            </a:r>
            <a:r>
              <a:rPr sz="2700" spc="-36" dirty="0">
                <a:latin typeface="Carlito"/>
                <a:cs typeface="Carlito"/>
              </a:rPr>
              <a:t> </a:t>
            </a:r>
            <a:r>
              <a:rPr sz="2700" spc="-22" dirty="0">
                <a:latin typeface="Carlito"/>
                <a:cs typeface="Carlito"/>
              </a:rPr>
              <a:t>systems</a:t>
            </a:r>
            <a:endParaRPr sz="2700">
              <a:latin typeface="Carlito"/>
              <a:cs typeface="Carlito"/>
            </a:endParaRPr>
          </a:p>
          <a:p>
            <a:pPr marL="319115" indent="-307718">
              <a:spcBef>
                <a:spcPts val="646"/>
              </a:spcBef>
              <a:buFont typeface="Arial"/>
              <a:buChar char="•"/>
              <a:tabLst>
                <a:tab pos="318546" algn="l"/>
                <a:tab pos="319115" algn="l"/>
              </a:tabLst>
            </a:pPr>
            <a:r>
              <a:rPr sz="2700" spc="-45" dirty="0">
                <a:latin typeface="Carlito"/>
                <a:cs typeface="Carlito"/>
              </a:rPr>
              <a:t>Two </a:t>
            </a:r>
            <a:r>
              <a:rPr sz="2700" spc="-4" dirty="0">
                <a:latin typeface="Carlito"/>
                <a:cs typeface="Carlito"/>
              </a:rPr>
              <a:t>main aspects of file</a:t>
            </a:r>
            <a:r>
              <a:rPr sz="2700" spc="-18" dirty="0">
                <a:latin typeface="Carlito"/>
                <a:cs typeface="Carlito"/>
              </a:rPr>
              <a:t> </a:t>
            </a:r>
            <a:r>
              <a:rPr sz="2700" spc="-22" dirty="0">
                <a:latin typeface="Carlito"/>
                <a:cs typeface="Carlito"/>
              </a:rPr>
              <a:t>systems</a:t>
            </a:r>
            <a:endParaRPr sz="2700">
              <a:latin typeface="Carlito"/>
              <a:cs typeface="Carlito"/>
            </a:endParaRPr>
          </a:p>
          <a:p>
            <a:pPr marL="678690" lvl="1" indent="-257572">
              <a:spcBef>
                <a:spcPts val="583"/>
              </a:spcBef>
              <a:buFont typeface="Arial"/>
              <a:buChar char="–"/>
              <a:tabLst>
                <a:tab pos="679260" algn="l"/>
              </a:tabLst>
            </a:pPr>
            <a:r>
              <a:rPr sz="2300" spc="-13" dirty="0">
                <a:latin typeface="Carlito"/>
                <a:cs typeface="Carlito"/>
              </a:rPr>
              <a:t>Data </a:t>
            </a:r>
            <a:r>
              <a:rPr sz="2300" spc="-9" dirty="0">
                <a:latin typeface="Carlito"/>
                <a:cs typeface="Carlito"/>
              </a:rPr>
              <a:t>structures </a:t>
            </a:r>
            <a:r>
              <a:rPr sz="2300" spc="-13" dirty="0">
                <a:latin typeface="Carlito"/>
                <a:cs typeface="Carlito"/>
              </a:rPr>
              <a:t>to </a:t>
            </a:r>
            <a:r>
              <a:rPr sz="2300" spc="-18" dirty="0">
                <a:latin typeface="Carlito"/>
                <a:cs typeface="Carlito"/>
              </a:rPr>
              <a:t>organize </a:t>
            </a:r>
            <a:r>
              <a:rPr sz="2300" spc="-13" dirty="0">
                <a:latin typeface="Carlito"/>
                <a:cs typeface="Carlito"/>
              </a:rPr>
              <a:t>data </a:t>
            </a:r>
            <a:r>
              <a:rPr sz="2300" dirty="0">
                <a:latin typeface="Carlito"/>
                <a:cs typeface="Carlito"/>
              </a:rPr>
              <a:t>and </a:t>
            </a:r>
            <a:r>
              <a:rPr sz="2300" spc="-13" dirty="0">
                <a:latin typeface="Carlito"/>
                <a:cs typeface="Carlito"/>
              </a:rPr>
              <a:t>metadata </a:t>
            </a:r>
            <a:r>
              <a:rPr sz="2300" spc="-4" dirty="0">
                <a:latin typeface="Carlito"/>
                <a:cs typeface="Carlito"/>
              </a:rPr>
              <a:t>on</a:t>
            </a:r>
            <a:r>
              <a:rPr sz="2300" spc="22" dirty="0">
                <a:latin typeface="Carlito"/>
                <a:cs typeface="Carlito"/>
              </a:rPr>
              <a:t> </a:t>
            </a:r>
            <a:r>
              <a:rPr sz="2300" spc="-4" dirty="0">
                <a:latin typeface="Carlito"/>
                <a:cs typeface="Carlito"/>
              </a:rPr>
              <a:t>disk</a:t>
            </a:r>
            <a:endParaRPr sz="2300">
              <a:latin typeface="Carlito"/>
              <a:cs typeface="Carlito"/>
            </a:endParaRPr>
          </a:p>
          <a:p>
            <a:pPr marL="678690" marR="186341" lvl="1" indent="-257572">
              <a:spcBef>
                <a:spcPts val="561"/>
              </a:spcBef>
              <a:buFont typeface="Arial"/>
              <a:buChar char="–"/>
              <a:tabLst>
                <a:tab pos="679260" algn="l"/>
              </a:tabLst>
            </a:pPr>
            <a:r>
              <a:rPr sz="2300" spc="-9" dirty="0">
                <a:latin typeface="Carlito"/>
                <a:cs typeface="Carlito"/>
              </a:rPr>
              <a:t>Implementation </a:t>
            </a:r>
            <a:r>
              <a:rPr sz="2300" spc="-4" dirty="0">
                <a:latin typeface="Carlito"/>
                <a:cs typeface="Carlito"/>
              </a:rPr>
              <a:t>of </a:t>
            </a:r>
            <a:r>
              <a:rPr sz="2300" spc="-18" dirty="0">
                <a:latin typeface="Carlito"/>
                <a:cs typeface="Carlito"/>
              </a:rPr>
              <a:t>system </a:t>
            </a:r>
            <a:r>
              <a:rPr sz="2300" spc="-4" dirty="0">
                <a:latin typeface="Carlito"/>
                <a:cs typeface="Carlito"/>
              </a:rPr>
              <a:t>calls </a:t>
            </a:r>
            <a:r>
              <a:rPr sz="2300" spc="-22" dirty="0">
                <a:latin typeface="Carlito"/>
                <a:cs typeface="Carlito"/>
              </a:rPr>
              <a:t>like </a:t>
            </a:r>
            <a:r>
              <a:rPr sz="2300" spc="-4" dirty="0">
                <a:latin typeface="Carlito"/>
                <a:cs typeface="Carlito"/>
              </a:rPr>
              <a:t>open, </a:t>
            </a:r>
            <a:r>
              <a:rPr sz="2300" spc="-9" dirty="0">
                <a:latin typeface="Carlito"/>
                <a:cs typeface="Carlito"/>
              </a:rPr>
              <a:t>read, </a:t>
            </a:r>
            <a:r>
              <a:rPr sz="2300" spc="-4" dirty="0">
                <a:latin typeface="Carlito"/>
                <a:cs typeface="Carlito"/>
              </a:rPr>
              <a:t>write  using </a:t>
            </a:r>
            <a:r>
              <a:rPr sz="2300" dirty="0">
                <a:latin typeface="Carlito"/>
                <a:cs typeface="Carlito"/>
              </a:rPr>
              <a:t>the </a:t>
            </a:r>
            <a:r>
              <a:rPr sz="2300" spc="-13" dirty="0">
                <a:latin typeface="Carlito"/>
                <a:cs typeface="Carlito"/>
              </a:rPr>
              <a:t>data</a:t>
            </a:r>
            <a:r>
              <a:rPr sz="2300" spc="-49" dirty="0">
                <a:latin typeface="Carlito"/>
                <a:cs typeface="Carlito"/>
              </a:rPr>
              <a:t> </a:t>
            </a:r>
            <a:r>
              <a:rPr sz="2300" spc="-9" dirty="0">
                <a:latin typeface="Carlito"/>
                <a:cs typeface="Carlito"/>
              </a:rPr>
              <a:t>structures</a:t>
            </a:r>
            <a:endParaRPr sz="2300">
              <a:latin typeface="Carlito"/>
              <a:cs typeface="Carlito"/>
            </a:endParaRPr>
          </a:p>
          <a:p>
            <a:pPr marL="319115" indent="-307718">
              <a:spcBef>
                <a:spcPts val="619"/>
              </a:spcBef>
              <a:buFont typeface="Arial"/>
              <a:buChar char="•"/>
              <a:tabLst>
                <a:tab pos="318546" algn="l"/>
                <a:tab pos="319115" algn="l"/>
              </a:tabLst>
            </a:pPr>
            <a:r>
              <a:rPr sz="2700" spc="-9" dirty="0">
                <a:latin typeface="Carlito"/>
                <a:cs typeface="Carlito"/>
              </a:rPr>
              <a:t>Disks </a:t>
            </a:r>
            <a:r>
              <a:rPr sz="2700" spc="-13" dirty="0">
                <a:latin typeface="Carlito"/>
                <a:cs typeface="Carlito"/>
              </a:rPr>
              <a:t>expose </a:t>
            </a:r>
            <a:r>
              <a:rPr sz="2700" dirty="0">
                <a:latin typeface="Carlito"/>
                <a:cs typeface="Carlito"/>
              </a:rPr>
              <a:t>a </a:t>
            </a:r>
            <a:r>
              <a:rPr sz="2700" spc="-9" dirty="0">
                <a:latin typeface="Carlito"/>
                <a:cs typeface="Carlito"/>
              </a:rPr>
              <a:t>set </a:t>
            </a:r>
            <a:r>
              <a:rPr sz="2700" spc="-4" dirty="0">
                <a:latin typeface="Carlito"/>
                <a:cs typeface="Carlito"/>
              </a:rPr>
              <a:t>of </a:t>
            </a:r>
            <a:r>
              <a:rPr sz="2700" spc="-9" dirty="0">
                <a:latin typeface="Carlito"/>
                <a:cs typeface="Carlito"/>
              </a:rPr>
              <a:t>blocks </a:t>
            </a:r>
            <a:r>
              <a:rPr sz="2700" spc="-4" dirty="0">
                <a:latin typeface="Carlito"/>
                <a:cs typeface="Carlito"/>
              </a:rPr>
              <a:t>(usually </a:t>
            </a:r>
            <a:r>
              <a:rPr sz="2700" dirty="0">
                <a:latin typeface="Carlito"/>
                <a:cs typeface="Carlito"/>
              </a:rPr>
              <a:t>512</a:t>
            </a:r>
            <a:r>
              <a:rPr sz="2700" spc="-36" dirty="0">
                <a:latin typeface="Carlito"/>
                <a:cs typeface="Carlito"/>
              </a:rPr>
              <a:t> </a:t>
            </a:r>
            <a:r>
              <a:rPr sz="2700" spc="-9" dirty="0">
                <a:latin typeface="Carlito"/>
                <a:cs typeface="Carlito"/>
              </a:rPr>
              <a:t>bytes)</a:t>
            </a:r>
            <a:endParaRPr sz="2700">
              <a:latin typeface="Carlito"/>
              <a:cs typeface="Carlito"/>
            </a:endParaRPr>
          </a:p>
          <a:p>
            <a:pPr marL="319115" indent="-307718">
              <a:spcBef>
                <a:spcPts val="646"/>
              </a:spcBef>
              <a:buFont typeface="Arial"/>
              <a:buChar char="•"/>
              <a:tabLst>
                <a:tab pos="318546" algn="l"/>
                <a:tab pos="319115" algn="l"/>
              </a:tabLst>
            </a:pPr>
            <a:r>
              <a:rPr sz="2700" spc="-4" dirty="0">
                <a:latin typeface="Carlito"/>
                <a:cs typeface="Carlito"/>
              </a:rPr>
              <a:t>File </a:t>
            </a:r>
            <a:r>
              <a:rPr sz="2700" spc="-27" dirty="0">
                <a:latin typeface="Carlito"/>
                <a:cs typeface="Carlito"/>
              </a:rPr>
              <a:t>system </a:t>
            </a:r>
            <a:r>
              <a:rPr sz="2700" spc="-22" dirty="0">
                <a:latin typeface="Carlito"/>
                <a:cs typeface="Carlito"/>
              </a:rPr>
              <a:t>organizes </a:t>
            </a:r>
            <a:r>
              <a:rPr sz="2700" spc="-4" dirty="0">
                <a:latin typeface="Carlito"/>
                <a:cs typeface="Carlito"/>
              </a:rPr>
              <a:t>files </a:t>
            </a:r>
            <a:r>
              <a:rPr sz="2700" spc="-13" dirty="0">
                <a:latin typeface="Carlito"/>
                <a:cs typeface="Carlito"/>
              </a:rPr>
              <a:t>onto</a:t>
            </a:r>
            <a:r>
              <a:rPr sz="2700" spc="13" dirty="0">
                <a:latin typeface="Carlito"/>
                <a:cs typeface="Carlito"/>
              </a:rPr>
              <a:t> </a:t>
            </a:r>
            <a:r>
              <a:rPr sz="2700" spc="-9" dirty="0">
                <a:latin typeface="Carlito"/>
                <a:cs typeface="Carlito"/>
              </a:rPr>
              <a:t>blocks</a:t>
            </a:r>
            <a:endParaRPr sz="2700">
              <a:latin typeface="Carlito"/>
              <a:cs typeface="Carlito"/>
            </a:endParaRPr>
          </a:p>
          <a:p>
            <a:pPr marL="678690" lvl="1" indent="-257572">
              <a:spcBef>
                <a:spcPts val="588"/>
              </a:spcBef>
              <a:buFont typeface="Arial"/>
              <a:buChar char="–"/>
              <a:tabLst>
                <a:tab pos="679260" algn="l"/>
              </a:tabLst>
            </a:pPr>
            <a:r>
              <a:rPr sz="2300" spc="-18" dirty="0">
                <a:latin typeface="Carlito"/>
                <a:cs typeface="Carlito"/>
              </a:rPr>
              <a:t>System </a:t>
            </a:r>
            <a:r>
              <a:rPr sz="2300" spc="-4" dirty="0">
                <a:latin typeface="Carlito"/>
                <a:cs typeface="Carlito"/>
              </a:rPr>
              <a:t>calls </a:t>
            </a:r>
            <a:r>
              <a:rPr sz="2300" spc="-9" dirty="0">
                <a:latin typeface="Carlito"/>
                <a:cs typeface="Carlito"/>
              </a:rPr>
              <a:t>translated </a:t>
            </a:r>
            <a:r>
              <a:rPr sz="2300" spc="-13" dirty="0">
                <a:latin typeface="Carlito"/>
                <a:cs typeface="Carlito"/>
              </a:rPr>
              <a:t>into </a:t>
            </a:r>
            <a:r>
              <a:rPr sz="2300" spc="-9" dirty="0">
                <a:latin typeface="Carlito"/>
                <a:cs typeface="Carlito"/>
              </a:rPr>
              <a:t>reads </a:t>
            </a:r>
            <a:r>
              <a:rPr sz="2300" dirty="0">
                <a:latin typeface="Carlito"/>
                <a:cs typeface="Carlito"/>
              </a:rPr>
              <a:t>and </a:t>
            </a:r>
            <a:r>
              <a:rPr sz="2300" spc="-4" dirty="0">
                <a:latin typeface="Carlito"/>
                <a:cs typeface="Carlito"/>
              </a:rPr>
              <a:t>writes on</a:t>
            </a:r>
            <a:r>
              <a:rPr sz="2300" spc="-85" dirty="0">
                <a:latin typeface="Carlito"/>
                <a:cs typeface="Carlito"/>
              </a:rPr>
              <a:t> </a:t>
            </a:r>
            <a:r>
              <a:rPr sz="2300" spc="-4" dirty="0">
                <a:latin typeface="Carlito"/>
                <a:cs typeface="Carlito"/>
              </a:rPr>
              <a:t>blocks</a:t>
            </a:r>
            <a:endParaRPr sz="2300">
              <a:latin typeface="Carlito"/>
              <a:cs typeface="Carlito"/>
            </a:endParaRPr>
          </a:p>
        </p:txBody>
      </p:sp>
      <p:sp>
        <p:nvSpPr>
          <p:cNvPr id="10" name="object 10"/>
          <p:cNvSpPr txBox="1"/>
          <p:nvPr/>
        </p:nvSpPr>
        <p:spPr>
          <a:xfrm>
            <a:off x="8122919" y="6106701"/>
            <a:ext cx="139700" cy="141064"/>
          </a:xfrm>
          <a:prstGeom prst="rect">
            <a:avLst/>
          </a:prstGeom>
        </p:spPr>
        <p:txBody>
          <a:bodyPr vert="horz" wrap="square" lIns="0" tIns="0" rIns="0" bIns="0" rtlCol="0">
            <a:spAutoFit/>
          </a:bodyPr>
          <a:lstStyle/>
          <a:p>
            <a:pPr marL="34191">
              <a:lnSpc>
                <a:spcPts val="1113"/>
              </a:lnSpc>
            </a:pPr>
            <a:fld id="{81D60167-4931-47E6-BA6A-407CBD079E47}" type="slidenum">
              <a:rPr sz="1100" dirty="0">
                <a:solidFill>
                  <a:srgbClr val="898989"/>
                </a:solidFill>
                <a:latin typeface="Carlito"/>
                <a:cs typeface="Carlito"/>
              </a:rPr>
              <a:pPr marL="34191">
                <a:lnSpc>
                  <a:spcPts val="1113"/>
                </a:lnSpc>
              </a:pPr>
              <a:t>2</a:t>
            </a:fld>
            <a:endParaRPr sz="110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en-US"/>
              <a:t>C-LOOK</a:t>
            </a:r>
          </a:p>
        </p:txBody>
      </p:sp>
      <p:sp>
        <p:nvSpPr>
          <p:cNvPr id="53251" name="Rectangle 3"/>
          <p:cNvSpPr>
            <a:spLocks noGrp="1" noChangeArrowheads="1"/>
          </p:cNvSpPr>
          <p:nvPr>
            <p:ph type="body" idx="4294967295"/>
          </p:nvPr>
        </p:nvSpPr>
        <p:spPr>
          <a:xfrm>
            <a:off x="633413" y="1190625"/>
            <a:ext cx="7673975" cy="3257550"/>
          </a:xfrm>
        </p:spPr>
        <p:txBody>
          <a:bodyPr/>
          <a:lstStyle/>
          <a:p>
            <a:r>
              <a:rPr lang="en-US"/>
              <a:t>Version of C-SCAN</a:t>
            </a:r>
          </a:p>
          <a:p>
            <a:endParaRPr lang="en-US" sz="800"/>
          </a:p>
          <a:p>
            <a:r>
              <a:rPr lang="en-US"/>
              <a:t>Arm only goes as far as the last request in each direction, then reverses direction immediately, without first going all the way to the end of the disk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en-US"/>
              <a:t>C-LOOK (Cont.)</a:t>
            </a:r>
          </a:p>
        </p:txBody>
      </p:sp>
      <p:pic>
        <p:nvPicPr>
          <p:cNvPr id="55300" name="Picture 4" descr="12"/>
          <p:cNvPicPr>
            <a:picLocks noChangeAspect="1" noChangeArrowheads="1"/>
          </p:cNvPicPr>
          <p:nvPr/>
        </p:nvPicPr>
        <p:blipFill>
          <a:blip r:embed="rId3"/>
          <a:srcRect/>
          <a:stretch>
            <a:fillRect/>
          </a:stretch>
        </p:blipFill>
        <p:spPr bwMode="auto">
          <a:xfrm>
            <a:off x="1446213" y="1385888"/>
            <a:ext cx="6070600" cy="4267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438400"/>
            <a:ext cx="3810000" cy="1015663"/>
          </a:xfrm>
          <a:prstGeom prst="rect">
            <a:avLst/>
          </a:prstGeom>
          <a:noFill/>
        </p:spPr>
        <p:txBody>
          <a:bodyPr wrap="square" rtlCol="0">
            <a:spAutoFit/>
          </a:bodyPr>
          <a:lstStyle/>
          <a:p>
            <a:r>
              <a:rPr lang="en-US" sz="6000" dirty="0" smtClean="0"/>
              <a:t>Thank you!</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0"/>
            <a:ext cx="7086600" cy="688617"/>
          </a:xfrm>
          <a:prstGeom prst="rect">
            <a:avLst/>
          </a:prstGeom>
        </p:spPr>
        <p:txBody>
          <a:bodyPr vert="horz" wrap="square" lIns="0" tIns="11397" rIns="0" bIns="0" rtlCol="0">
            <a:spAutoFit/>
          </a:bodyPr>
          <a:lstStyle/>
          <a:p>
            <a:pPr marL="11397">
              <a:spcBef>
                <a:spcPts val="90"/>
              </a:spcBef>
            </a:pPr>
            <a:r>
              <a:rPr spc="-9" dirty="0"/>
              <a:t>Example: </a:t>
            </a:r>
            <a:r>
              <a:rPr dirty="0"/>
              <a:t>a </a:t>
            </a:r>
            <a:r>
              <a:rPr spc="-4" dirty="0"/>
              <a:t>simple file</a:t>
            </a:r>
            <a:r>
              <a:rPr spc="-67" dirty="0"/>
              <a:t> </a:t>
            </a:r>
            <a:r>
              <a:rPr spc="-31" dirty="0"/>
              <a:t>system</a:t>
            </a:r>
          </a:p>
        </p:txBody>
      </p:sp>
      <p:grpSp>
        <p:nvGrpSpPr>
          <p:cNvPr id="3" name="object 3"/>
          <p:cNvGrpSpPr/>
          <p:nvPr/>
        </p:nvGrpSpPr>
        <p:grpSpPr>
          <a:xfrm>
            <a:off x="381000" y="713590"/>
            <a:ext cx="8311573" cy="4596877"/>
            <a:chOff x="457200" y="1600199"/>
            <a:chExt cx="9142730" cy="5209795"/>
          </a:xfrm>
        </p:grpSpPr>
        <p:sp>
          <p:nvSpPr>
            <p:cNvPr id="4" name="object 4"/>
            <p:cNvSpPr/>
            <p:nvPr/>
          </p:nvSpPr>
          <p:spPr>
            <a:xfrm>
              <a:off x="914400" y="1600199"/>
              <a:ext cx="8048244" cy="194157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638044" y="3874134"/>
              <a:ext cx="316992" cy="13588"/>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57200" y="3382264"/>
              <a:ext cx="9142730" cy="3427730"/>
            </a:xfrm>
            <a:custGeom>
              <a:avLst/>
              <a:gdLst/>
              <a:ahLst/>
              <a:cxnLst/>
              <a:rect l="l" t="t" r="r" b="b"/>
              <a:pathLst>
                <a:path w="9142730" h="3427729">
                  <a:moveTo>
                    <a:pt x="0" y="3427476"/>
                  </a:moveTo>
                  <a:lnTo>
                    <a:pt x="9142476" y="3427476"/>
                  </a:lnTo>
                  <a:lnTo>
                    <a:pt x="9142476" y="0"/>
                  </a:lnTo>
                  <a:lnTo>
                    <a:pt x="0" y="0"/>
                  </a:lnTo>
                  <a:lnTo>
                    <a:pt x="0" y="3427476"/>
                  </a:lnTo>
                  <a:close/>
                </a:path>
              </a:pathLst>
            </a:custGeom>
            <a:solidFill>
              <a:srgbClr val="FFFFFF"/>
            </a:solidFill>
          </p:spPr>
          <p:txBody>
            <a:bodyPr wrap="square" lIns="0" tIns="0" rIns="0" bIns="0" rtlCol="0"/>
            <a:lstStyle/>
            <a:p>
              <a:endParaRPr/>
            </a:p>
          </p:txBody>
        </p:sp>
      </p:grpSp>
      <p:sp>
        <p:nvSpPr>
          <p:cNvPr id="12" name="object 12"/>
          <p:cNvSpPr txBox="1"/>
          <p:nvPr/>
        </p:nvSpPr>
        <p:spPr>
          <a:xfrm>
            <a:off x="838200" y="2525866"/>
            <a:ext cx="6842414" cy="4332134"/>
          </a:xfrm>
          <a:prstGeom prst="rect">
            <a:avLst/>
          </a:prstGeom>
        </p:spPr>
        <p:txBody>
          <a:bodyPr vert="horz" wrap="square" lIns="0" tIns="48437" rIns="0" bIns="0" rtlCol="0">
            <a:spAutoFit/>
          </a:bodyPr>
          <a:lstStyle/>
          <a:p>
            <a:pPr marL="319115" indent="-307718">
              <a:spcBef>
                <a:spcPts val="381"/>
              </a:spcBef>
              <a:buFont typeface="Arial"/>
              <a:buChar char="•"/>
              <a:tabLst>
                <a:tab pos="318546" algn="l"/>
                <a:tab pos="319115" algn="l"/>
              </a:tabLst>
            </a:pPr>
            <a:r>
              <a:rPr sz="2400" spc="-18" dirty="0">
                <a:latin typeface="Carlito"/>
                <a:cs typeface="Carlito"/>
              </a:rPr>
              <a:t>Data </a:t>
            </a:r>
            <a:r>
              <a:rPr sz="2400" spc="-9" dirty="0">
                <a:latin typeface="Carlito"/>
                <a:cs typeface="Carlito"/>
              </a:rPr>
              <a:t>blocks: </a:t>
            </a:r>
            <a:r>
              <a:rPr sz="2400" dirty="0">
                <a:latin typeface="Carlito"/>
                <a:cs typeface="Carlito"/>
              </a:rPr>
              <a:t>file </a:t>
            </a:r>
            <a:r>
              <a:rPr sz="2400" spc="-18" dirty="0">
                <a:latin typeface="Carlito"/>
                <a:cs typeface="Carlito"/>
              </a:rPr>
              <a:t>data stored </a:t>
            </a:r>
            <a:r>
              <a:rPr sz="2400" dirty="0">
                <a:latin typeface="Carlito"/>
                <a:cs typeface="Carlito"/>
              </a:rPr>
              <a:t>in </a:t>
            </a:r>
            <a:r>
              <a:rPr sz="2400" spc="-4" dirty="0">
                <a:latin typeface="Carlito"/>
                <a:cs typeface="Carlito"/>
              </a:rPr>
              <a:t>one </a:t>
            </a:r>
            <a:r>
              <a:rPr sz="2400" dirty="0">
                <a:latin typeface="Carlito"/>
                <a:cs typeface="Carlito"/>
              </a:rPr>
              <a:t>or </a:t>
            </a:r>
            <a:r>
              <a:rPr sz="2400" spc="-13" dirty="0">
                <a:latin typeface="Carlito"/>
                <a:cs typeface="Carlito"/>
              </a:rPr>
              <a:t>more</a:t>
            </a:r>
            <a:r>
              <a:rPr sz="2400" spc="-40" dirty="0">
                <a:latin typeface="Carlito"/>
                <a:cs typeface="Carlito"/>
              </a:rPr>
              <a:t> </a:t>
            </a:r>
            <a:r>
              <a:rPr sz="2400" spc="-9" dirty="0">
                <a:latin typeface="Carlito"/>
                <a:cs typeface="Carlito"/>
              </a:rPr>
              <a:t>blocks</a:t>
            </a:r>
            <a:endParaRPr sz="2400">
              <a:latin typeface="Carlito"/>
              <a:cs typeface="Carlito"/>
            </a:endParaRPr>
          </a:p>
          <a:p>
            <a:pPr marL="319115" indent="-307718">
              <a:spcBef>
                <a:spcPts val="287"/>
              </a:spcBef>
              <a:buFont typeface="Arial"/>
              <a:buChar char="•"/>
              <a:tabLst>
                <a:tab pos="318546" algn="l"/>
                <a:tab pos="319115" algn="l"/>
              </a:tabLst>
            </a:pPr>
            <a:r>
              <a:rPr sz="2400" spc="-18" dirty="0">
                <a:latin typeface="Carlito"/>
                <a:cs typeface="Carlito"/>
              </a:rPr>
              <a:t>Metadata </a:t>
            </a:r>
            <a:r>
              <a:rPr sz="2400" spc="-4" dirty="0">
                <a:latin typeface="Carlito"/>
                <a:cs typeface="Carlito"/>
              </a:rPr>
              <a:t>about </a:t>
            </a:r>
            <a:r>
              <a:rPr sz="2400" spc="-9" dirty="0">
                <a:latin typeface="Carlito"/>
                <a:cs typeface="Carlito"/>
              </a:rPr>
              <a:t>every </a:t>
            </a:r>
            <a:r>
              <a:rPr sz="2400" dirty="0">
                <a:latin typeface="Carlito"/>
                <a:cs typeface="Carlito"/>
              </a:rPr>
              <a:t>file </a:t>
            </a:r>
            <a:r>
              <a:rPr sz="2400" spc="-18" dirty="0">
                <a:latin typeface="Carlito"/>
                <a:cs typeface="Carlito"/>
              </a:rPr>
              <a:t>stored </a:t>
            </a:r>
            <a:r>
              <a:rPr sz="2400" dirty="0">
                <a:latin typeface="Carlito"/>
                <a:cs typeface="Carlito"/>
              </a:rPr>
              <a:t>in</a:t>
            </a:r>
            <a:r>
              <a:rPr sz="2400" spc="-22" dirty="0">
                <a:latin typeface="Carlito"/>
                <a:cs typeface="Carlito"/>
              </a:rPr>
              <a:t> </a:t>
            </a:r>
            <a:r>
              <a:rPr sz="2400" spc="-4" dirty="0">
                <a:latin typeface="Carlito"/>
                <a:cs typeface="Carlito"/>
              </a:rPr>
              <a:t>inode</a:t>
            </a:r>
            <a:endParaRPr sz="2400">
              <a:latin typeface="Carlito"/>
              <a:cs typeface="Carlito"/>
            </a:endParaRPr>
          </a:p>
          <a:p>
            <a:pPr marL="421688">
              <a:spcBef>
                <a:spcPts val="269"/>
              </a:spcBef>
            </a:pPr>
            <a:r>
              <a:rPr sz="2200" spc="-4" dirty="0">
                <a:latin typeface="Arial"/>
                <a:cs typeface="Arial"/>
              </a:rPr>
              <a:t>– </a:t>
            </a:r>
            <a:r>
              <a:rPr sz="2200" spc="-9" dirty="0">
                <a:latin typeface="Carlito"/>
                <a:cs typeface="Carlito"/>
              </a:rPr>
              <a:t>Location </a:t>
            </a:r>
            <a:r>
              <a:rPr sz="2200" spc="-4" dirty="0">
                <a:latin typeface="Carlito"/>
                <a:cs typeface="Carlito"/>
              </a:rPr>
              <a:t>of </a:t>
            </a:r>
            <a:r>
              <a:rPr sz="2200" spc="-13" dirty="0">
                <a:latin typeface="Carlito"/>
                <a:cs typeface="Carlito"/>
              </a:rPr>
              <a:t>data </a:t>
            </a:r>
            <a:r>
              <a:rPr sz="2200" spc="-9" dirty="0">
                <a:latin typeface="Carlito"/>
                <a:cs typeface="Carlito"/>
              </a:rPr>
              <a:t>blocks </a:t>
            </a:r>
            <a:r>
              <a:rPr sz="2200" spc="-4" dirty="0">
                <a:latin typeface="Carlito"/>
                <a:cs typeface="Carlito"/>
              </a:rPr>
              <a:t>of </a:t>
            </a:r>
            <a:r>
              <a:rPr sz="2200" dirty="0">
                <a:latin typeface="Carlito"/>
                <a:cs typeface="Carlito"/>
              </a:rPr>
              <a:t>a </a:t>
            </a:r>
            <a:r>
              <a:rPr sz="2200" spc="-4" dirty="0">
                <a:latin typeface="Carlito"/>
                <a:cs typeface="Carlito"/>
              </a:rPr>
              <a:t>file, permissions</a:t>
            </a:r>
            <a:r>
              <a:rPr sz="2200" spc="175" dirty="0">
                <a:latin typeface="Carlito"/>
                <a:cs typeface="Carlito"/>
              </a:rPr>
              <a:t> </a:t>
            </a:r>
            <a:r>
              <a:rPr sz="2200" spc="-9" dirty="0">
                <a:latin typeface="Carlito"/>
                <a:cs typeface="Carlito"/>
              </a:rPr>
              <a:t>etc.</a:t>
            </a:r>
            <a:endParaRPr sz="2200">
              <a:latin typeface="Carlito"/>
              <a:cs typeface="Carlito"/>
            </a:endParaRPr>
          </a:p>
          <a:p>
            <a:pPr marL="319115" indent="-307718">
              <a:spcBef>
                <a:spcPts val="283"/>
              </a:spcBef>
              <a:buFont typeface="Arial"/>
              <a:buChar char="•"/>
              <a:tabLst>
                <a:tab pos="318546" algn="l"/>
                <a:tab pos="319115" algn="l"/>
              </a:tabLst>
            </a:pPr>
            <a:r>
              <a:rPr sz="2400" spc="-4" dirty="0">
                <a:latin typeface="Carlito"/>
                <a:cs typeface="Carlito"/>
              </a:rPr>
              <a:t>Inode </a:t>
            </a:r>
            <a:r>
              <a:rPr sz="2400" spc="-9" dirty="0">
                <a:latin typeface="Carlito"/>
                <a:cs typeface="Carlito"/>
              </a:rPr>
              <a:t>blocks: </a:t>
            </a:r>
            <a:r>
              <a:rPr sz="2400" spc="-4" dirty="0">
                <a:latin typeface="Carlito"/>
                <a:cs typeface="Carlito"/>
              </a:rPr>
              <a:t>each block has one </a:t>
            </a:r>
            <a:r>
              <a:rPr sz="2400" dirty="0">
                <a:latin typeface="Carlito"/>
                <a:cs typeface="Carlito"/>
              </a:rPr>
              <a:t>or </a:t>
            </a:r>
            <a:r>
              <a:rPr sz="2400" spc="-13" dirty="0">
                <a:latin typeface="Carlito"/>
                <a:cs typeface="Carlito"/>
              </a:rPr>
              <a:t>more</a:t>
            </a:r>
            <a:r>
              <a:rPr sz="2400" spc="-45" dirty="0">
                <a:latin typeface="Carlito"/>
                <a:cs typeface="Carlito"/>
              </a:rPr>
              <a:t> </a:t>
            </a:r>
            <a:r>
              <a:rPr sz="2400" spc="-4" dirty="0">
                <a:latin typeface="Carlito"/>
                <a:cs typeface="Carlito"/>
              </a:rPr>
              <a:t>inodes</a:t>
            </a:r>
            <a:endParaRPr sz="2400">
              <a:latin typeface="Carlito"/>
              <a:cs typeface="Carlito"/>
            </a:endParaRPr>
          </a:p>
          <a:p>
            <a:pPr marL="319115" indent="-307718">
              <a:spcBef>
                <a:spcPts val="292"/>
              </a:spcBef>
              <a:buFont typeface="Arial"/>
              <a:buChar char="•"/>
              <a:tabLst>
                <a:tab pos="318546" algn="l"/>
                <a:tab pos="319115" algn="l"/>
              </a:tabLst>
            </a:pPr>
            <a:r>
              <a:rPr sz="2400" spc="-4" dirty="0">
                <a:latin typeface="Carlito"/>
                <a:cs typeface="Carlito"/>
              </a:rPr>
              <a:t>Bitmaps: </a:t>
            </a:r>
            <a:r>
              <a:rPr sz="2400" spc="-13" dirty="0">
                <a:latin typeface="Carlito"/>
                <a:cs typeface="Carlito"/>
              </a:rPr>
              <a:t>indicate </a:t>
            </a:r>
            <a:r>
              <a:rPr sz="2400" spc="-4" dirty="0">
                <a:latin typeface="Carlito"/>
                <a:cs typeface="Carlito"/>
              </a:rPr>
              <a:t>which </a:t>
            </a:r>
            <a:r>
              <a:rPr sz="2400" spc="-9" dirty="0">
                <a:latin typeface="Carlito"/>
                <a:cs typeface="Carlito"/>
              </a:rPr>
              <a:t>inodes/data blocks </a:t>
            </a:r>
            <a:r>
              <a:rPr sz="2400" spc="-13" dirty="0">
                <a:latin typeface="Carlito"/>
                <a:cs typeface="Carlito"/>
              </a:rPr>
              <a:t>are</a:t>
            </a:r>
            <a:r>
              <a:rPr sz="2400" spc="-81" dirty="0">
                <a:latin typeface="Carlito"/>
                <a:cs typeface="Carlito"/>
              </a:rPr>
              <a:t> </a:t>
            </a:r>
            <a:r>
              <a:rPr sz="2400" spc="-13" dirty="0">
                <a:latin typeface="Carlito"/>
                <a:cs typeface="Carlito"/>
              </a:rPr>
              <a:t>free</a:t>
            </a:r>
            <a:endParaRPr sz="2400">
              <a:latin typeface="Carlito"/>
              <a:cs typeface="Carlito"/>
            </a:endParaRPr>
          </a:p>
          <a:p>
            <a:pPr marL="319115" marR="378950" indent="-307718">
              <a:lnSpc>
                <a:spcPts val="2620"/>
              </a:lnSpc>
              <a:spcBef>
                <a:spcPts val="615"/>
              </a:spcBef>
              <a:buFont typeface="Arial"/>
              <a:buChar char="•"/>
              <a:tabLst>
                <a:tab pos="318546" algn="l"/>
                <a:tab pos="319115" algn="l"/>
              </a:tabLst>
            </a:pPr>
            <a:r>
              <a:rPr sz="2400" spc="-4" dirty="0">
                <a:latin typeface="Carlito"/>
                <a:cs typeface="Carlito"/>
              </a:rPr>
              <a:t>Superblock: holds </a:t>
            </a:r>
            <a:r>
              <a:rPr sz="2400" spc="-13" dirty="0">
                <a:latin typeface="Carlito"/>
                <a:cs typeface="Carlito"/>
              </a:rPr>
              <a:t>master </a:t>
            </a:r>
            <a:r>
              <a:rPr sz="2400" spc="-4" dirty="0">
                <a:latin typeface="Carlito"/>
                <a:cs typeface="Carlito"/>
              </a:rPr>
              <a:t>plan </a:t>
            </a:r>
            <a:r>
              <a:rPr sz="2400" dirty="0">
                <a:latin typeface="Carlito"/>
                <a:cs typeface="Carlito"/>
              </a:rPr>
              <a:t>of all </a:t>
            </a:r>
            <a:r>
              <a:rPr sz="2400" spc="-4" dirty="0">
                <a:latin typeface="Carlito"/>
                <a:cs typeface="Carlito"/>
              </a:rPr>
              <a:t>other </a:t>
            </a:r>
            <a:r>
              <a:rPr sz="2400" spc="-9" dirty="0">
                <a:latin typeface="Carlito"/>
                <a:cs typeface="Carlito"/>
              </a:rPr>
              <a:t>blocks  </a:t>
            </a:r>
            <a:r>
              <a:rPr sz="2400" spc="-4" dirty="0">
                <a:latin typeface="Carlito"/>
                <a:cs typeface="Carlito"/>
              </a:rPr>
              <a:t>(which </a:t>
            </a:r>
            <a:r>
              <a:rPr sz="2400" spc="-13" dirty="0">
                <a:latin typeface="Carlito"/>
                <a:cs typeface="Carlito"/>
              </a:rPr>
              <a:t>are </a:t>
            </a:r>
            <a:r>
              <a:rPr sz="2400" spc="-4" dirty="0">
                <a:latin typeface="Carlito"/>
                <a:cs typeface="Carlito"/>
              </a:rPr>
              <a:t>inodes, which </a:t>
            </a:r>
            <a:r>
              <a:rPr sz="2400" spc="-13" dirty="0">
                <a:latin typeface="Carlito"/>
                <a:cs typeface="Carlito"/>
              </a:rPr>
              <a:t>are </a:t>
            </a:r>
            <a:r>
              <a:rPr sz="2400" spc="-18" dirty="0">
                <a:latin typeface="Carlito"/>
                <a:cs typeface="Carlito"/>
              </a:rPr>
              <a:t>data </a:t>
            </a:r>
            <a:r>
              <a:rPr sz="2400" spc="-9" dirty="0">
                <a:latin typeface="Carlito"/>
                <a:cs typeface="Carlito"/>
              </a:rPr>
              <a:t>blocks</a:t>
            </a:r>
            <a:r>
              <a:rPr sz="2400" spc="-63" dirty="0">
                <a:latin typeface="Carlito"/>
                <a:cs typeface="Carlito"/>
              </a:rPr>
              <a:t> </a:t>
            </a:r>
            <a:r>
              <a:rPr sz="2400" spc="-13" dirty="0">
                <a:latin typeface="Carlito"/>
                <a:cs typeface="Carlito"/>
              </a:rPr>
              <a:t>etc.)</a:t>
            </a:r>
            <a:endParaRPr sz="2400">
              <a:latin typeface="Carlito"/>
              <a:cs typeface="Carlito"/>
            </a:endParaRPr>
          </a:p>
        </p:txBody>
      </p:sp>
      <p:sp>
        <p:nvSpPr>
          <p:cNvPr id="19" name="object 19"/>
          <p:cNvSpPr txBox="1"/>
          <p:nvPr/>
        </p:nvSpPr>
        <p:spPr>
          <a:xfrm>
            <a:off x="8122919" y="6106701"/>
            <a:ext cx="139700" cy="141064"/>
          </a:xfrm>
          <a:prstGeom prst="rect">
            <a:avLst/>
          </a:prstGeom>
        </p:spPr>
        <p:txBody>
          <a:bodyPr vert="horz" wrap="square" lIns="0" tIns="0" rIns="0" bIns="0" rtlCol="0">
            <a:spAutoFit/>
          </a:bodyPr>
          <a:lstStyle/>
          <a:p>
            <a:pPr marL="34191">
              <a:lnSpc>
                <a:spcPts val="1113"/>
              </a:lnSpc>
            </a:pPr>
            <a:fld id="{81D60167-4931-47E6-BA6A-407CBD079E47}" type="slidenum">
              <a:rPr sz="1100" dirty="0">
                <a:solidFill>
                  <a:srgbClr val="898989"/>
                </a:solidFill>
                <a:latin typeface="Carlito"/>
                <a:cs typeface="Carlito"/>
              </a:rPr>
              <a:pPr marL="34191">
                <a:lnSpc>
                  <a:spcPts val="1113"/>
                </a:lnSpc>
              </a:pPr>
              <a:t>3</a:t>
            </a:fld>
            <a:endParaRPr sz="110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8600"/>
            <a:ext cx="3621439" cy="688617"/>
          </a:xfrm>
          <a:prstGeom prst="rect">
            <a:avLst/>
          </a:prstGeom>
        </p:spPr>
        <p:txBody>
          <a:bodyPr vert="horz" wrap="square" lIns="0" tIns="11397" rIns="0" bIns="0" rtlCol="0">
            <a:spAutoFit/>
          </a:bodyPr>
          <a:lstStyle/>
          <a:p>
            <a:pPr marL="11397">
              <a:spcBef>
                <a:spcPts val="90"/>
              </a:spcBef>
            </a:pPr>
            <a:r>
              <a:rPr spc="-4" dirty="0"/>
              <a:t>Inode</a:t>
            </a:r>
            <a:r>
              <a:rPr spc="-67" dirty="0"/>
              <a:t> </a:t>
            </a:r>
            <a:r>
              <a:rPr spc="-9" dirty="0"/>
              <a:t>table</a:t>
            </a:r>
          </a:p>
        </p:txBody>
      </p:sp>
      <p:sp>
        <p:nvSpPr>
          <p:cNvPr id="3" name="object 3"/>
          <p:cNvSpPr txBox="1"/>
          <p:nvPr/>
        </p:nvSpPr>
        <p:spPr>
          <a:xfrm>
            <a:off x="838200" y="1066800"/>
            <a:ext cx="6940550" cy="1470039"/>
          </a:xfrm>
          <a:prstGeom prst="rect">
            <a:avLst/>
          </a:prstGeom>
        </p:spPr>
        <p:txBody>
          <a:bodyPr vert="horz" wrap="square" lIns="0" tIns="102002" rIns="0" bIns="0" rtlCol="0">
            <a:spAutoFit/>
          </a:bodyPr>
          <a:lstStyle/>
          <a:p>
            <a:pPr marL="319115" indent="-307718">
              <a:spcBef>
                <a:spcPts val="802"/>
              </a:spcBef>
              <a:buFont typeface="Arial"/>
              <a:buChar char="•"/>
              <a:tabLst>
                <a:tab pos="318546" algn="l"/>
                <a:tab pos="319115" algn="l"/>
              </a:tabLst>
            </a:pPr>
            <a:r>
              <a:rPr sz="2900" spc="-31" dirty="0">
                <a:latin typeface="Carlito"/>
                <a:cs typeface="Carlito"/>
              </a:rPr>
              <a:t>Usually, </a:t>
            </a:r>
            <a:r>
              <a:rPr sz="2900" spc="-4" dirty="0">
                <a:latin typeface="Carlito"/>
                <a:cs typeface="Carlito"/>
              </a:rPr>
              <a:t>inodes </a:t>
            </a:r>
            <a:r>
              <a:rPr sz="2900" spc="-9" dirty="0">
                <a:latin typeface="Carlito"/>
                <a:cs typeface="Carlito"/>
              </a:rPr>
              <a:t>(index </a:t>
            </a:r>
            <a:r>
              <a:rPr sz="2900" spc="-4" dirty="0">
                <a:latin typeface="Carlito"/>
                <a:cs typeface="Carlito"/>
              </a:rPr>
              <a:t>nodes) </a:t>
            </a:r>
            <a:r>
              <a:rPr sz="2900" spc="-22" dirty="0">
                <a:latin typeface="Carlito"/>
                <a:cs typeface="Carlito"/>
              </a:rPr>
              <a:t>stored </a:t>
            </a:r>
            <a:r>
              <a:rPr sz="2900" spc="-4" dirty="0">
                <a:latin typeface="Carlito"/>
                <a:cs typeface="Carlito"/>
              </a:rPr>
              <a:t>in</a:t>
            </a:r>
            <a:r>
              <a:rPr sz="2900" spc="112" dirty="0">
                <a:latin typeface="Carlito"/>
                <a:cs typeface="Carlito"/>
              </a:rPr>
              <a:t> </a:t>
            </a:r>
            <a:r>
              <a:rPr sz="2900" spc="-22" dirty="0">
                <a:latin typeface="Carlito"/>
                <a:cs typeface="Carlito"/>
              </a:rPr>
              <a:t>array</a:t>
            </a:r>
            <a:endParaRPr sz="2900">
              <a:latin typeface="Carlito"/>
              <a:cs typeface="Carlito"/>
            </a:endParaRPr>
          </a:p>
          <a:p>
            <a:pPr marL="421688">
              <a:spcBef>
                <a:spcPts val="619"/>
              </a:spcBef>
            </a:pPr>
            <a:r>
              <a:rPr sz="2500" spc="-4" dirty="0">
                <a:latin typeface="Arial"/>
                <a:cs typeface="Arial"/>
              </a:rPr>
              <a:t>– </a:t>
            </a:r>
            <a:r>
              <a:rPr sz="2500" spc="-4" dirty="0">
                <a:latin typeface="Carlito"/>
                <a:cs typeface="Carlito"/>
              </a:rPr>
              <a:t>Inode </a:t>
            </a:r>
            <a:r>
              <a:rPr sz="2500" spc="-9" dirty="0">
                <a:latin typeface="Carlito"/>
                <a:cs typeface="Carlito"/>
              </a:rPr>
              <a:t>number </a:t>
            </a:r>
            <a:r>
              <a:rPr sz="2500" spc="-4" dirty="0">
                <a:latin typeface="Carlito"/>
                <a:cs typeface="Carlito"/>
              </a:rPr>
              <a:t>of a </a:t>
            </a:r>
            <a:r>
              <a:rPr sz="2500" spc="-9" dirty="0">
                <a:latin typeface="Carlito"/>
                <a:cs typeface="Carlito"/>
              </a:rPr>
              <a:t>file is </a:t>
            </a:r>
            <a:r>
              <a:rPr sz="2500" spc="-18" dirty="0">
                <a:latin typeface="Carlito"/>
                <a:cs typeface="Carlito"/>
              </a:rPr>
              <a:t>index into </a:t>
            </a:r>
            <a:r>
              <a:rPr sz="2500" spc="-9" dirty="0">
                <a:latin typeface="Carlito"/>
                <a:cs typeface="Carlito"/>
              </a:rPr>
              <a:t>this</a:t>
            </a:r>
            <a:r>
              <a:rPr sz="2500" spc="67" dirty="0">
                <a:latin typeface="Carlito"/>
                <a:cs typeface="Carlito"/>
              </a:rPr>
              <a:t> </a:t>
            </a:r>
            <a:r>
              <a:rPr sz="2500" spc="-22" dirty="0">
                <a:latin typeface="Carlito"/>
                <a:cs typeface="Carlito"/>
              </a:rPr>
              <a:t>array</a:t>
            </a:r>
            <a:endParaRPr sz="2500">
              <a:latin typeface="Carlito"/>
              <a:cs typeface="Carlito"/>
            </a:endParaRPr>
          </a:p>
        </p:txBody>
      </p:sp>
      <p:sp>
        <p:nvSpPr>
          <p:cNvPr id="5" name="object 5"/>
          <p:cNvSpPr/>
          <p:nvPr/>
        </p:nvSpPr>
        <p:spPr>
          <a:xfrm>
            <a:off x="944793" y="2572422"/>
            <a:ext cx="7210756" cy="85792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914400" y="4724400"/>
            <a:ext cx="6516255" cy="1929139"/>
          </a:xfrm>
          <a:prstGeom prst="rect">
            <a:avLst/>
          </a:prstGeom>
        </p:spPr>
        <p:txBody>
          <a:bodyPr vert="horz" wrap="square" lIns="0" tIns="102002" rIns="0" bIns="0" rtlCol="0">
            <a:spAutoFit/>
          </a:bodyPr>
          <a:lstStyle/>
          <a:p>
            <a:pPr marL="319115" indent="-307718">
              <a:spcBef>
                <a:spcPts val="802"/>
              </a:spcBef>
              <a:buFont typeface="Arial"/>
              <a:buChar char="•"/>
              <a:tabLst>
                <a:tab pos="318546" algn="l"/>
                <a:tab pos="319115" algn="l"/>
              </a:tabLst>
            </a:pPr>
            <a:r>
              <a:rPr sz="2900" spc="-9" dirty="0">
                <a:latin typeface="Carlito"/>
                <a:cs typeface="Carlito"/>
              </a:rPr>
              <a:t>What </a:t>
            </a:r>
            <a:r>
              <a:rPr sz="2900" spc="-4" dirty="0">
                <a:latin typeface="Carlito"/>
                <a:cs typeface="Carlito"/>
              </a:rPr>
              <a:t>does inode</a:t>
            </a:r>
            <a:r>
              <a:rPr sz="2900" spc="13" dirty="0">
                <a:latin typeface="Carlito"/>
                <a:cs typeface="Carlito"/>
              </a:rPr>
              <a:t> </a:t>
            </a:r>
            <a:r>
              <a:rPr sz="2900" spc="-22" dirty="0">
                <a:latin typeface="Carlito"/>
                <a:cs typeface="Carlito"/>
              </a:rPr>
              <a:t>store?</a:t>
            </a:r>
            <a:endParaRPr sz="2900">
              <a:latin typeface="Carlito"/>
              <a:cs typeface="Carlito"/>
            </a:endParaRPr>
          </a:p>
          <a:p>
            <a:pPr marL="678690" lvl="1" indent="-257572">
              <a:spcBef>
                <a:spcPts val="619"/>
              </a:spcBef>
              <a:buFont typeface="Arial"/>
              <a:buChar char="–"/>
              <a:tabLst>
                <a:tab pos="679260" algn="l"/>
              </a:tabLst>
            </a:pPr>
            <a:r>
              <a:rPr sz="2500" spc="-9" dirty="0">
                <a:latin typeface="Carlito"/>
                <a:cs typeface="Carlito"/>
              </a:rPr>
              <a:t>File </a:t>
            </a:r>
            <a:r>
              <a:rPr sz="2500" spc="-18" dirty="0">
                <a:latin typeface="Carlito"/>
                <a:cs typeface="Carlito"/>
              </a:rPr>
              <a:t>metadata: </a:t>
            </a:r>
            <a:r>
              <a:rPr sz="2500" spc="-9" dirty="0">
                <a:latin typeface="Carlito"/>
                <a:cs typeface="Carlito"/>
              </a:rPr>
              <a:t>permissions, </a:t>
            </a:r>
            <a:r>
              <a:rPr sz="2500" spc="-4" dirty="0">
                <a:latin typeface="Carlito"/>
                <a:cs typeface="Carlito"/>
              </a:rPr>
              <a:t>access </a:t>
            </a:r>
            <a:r>
              <a:rPr sz="2500" spc="-9" dirty="0">
                <a:latin typeface="Carlito"/>
                <a:cs typeface="Carlito"/>
              </a:rPr>
              <a:t>time,</a:t>
            </a:r>
            <a:r>
              <a:rPr sz="2500" spc="90" dirty="0">
                <a:latin typeface="Carlito"/>
                <a:cs typeface="Carlito"/>
              </a:rPr>
              <a:t> </a:t>
            </a:r>
            <a:r>
              <a:rPr sz="2500" spc="-13" dirty="0">
                <a:latin typeface="Carlito"/>
                <a:cs typeface="Carlito"/>
              </a:rPr>
              <a:t>etc.</a:t>
            </a:r>
            <a:endParaRPr sz="2500">
              <a:latin typeface="Carlito"/>
              <a:cs typeface="Carlito"/>
            </a:endParaRPr>
          </a:p>
          <a:p>
            <a:pPr marL="678690" lvl="1" indent="-257572">
              <a:spcBef>
                <a:spcPts val="601"/>
              </a:spcBef>
              <a:buFont typeface="Arial"/>
              <a:buChar char="–"/>
              <a:tabLst>
                <a:tab pos="679260" algn="l"/>
              </a:tabLst>
            </a:pPr>
            <a:r>
              <a:rPr sz="2500" spc="-27" dirty="0">
                <a:latin typeface="Carlito"/>
                <a:cs typeface="Carlito"/>
              </a:rPr>
              <a:t>Pointers </a:t>
            </a:r>
            <a:r>
              <a:rPr sz="2500" spc="-9" dirty="0">
                <a:latin typeface="Carlito"/>
                <a:cs typeface="Carlito"/>
              </a:rPr>
              <a:t>(disk block </a:t>
            </a:r>
            <a:r>
              <a:rPr sz="2500" spc="-13" dirty="0">
                <a:latin typeface="Carlito"/>
                <a:cs typeface="Carlito"/>
              </a:rPr>
              <a:t>numbers) </a:t>
            </a:r>
            <a:r>
              <a:rPr sz="2500" spc="-4" dirty="0">
                <a:latin typeface="Carlito"/>
                <a:cs typeface="Carlito"/>
              </a:rPr>
              <a:t>of </a:t>
            </a:r>
            <a:r>
              <a:rPr sz="2500" spc="-9" dirty="0">
                <a:latin typeface="Carlito"/>
                <a:cs typeface="Carlito"/>
              </a:rPr>
              <a:t>file</a:t>
            </a:r>
            <a:r>
              <a:rPr sz="2500" spc="121" dirty="0">
                <a:latin typeface="Carlito"/>
                <a:cs typeface="Carlito"/>
              </a:rPr>
              <a:t> </a:t>
            </a:r>
            <a:r>
              <a:rPr sz="2500" spc="-18" dirty="0">
                <a:latin typeface="Carlito"/>
                <a:cs typeface="Carlito"/>
              </a:rPr>
              <a:t>data</a:t>
            </a:r>
            <a:endParaRPr sz="2500">
              <a:latin typeface="Carlito"/>
              <a:cs typeface="Carlito"/>
            </a:endParaRPr>
          </a:p>
        </p:txBody>
      </p:sp>
      <p:sp>
        <p:nvSpPr>
          <p:cNvPr id="8" name="object 8"/>
          <p:cNvSpPr/>
          <p:nvPr/>
        </p:nvSpPr>
        <p:spPr>
          <a:xfrm>
            <a:off x="667789" y="3429000"/>
            <a:ext cx="7712825" cy="107442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634047" y="3429000"/>
            <a:ext cx="196735" cy="57822"/>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8122919" y="6106701"/>
            <a:ext cx="139700" cy="141064"/>
          </a:xfrm>
          <a:prstGeom prst="rect">
            <a:avLst/>
          </a:prstGeom>
        </p:spPr>
        <p:txBody>
          <a:bodyPr vert="horz" wrap="square" lIns="0" tIns="0" rIns="0" bIns="0" rtlCol="0">
            <a:spAutoFit/>
          </a:bodyPr>
          <a:lstStyle/>
          <a:p>
            <a:pPr marL="34191">
              <a:lnSpc>
                <a:spcPts val="1113"/>
              </a:lnSpc>
            </a:pPr>
            <a:fld id="{81D60167-4931-47E6-BA6A-407CBD079E47}" type="slidenum">
              <a:rPr sz="1100" dirty="0">
                <a:solidFill>
                  <a:srgbClr val="898989"/>
                </a:solidFill>
                <a:latin typeface="Carlito"/>
                <a:cs typeface="Carlito"/>
              </a:rPr>
              <a:pPr marL="34191">
                <a:lnSpc>
                  <a:spcPts val="1113"/>
                </a:lnSpc>
              </a:pPr>
              <a:t>4</a:t>
            </a:fld>
            <a:endParaRPr sz="110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57200"/>
            <a:ext cx="3811155" cy="688617"/>
          </a:xfrm>
          <a:prstGeom prst="rect">
            <a:avLst/>
          </a:prstGeom>
        </p:spPr>
        <p:txBody>
          <a:bodyPr vert="horz" wrap="square" lIns="0" tIns="11397" rIns="0" bIns="0" rtlCol="0">
            <a:spAutoFit/>
          </a:bodyPr>
          <a:lstStyle/>
          <a:p>
            <a:pPr marL="11397">
              <a:spcBef>
                <a:spcPts val="90"/>
              </a:spcBef>
            </a:pPr>
            <a:r>
              <a:rPr spc="-4" dirty="0"/>
              <a:t>Inode</a:t>
            </a:r>
            <a:r>
              <a:rPr spc="-67" dirty="0"/>
              <a:t> </a:t>
            </a:r>
            <a:r>
              <a:rPr spc="-13" dirty="0"/>
              <a:t>structure</a:t>
            </a:r>
          </a:p>
        </p:txBody>
      </p:sp>
      <p:sp>
        <p:nvSpPr>
          <p:cNvPr id="8" name="object 8"/>
          <p:cNvSpPr/>
          <p:nvPr/>
        </p:nvSpPr>
        <p:spPr>
          <a:xfrm>
            <a:off x="415636" y="3429000"/>
            <a:ext cx="8311573" cy="3024467"/>
          </a:xfrm>
          <a:custGeom>
            <a:avLst/>
            <a:gdLst/>
            <a:ahLst/>
            <a:cxnLst/>
            <a:rect l="l" t="t" r="r" b="b"/>
            <a:pathLst>
              <a:path w="9142730" h="3427729">
                <a:moveTo>
                  <a:pt x="0" y="3427476"/>
                </a:moveTo>
                <a:lnTo>
                  <a:pt x="9142476" y="3427476"/>
                </a:lnTo>
                <a:lnTo>
                  <a:pt x="9142476" y="0"/>
                </a:lnTo>
                <a:lnTo>
                  <a:pt x="0" y="0"/>
                </a:lnTo>
                <a:lnTo>
                  <a:pt x="0" y="3427476"/>
                </a:lnTo>
                <a:close/>
              </a:path>
            </a:pathLst>
          </a:custGeom>
          <a:solidFill>
            <a:srgbClr val="FFFFFF"/>
          </a:solidFill>
        </p:spPr>
        <p:txBody>
          <a:bodyPr wrap="square" lIns="0" tIns="0" rIns="0" bIns="0" rtlCol="0"/>
          <a:lstStyle/>
          <a:p>
            <a:endParaRPr/>
          </a:p>
        </p:txBody>
      </p:sp>
      <p:sp>
        <p:nvSpPr>
          <p:cNvPr id="9" name="object 9"/>
          <p:cNvSpPr txBox="1"/>
          <p:nvPr/>
        </p:nvSpPr>
        <p:spPr>
          <a:xfrm>
            <a:off x="902854" y="1778598"/>
            <a:ext cx="7327900" cy="4752597"/>
          </a:xfrm>
          <a:prstGeom prst="rect">
            <a:avLst/>
          </a:prstGeom>
        </p:spPr>
        <p:txBody>
          <a:bodyPr vert="horz" wrap="square" lIns="0" tIns="60974" rIns="0" bIns="0" rtlCol="0">
            <a:spAutoFit/>
          </a:bodyPr>
          <a:lstStyle/>
          <a:p>
            <a:pPr marL="319115" marR="24504" indent="-307718">
              <a:lnSpc>
                <a:spcPts val="3105"/>
              </a:lnSpc>
              <a:spcBef>
                <a:spcPts val="480"/>
              </a:spcBef>
              <a:buFont typeface="Arial"/>
              <a:buChar char="•"/>
              <a:tabLst>
                <a:tab pos="318546" algn="l"/>
                <a:tab pos="319115" algn="l"/>
              </a:tabLst>
            </a:pPr>
            <a:r>
              <a:rPr sz="2900" spc="-4" dirty="0">
                <a:latin typeface="Carlito"/>
                <a:cs typeface="Carlito"/>
              </a:rPr>
              <a:t>File </a:t>
            </a:r>
            <a:r>
              <a:rPr sz="2900" spc="-18" dirty="0">
                <a:latin typeface="Carlito"/>
                <a:cs typeface="Carlito"/>
              </a:rPr>
              <a:t>data </a:t>
            </a:r>
            <a:r>
              <a:rPr sz="2900" spc="-4" dirty="0">
                <a:latin typeface="Carlito"/>
                <a:cs typeface="Carlito"/>
              </a:rPr>
              <a:t>not </a:t>
            </a:r>
            <a:r>
              <a:rPr sz="2900" spc="-22" dirty="0">
                <a:latin typeface="Carlito"/>
                <a:cs typeface="Carlito"/>
              </a:rPr>
              <a:t>stored </a:t>
            </a:r>
            <a:r>
              <a:rPr sz="2900" spc="-9" dirty="0">
                <a:latin typeface="Carlito"/>
                <a:cs typeface="Carlito"/>
              </a:rPr>
              <a:t>contiguously </a:t>
            </a:r>
            <a:r>
              <a:rPr sz="2900" spc="-4" dirty="0">
                <a:latin typeface="Carlito"/>
                <a:cs typeface="Carlito"/>
              </a:rPr>
              <a:t>on disk, need  </a:t>
            </a:r>
            <a:r>
              <a:rPr sz="2900" spc="-22" dirty="0">
                <a:latin typeface="Carlito"/>
                <a:cs typeface="Carlito"/>
              </a:rPr>
              <a:t>to </a:t>
            </a:r>
            <a:r>
              <a:rPr sz="2900" spc="-13" dirty="0">
                <a:latin typeface="Carlito"/>
                <a:cs typeface="Carlito"/>
              </a:rPr>
              <a:t>track </a:t>
            </a:r>
            <a:r>
              <a:rPr sz="2900" spc="-4" dirty="0">
                <a:latin typeface="Carlito"/>
                <a:cs typeface="Carlito"/>
              </a:rPr>
              <a:t>multiple block </a:t>
            </a:r>
            <a:r>
              <a:rPr sz="2900" spc="-13" dirty="0">
                <a:latin typeface="Carlito"/>
                <a:cs typeface="Carlito"/>
              </a:rPr>
              <a:t>numbers </a:t>
            </a:r>
            <a:r>
              <a:rPr sz="2900" spc="-4" dirty="0">
                <a:latin typeface="Carlito"/>
                <a:cs typeface="Carlito"/>
              </a:rPr>
              <a:t>of </a:t>
            </a:r>
            <a:r>
              <a:rPr sz="2900" dirty="0">
                <a:latin typeface="Carlito"/>
                <a:cs typeface="Carlito"/>
              </a:rPr>
              <a:t>a</a:t>
            </a:r>
            <a:r>
              <a:rPr sz="2900" spc="72" dirty="0">
                <a:latin typeface="Carlito"/>
                <a:cs typeface="Carlito"/>
              </a:rPr>
              <a:t> </a:t>
            </a:r>
            <a:r>
              <a:rPr sz="2900" spc="-4" dirty="0">
                <a:latin typeface="Carlito"/>
                <a:cs typeface="Carlito"/>
              </a:rPr>
              <a:t>file</a:t>
            </a:r>
            <a:endParaRPr sz="2900">
              <a:latin typeface="Carlito"/>
              <a:cs typeface="Carlito"/>
            </a:endParaRPr>
          </a:p>
          <a:p>
            <a:pPr marL="319115" indent="-307718">
              <a:spcBef>
                <a:spcPts val="292"/>
              </a:spcBef>
              <a:buFont typeface="Arial"/>
              <a:buChar char="•"/>
              <a:tabLst>
                <a:tab pos="318546" algn="l"/>
                <a:tab pos="319115" algn="l"/>
              </a:tabLst>
            </a:pPr>
            <a:r>
              <a:rPr sz="2900" spc="-4" dirty="0">
                <a:latin typeface="Carlito"/>
                <a:cs typeface="Carlito"/>
              </a:rPr>
              <a:t>How does inode </a:t>
            </a:r>
            <a:r>
              <a:rPr sz="2900" spc="-13" dirty="0">
                <a:latin typeface="Carlito"/>
                <a:cs typeface="Carlito"/>
              </a:rPr>
              <a:t>track </a:t>
            </a:r>
            <a:r>
              <a:rPr sz="2900" spc="-4" dirty="0">
                <a:latin typeface="Carlito"/>
                <a:cs typeface="Carlito"/>
              </a:rPr>
              <a:t>disk block</a:t>
            </a:r>
            <a:r>
              <a:rPr sz="2900" spc="13" dirty="0">
                <a:latin typeface="Carlito"/>
                <a:cs typeface="Carlito"/>
              </a:rPr>
              <a:t> </a:t>
            </a:r>
            <a:r>
              <a:rPr sz="2900" spc="-13" dirty="0">
                <a:latin typeface="Carlito"/>
                <a:cs typeface="Carlito"/>
              </a:rPr>
              <a:t>numbers?</a:t>
            </a:r>
            <a:endParaRPr sz="2900">
              <a:latin typeface="Carlito"/>
              <a:cs typeface="Carlito"/>
            </a:endParaRPr>
          </a:p>
          <a:p>
            <a:pPr marL="678690" marR="495199" lvl="1" indent="-257572">
              <a:lnSpc>
                <a:spcPts val="2710"/>
              </a:lnSpc>
              <a:spcBef>
                <a:spcPts val="664"/>
              </a:spcBef>
              <a:buFont typeface="Arial"/>
              <a:buChar char="–"/>
              <a:tabLst>
                <a:tab pos="679260" algn="l"/>
              </a:tabLst>
            </a:pPr>
            <a:r>
              <a:rPr sz="2500" spc="-13" dirty="0">
                <a:latin typeface="Carlito"/>
                <a:cs typeface="Carlito"/>
              </a:rPr>
              <a:t>Direct </a:t>
            </a:r>
            <a:r>
              <a:rPr sz="2500" spc="-18" dirty="0">
                <a:latin typeface="Carlito"/>
                <a:cs typeface="Carlito"/>
              </a:rPr>
              <a:t>pointers: </a:t>
            </a:r>
            <a:r>
              <a:rPr sz="2500" spc="-13" dirty="0">
                <a:latin typeface="Carlito"/>
                <a:cs typeface="Carlito"/>
              </a:rPr>
              <a:t>numbers </a:t>
            </a:r>
            <a:r>
              <a:rPr sz="2500" spc="-4" dirty="0">
                <a:latin typeface="Carlito"/>
                <a:cs typeface="Carlito"/>
              </a:rPr>
              <a:t>of </a:t>
            </a:r>
            <a:r>
              <a:rPr sz="2500" spc="-22" dirty="0">
                <a:latin typeface="Carlito"/>
                <a:cs typeface="Carlito"/>
              </a:rPr>
              <a:t>first </a:t>
            </a:r>
            <a:r>
              <a:rPr sz="2500" spc="-31" dirty="0">
                <a:latin typeface="Carlito"/>
                <a:cs typeface="Carlito"/>
              </a:rPr>
              <a:t>few </a:t>
            </a:r>
            <a:r>
              <a:rPr sz="2500" spc="-9" dirty="0">
                <a:latin typeface="Carlito"/>
                <a:cs typeface="Carlito"/>
              </a:rPr>
              <a:t>blocks </a:t>
            </a:r>
            <a:r>
              <a:rPr sz="2500" spc="-18" dirty="0">
                <a:latin typeface="Carlito"/>
                <a:cs typeface="Carlito"/>
              </a:rPr>
              <a:t>are  </a:t>
            </a:r>
            <a:r>
              <a:rPr sz="2500" spc="-22" dirty="0">
                <a:latin typeface="Carlito"/>
                <a:cs typeface="Carlito"/>
              </a:rPr>
              <a:t>stored </a:t>
            </a:r>
            <a:r>
              <a:rPr sz="2500" spc="-9" dirty="0">
                <a:latin typeface="Carlito"/>
                <a:cs typeface="Carlito"/>
              </a:rPr>
              <a:t>in inode itself (suffices </a:t>
            </a:r>
            <a:r>
              <a:rPr sz="2500" spc="-22" dirty="0">
                <a:latin typeface="Carlito"/>
                <a:cs typeface="Carlito"/>
              </a:rPr>
              <a:t>for </a:t>
            </a:r>
            <a:r>
              <a:rPr sz="2500" spc="-9" dirty="0">
                <a:latin typeface="Carlito"/>
                <a:cs typeface="Carlito"/>
              </a:rPr>
              <a:t>small</a:t>
            </a:r>
            <a:r>
              <a:rPr sz="2500" spc="144" dirty="0">
                <a:latin typeface="Carlito"/>
                <a:cs typeface="Carlito"/>
              </a:rPr>
              <a:t> </a:t>
            </a:r>
            <a:r>
              <a:rPr sz="2500" spc="-9" dirty="0">
                <a:latin typeface="Carlito"/>
                <a:cs typeface="Carlito"/>
              </a:rPr>
              <a:t>files)</a:t>
            </a:r>
            <a:endParaRPr sz="2500">
              <a:latin typeface="Carlito"/>
              <a:cs typeface="Carlito"/>
            </a:endParaRPr>
          </a:p>
          <a:p>
            <a:pPr marL="678690" marR="4559" lvl="1" indent="-257572">
              <a:lnSpc>
                <a:spcPts val="2710"/>
              </a:lnSpc>
              <a:spcBef>
                <a:spcPts val="610"/>
              </a:spcBef>
              <a:buFont typeface="Arial"/>
              <a:buChar char="–"/>
              <a:tabLst>
                <a:tab pos="679260" algn="l"/>
              </a:tabLst>
            </a:pPr>
            <a:r>
              <a:rPr sz="2500" spc="-9" dirty="0">
                <a:latin typeface="Carlito"/>
                <a:cs typeface="Carlito"/>
              </a:rPr>
              <a:t>Indirect block: </a:t>
            </a:r>
            <a:r>
              <a:rPr sz="2500" spc="-22" dirty="0">
                <a:latin typeface="Carlito"/>
                <a:cs typeface="Carlito"/>
              </a:rPr>
              <a:t>for </a:t>
            </a:r>
            <a:r>
              <a:rPr sz="2500" spc="-13" dirty="0">
                <a:latin typeface="Carlito"/>
                <a:cs typeface="Carlito"/>
              </a:rPr>
              <a:t>larger </a:t>
            </a:r>
            <a:r>
              <a:rPr sz="2500" spc="-9" dirty="0">
                <a:latin typeface="Carlito"/>
                <a:cs typeface="Carlito"/>
              </a:rPr>
              <a:t>files, inode </a:t>
            </a:r>
            <a:r>
              <a:rPr sz="2500" spc="-22" dirty="0">
                <a:latin typeface="Carlito"/>
                <a:cs typeface="Carlito"/>
              </a:rPr>
              <a:t>stores </a:t>
            </a:r>
            <a:r>
              <a:rPr sz="2500" spc="-9" dirty="0">
                <a:latin typeface="Carlito"/>
                <a:cs typeface="Carlito"/>
              </a:rPr>
              <a:t>number  </a:t>
            </a:r>
            <a:r>
              <a:rPr sz="2500" spc="-4" dirty="0">
                <a:latin typeface="Carlito"/>
                <a:cs typeface="Carlito"/>
              </a:rPr>
              <a:t>of </a:t>
            </a:r>
            <a:r>
              <a:rPr sz="2500" spc="-13" dirty="0">
                <a:latin typeface="Carlito"/>
                <a:cs typeface="Carlito"/>
              </a:rPr>
              <a:t>indirect </a:t>
            </a:r>
            <a:r>
              <a:rPr sz="2500" spc="-9" dirty="0">
                <a:latin typeface="Carlito"/>
                <a:cs typeface="Carlito"/>
              </a:rPr>
              <a:t>block, </a:t>
            </a:r>
            <a:r>
              <a:rPr sz="2500" spc="-4" dirty="0">
                <a:latin typeface="Carlito"/>
                <a:cs typeface="Carlito"/>
              </a:rPr>
              <a:t>which has </a:t>
            </a:r>
            <a:r>
              <a:rPr sz="2500" spc="-9" dirty="0">
                <a:latin typeface="Carlito"/>
                <a:cs typeface="Carlito"/>
              </a:rPr>
              <a:t>block </a:t>
            </a:r>
            <a:r>
              <a:rPr sz="2500" spc="-13" dirty="0">
                <a:latin typeface="Carlito"/>
                <a:cs typeface="Carlito"/>
              </a:rPr>
              <a:t>numbers </a:t>
            </a:r>
            <a:r>
              <a:rPr sz="2500" spc="-4" dirty="0">
                <a:latin typeface="Carlito"/>
                <a:cs typeface="Carlito"/>
              </a:rPr>
              <a:t>of </a:t>
            </a:r>
            <a:r>
              <a:rPr sz="2500" spc="-9" dirty="0">
                <a:latin typeface="Carlito"/>
                <a:cs typeface="Carlito"/>
              </a:rPr>
              <a:t>file  </a:t>
            </a:r>
            <a:r>
              <a:rPr sz="2500" spc="-18" dirty="0">
                <a:latin typeface="Carlito"/>
                <a:cs typeface="Carlito"/>
              </a:rPr>
              <a:t>data</a:t>
            </a:r>
            <a:endParaRPr sz="2500">
              <a:latin typeface="Carlito"/>
              <a:cs typeface="Carlito"/>
            </a:endParaRPr>
          </a:p>
          <a:p>
            <a:pPr marL="678690" marR="206854" lvl="1" indent="-257572">
              <a:lnSpc>
                <a:spcPts val="2710"/>
              </a:lnSpc>
              <a:spcBef>
                <a:spcPts val="610"/>
              </a:spcBef>
              <a:buFont typeface="Arial"/>
              <a:buChar char="–"/>
              <a:tabLst>
                <a:tab pos="679260" algn="l"/>
              </a:tabLst>
            </a:pPr>
            <a:r>
              <a:rPr sz="2500" spc="-27" dirty="0">
                <a:latin typeface="Carlito"/>
                <a:cs typeface="Carlito"/>
              </a:rPr>
              <a:t>Similarly, </a:t>
            </a:r>
            <a:r>
              <a:rPr sz="2500" spc="-9" dirty="0">
                <a:latin typeface="Carlito"/>
                <a:cs typeface="Carlito"/>
              </a:rPr>
              <a:t>double </a:t>
            </a:r>
            <a:r>
              <a:rPr sz="2500" spc="-4" dirty="0">
                <a:latin typeface="Carlito"/>
                <a:cs typeface="Carlito"/>
              </a:rPr>
              <a:t>and </a:t>
            </a:r>
            <a:r>
              <a:rPr sz="2500" spc="-9" dirty="0">
                <a:latin typeface="Carlito"/>
                <a:cs typeface="Carlito"/>
              </a:rPr>
              <a:t>triple </a:t>
            </a:r>
            <a:r>
              <a:rPr sz="2500" spc="-13" dirty="0">
                <a:latin typeface="Carlito"/>
                <a:cs typeface="Carlito"/>
              </a:rPr>
              <a:t>indirect </a:t>
            </a:r>
            <a:r>
              <a:rPr sz="2500" spc="-9" dirty="0">
                <a:latin typeface="Carlito"/>
                <a:cs typeface="Carlito"/>
              </a:rPr>
              <a:t>blocks </a:t>
            </a:r>
            <a:r>
              <a:rPr sz="2500" dirty="0">
                <a:latin typeface="Carlito"/>
                <a:cs typeface="Carlito"/>
              </a:rPr>
              <a:t>(multi-  </a:t>
            </a:r>
            <a:r>
              <a:rPr sz="2500" spc="-13" dirty="0">
                <a:latin typeface="Carlito"/>
                <a:cs typeface="Carlito"/>
              </a:rPr>
              <a:t>level</a:t>
            </a:r>
            <a:r>
              <a:rPr sz="2500" spc="-31" dirty="0">
                <a:latin typeface="Carlito"/>
                <a:cs typeface="Carlito"/>
              </a:rPr>
              <a:t> </a:t>
            </a:r>
            <a:r>
              <a:rPr sz="2500" spc="-13" dirty="0">
                <a:latin typeface="Carlito"/>
                <a:cs typeface="Carlito"/>
              </a:rPr>
              <a:t>index)</a:t>
            </a:r>
            <a:endParaRPr sz="2500">
              <a:latin typeface="Carlito"/>
              <a:cs typeface="Carlito"/>
            </a:endParaRPr>
          </a:p>
        </p:txBody>
      </p:sp>
      <p:grpSp>
        <p:nvGrpSpPr>
          <p:cNvPr id="14" name="object 14"/>
          <p:cNvGrpSpPr/>
          <p:nvPr/>
        </p:nvGrpSpPr>
        <p:grpSpPr>
          <a:xfrm>
            <a:off x="4378035" y="5311596"/>
            <a:ext cx="3539951" cy="332254"/>
            <a:chOff x="4815839" y="6019800"/>
            <a:chExt cx="3893947" cy="376554"/>
          </a:xfrm>
        </p:grpSpPr>
        <p:sp>
          <p:nvSpPr>
            <p:cNvPr id="17" name="object 17"/>
            <p:cNvSpPr/>
            <p:nvPr/>
          </p:nvSpPr>
          <p:spPr>
            <a:xfrm>
              <a:off x="4815839" y="6019800"/>
              <a:ext cx="658368" cy="56387"/>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691371" y="6377939"/>
              <a:ext cx="18415" cy="18415"/>
            </a:xfrm>
            <a:custGeom>
              <a:avLst/>
              <a:gdLst/>
              <a:ahLst/>
              <a:cxnLst/>
              <a:rect l="l" t="t" r="r" b="b"/>
              <a:pathLst>
                <a:path w="18415" h="18414">
                  <a:moveTo>
                    <a:pt x="13716" y="10668"/>
                  </a:moveTo>
                  <a:lnTo>
                    <a:pt x="8128" y="16256"/>
                  </a:lnTo>
                  <a:lnTo>
                    <a:pt x="9144" y="18288"/>
                  </a:lnTo>
                  <a:lnTo>
                    <a:pt x="15240" y="18288"/>
                  </a:lnTo>
                  <a:lnTo>
                    <a:pt x="18288" y="15240"/>
                  </a:lnTo>
                  <a:lnTo>
                    <a:pt x="10668" y="15240"/>
                  </a:lnTo>
                  <a:lnTo>
                    <a:pt x="13716" y="12192"/>
                  </a:lnTo>
                  <a:lnTo>
                    <a:pt x="13716" y="10668"/>
                  </a:lnTo>
                  <a:close/>
                </a:path>
                <a:path w="18415" h="18414">
                  <a:moveTo>
                    <a:pt x="7737" y="8088"/>
                  </a:moveTo>
                  <a:lnTo>
                    <a:pt x="3048" y="13716"/>
                  </a:lnTo>
                  <a:lnTo>
                    <a:pt x="7620" y="16764"/>
                  </a:lnTo>
                  <a:lnTo>
                    <a:pt x="8128" y="16256"/>
                  </a:lnTo>
                  <a:lnTo>
                    <a:pt x="7620" y="15240"/>
                  </a:lnTo>
                  <a:lnTo>
                    <a:pt x="7620" y="10668"/>
                  </a:lnTo>
                  <a:lnTo>
                    <a:pt x="8589" y="8728"/>
                  </a:lnTo>
                  <a:lnTo>
                    <a:pt x="7737" y="8088"/>
                  </a:lnTo>
                  <a:close/>
                </a:path>
                <a:path w="18415" h="18414">
                  <a:moveTo>
                    <a:pt x="10668" y="4572"/>
                  </a:moveTo>
                  <a:lnTo>
                    <a:pt x="10668" y="10668"/>
                  </a:lnTo>
                  <a:lnTo>
                    <a:pt x="7620" y="13716"/>
                  </a:lnTo>
                  <a:lnTo>
                    <a:pt x="7620" y="15240"/>
                  </a:lnTo>
                  <a:lnTo>
                    <a:pt x="8128" y="16256"/>
                  </a:lnTo>
                  <a:lnTo>
                    <a:pt x="13716" y="10668"/>
                  </a:lnTo>
                  <a:lnTo>
                    <a:pt x="13598" y="7502"/>
                  </a:lnTo>
                  <a:lnTo>
                    <a:pt x="10668" y="4572"/>
                  </a:lnTo>
                  <a:close/>
                </a:path>
                <a:path w="18415" h="18414">
                  <a:moveTo>
                    <a:pt x="1524" y="13716"/>
                  </a:moveTo>
                  <a:lnTo>
                    <a:pt x="3048" y="15240"/>
                  </a:lnTo>
                  <a:lnTo>
                    <a:pt x="4572" y="15240"/>
                  </a:lnTo>
                  <a:lnTo>
                    <a:pt x="1524" y="13716"/>
                  </a:lnTo>
                  <a:close/>
                </a:path>
                <a:path w="18415" h="18414">
                  <a:moveTo>
                    <a:pt x="6955" y="7502"/>
                  </a:moveTo>
                  <a:lnTo>
                    <a:pt x="3048" y="12192"/>
                  </a:lnTo>
                  <a:lnTo>
                    <a:pt x="1524" y="12192"/>
                  </a:lnTo>
                  <a:lnTo>
                    <a:pt x="1524" y="13716"/>
                  </a:lnTo>
                  <a:lnTo>
                    <a:pt x="4572" y="15240"/>
                  </a:lnTo>
                  <a:lnTo>
                    <a:pt x="5334" y="15240"/>
                  </a:lnTo>
                  <a:lnTo>
                    <a:pt x="3048" y="13716"/>
                  </a:lnTo>
                  <a:lnTo>
                    <a:pt x="4318" y="12192"/>
                  </a:lnTo>
                  <a:lnTo>
                    <a:pt x="3048" y="12192"/>
                  </a:lnTo>
                  <a:lnTo>
                    <a:pt x="2159" y="11303"/>
                  </a:lnTo>
                  <a:lnTo>
                    <a:pt x="5058" y="11303"/>
                  </a:lnTo>
                  <a:lnTo>
                    <a:pt x="7737" y="8088"/>
                  </a:lnTo>
                  <a:lnTo>
                    <a:pt x="6955" y="7502"/>
                  </a:lnTo>
                  <a:close/>
                </a:path>
                <a:path w="18415" h="18414">
                  <a:moveTo>
                    <a:pt x="15240" y="9144"/>
                  </a:moveTo>
                  <a:lnTo>
                    <a:pt x="13716" y="10668"/>
                  </a:lnTo>
                  <a:lnTo>
                    <a:pt x="13716" y="12192"/>
                  </a:lnTo>
                  <a:lnTo>
                    <a:pt x="10668" y="15240"/>
                  </a:lnTo>
                  <a:lnTo>
                    <a:pt x="12192" y="15240"/>
                  </a:lnTo>
                  <a:lnTo>
                    <a:pt x="15240" y="13716"/>
                  </a:lnTo>
                  <a:lnTo>
                    <a:pt x="15240" y="9144"/>
                  </a:lnTo>
                  <a:close/>
                </a:path>
                <a:path w="18415" h="18414">
                  <a:moveTo>
                    <a:pt x="15240" y="7620"/>
                  </a:moveTo>
                  <a:lnTo>
                    <a:pt x="15240" y="13716"/>
                  </a:lnTo>
                  <a:lnTo>
                    <a:pt x="12192" y="15240"/>
                  </a:lnTo>
                  <a:lnTo>
                    <a:pt x="18288" y="15240"/>
                  </a:lnTo>
                  <a:lnTo>
                    <a:pt x="18288" y="10668"/>
                  </a:lnTo>
                  <a:lnTo>
                    <a:pt x="15240" y="7620"/>
                  </a:lnTo>
                  <a:close/>
                </a:path>
                <a:path w="18415" h="18414">
                  <a:moveTo>
                    <a:pt x="0" y="10668"/>
                  </a:moveTo>
                  <a:lnTo>
                    <a:pt x="0" y="12192"/>
                  </a:lnTo>
                  <a:lnTo>
                    <a:pt x="1524" y="13716"/>
                  </a:lnTo>
                  <a:lnTo>
                    <a:pt x="0" y="10668"/>
                  </a:lnTo>
                  <a:close/>
                </a:path>
                <a:path w="18415" h="18414">
                  <a:moveTo>
                    <a:pt x="0" y="10668"/>
                  </a:moveTo>
                  <a:lnTo>
                    <a:pt x="1524" y="13716"/>
                  </a:lnTo>
                  <a:lnTo>
                    <a:pt x="1524" y="12192"/>
                  </a:lnTo>
                  <a:lnTo>
                    <a:pt x="0" y="10668"/>
                  </a:lnTo>
                  <a:close/>
                </a:path>
                <a:path w="18415" h="18414">
                  <a:moveTo>
                    <a:pt x="10668" y="4572"/>
                  </a:moveTo>
                  <a:lnTo>
                    <a:pt x="9144" y="9144"/>
                  </a:lnTo>
                  <a:lnTo>
                    <a:pt x="7620" y="12192"/>
                  </a:lnTo>
                  <a:lnTo>
                    <a:pt x="7620" y="13716"/>
                  </a:lnTo>
                  <a:lnTo>
                    <a:pt x="10668" y="10668"/>
                  </a:lnTo>
                  <a:lnTo>
                    <a:pt x="10668" y="4572"/>
                  </a:lnTo>
                  <a:close/>
                </a:path>
                <a:path w="18415" h="18414">
                  <a:moveTo>
                    <a:pt x="508" y="9652"/>
                  </a:moveTo>
                  <a:lnTo>
                    <a:pt x="0" y="10668"/>
                  </a:lnTo>
                  <a:lnTo>
                    <a:pt x="1524" y="12192"/>
                  </a:lnTo>
                  <a:lnTo>
                    <a:pt x="1524" y="10668"/>
                  </a:lnTo>
                  <a:lnTo>
                    <a:pt x="508" y="9652"/>
                  </a:lnTo>
                  <a:close/>
                </a:path>
                <a:path w="18415" h="18414">
                  <a:moveTo>
                    <a:pt x="1524" y="10668"/>
                  </a:moveTo>
                  <a:lnTo>
                    <a:pt x="1524" y="12192"/>
                  </a:lnTo>
                  <a:lnTo>
                    <a:pt x="2078" y="11222"/>
                  </a:lnTo>
                  <a:lnTo>
                    <a:pt x="1524" y="10668"/>
                  </a:lnTo>
                  <a:close/>
                </a:path>
                <a:path w="18415" h="18414">
                  <a:moveTo>
                    <a:pt x="2078" y="11222"/>
                  </a:moveTo>
                  <a:lnTo>
                    <a:pt x="1524" y="12192"/>
                  </a:lnTo>
                  <a:lnTo>
                    <a:pt x="2159" y="11303"/>
                  </a:lnTo>
                  <a:close/>
                </a:path>
                <a:path w="18415" h="18414">
                  <a:moveTo>
                    <a:pt x="5599" y="6485"/>
                  </a:moveTo>
                  <a:lnTo>
                    <a:pt x="2159" y="11303"/>
                  </a:lnTo>
                  <a:lnTo>
                    <a:pt x="3048" y="12192"/>
                  </a:lnTo>
                  <a:lnTo>
                    <a:pt x="6955" y="7502"/>
                  </a:lnTo>
                  <a:lnTo>
                    <a:pt x="5599" y="6485"/>
                  </a:lnTo>
                  <a:close/>
                </a:path>
                <a:path w="18415" h="18414">
                  <a:moveTo>
                    <a:pt x="8589" y="8728"/>
                  </a:moveTo>
                  <a:lnTo>
                    <a:pt x="7620" y="10668"/>
                  </a:lnTo>
                  <a:lnTo>
                    <a:pt x="7620" y="12192"/>
                  </a:lnTo>
                  <a:lnTo>
                    <a:pt x="9144" y="9144"/>
                  </a:lnTo>
                  <a:lnTo>
                    <a:pt x="8589" y="8728"/>
                  </a:lnTo>
                  <a:close/>
                </a:path>
                <a:path w="18415" h="18414">
                  <a:moveTo>
                    <a:pt x="5029" y="6057"/>
                  </a:moveTo>
                  <a:lnTo>
                    <a:pt x="2078" y="11222"/>
                  </a:lnTo>
                  <a:lnTo>
                    <a:pt x="5599" y="6485"/>
                  </a:lnTo>
                  <a:lnTo>
                    <a:pt x="5029" y="6057"/>
                  </a:lnTo>
                  <a:close/>
                </a:path>
                <a:path w="18415" h="18414">
                  <a:moveTo>
                    <a:pt x="3048" y="4572"/>
                  </a:moveTo>
                  <a:lnTo>
                    <a:pt x="1582" y="7502"/>
                  </a:lnTo>
                  <a:lnTo>
                    <a:pt x="1524" y="10668"/>
                  </a:lnTo>
                  <a:lnTo>
                    <a:pt x="2078" y="11222"/>
                  </a:lnTo>
                  <a:lnTo>
                    <a:pt x="5007" y="6096"/>
                  </a:lnTo>
                  <a:lnTo>
                    <a:pt x="4572" y="6096"/>
                  </a:lnTo>
                  <a:lnTo>
                    <a:pt x="4572" y="5715"/>
                  </a:lnTo>
                  <a:lnTo>
                    <a:pt x="3048" y="4572"/>
                  </a:lnTo>
                  <a:close/>
                </a:path>
                <a:path w="18415" h="18414">
                  <a:moveTo>
                    <a:pt x="0" y="9144"/>
                  </a:moveTo>
                  <a:lnTo>
                    <a:pt x="0" y="10668"/>
                  </a:lnTo>
                  <a:lnTo>
                    <a:pt x="508" y="9652"/>
                  </a:lnTo>
                  <a:lnTo>
                    <a:pt x="0" y="9144"/>
                  </a:lnTo>
                  <a:close/>
                </a:path>
                <a:path w="18415" h="18414">
                  <a:moveTo>
                    <a:pt x="1524" y="7620"/>
                  </a:moveTo>
                  <a:lnTo>
                    <a:pt x="508" y="9652"/>
                  </a:lnTo>
                  <a:lnTo>
                    <a:pt x="1524" y="10668"/>
                  </a:lnTo>
                  <a:lnTo>
                    <a:pt x="1524" y="7620"/>
                  </a:lnTo>
                  <a:close/>
                </a:path>
                <a:path w="18415" h="18414">
                  <a:moveTo>
                    <a:pt x="13716" y="7620"/>
                  </a:moveTo>
                  <a:lnTo>
                    <a:pt x="13716" y="10668"/>
                  </a:lnTo>
                  <a:lnTo>
                    <a:pt x="15240" y="9144"/>
                  </a:lnTo>
                  <a:lnTo>
                    <a:pt x="13716" y="7620"/>
                  </a:lnTo>
                  <a:close/>
                </a:path>
                <a:path w="18415" h="18414">
                  <a:moveTo>
                    <a:pt x="3810" y="3048"/>
                  </a:moveTo>
                  <a:lnTo>
                    <a:pt x="3048" y="3048"/>
                  </a:lnTo>
                  <a:lnTo>
                    <a:pt x="0" y="4572"/>
                  </a:lnTo>
                  <a:lnTo>
                    <a:pt x="0" y="9144"/>
                  </a:lnTo>
                  <a:lnTo>
                    <a:pt x="508" y="9652"/>
                  </a:lnTo>
                  <a:lnTo>
                    <a:pt x="1524" y="7620"/>
                  </a:lnTo>
                  <a:lnTo>
                    <a:pt x="1562" y="6057"/>
                  </a:lnTo>
                  <a:lnTo>
                    <a:pt x="3048" y="4572"/>
                  </a:lnTo>
                  <a:lnTo>
                    <a:pt x="3810" y="3048"/>
                  </a:lnTo>
                  <a:close/>
                </a:path>
                <a:path w="18415" h="18414">
                  <a:moveTo>
                    <a:pt x="9144" y="7620"/>
                  </a:moveTo>
                  <a:lnTo>
                    <a:pt x="8589" y="8728"/>
                  </a:lnTo>
                  <a:lnTo>
                    <a:pt x="9144" y="9144"/>
                  </a:lnTo>
                  <a:lnTo>
                    <a:pt x="9144" y="7620"/>
                  </a:lnTo>
                  <a:close/>
                </a:path>
                <a:path w="18415" h="18414">
                  <a:moveTo>
                    <a:pt x="10668" y="4572"/>
                  </a:moveTo>
                  <a:lnTo>
                    <a:pt x="9144" y="6400"/>
                  </a:lnTo>
                  <a:lnTo>
                    <a:pt x="9144" y="9144"/>
                  </a:lnTo>
                  <a:lnTo>
                    <a:pt x="10668" y="4572"/>
                  </a:lnTo>
                  <a:close/>
                </a:path>
                <a:path w="18415" h="18414">
                  <a:moveTo>
                    <a:pt x="13716" y="4572"/>
                  </a:moveTo>
                  <a:lnTo>
                    <a:pt x="13716" y="7620"/>
                  </a:lnTo>
                  <a:lnTo>
                    <a:pt x="15240" y="9144"/>
                  </a:lnTo>
                  <a:lnTo>
                    <a:pt x="15201" y="6057"/>
                  </a:lnTo>
                  <a:lnTo>
                    <a:pt x="13716" y="4572"/>
                  </a:lnTo>
                  <a:close/>
                </a:path>
                <a:path w="18415" h="18414">
                  <a:moveTo>
                    <a:pt x="9144" y="6400"/>
                  </a:moveTo>
                  <a:lnTo>
                    <a:pt x="7737" y="8088"/>
                  </a:lnTo>
                  <a:lnTo>
                    <a:pt x="8589" y="8728"/>
                  </a:lnTo>
                  <a:lnTo>
                    <a:pt x="9144" y="7620"/>
                  </a:lnTo>
                  <a:lnTo>
                    <a:pt x="9144" y="6400"/>
                  </a:lnTo>
                  <a:close/>
                </a:path>
                <a:path w="18415" h="18414">
                  <a:moveTo>
                    <a:pt x="9144" y="4876"/>
                  </a:moveTo>
                  <a:lnTo>
                    <a:pt x="6955" y="7502"/>
                  </a:lnTo>
                  <a:lnTo>
                    <a:pt x="7737" y="8088"/>
                  </a:lnTo>
                  <a:lnTo>
                    <a:pt x="9073" y="6485"/>
                  </a:lnTo>
                  <a:lnTo>
                    <a:pt x="9144" y="4876"/>
                  </a:lnTo>
                  <a:close/>
                </a:path>
                <a:path w="18415" h="18414">
                  <a:moveTo>
                    <a:pt x="3048" y="4572"/>
                  </a:moveTo>
                  <a:lnTo>
                    <a:pt x="1562" y="6057"/>
                  </a:lnTo>
                  <a:lnTo>
                    <a:pt x="1524" y="7620"/>
                  </a:lnTo>
                  <a:lnTo>
                    <a:pt x="3048" y="4572"/>
                  </a:lnTo>
                  <a:close/>
                </a:path>
                <a:path w="18415" h="18414">
                  <a:moveTo>
                    <a:pt x="10668" y="1524"/>
                  </a:moveTo>
                  <a:lnTo>
                    <a:pt x="10668" y="4572"/>
                  </a:lnTo>
                  <a:lnTo>
                    <a:pt x="13716" y="7620"/>
                  </a:lnTo>
                  <a:lnTo>
                    <a:pt x="13716" y="4572"/>
                  </a:lnTo>
                  <a:lnTo>
                    <a:pt x="10668" y="1524"/>
                  </a:lnTo>
                  <a:close/>
                </a:path>
                <a:path w="18415" h="18414">
                  <a:moveTo>
                    <a:pt x="7874" y="3302"/>
                  </a:moveTo>
                  <a:lnTo>
                    <a:pt x="5599" y="6485"/>
                  </a:lnTo>
                  <a:lnTo>
                    <a:pt x="6955" y="7502"/>
                  </a:lnTo>
                  <a:lnTo>
                    <a:pt x="9144" y="4876"/>
                  </a:lnTo>
                  <a:lnTo>
                    <a:pt x="9144" y="4572"/>
                  </a:lnTo>
                  <a:lnTo>
                    <a:pt x="7874" y="3302"/>
                  </a:lnTo>
                  <a:close/>
                </a:path>
                <a:path w="18415" h="18414">
                  <a:moveTo>
                    <a:pt x="7199" y="2259"/>
                  </a:moveTo>
                  <a:lnTo>
                    <a:pt x="5029" y="6057"/>
                  </a:lnTo>
                  <a:lnTo>
                    <a:pt x="5599" y="6485"/>
                  </a:lnTo>
                  <a:lnTo>
                    <a:pt x="7874" y="3302"/>
                  </a:lnTo>
                  <a:lnTo>
                    <a:pt x="7620" y="3048"/>
                  </a:lnTo>
                  <a:lnTo>
                    <a:pt x="8055" y="3048"/>
                  </a:lnTo>
                  <a:lnTo>
                    <a:pt x="8160" y="2900"/>
                  </a:lnTo>
                  <a:lnTo>
                    <a:pt x="7199" y="2259"/>
                  </a:lnTo>
                  <a:close/>
                </a:path>
                <a:path w="18415" h="18414">
                  <a:moveTo>
                    <a:pt x="9851" y="4027"/>
                  </a:moveTo>
                  <a:lnTo>
                    <a:pt x="9144" y="4876"/>
                  </a:lnTo>
                  <a:lnTo>
                    <a:pt x="9144" y="6400"/>
                  </a:lnTo>
                  <a:lnTo>
                    <a:pt x="10668" y="4572"/>
                  </a:lnTo>
                  <a:lnTo>
                    <a:pt x="9851" y="4027"/>
                  </a:lnTo>
                  <a:close/>
                </a:path>
                <a:path w="18415" h="18414">
                  <a:moveTo>
                    <a:pt x="4572" y="5715"/>
                  </a:moveTo>
                  <a:lnTo>
                    <a:pt x="4572" y="6096"/>
                  </a:lnTo>
                  <a:lnTo>
                    <a:pt x="5007" y="6096"/>
                  </a:lnTo>
                  <a:lnTo>
                    <a:pt x="4572" y="5715"/>
                  </a:lnTo>
                  <a:close/>
                </a:path>
                <a:path w="18415" h="18414">
                  <a:moveTo>
                    <a:pt x="6096" y="1524"/>
                  </a:moveTo>
                  <a:lnTo>
                    <a:pt x="4572" y="3048"/>
                  </a:lnTo>
                  <a:lnTo>
                    <a:pt x="4572" y="5715"/>
                  </a:lnTo>
                  <a:lnTo>
                    <a:pt x="5029" y="6057"/>
                  </a:lnTo>
                  <a:lnTo>
                    <a:pt x="7199" y="2259"/>
                  </a:lnTo>
                  <a:lnTo>
                    <a:pt x="6096" y="1524"/>
                  </a:lnTo>
                  <a:close/>
                </a:path>
                <a:path w="18415" h="18414">
                  <a:moveTo>
                    <a:pt x="4572" y="3048"/>
                  </a:moveTo>
                  <a:lnTo>
                    <a:pt x="3048" y="4572"/>
                  </a:lnTo>
                  <a:lnTo>
                    <a:pt x="4572" y="5715"/>
                  </a:lnTo>
                  <a:lnTo>
                    <a:pt x="4572" y="3048"/>
                  </a:lnTo>
                  <a:close/>
                </a:path>
                <a:path w="18415" h="18414">
                  <a:moveTo>
                    <a:pt x="8160" y="2900"/>
                  </a:moveTo>
                  <a:lnTo>
                    <a:pt x="7874" y="3302"/>
                  </a:lnTo>
                  <a:lnTo>
                    <a:pt x="9144" y="4572"/>
                  </a:lnTo>
                  <a:lnTo>
                    <a:pt x="9144" y="4876"/>
                  </a:lnTo>
                  <a:lnTo>
                    <a:pt x="9851" y="4027"/>
                  </a:lnTo>
                  <a:lnTo>
                    <a:pt x="8160" y="2900"/>
                  </a:lnTo>
                  <a:close/>
                </a:path>
                <a:path w="18415" h="18414">
                  <a:moveTo>
                    <a:pt x="3048" y="1524"/>
                  </a:moveTo>
                  <a:lnTo>
                    <a:pt x="1524" y="1524"/>
                  </a:lnTo>
                  <a:lnTo>
                    <a:pt x="0" y="4572"/>
                  </a:lnTo>
                  <a:lnTo>
                    <a:pt x="3048" y="1524"/>
                  </a:lnTo>
                  <a:close/>
                </a:path>
                <a:path w="18415" h="18414">
                  <a:moveTo>
                    <a:pt x="4572" y="1524"/>
                  </a:moveTo>
                  <a:lnTo>
                    <a:pt x="3048" y="1524"/>
                  </a:lnTo>
                  <a:lnTo>
                    <a:pt x="0" y="4572"/>
                  </a:lnTo>
                  <a:lnTo>
                    <a:pt x="3048" y="3048"/>
                  </a:lnTo>
                  <a:lnTo>
                    <a:pt x="3810" y="3048"/>
                  </a:lnTo>
                  <a:lnTo>
                    <a:pt x="4572" y="1524"/>
                  </a:lnTo>
                  <a:close/>
                </a:path>
                <a:path w="18415" h="18414">
                  <a:moveTo>
                    <a:pt x="4572" y="1524"/>
                  </a:moveTo>
                  <a:lnTo>
                    <a:pt x="3048" y="4572"/>
                  </a:lnTo>
                  <a:lnTo>
                    <a:pt x="4572" y="3048"/>
                  </a:lnTo>
                  <a:lnTo>
                    <a:pt x="4572" y="1524"/>
                  </a:lnTo>
                  <a:close/>
                </a:path>
                <a:path w="18415" h="18414">
                  <a:moveTo>
                    <a:pt x="9975" y="3879"/>
                  </a:moveTo>
                  <a:lnTo>
                    <a:pt x="9851" y="4027"/>
                  </a:lnTo>
                  <a:lnTo>
                    <a:pt x="10668" y="4572"/>
                  </a:lnTo>
                  <a:lnTo>
                    <a:pt x="9975" y="3879"/>
                  </a:lnTo>
                  <a:close/>
                </a:path>
                <a:path w="18415" h="18414">
                  <a:moveTo>
                    <a:pt x="10668" y="3048"/>
                  </a:moveTo>
                  <a:lnTo>
                    <a:pt x="9975" y="3879"/>
                  </a:lnTo>
                  <a:lnTo>
                    <a:pt x="10668" y="4572"/>
                  </a:lnTo>
                  <a:lnTo>
                    <a:pt x="10668" y="3048"/>
                  </a:lnTo>
                  <a:close/>
                </a:path>
                <a:path w="18415" h="18414">
                  <a:moveTo>
                    <a:pt x="8509" y="2413"/>
                  </a:moveTo>
                  <a:lnTo>
                    <a:pt x="8160" y="2900"/>
                  </a:lnTo>
                  <a:lnTo>
                    <a:pt x="9851" y="4027"/>
                  </a:lnTo>
                  <a:lnTo>
                    <a:pt x="9975" y="3879"/>
                  </a:lnTo>
                  <a:lnTo>
                    <a:pt x="8509" y="2413"/>
                  </a:lnTo>
                  <a:close/>
                </a:path>
                <a:path w="18415" h="18414">
                  <a:moveTo>
                    <a:pt x="9144" y="1524"/>
                  </a:moveTo>
                  <a:lnTo>
                    <a:pt x="8509" y="2413"/>
                  </a:lnTo>
                  <a:lnTo>
                    <a:pt x="9975" y="3879"/>
                  </a:lnTo>
                  <a:lnTo>
                    <a:pt x="10668" y="3048"/>
                  </a:lnTo>
                  <a:lnTo>
                    <a:pt x="9144" y="1524"/>
                  </a:lnTo>
                  <a:close/>
                </a:path>
                <a:path w="18415" h="18414">
                  <a:moveTo>
                    <a:pt x="8055" y="3048"/>
                  </a:moveTo>
                  <a:lnTo>
                    <a:pt x="7620" y="3048"/>
                  </a:lnTo>
                  <a:lnTo>
                    <a:pt x="7874" y="3302"/>
                  </a:lnTo>
                  <a:lnTo>
                    <a:pt x="8055" y="3048"/>
                  </a:lnTo>
                  <a:close/>
                </a:path>
                <a:path w="18415" h="18414">
                  <a:moveTo>
                    <a:pt x="10668" y="0"/>
                  </a:moveTo>
                  <a:lnTo>
                    <a:pt x="6096" y="0"/>
                  </a:lnTo>
                  <a:lnTo>
                    <a:pt x="4572" y="1524"/>
                  </a:lnTo>
                  <a:lnTo>
                    <a:pt x="4572" y="3048"/>
                  </a:lnTo>
                  <a:lnTo>
                    <a:pt x="6096" y="1524"/>
                  </a:lnTo>
                  <a:lnTo>
                    <a:pt x="10668" y="1524"/>
                  </a:lnTo>
                  <a:lnTo>
                    <a:pt x="10668" y="0"/>
                  </a:lnTo>
                  <a:close/>
                </a:path>
                <a:path w="18415" h="18414">
                  <a:moveTo>
                    <a:pt x="10668" y="1524"/>
                  </a:moveTo>
                  <a:lnTo>
                    <a:pt x="9144" y="1524"/>
                  </a:lnTo>
                  <a:lnTo>
                    <a:pt x="10668" y="3048"/>
                  </a:lnTo>
                  <a:lnTo>
                    <a:pt x="10668" y="1524"/>
                  </a:lnTo>
                  <a:close/>
                </a:path>
                <a:path w="18415" h="18414">
                  <a:moveTo>
                    <a:pt x="7620" y="1524"/>
                  </a:moveTo>
                  <a:lnTo>
                    <a:pt x="7199" y="2259"/>
                  </a:lnTo>
                  <a:lnTo>
                    <a:pt x="8160" y="2900"/>
                  </a:lnTo>
                  <a:lnTo>
                    <a:pt x="8509" y="2413"/>
                  </a:lnTo>
                  <a:lnTo>
                    <a:pt x="7620" y="1524"/>
                  </a:lnTo>
                  <a:close/>
                </a:path>
                <a:path w="18415" h="18414">
                  <a:moveTo>
                    <a:pt x="9144" y="1524"/>
                  </a:moveTo>
                  <a:lnTo>
                    <a:pt x="7620" y="1524"/>
                  </a:lnTo>
                  <a:lnTo>
                    <a:pt x="8509" y="2413"/>
                  </a:lnTo>
                  <a:lnTo>
                    <a:pt x="9144" y="1524"/>
                  </a:lnTo>
                  <a:close/>
                </a:path>
                <a:path w="18415" h="18414">
                  <a:moveTo>
                    <a:pt x="7620" y="1524"/>
                  </a:moveTo>
                  <a:lnTo>
                    <a:pt x="6096" y="1524"/>
                  </a:lnTo>
                  <a:lnTo>
                    <a:pt x="7199" y="2259"/>
                  </a:lnTo>
                  <a:lnTo>
                    <a:pt x="7620" y="1524"/>
                  </a:lnTo>
                  <a:close/>
                </a:path>
              </a:pathLst>
            </a:custGeom>
            <a:solidFill>
              <a:srgbClr val="FF0000"/>
            </a:solidFill>
          </p:spPr>
          <p:txBody>
            <a:bodyPr wrap="square" lIns="0" tIns="0" rIns="0" bIns="0" rtlCol="0"/>
            <a:lstStyle/>
            <a:p>
              <a:endParaRPr/>
            </a:p>
          </p:txBody>
        </p:sp>
      </p:grpSp>
      <p:sp>
        <p:nvSpPr>
          <p:cNvPr id="19" name="object 19"/>
          <p:cNvSpPr txBox="1"/>
          <p:nvPr/>
        </p:nvSpPr>
        <p:spPr>
          <a:xfrm>
            <a:off x="8122919" y="6106701"/>
            <a:ext cx="139700" cy="141064"/>
          </a:xfrm>
          <a:prstGeom prst="rect">
            <a:avLst/>
          </a:prstGeom>
        </p:spPr>
        <p:txBody>
          <a:bodyPr vert="horz" wrap="square" lIns="0" tIns="0" rIns="0" bIns="0" rtlCol="0">
            <a:spAutoFit/>
          </a:bodyPr>
          <a:lstStyle/>
          <a:p>
            <a:pPr marL="34191">
              <a:lnSpc>
                <a:spcPts val="1113"/>
              </a:lnSpc>
            </a:pPr>
            <a:fld id="{81D60167-4931-47E6-BA6A-407CBD079E47}" type="slidenum">
              <a:rPr sz="1100" dirty="0">
                <a:solidFill>
                  <a:srgbClr val="898989"/>
                </a:solidFill>
                <a:latin typeface="Carlito"/>
                <a:cs typeface="Carlito"/>
              </a:rPr>
              <a:pPr marL="34191">
                <a:lnSpc>
                  <a:spcPts val="1113"/>
                </a:lnSpc>
              </a:pPr>
              <a:t>5</a:t>
            </a:fld>
            <a:endParaRPr sz="11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28600"/>
            <a:ext cx="5257800" cy="1365725"/>
          </a:xfrm>
          <a:prstGeom prst="rect">
            <a:avLst/>
          </a:prstGeom>
        </p:spPr>
        <p:txBody>
          <a:bodyPr vert="horz" wrap="square" lIns="0" tIns="11397" rIns="0" bIns="0" rtlCol="0">
            <a:spAutoFit/>
          </a:bodyPr>
          <a:lstStyle/>
          <a:p>
            <a:pPr marL="11397">
              <a:spcBef>
                <a:spcPts val="90"/>
              </a:spcBef>
            </a:pPr>
            <a:r>
              <a:rPr spc="-4" dirty="0"/>
              <a:t>File </a:t>
            </a:r>
            <a:r>
              <a:rPr spc="-9" dirty="0"/>
              <a:t>Allocation </a:t>
            </a:r>
            <a:r>
              <a:rPr spc="-63" dirty="0"/>
              <a:t>Table</a:t>
            </a:r>
            <a:r>
              <a:rPr spc="-18" dirty="0"/>
              <a:t> </a:t>
            </a:r>
            <a:r>
              <a:rPr spc="-112" dirty="0"/>
              <a:t>(FAT)</a:t>
            </a:r>
          </a:p>
        </p:txBody>
      </p:sp>
      <p:sp>
        <p:nvSpPr>
          <p:cNvPr id="4" name="object 4"/>
          <p:cNvSpPr txBox="1"/>
          <p:nvPr/>
        </p:nvSpPr>
        <p:spPr>
          <a:xfrm>
            <a:off x="838200" y="1981200"/>
            <a:ext cx="7140286" cy="3297858"/>
          </a:xfrm>
          <a:prstGeom prst="rect">
            <a:avLst/>
          </a:prstGeom>
        </p:spPr>
        <p:txBody>
          <a:bodyPr vert="horz" wrap="square" lIns="0" tIns="98584" rIns="0" bIns="0" rtlCol="0">
            <a:spAutoFit/>
          </a:bodyPr>
          <a:lstStyle/>
          <a:p>
            <a:pPr marL="319115" indent="-307718">
              <a:spcBef>
                <a:spcPts val="776"/>
              </a:spcBef>
              <a:buFont typeface="Arial"/>
              <a:buChar char="•"/>
              <a:tabLst>
                <a:tab pos="318546" algn="l"/>
                <a:tab pos="319115" algn="l"/>
              </a:tabLst>
            </a:pPr>
            <a:r>
              <a:rPr sz="2900" spc="-13" dirty="0">
                <a:latin typeface="Carlito"/>
                <a:cs typeface="Carlito"/>
              </a:rPr>
              <a:t>Alternate </a:t>
            </a:r>
            <a:r>
              <a:rPr sz="2900" spc="-27" dirty="0">
                <a:latin typeface="Carlito"/>
                <a:cs typeface="Carlito"/>
              </a:rPr>
              <a:t>way </a:t>
            </a:r>
            <a:r>
              <a:rPr sz="2900" spc="-22" dirty="0">
                <a:latin typeface="Carlito"/>
                <a:cs typeface="Carlito"/>
              </a:rPr>
              <a:t>to </a:t>
            </a:r>
            <a:r>
              <a:rPr sz="2900" spc="-13" dirty="0">
                <a:latin typeface="Carlito"/>
                <a:cs typeface="Carlito"/>
              </a:rPr>
              <a:t>track </a:t>
            </a:r>
            <a:r>
              <a:rPr sz="2900" spc="-4" dirty="0">
                <a:latin typeface="Carlito"/>
                <a:cs typeface="Carlito"/>
              </a:rPr>
              <a:t>file</a:t>
            </a:r>
            <a:r>
              <a:rPr sz="2900" spc="40" dirty="0">
                <a:latin typeface="Carlito"/>
                <a:cs typeface="Carlito"/>
              </a:rPr>
              <a:t> </a:t>
            </a:r>
            <a:r>
              <a:rPr sz="2900" spc="-9" dirty="0">
                <a:latin typeface="Carlito"/>
                <a:cs typeface="Carlito"/>
              </a:rPr>
              <a:t>blocks</a:t>
            </a:r>
            <a:endParaRPr sz="2900">
              <a:latin typeface="Carlito"/>
              <a:cs typeface="Carlito"/>
            </a:endParaRPr>
          </a:p>
          <a:p>
            <a:pPr marL="319115" indent="-307718">
              <a:spcBef>
                <a:spcPts val="691"/>
              </a:spcBef>
              <a:buFont typeface="Arial"/>
              <a:buChar char="•"/>
              <a:tabLst>
                <a:tab pos="318546" algn="l"/>
                <a:tab pos="319115" algn="l"/>
              </a:tabLst>
            </a:pPr>
            <a:r>
              <a:rPr sz="2900" spc="-130" dirty="0">
                <a:latin typeface="Carlito"/>
                <a:cs typeface="Carlito"/>
              </a:rPr>
              <a:t>FAT </a:t>
            </a:r>
            <a:r>
              <a:rPr sz="2900" spc="-22" dirty="0">
                <a:latin typeface="Carlito"/>
                <a:cs typeface="Carlito"/>
              </a:rPr>
              <a:t>stores </a:t>
            </a:r>
            <a:r>
              <a:rPr sz="2900" spc="-9" dirty="0">
                <a:latin typeface="Carlito"/>
                <a:cs typeface="Carlito"/>
              </a:rPr>
              <a:t>next </a:t>
            </a:r>
            <a:r>
              <a:rPr sz="2900" spc="-4" dirty="0">
                <a:latin typeface="Carlito"/>
                <a:cs typeface="Carlito"/>
              </a:rPr>
              <a:t>block </a:t>
            </a:r>
            <a:r>
              <a:rPr sz="2900" spc="-13" dirty="0">
                <a:latin typeface="Carlito"/>
                <a:cs typeface="Carlito"/>
              </a:rPr>
              <a:t>pointer </a:t>
            </a:r>
            <a:r>
              <a:rPr sz="2900" spc="-27" dirty="0">
                <a:latin typeface="Carlito"/>
                <a:cs typeface="Carlito"/>
              </a:rPr>
              <a:t>for </a:t>
            </a:r>
            <a:r>
              <a:rPr sz="2900" spc="-4" dirty="0">
                <a:latin typeface="Carlito"/>
                <a:cs typeface="Carlito"/>
              </a:rPr>
              <a:t>each</a:t>
            </a:r>
            <a:r>
              <a:rPr sz="2900" spc="171" dirty="0">
                <a:latin typeface="Carlito"/>
                <a:cs typeface="Carlito"/>
              </a:rPr>
              <a:t> </a:t>
            </a:r>
            <a:r>
              <a:rPr sz="2900" spc="-4" dirty="0">
                <a:latin typeface="Carlito"/>
                <a:cs typeface="Carlito"/>
              </a:rPr>
              <a:t>block</a:t>
            </a:r>
            <a:endParaRPr sz="2900">
              <a:latin typeface="Carlito"/>
              <a:cs typeface="Carlito"/>
            </a:endParaRPr>
          </a:p>
          <a:p>
            <a:pPr marL="678690" lvl="1" indent="-257572">
              <a:spcBef>
                <a:spcPts val="615"/>
              </a:spcBef>
              <a:buFont typeface="Arial"/>
              <a:buChar char="–"/>
              <a:tabLst>
                <a:tab pos="679260" algn="l"/>
              </a:tabLst>
            </a:pPr>
            <a:r>
              <a:rPr sz="2500" spc="-117" dirty="0">
                <a:latin typeface="Carlito"/>
                <a:cs typeface="Carlito"/>
              </a:rPr>
              <a:t>FAT </a:t>
            </a:r>
            <a:r>
              <a:rPr sz="2500" spc="-4" dirty="0">
                <a:latin typeface="Carlito"/>
                <a:cs typeface="Carlito"/>
              </a:rPr>
              <a:t>has </a:t>
            </a:r>
            <a:r>
              <a:rPr sz="2500" spc="-9" dirty="0">
                <a:latin typeface="Carlito"/>
                <a:cs typeface="Carlito"/>
              </a:rPr>
              <a:t>one entry per disk</a:t>
            </a:r>
            <a:r>
              <a:rPr sz="2500" spc="179" dirty="0">
                <a:latin typeface="Carlito"/>
                <a:cs typeface="Carlito"/>
              </a:rPr>
              <a:t> </a:t>
            </a:r>
            <a:r>
              <a:rPr sz="2500" spc="-9" dirty="0">
                <a:latin typeface="Carlito"/>
                <a:cs typeface="Carlito"/>
              </a:rPr>
              <a:t>block</a:t>
            </a:r>
            <a:endParaRPr sz="2500">
              <a:latin typeface="Carlito"/>
              <a:cs typeface="Carlito"/>
            </a:endParaRPr>
          </a:p>
          <a:p>
            <a:pPr marL="678690" marR="4559" lvl="1" indent="-257572">
              <a:spcBef>
                <a:spcPts val="606"/>
              </a:spcBef>
              <a:buFont typeface="Arial"/>
              <a:buChar char="–"/>
              <a:tabLst>
                <a:tab pos="679260" algn="l"/>
              </a:tabLst>
            </a:pPr>
            <a:r>
              <a:rPr sz="2500" spc="-9" dirty="0">
                <a:latin typeface="Carlito"/>
                <a:cs typeface="Carlito"/>
              </a:rPr>
              <a:t>Entry </a:t>
            </a:r>
            <a:r>
              <a:rPr sz="2500" spc="-4" dirty="0">
                <a:latin typeface="Carlito"/>
                <a:cs typeface="Carlito"/>
              </a:rPr>
              <a:t>has </a:t>
            </a:r>
            <a:r>
              <a:rPr sz="2500" spc="-9" dirty="0">
                <a:latin typeface="Carlito"/>
                <a:cs typeface="Carlito"/>
              </a:rPr>
              <a:t>number </a:t>
            </a:r>
            <a:r>
              <a:rPr sz="2500" spc="-4" dirty="0">
                <a:latin typeface="Carlito"/>
                <a:cs typeface="Carlito"/>
              </a:rPr>
              <a:t>of </a:t>
            </a:r>
            <a:r>
              <a:rPr sz="2500" spc="-13" dirty="0">
                <a:latin typeface="Carlito"/>
                <a:cs typeface="Carlito"/>
              </a:rPr>
              <a:t>next </a:t>
            </a:r>
            <a:r>
              <a:rPr sz="2500" spc="-9" dirty="0">
                <a:latin typeface="Carlito"/>
                <a:cs typeface="Carlito"/>
              </a:rPr>
              <a:t>file block, </a:t>
            </a:r>
            <a:r>
              <a:rPr sz="2500" spc="-4" dirty="0">
                <a:latin typeface="Carlito"/>
                <a:cs typeface="Carlito"/>
              </a:rPr>
              <a:t>or </a:t>
            </a:r>
            <a:r>
              <a:rPr sz="2500" spc="-9" dirty="0">
                <a:latin typeface="Carlito"/>
                <a:cs typeface="Carlito"/>
              </a:rPr>
              <a:t>null (if </a:t>
            </a:r>
            <a:r>
              <a:rPr sz="2500" spc="-13" dirty="0">
                <a:latin typeface="Carlito"/>
                <a:cs typeface="Carlito"/>
              </a:rPr>
              <a:t>last  </a:t>
            </a:r>
            <a:r>
              <a:rPr sz="2500" spc="-9" dirty="0">
                <a:latin typeface="Carlito"/>
                <a:cs typeface="Carlito"/>
              </a:rPr>
              <a:t>block)</a:t>
            </a:r>
            <a:endParaRPr sz="2500">
              <a:latin typeface="Carlito"/>
              <a:cs typeface="Carlito"/>
            </a:endParaRPr>
          </a:p>
          <a:p>
            <a:pPr marL="678690" lvl="1" indent="-257572">
              <a:spcBef>
                <a:spcPts val="601"/>
              </a:spcBef>
              <a:buFont typeface="Arial"/>
              <a:buChar char="–"/>
              <a:tabLst>
                <a:tab pos="679260" algn="l"/>
              </a:tabLst>
            </a:pPr>
            <a:r>
              <a:rPr sz="2500" spc="-22" dirty="0">
                <a:latin typeface="Carlito"/>
                <a:cs typeface="Carlito"/>
              </a:rPr>
              <a:t>Pointer </a:t>
            </a:r>
            <a:r>
              <a:rPr sz="2500" spc="-18" dirty="0">
                <a:latin typeface="Carlito"/>
                <a:cs typeface="Carlito"/>
              </a:rPr>
              <a:t>to </a:t>
            </a:r>
            <a:r>
              <a:rPr sz="2500" spc="-22" dirty="0">
                <a:latin typeface="Carlito"/>
                <a:cs typeface="Carlito"/>
              </a:rPr>
              <a:t>first </a:t>
            </a:r>
            <a:r>
              <a:rPr sz="2500" spc="-9" dirty="0">
                <a:latin typeface="Carlito"/>
                <a:cs typeface="Carlito"/>
              </a:rPr>
              <a:t>block </a:t>
            </a:r>
            <a:r>
              <a:rPr sz="2500" spc="-22" dirty="0">
                <a:latin typeface="Carlito"/>
                <a:cs typeface="Carlito"/>
              </a:rPr>
              <a:t>stored </a:t>
            </a:r>
            <a:r>
              <a:rPr sz="2500" spc="-9" dirty="0">
                <a:latin typeface="Carlito"/>
                <a:cs typeface="Carlito"/>
              </a:rPr>
              <a:t>in</a:t>
            </a:r>
            <a:r>
              <a:rPr sz="2500" spc="157" dirty="0">
                <a:latin typeface="Carlito"/>
                <a:cs typeface="Carlito"/>
              </a:rPr>
              <a:t> </a:t>
            </a:r>
            <a:r>
              <a:rPr sz="2500" spc="-9" dirty="0">
                <a:latin typeface="Carlito"/>
                <a:cs typeface="Carlito"/>
              </a:rPr>
              <a:t>inode</a:t>
            </a:r>
            <a:endParaRPr sz="2500">
              <a:latin typeface="Carlito"/>
              <a:cs typeface="Carlito"/>
            </a:endParaRPr>
          </a:p>
        </p:txBody>
      </p:sp>
      <p:sp>
        <p:nvSpPr>
          <p:cNvPr id="10" name="object 10"/>
          <p:cNvSpPr txBox="1"/>
          <p:nvPr/>
        </p:nvSpPr>
        <p:spPr>
          <a:xfrm>
            <a:off x="8122919" y="6106701"/>
            <a:ext cx="139700" cy="141064"/>
          </a:xfrm>
          <a:prstGeom prst="rect">
            <a:avLst/>
          </a:prstGeom>
        </p:spPr>
        <p:txBody>
          <a:bodyPr vert="horz" wrap="square" lIns="0" tIns="0" rIns="0" bIns="0" rtlCol="0">
            <a:spAutoFit/>
          </a:bodyPr>
          <a:lstStyle/>
          <a:p>
            <a:pPr marL="34191">
              <a:lnSpc>
                <a:spcPts val="1113"/>
              </a:lnSpc>
            </a:pPr>
            <a:fld id="{81D60167-4931-47E6-BA6A-407CBD079E47}" type="slidenum">
              <a:rPr sz="1100" dirty="0">
                <a:solidFill>
                  <a:srgbClr val="898989"/>
                </a:solidFill>
                <a:latin typeface="Carlito"/>
                <a:cs typeface="Carlito"/>
              </a:rPr>
              <a:pPr marL="34191">
                <a:lnSpc>
                  <a:spcPts val="1113"/>
                </a:lnSpc>
              </a:pPr>
              <a:t>6</a:t>
            </a:fld>
            <a:endParaRPr sz="11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457200"/>
            <a:ext cx="3575719" cy="688617"/>
          </a:xfrm>
          <a:prstGeom prst="rect">
            <a:avLst/>
          </a:prstGeom>
        </p:spPr>
        <p:txBody>
          <a:bodyPr vert="horz" wrap="square" lIns="0" tIns="11397" rIns="0" bIns="0" rtlCol="0">
            <a:spAutoFit/>
          </a:bodyPr>
          <a:lstStyle/>
          <a:p>
            <a:pPr marL="11397">
              <a:spcBef>
                <a:spcPts val="90"/>
              </a:spcBef>
            </a:pPr>
            <a:r>
              <a:rPr spc="-4" dirty="0"/>
              <a:t>Opening </a:t>
            </a:r>
            <a:r>
              <a:rPr dirty="0"/>
              <a:t>a</a:t>
            </a:r>
            <a:r>
              <a:rPr spc="-76" dirty="0"/>
              <a:t> </a:t>
            </a:r>
            <a:r>
              <a:rPr spc="-4" dirty="0"/>
              <a:t>file</a:t>
            </a:r>
          </a:p>
        </p:txBody>
      </p:sp>
      <p:sp>
        <p:nvSpPr>
          <p:cNvPr id="19" name="object 19"/>
          <p:cNvSpPr txBox="1"/>
          <p:nvPr/>
        </p:nvSpPr>
        <p:spPr>
          <a:xfrm>
            <a:off x="902854" y="1219200"/>
            <a:ext cx="7283450" cy="5129592"/>
          </a:xfrm>
          <a:prstGeom prst="rect">
            <a:avLst/>
          </a:prstGeom>
        </p:spPr>
        <p:txBody>
          <a:bodyPr vert="horz" wrap="square" lIns="0" tIns="93455" rIns="0" bIns="0" rtlCol="0">
            <a:spAutoFit/>
          </a:bodyPr>
          <a:lstStyle/>
          <a:p>
            <a:pPr marL="319115" marR="4559" indent="-307718">
              <a:lnSpc>
                <a:spcPct val="80000"/>
              </a:lnSpc>
              <a:spcBef>
                <a:spcPts val="736"/>
              </a:spcBef>
              <a:buFont typeface="Arial"/>
              <a:buChar char="•"/>
              <a:tabLst>
                <a:tab pos="318546" algn="l"/>
                <a:tab pos="319115" algn="l"/>
              </a:tabLst>
            </a:pPr>
            <a:r>
              <a:rPr sz="2700" spc="-22" dirty="0">
                <a:latin typeface="Carlito"/>
                <a:cs typeface="Carlito"/>
              </a:rPr>
              <a:t>Why </a:t>
            </a:r>
            <a:r>
              <a:rPr sz="2700" spc="-4" dirty="0">
                <a:latin typeface="Carlito"/>
                <a:cs typeface="Carlito"/>
              </a:rPr>
              <a:t>open? </a:t>
            </a:r>
            <a:r>
              <a:rPr sz="2700" spc="-121" dirty="0">
                <a:latin typeface="Carlito"/>
                <a:cs typeface="Carlito"/>
              </a:rPr>
              <a:t>To </a:t>
            </a:r>
            <a:r>
              <a:rPr sz="2700" spc="-18" dirty="0">
                <a:latin typeface="Carlito"/>
                <a:cs typeface="Carlito"/>
              </a:rPr>
              <a:t>have </a:t>
            </a:r>
            <a:r>
              <a:rPr sz="2700" spc="-4" dirty="0">
                <a:latin typeface="Carlito"/>
                <a:cs typeface="Carlito"/>
              </a:rPr>
              <a:t>the inode </a:t>
            </a:r>
            <a:r>
              <a:rPr sz="2700" spc="-9" dirty="0">
                <a:latin typeface="Carlito"/>
                <a:cs typeface="Carlito"/>
              </a:rPr>
              <a:t>readily </a:t>
            </a:r>
            <a:r>
              <a:rPr sz="2700" spc="-13" dirty="0">
                <a:latin typeface="Carlito"/>
                <a:cs typeface="Carlito"/>
              </a:rPr>
              <a:t>available </a:t>
            </a:r>
            <a:r>
              <a:rPr sz="2700" spc="-4" dirty="0">
                <a:latin typeface="Carlito"/>
                <a:cs typeface="Carlito"/>
              </a:rPr>
              <a:t>(in  memory) </a:t>
            </a:r>
            <a:r>
              <a:rPr sz="2700" spc="-22" dirty="0">
                <a:latin typeface="Carlito"/>
                <a:cs typeface="Carlito"/>
              </a:rPr>
              <a:t>for </a:t>
            </a:r>
            <a:r>
              <a:rPr sz="2700" spc="-9" dirty="0">
                <a:latin typeface="Carlito"/>
                <a:cs typeface="Carlito"/>
              </a:rPr>
              <a:t>future </a:t>
            </a:r>
            <a:r>
              <a:rPr sz="2700" spc="-13" dirty="0">
                <a:latin typeface="Carlito"/>
                <a:cs typeface="Carlito"/>
              </a:rPr>
              <a:t>operations </a:t>
            </a:r>
            <a:r>
              <a:rPr sz="2700" spc="-4" dirty="0">
                <a:latin typeface="Carlito"/>
                <a:cs typeface="Carlito"/>
              </a:rPr>
              <a:t>on</a:t>
            </a:r>
            <a:r>
              <a:rPr sz="2700" spc="18" dirty="0">
                <a:latin typeface="Carlito"/>
                <a:cs typeface="Carlito"/>
              </a:rPr>
              <a:t> </a:t>
            </a:r>
            <a:r>
              <a:rPr sz="2700" spc="-4" dirty="0">
                <a:latin typeface="Carlito"/>
                <a:cs typeface="Carlito"/>
              </a:rPr>
              <a:t>file</a:t>
            </a:r>
            <a:endParaRPr sz="2700">
              <a:latin typeface="Carlito"/>
              <a:cs typeface="Carlito"/>
            </a:endParaRPr>
          </a:p>
          <a:p>
            <a:pPr marL="678690" lvl="1" indent="-257572">
              <a:spcBef>
                <a:spcPts val="13"/>
              </a:spcBef>
              <a:buFont typeface="Arial"/>
              <a:buChar char="–"/>
              <a:tabLst>
                <a:tab pos="679260" algn="l"/>
              </a:tabLst>
            </a:pPr>
            <a:r>
              <a:rPr sz="2300" spc="-4" dirty="0">
                <a:latin typeface="Carlito"/>
                <a:cs typeface="Carlito"/>
              </a:rPr>
              <a:t>Open </a:t>
            </a:r>
            <a:r>
              <a:rPr sz="2300" spc="-9" dirty="0">
                <a:latin typeface="Carlito"/>
                <a:cs typeface="Carlito"/>
              </a:rPr>
              <a:t>returns </a:t>
            </a:r>
            <a:r>
              <a:rPr sz="2300" spc="-36" dirty="0">
                <a:latin typeface="Carlito"/>
                <a:cs typeface="Carlito"/>
              </a:rPr>
              <a:t>fd </a:t>
            </a:r>
            <a:r>
              <a:rPr sz="2300" spc="-4" dirty="0">
                <a:latin typeface="Carlito"/>
                <a:cs typeface="Carlito"/>
              </a:rPr>
              <a:t>which points </a:t>
            </a:r>
            <a:r>
              <a:rPr sz="2300" spc="-13" dirty="0">
                <a:latin typeface="Carlito"/>
                <a:cs typeface="Carlito"/>
              </a:rPr>
              <a:t>to </a:t>
            </a:r>
            <a:r>
              <a:rPr sz="2300" dirty="0">
                <a:latin typeface="Carlito"/>
                <a:cs typeface="Carlito"/>
              </a:rPr>
              <a:t>in-memory</a:t>
            </a:r>
            <a:r>
              <a:rPr sz="2300" spc="-22" dirty="0">
                <a:latin typeface="Carlito"/>
                <a:cs typeface="Carlito"/>
              </a:rPr>
              <a:t> </a:t>
            </a:r>
            <a:r>
              <a:rPr sz="2300" spc="-4" dirty="0">
                <a:latin typeface="Carlito"/>
                <a:cs typeface="Carlito"/>
              </a:rPr>
              <a:t>inode</a:t>
            </a:r>
            <a:endParaRPr sz="2300">
              <a:latin typeface="Carlito"/>
              <a:cs typeface="Carlito"/>
            </a:endParaRPr>
          </a:p>
          <a:p>
            <a:pPr marL="678690" lvl="1" indent="-257572">
              <a:lnSpc>
                <a:spcPts val="2791"/>
              </a:lnSpc>
              <a:buFont typeface="Arial"/>
              <a:buChar char="–"/>
              <a:tabLst>
                <a:tab pos="679260" algn="l"/>
              </a:tabLst>
            </a:pPr>
            <a:r>
              <a:rPr sz="2300" spc="-13" dirty="0">
                <a:latin typeface="Carlito"/>
                <a:cs typeface="Carlito"/>
              </a:rPr>
              <a:t>Reads </a:t>
            </a:r>
            <a:r>
              <a:rPr sz="2300" dirty="0">
                <a:latin typeface="Carlito"/>
                <a:cs typeface="Carlito"/>
              </a:rPr>
              <a:t>and </a:t>
            </a:r>
            <a:r>
              <a:rPr sz="2300" spc="-4" dirty="0">
                <a:latin typeface="Carlito"/>
                <a:cs typeface="Carlito"/>
              </a:rPr>
              <a:t>writes </a:t>
            </a:r>
            <a:r>
              <a:rPr sz="2300" spc="-9" dirty="0">
                <a:latin typeface="Carlito"/>
                <a:cs typeface="Carlito"/>
              </a:rPr>
              <a:t>can </a:t>
            </a:r>
            <a:r>
              <a:rPr sz="2300" dirty="0">
                <a:latin typeface="Carlito"/>
                <a:cs typeface="Carlito"/>
              </a:rPr>
              <a:t>access </a:t>
            </a:r>
            <a:r>
              <a:rPr sz="2300" spc="-4" dirty="0">
                <a:latin typeface="Carlito"/>
                <a:cs typeface="Carlito"/>
              </a:rPr>
              <a:t>file </a:t>
            </a:r>
            <a:r>
              <a:rPr sz="2300" spc="-13" dirty="0">
                <a:latin typeface="Carlito"/>
                <a:cs typeface="Carlito"/>
              </a:rPr>
              <a:t>data </a:t>
            </a:r>
            <a:r>
              <a:rPr sz="2300" spc="-9" dirty="0">
                <a:latin typeface="Carlito"/>
                <a:cs typeface="Carlito"/>
              </a:rPr>
              <a:t>from</a:t>
            </a:r>
            <a:r>
              <a:rPr sz="2300" spc="-36" dirty="0">
                <a:latin typeface="Carlito"/>
                <a:cs typeface="Carlito"/>
              </a:rPr>
              <a:t> </a:t>
            </a:r>
            <a:r>
              <a:rPr sz="2300" spc="-4" dirty="0">
                <a:latin typeface="Carlito"/>
                <a:cs typeface="Carlito"/>
              </a:rPr>
              <a:t>inode</a:t>
            </a:r>
            <a:endParaRPr sz="2300">
              <a:latin typeface="Carlito"/>
              <a:cs typeface="Carlito"/>
            </a:endParaRPr>
          </a:p>
          <a:p>
            <a:pPr marL="319115" indent="-307718">
              <a:lnSpc>
                <a:spcPts val="3222"/>
              </a:lnSpc>
              <a:buFont typeface="Arial"/>
              <a:buChar char="•"/>
              <a:tabLst>
                <a:tab pos="318546" algn="l"/>
                <a:tab pos="319115" algn="l"/>
              </a:tabLst>
            </a:pPr>
            <a:r>
              <a:rPr sz="2700" spc="-9" dirty="0">
                <a:latin typeface="Carlito"/>
                <a:cs typeface="Carlito"/>
              </a:rPr>
              <a:t>What </a:t>
            </a:r>
            <a:r>
              <a:rPr sz="2700" spc="-4" dirty="0">
                <a:latin typeface="Carlito"/>
                <a:cs typeface="Carlito"/>
              </a:rPr>
              <a:t>happens during</a:t>
            </a:r>
            <a:r>
              <a:rPr sz="2700" dirty="0">
                <a:latin typeface="Carlito"/>
                <a:cs typeface="Carlito"/>
              </a:rPr>
              <a:t> </a:t>
            </a:r>
            <a:r>
              <a:rPr sz="2700" spc="-4" dirty="0">
                <a:latin typeface="Carlito"/>
                <a:cs typeface="Carlito"/>
              </a:rPr>
              <a:t>open?</a:t>
            </a:r>
            <a:endParaRPr sz="2700">
              <a:latin typeface="Carlito"/>
              <a:cs typeface="Carlito"/>
            </a:endParaRPr>
          </a:p>
          <a:p>
            <a:pPr marL="678690" lvl="1" indent="-257572">
              <a:spcBef>
                <a:spcPts val="13"/>
              </a:spcBef>
              <a:buFont typeface="Arial"/>
              <a:buChar char="–"/>
              <a:tabLst>
                <a:tab pos="679260" algn="l"/>
              </a:tabLst>
            </a:pPr>
            <a:r>
              <a:rPr sz="2300" dirty="0">
                <a:latin typeface="Carlito"/>
                <a:cs typeface="Carlito"/>
              </a:rPr>
              <a:t>The </a:t>
            </a:r>
            <a:r>
              <a:rPr sz="2300" spc="-4" dirty="0">
                <a:latin typeface="Carlito"/>
                <a:cs typeface="Carlito"/>
              </a:rPr>
              <a:t>pathname of </a:t>
            </a:r>
            <a:r>
              <a:rPr sz="2300" dirty="0">
                <a:latin typeface="Carlito"/>
                <a:cs typeface="Carlito"/>
              </a:rPr>
              <a:t>the </a:t>
            </a:r>
            <a:r>
              <a:rPr sz="2300" spc="-4" dirty="0">
                <a:latin typeface="Carlito"/>
                <a:cs typeface="Carlito"/>
              </a:rPr>
              <a:t>file is </a:t>
            </a:r>
            <a:r>
              <a:rPr sz="2300" spc="-18" dirty="0">
                <a:latin typeface="Carlito"/>
                <a:cs typeface="Carlito"/>
              </a:rPr>
              <a:t>traversed, </a:t>
            </a:r>
            <a:r>
              <a:rPr sz="2300" spc="-9" dirty="0">
                <a:latin typeface="Carlito"/>
                <a:cs typeface="Carlito"/>
              </a:rPr>
              <a:t>starting </a:t>
            </a:r>
            <a:r>
              <a:rPr sz="2300" spc="-13" dirty="0">
                <a:latin typeface="Carlito"/>
                <a:cs typeface="Carlito"/>
              </a:rPr>
              <a:t>at</a:t>
            </a:r>
            <a:r>
              <a:rPr sz="2300" spc="-108" dirty="0">
                <a:latin typeface="Carlito"/>
                <a:cs typeface="Carlito"/>
              </a:rPr>
              <a:t> </a:t>
            </a:r>
            <a:r>
              <a:rPr sz="2300" spc="-9" dirty="0">
                <a:latin typeface="Carlito"/>
                <a:cs typeface="Carlito"/>
              </a:rPr>
              <a:t>root</a:t>
            </a:r>
            <a:endParaRPr sz="2300">
              <a:latin typeface="Carlito"/>
              <a:cs typeface="Carlito"/>
            </a:endParaRPr>
          </a:p>
          <a:p>
            <a:pPr marL="678690" lvl="1" indent="-257572">
              <a:buFont typeface="Arial"/>
              <a:buChar char="–"/>
              <a:tabLst>
                <a:tab pos="679260" algn="l"/>
              </a:tabLst>
            </a:pPr>
            <a:r>
              <a:rPr sz="2300" spc="-4" dirty="0">
                <a:latin typeface="Carlito"/>
                <a:cs typeface="Carlito"/>
              </a:rPr>
              <a:t>Inode of </a:t>
            </a:r>
            <a:r>
              <a:rPr sz="2300" spc="-9" dirty="0">
                <a:latin typeface="Carlito"/>
                <a:cs typeface="Carlito"/>
              </a:rPr>
              <a:t>root </a:t>
            </a:r>
            <a:r>
              <a:rPr sz="2300" spc="-4" dirty="0">
                <a:latin typeface="Carlito"/>
                <a:cs typeface="Carlito"/>
              </a:rPr>
              <a:t>is known, </a:t>
            </a:r>
            <a:r>
              <a:rPr sz="2300" spc="-13" dirty="0">
                <a:latin typeface="Carlito"/>
                <a:cs typeface="Carlito"/>
              </a:rPr>
              <a:t>to </a:t>
            </a:r>
            <a:r>
              <a:rPr sz="2300" spc="-9" dirty="0">
                <a:latin typeface="Carlito"/>
                <a:cs typeface="Carlito"/>
              </a:rPr>
              <a:t>bootstrap </a:t>
            </a:r>
            <a:r>
              <a:rPr sz="2300" dirty="0">
                <a:latin typeface="Carlito"/>
                <a:cs typeface="Carlito"/>
              </a:rPr>
              <a:t>the</a:t>
            </a:r>
            <a:r>
              <a:rPr sz="2300" spc="-40" dirty="0">
                <a:latin typeface="Carlito"/>
                <a:cs typeface="Carlito"/>
              </a:rPr>
              <a:t> </a:t>
            </a:r>
            <a:r>
              <a:rPr sz="2300" spc="-18" dirty="0">
                <a:latin typeface="Carlito"/>
                <a:cs typeface="Carlito"/>
              </a:rPr>
              <a:t>traversal</a:t>
            </a:r>
            <a:endParaRPr sz="2300">
              <a:latin typeface="Carlito"/>
              <a:cs typeface="Carlito"/>
            </a:endParaRPr>
          </a:p>
          <a:p>
            <a:pPr marL="678690" marR="58694" lvl="1" indent="-257572">
              <a:lnSpc>
                <a:spcPct val="80000"/>
              </a:lnSpc>
              <a:spcBef>
                <a:spcPts val="561"/>
              </a:spcBef>
              <a:buFont typeface="Arial"/>
              <a:buChar char="–"/>
              <a:tabLst>
                <a:tab pos="679260" algn="l"/>
              </a:tabLst>
            </a:pPr>
            <a:r>
              <a:rPr sz="2300" spc="-13" dirty="0">
                <a:latin typeface="Carlito"/>
                <a:cs typeface="Carlito"/>
              </a:rPr>
              <a:t>Recursively </a:t>
            </a:r>
            <a:r>
              <a:rPr sz="2300" spc="-4" dirty="0">
                <a:latin typeface="Carlito"/>
                <a:cs typeface="Carlito"/>
              </a:rPr>
              <a:t>do: </a:t>
            </a:r>
            <a:r>
              <a:rPr sz="2300" spc="-22" dirty="0">
                <a:latin typeface="Carlito"/>
                <a:cs typeface="Carlito"/>
              </a:rPr>
              <a:t>fetch </a:t>
            </a:r>
            <a:r>
              <a:rPr sz="2300" spc="-4" dirty="0">
                <a:latin typeface="Carlito"/>
                <a:cs typeface="Carlito"/>
              </a:rPr>
              <a:t>inode of </a:t>
            </a:r>
            <a:r>
              <a:rPr sz="2300" spc="-13" dirty="0">
                <a:latin typeface="Carlito"/>
                <a:cs typeface="Carlito"/>
              </a:rPr>
              <a:t>parent </a:t>
            </a:r>
            <a:r>
              <a:rPr sz="2300" spc="-22" dirty="0">
                <a:latin typeface="Carlito"/>
                <a:cs typeface="Carlito"/>
              </a:rPr>
              <a:t>directory, </a:t>
            </a:r>
            <a:r>
              <a:rPr sz="2300" spc="-13" dirty="0">
                <a:latin typeface="Carlito"/>
                <a:cs typeface="Carlito"/>
              </a:rPr>
              <a:t>read  </a:t>
            </a:r>
            <a:r>
              <a:rPr sz="2300" spc="-4" dirty="0">
                <a:latin typeface="Carlito"/>
                <a:cs typeface="Carlito"/>
              </a:rPr>
              <a:t>its </a:t>
            </a:r>
            <a:r>
              <a:rPr sz="2300" spc="-13" dirty="0">
                <a:latin typeface="Carlito"/>
                <a:cs typeface="Carlito"/>
              </a:rPr>
              <a:t>data </a:t>
            </a:r>
            <a:r>
              <a:rPr sz="2300" spc="-4" dirty="0">
                <a:latin typeface="Carlito"/>
                <a:cs typeface="Carlito"/>
              </a:rPr>
              <a:t>blocks, </a:t>
            </a:r>
            <a:r>
              <a:rPr sz="2300" spc="-13" dirty="0">
                <a:latin typeface="Carlito"/>
                <a:cs typeface="Carlito"/>
              </a:rPr>
              <a:t>get </a:t>
            </a:r>
            <a:r>
              <a:rPr sz="2300" spc="-4" dirty="0">
                <a:latin typeface="Carlito"/>
                <a:cs typeface="Carlito"/>
              </a:rPr>
              <a:t>inode number of child, </a:t>
            </a:r>
            <a:r>
              <a:rPr sz="2300" spc="-22" dirty="0">
                <a:latin typeface="Carlito"/>
                <a:cs typeface="Carlito"/>
              </a:rPr>
              <a:t>fetch </a:t>
            </a:r>
            <a:r>
              <a:rPr sz="2300" spc="-4" dirty="0">
                <a:latin typeface="Carlito"/>
                <a:cs typeface="Carlito"/>
              </a:rPr>
              <a:t>inode  of child. </a:t>
            </a:r>
            <a:r>
              <a:rPr sz="2300" spc="-13" dirty="0">
                <a:latin typeface="Carlito"/>
                <a:cs typeface="Carlito"/>
              </a:rPr>
              <a:t>Repeat </a:t>
            </a:r>
            <a:r>
              <a:rPr sz="2300" spc="-9" dirty="0">
                <a:latin typeface="Carlito"/>
                <a:cs typeface="Carlito"/>
              </a:rPr>
              <a:t>until </a:t>
            </a:r>
            <a:r>
              <a:rPr sz="2300" spc="-4" dirty="0">
                <a:latin typeface="Carlito"/>
                <a:cs typeface="Carlito"/>
              </a:rPr>
              <a:t>end of</a:t>
            </a:r>
            <a:r>
              <a:rPr sz="2300" spc="-49" dirty="0">
                <a:latin typeface="Carlito"/>
                <a:cs typeface="Carlito"/>
              </a:rPr>
              <a:t> </a:t>
            </a:r>
            <a:r>
              <a:rPr sz="2300" spc="-9" dirty="0">
                <a:latin typeface="Carlito"/>
                <a:cs typeface="Carlito"/>
              </a:rPr>
              <a:t>path</a:t>
            </a:r>
            <a:endParaRPr sz="2300">
              <a:latin typeface="Carlito"/>
              <a:cs typeface="Carlito"/>
            </a:endParaRPr>
          </a:p>
          <a:p>
            <a:pPr marL="678690" marR="166966" lvl="1" indent="-257572">
              <a:lnSpc>
                <a:spcPct val="80000"/>
              </a:lnSpc>
              <a:spcBef>
                <a:spcPts val="561"/>
              </a:spcBef>
              <a:buFont typeface="Arial"/>
              <a:buChar char="–"/>
              <a:tabLst>
                <a:tab pos="679260" algn="l"/>
              </a:tabLst>
            </a:pPr>
            <a:r>
              <a:rPr sz="2300" dirty="0">
                <a:latin typeface="Carlito"/>
                <a:cs typeface="Carlito"/>
              </a:rPr>
              <a:t>If </a:t>
            </a:r>
            <a:r>
              <a:rPr sz="2300" spc="-4" dirty="0">
                <a:latin typeface="Carlito"/>
                <a:cs typeface="Carlito"/>
              </a:rPr>
              <a:t>new file, new inode </a:t>
            </a:r>
            <a:r>
              <a:rPr sz="2300" dirty="0">
                <a:latin typeface="Carlito"/>
                <a:cs typeface="Carlito"/>
              </a:rPr>
              <a:t>and </a:t>
            </a:r>
            <a:r>
              <a:rPr sz="2300" spc="-13" dirty="0">
                <a:latin typeface="Carlito"/>
                <a:cs typeface="Carlito"/>
              </a:rPr>
              <a:t>data </a:t>
            </a:r>
            <a:r>
              <a:rPr sz="2300" spc="-4" dirty="0">
                <a:latin typeface="Carlito"/>
                <a:cs typeface="Carlito"/>
              </a:rPr>
              <a:t>blocks will </a:t>
            </a:r>
            <a:r>
              <a:rPr sz="2300" spc="-18" dirty="0">
                <a:latin typeface="Carlito"/>
                <a:cs typeface="Carlito"/>
              </a:rPr>
              <a:t>have </a:t>
            </a:r>
            <a:r>
              <a:rPr sz="2300" spc="-13" dirty="0">
                <a:latin typeface="Carlito"/>
                <a:cs typeface="Carlito"/>
              </a:rPr>
              <a:t>to </a:t>
            </a:r>
            <a:r>
              <a:rPr sz="2300" spc="-4" dirty="0">
                <a:latin typeface="Carlito"/>
                <a:cs typeface="Carlito"/>
              </a:rPr>
              <a:t>be  </a:t>
            </a:r>
            <a:r>
              <a:rPr sz="2300" spc="-9" dirty="0">
                <a:latin typeface="Carlito"/>
                <a:cs typeface="Carlito"/>
              </a:rPr>
              <a:t>allocated </a:t>
            </a:r>
            <a:r>
              <a:rPr sz="2300" spc="-4" dirty="0">
                <a:latin typeface="Carlito"/>
                <a:cs typeface="Carlito"/>
              </a:rPr>
              <a:t>using bitmap, </a:t>
            </a:r>
            <a:r>
              <a:rPr sz="2300" dirty="0">
                <a:latin typeface="Carlito"/>
                <a:cs typeface="Carlito"/>
              </a:rPr>
              <a:t>and </a:t>
            </a:r>
            <a:r>
              <a:rPr sz="2300" spc="-9" dirty="0">
                <a:latin typeface="Carlito"/>
                <a:cs typeface="Carlito"/>
              </a:rPr>
              <a:t>directory </a:t>
            </a:r>
            <a:r>
              <a:rPr sz="2300" spc="-4" dirty="0">
                <a:latin typeface="Carlito"/>
                <a:cs typeface="Carlito"/>
              </a:rPr>
              <a:t>entry</a:t>
            </a:r>
            <a:r>
              <a:rPr sz="2300" spc="-40" dirty="0">
                <a:latin typeface="Carlito"/>
                <a:cs typeface="Carlito"/>
              </a:rPr>
              <a:t> </a:t>
            </a:r>
            <a:r>
              <a:rPr sz="2300" spc="-9" dirty="0">
                <a:latin typeface="Carlito"/>
                <a:cs typeface="Carlito"/>
              </a:rPr>
              <a:t>updated</a:t>
            </a:r>
            <a:endParaRPr sz="2300">
              <a:latin typeface="Carlito"/>
              <a:cs typeface="Carlito"/>
            </a:endParaRPr>
          </a:p>
        </p:txBody>
      </p:sp>
      <p:sp>
        <p:nvSpPr>
          <p:cNvPr id="35" name="object 35"/>
          <p:cNvSpPr txBox="1">
            <a:spLocks noGrp="1"/>
          </p:cNvSpPr>
          <p:nvPr>
            <p:ph type="sldNum" sz="quarter" idx="4294967295"/>
          </p:nvPr>
        </p:nvSpPr>
        <p:spPr>
          <a:xfrm>
            <a:off x="8052262" y="6106701"/>
            <a:ext cx="210705" cy="141064"/>
          </a:xfrm>
          <a:prstGeom prst="rect">
            <a:avLst/>
          </a:prstGeom>
        </p:spPr>
        <p:txBody>
          <a:bodyPr vert="horz" wrap="square" lIns="0" tIns="0" rIns="0" bIns="0" rtlCol="0">
            <a:spAutoFit/>
          </a:bodyPr>
          <a:lstStyle/>
          <a:p>
            <a:pPr marL="34191">
              <a:lnSpc>
                <a:spcPts val="1113"/>
              </a:lnSpc>
            </a:pPr>
            <a:fld id="{81D60167-4931-47E6-BA6A-407CBD079E47}" type="slidenum">
              <a:rPr dirty="0"/>
              <a:pPr marL="34191">
                <a:lnSpc>
                  <a:spcPts val="1113"/>
                </a:lnSpc>
              </a:pPr>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457200"/>
            <a:ext cx="3513374" cy="688617"/>
          </a:xfrm>
          <a:prstGeom prst="rect">
            <a:avLst/>
          </a:prstGeom>
        </p:spPr>
        <p:txBody>
          <a:bodyPr vert="horz" wrap="square" lIns="0" tIns="11397" rIns="0" bIns="0" rtlCol="0">
            <a:spAutoFit/>
          </a:bodyPr>
          <a:lstStyle/>
          <a:p>
            <a:pPr marL="11397">
              <a:spcBef>
                <a:spcPts val="90"/>
              </a:spcBef>
            </a:pPr>
            <a:r>
              <a:rPr spc="-4" dirty="0"/>
              <a:t>Open file</a:t>
            </a:r>
            <a:r>
              <a:rPr spc="-72" dirty="0"/>
              <a:t> </a:t>
            </a:r>
            <a:r>
              <a:rPr spc="-9" dirty="0"/>
              <a:t>table</a:t>
            </a:r>
          </a:p>
        </p:txBody>
      </p:sp>
      <p:sp>
        <p:nvSpPr>
          <p:cNvPr id="8" name="object 8"/>
          <p:cNvSpPr txBox="1"/>
          <p:nvPr/>
        </p:nvSpPr>
        <p:spPr>
          <a:xfrm>
            <a:off x="902853" y="1481418"/>
            <a:ext cx="7290955" cy="4909772"/>
          </a:xfrm>
          <a:prstGeom prst="rect">
            <a:avLst/>
          </a:prstGeom>
        </p:spPr>
        <p:txBody>
          <a:bodyPr vert="horz" wrap="square" lIns="0" tIns="11397" rIns="0" bIns="0" rtlCol="0">
            <a:spAutoFit/>
          </a:bodyPr>
          <a:lstStyle/>
          <a:p>
            <a:pPr marL="319115" indent="-307718">
              <a:spcBef>
                <a:spcPts val="90"/>
              </a:spcBef>
              <a:buFont typeface="Arial"/>
              <a:buChar char="•"/>
              <a:tabLst>
                <a:tab pos="318546" algn="l"/>
                <a:tab pos="319115" algn="l"/>
              </a:tabLst>
            </a:pPr>
            <a:r>
              <a:rPr sz="2700" spc="-4" dirty="0">
                <a:latin typeface="Carlito"/>
                <a:cs typeface="Carlito"/>
              </a:rPr>
              <a:t>Global open file</a:t>
            </a:r>
            <a:r>
              <a:rPr sz="2700" spc="-27" dirty="0">
                <a:latin typeface="Carlito"/>
                <a:cs typeface="Carlito"/>
              </a:rPr>
              <a:t> </a:t>
            </a:r>
            <a:r>
              <a:rPr sz="2700" spc="-9" dirty="0">
                <a:latin typeface="Carlito"/>
                <a:cs typeface="Carlito"/>
              </a:rPr>
              <a:t>table</a:t>
            </a:r>
            <a:endParaRPr sz="2700">
              <a:latin typeface="Carlito"/>
              <a:cs typeface="Carlito"/>
            </a:endParaRPr>
          </a:p>
          <a:p>
            <a:pPr marL="678690" lvl="1" indent="-257572">
              <a:spcBef>
                <a:spcPts val="13"/>
              </a:spcBef>
              <a:buFont typeface="Arial"/>
              <a:buChar char="–"/>
              <a:tabLst>
                <a:tab pos="679260" algn="l"/>
              </a:tabLst>
            </a:pPr>
            <a:r>
              <a:rPr sz="2300" dirty="0">
                <a:latin typeface="Carlito"/>
                <a:cs typeface="Carlito"/>
              </a:rPr>
              <a:t>One </a:t>
            </a:r>
            <a:r>
              <a:rPr sz="2300" spc="-4" dirty="0">
                <a:latin typeface="Carlito"/>
                <a:cs typeface="Carlito"/>
              </a:rPr>
              <a:t>entry </a:t>
            </a:r>
            <a:r>
              <a:rPr sz="2300" spc="-22" dirty="0">
                <a:latin typeface="Carlito"/>
                <a:cs typeface="Carlito"/>
              </a:rPr>
              <a:t>for </a:t>
            </a:r>
            <a:r>
              <a:rPr sz="2300" spc="-9" dirty="0">
                <a:latin typeface="Carlito"/>
                <a:cs typeface="Carlito"/>
              </a:rPr>
              <a:t>every </a:t>
            </a:r>
            <a:r>
              <a:rPr sz="2300" spc="-4" dirty="0">
                <a:latin typeface="Carlito"/>
                <a:cs typeface="Carlito"/>
              </a:rPr>
              <a:t>file opened </a:t>
            </a:r>
            <a:r>
              <a:rPr sz="2300" spc="-9" dirty="0">
                <a:latin typeface="Carlito"/>
                <a:cs typeface="Carlito"/>
              </a:rPr>
              <a:t>(even </a:t>
            </a:r>
            <a:r>
              <a:rPr sz="2300" spc="-13" dirty="0">
                <a:latin typeface="Carlito"/>
                <a:cs typeface="Carlito"/>
              </a:rPr>
              <a:t>sockets,</a:t>
            </a:r>
            <a:r>
              <a:rPr sz="2300" spc="-102" dirty="0">
                <a:latin typeface="Carlito"/>
                <a:cs typeface="Carlito"/>
              </a:rPr>
              <a:t> </a:t>
            </a:r>
            <a:r>
              <a:rPr sz="2300" spc="-4" dirty="0">
                <a:latin typeface="Carlito"/>
                <a:cs typeface="Carlito"/>
              </a:rPr>
              <a:t>pipes)</a:t>
            </a:r>
            <a:endParaRPr sz="2300">
              <a:latin typeface="Carlito"/>
              <a:cs typeface="Carlito"/>
            </a:endParaRPr>
          </a:p>
          <a:p>
            <a:pPr marL="678690" marR="226230" lvl="1" indent="-257572">
              <a:lnSpc>
                <a:spcPct val="80000"/>
              </a:lnSpc>
              <a:spcBef>
                <a:spcPts val="561"/>
              </a:spcBef>
              <a:buFont typeface="Arial"/>
              <a:buChar char="–"/>
              <a:tabLst>
                <a:tab pos="679260" algn="l"/>
              </a:tabLst>
            </a:pPr>
            <a:r>
              <a:rPr sz="2300" spc="-4" dirty="0">
                <a:latin typeface="Carlito"/>
                <a:cs typeface="Carlito"/>
              </a:rPr>
              <a:t>Entry points </a:t>
            </a:r>
            <a:r>
              <a:rPr sz="2300" spc="-13" dirty="0">
                <a:latin typeface="Carlito"/>
                <a:cs typeface="Carlito"/>
              </a:rPr>
              <a:t>to </a:t>
            </a:r>
            <a:r>
              <a:rPr sz="2300" dirty="0">
                <a:latin typeface="Carlito"/>
                <a:cs typeface="Carlito"/>
              </a:rPr>
              <a:t>in-memory </a:t>
            </a:r>
            <a:r>
              <a:rPr sz="2300" spc="-9" dirty="0">
                <a:latin typeface="Carlito"/>
                <a:cs typeface="Carlito"/>
              </a:rPr>
              <a:t>copy </a:t>
            </a:r>
            <a:r>
              <a:rPr sz="2300" spc="-4" dirty="0">
                <a:latin typeface="Carlito"/>
                <a:cs typeface="Carlito"/>
              </a:rPr>
              <a:t>of inode (other </a:t>
            </a:r>
            <a:r>
              <a:rPr sz="2300" spc="-13" dirty="0">
                <a:latin typeface="Carlito"/>
                <a:cs typeface="Carlito"/>
              </a:rPr>
              <a:t>data  </a:t>
            </a:r>
            <a:r>
              <a:rPr sz="2300" spc="-9" dirty="0">
                <a:latin typeface="Carlito"/>
                <a:cs typeface="Carlito"/>
              </a:rPr>
              <a:t>structures </a:t>
            </a:r>
            <a:r>
              <a:rPr sz="2300" spc="-22" dirty="0">
                <a:latin typeface="Carlito"/>
                <a:cs typeface="Carlito"/>
              </a:rPr>
              <a:t>for </a:t>
            </a:r>
            <a:r>
              <a:rPr sz="2300" spc="-13" dirty="0">
                <a:latin typeface="Carlito"/>
                <a:cs typeface="Carlito"/>
              </a:rPr>
              <a:t>sockets </a:t>
            </a:r>
            <a:r>
              <a:rPr sz="2300" dirty="0">
                <a:latin typeface="Carlito"/>
                <a:cs typeface="Carlito"/>
              </a:rPr>
              <a:t>and</a:t>
            </a:r>
            <a:r>
              <a:rPr sz="2300" spc="-36" dirty="0">
                <a:latin typeface="Carlito"/>
                <a:cs typeface="Carlito"/>
              </a:rPr>
              <a:t> </a:t>
            </a:r>
            <a:r>
              <a:rPr sz="2300" spc="-4" dirty="0">
                <a:latin typeface="Carlito"/>
                <a:cs typeface="Carlito"/>
              </a:rPr>
              <a:t>pipes)</a:t>
            </a:r>
            <a:endParaRPr sz="2300">
              <a:latin typeface="Carlito"/>
              <a:cs typeface="Carlito"/>
            </a:endParaRPr>
          </a:p>
          <a:p>
            <a:pPr marL="319115" indent="-307718">
              <a:lnSpc>
                <a:spcPts val="3217"/>
              </a:lnSpc>
              <a:buFont typeface="Arial"/>
              <a:buChar char="•"/>
              <a:tabLst>
                <a:tab pos="318546" algn="l"/>
                <a:tab pos="319115" algn="l"/>
              </a:tabLst>
            </a:pPr>
            <a:r>
              <a:rPr sz="2700" spc="-13" dirty="0">
                <a:latin typeface="Carlito"/>
                <a:cs typeface="Carlito"/>
              </a:rPr>
              <a:t>Per-process </a:t>
            </a:r>
            <a:r>
              <a:rPr sz="2700" spc="-4" dirty="0">
                <a:latin typeface="Carlito"/>
                <a:cs typeface="Carlito"/>
              </a:rPr>
              <a:t>open file</a:t>
            </a:r>
            <a:r>
              <a:rPr sz="2700" spc="-13" dirty="0">
                <a:latin typeface="Carlito"/>
                <a:cs typeface="Carlito"/>
              </a:rPr>
              <a:t> </a:t>
            </a:r>
            <a:r>
              <a:rPr sz="2700" spc="-9" dirty="0">
                <a:latin typeface="Carlito"/>
                <a:cs typeface="Carlito"/>
              </a:rPr>
              <a:t>table</a:t>
            </a:r>
            <a:endParaRPr sz="2700">
              <a:latin typeface="Carlito"/>
              <a:cs typeface="Carlito"/>
            </a:endParaRPr>
          </a:p>
          <a:p>
            <a:pPr marL="678690" lvl="1" indent="-257572">
              <a:spcBef>
                <a:spcPts val="13"/>
              </a:spcBef>
              <a:buFont typeface="Arial"/>
              <a:buChar char="–"/>
              <a:tabLst>
                <a:tab pos="679260" algn="l"/>
              </a:tabLst>
            </a:pPr>
            <a:r>
              <a:rPr sz="2300" spc="-18" dirty="0">
                <a:latin typeface="Carlito"/>
                <a:cs typeface="Carlito"/>
              </a:rPr>
              <a:t>Array </a:t>
            </a:r>
            <a:r>
              <a:rPr sz="2300" spc="-4" dirty="0">
                <a:latin typeface="Carlito"/>
                <a:cs typeface="Carlito"/>
              </a:rPr>
              <a:t>of files opened </a:t>
            </a:r>
            <a:r>
              <a:rPr sz="2300" spc="-9" dirty="0">
                <a:latin typeface="Carlito"/>
                <a:cs typeface="Carlito"/>
              </a:rPr>
              <a:t>by </a:t>
            </a:r>
            <a:r>
              <a:rPr sz="2300" dirty="0">
                <a:latin typeface="Carlito"/>
                <a:cs typeface="Carlito"/>
              </a:rPr>
              <a:t>a</a:t>
            </a:r>
            <a:r>
              <a:rPr sz="2300" spc="-58" dirty="0">
                <a:latin typeface="Carlito"/>
                <a:cs typeface="Carlito"/>
              </a:rPr>
              <a:t> </a:t>
            </a:r>
            <a:r>
              <a:rPr sz="2300" spc="-9" dirty="0">
                <a:latin typeface="Carlito"/>
                <a:cs typeface="Carlito"/>
              </a:rPr>
              <a:t>process</a:t>
            </a:r>
            <a:endParaRPr sz="2300">
              <a:latin typeface="Carlito"/>
              <a:cs typeface="Carlito"/>
            </a:endParaRPr>
          </a:p>
          <a:p>
            <a:pPr marL="678690" lvl="1" indent="-257572">
              <a:buFont typeface="Arial"/>
              <a:buChar char="–"/>
              <a:tabLst>
                <a:tab pos="679260" algn="l"/>
              </a:tabLst>
            </a:pPr>
            <a:r>
              <a:rPr sz="2300" spc="-4" dirty="0">
                <a:latin typeface="Carlito"/>
                <a:cs typeface="Carlito"/>
              </a:rPr>
              <a:t>File descriptor number is </a:t>
            </a:r>
            <a:r>
              <a:rPr sz="2300" spc="-9" dirty="0">
                <a:latin typeface="Carlito"/>
                <a:cs typeface="Carlito"/>
              </a:rPr>
              <a:t>index </a:t>
            </a:r>
            <a:r>
              <a:rPr sz="2300" spc="-13" dirty="0">
                <a:latin typeface="Carlito"/>
                <a:cs typeface="Carlito"/>
              </a:rPr>
              <a:t>into </a:t>
            </a:r>
            <a:r>
              <a:rPr sz="2300" spc="-4" dirty="0">
                <a:latin typeface="Carlito"/>
                <a:cs typeface="Carlito"/>
              </a:rPr>
              <a:t>this</a:t>
            </a:r>
            <a:r>
              <a:rPr sz="2300" spc="-90" dirty="0">
                <a:latin typeface="Carlito"/>
                <a:cs typeface="Carlito"/>
              </a:rPr>
              <a:t> </a:t>
            </a:r>
            <a:r>
              <a:rPr sz="2300" spc="-18" dirty="0">
                <a:latin typeface="Carlito"/>
                <a:cs typeface="Carlito"/>
              </a:rPr>
              <a:t>array</a:t>
            </a:r>
            <a:endParaRPr sz="2300">
              <a:latin typeface="Carlito"/>
              <a:cs typeface="Carlito"/>
            </a:endParaRPr>
          </a:p>
          <a:p>
            <a:pPr marL="678690" marR="4559" lvl="1" indent="-257572">
              <a:lnSpc>
                <a:spcPts val="2244"/>
              </a:lnSpc>
              <a:spcBef>
                <a:spcPts val="538"/>
              </a:spcBef>
              <a:buFont typeface="Arial"/>
              <a:buChar char="–"/>
              <a:tabLst>
                <a:tab pos="679260" algn="l"/>
              </a:tabLst>
            </a:pPr>
            <a:r>
              <a:rPr sz="2300" spc="-9" dirty="0">
                <a:latin typeface="Carlito"/>
                <a:cs typeface="Carlito"/>
              </a:rPr>
              <a:t>Per-process table </a:t>
            </a:r>
            <a:r>
              <a:rPr sz="2300" spc="-4" dirty="0">
                <a:latin typeface="Carlito"/>
                <a:cs typeface="Carlito"/>
              </a:rPr>
              <a:t>entry points </a:t>
            </a:r>
            <a:r>
              <a:rPr sz="2300" spc="-13" dirty="0">
                <a:latin typeface="Carlito"/>
                <a:cs typeface="Carlito"/>
              </a:rPr>
              <a:t>to </a:t>
            </a:r>
            <a:r>
              <a:rPr sz="2300" spc="-4" dirty="0">
                <a:latin typeface="Carlito"/>
                <a:cs typeface="Carlito"/>
              </a:rPr>
              <a:t>global open file </a:t>
            </a:r>
            <a:r>
              <a:rPr sz="2300" spc="-9" dirty="0">
                <a:latin typeface="Carlito"/>
                <a:cs typeface="Carlito"/>
              </a:rPr>
              <a:t>table  </a:t>
            </a:r>
            <a:r>
              <a:rPr sz="2300" spc="-4" dirty="0">
                <a:latin typeface="Carlito"/>
                <a:cs typeface="Carlito"/>
              </a:rPr>
              <a:t>entry</a:t>
            </a:r>
            <a:endParaRPr sz="2300">
              <a:latin typeface="Carlito"/>
              <a:cs typeface="Carlito"/>
            </a:endParaRPr>
          </a:p>
          <a:p>
            <a:pPr marL="678690" marR="549334" lvl="1" indent="-257572">
              <a:lnSpc>
                <a:spcPts val="2244"/>
              </a:lnSpc>
              <a:spcBef>
                <a:spcPts val="552"/>
              </a:spcBef>
              <a:buFont typeface="Arial"/>
              <a:buChar char="–"/>
              <a:tabLst>
                <a:tab pos="679260" algn="l"/>
              </a:tabLst>
            </a:pPr>
            <a:r>
              <a:rPr sz="2300" spc="-18" dirty="0">
                <a:latin typeface="Carlito"/>
                <a:cs typeface="Carlito"/>
              </a:rPr>
              <a:t>Every </a:t>
            </a:r>
            <a:r>
              <a:rPr sz="2300" spc="-9" dirty="0">
                <a:latin typeface="Carlito"/>
                <a:cs typeface="Carlito"/>
              </a:rPr>
              <a:t>process </a:t>
            </a:r>
            <a:r>
              <a:rPr sz="2300" spc="-4" dirty="0">
                <a:latin typeface="Carlito"/>
                <a:cs typeface="Carlito"/>
              </a:rPr>
              <a:t>has </a:t>
            </a:r>
            <a:r>
              <a:rPr sz="2300" spc="-9" dirty="0">
                <a:latin typeface="Carlito"/>
                <a:cs typeface="Carlito"/>
              </a:rPr>
              <a:t>three </a:t>
            </a:r>
            <a:r>
              <a:rPr sz="2300" spc="-4" dirty="0">
                <a:latin typeface="Carlito"/>
                <a:cs typeface="Carlito"/>
              </a:rPr>
              <a:t>files </a:t>
            </a:r>
            <a:r>
              <a:rPr sz="2300" spc="-9" dirty="0">
                <a:latin typeface="Carlito"/>
                <a:cs typeface="Carlito"/>
              </a:rPr>
              <a:t>(standard in/out/err)  </a:t>
            </a:r>
            <a:r>
              <a:rPr sz="2300" spc="-4" dirty="0">
                <a:latin typeface="Carlito"/>
                <a:cs typeface="Carlito"/>
              </a:rPr>
              <a:t>open </a:t>
            </a:r>
            <a:r>
              <a:rPr sz="2300" spc="-9" dirty="0">
                <a:latin typeface="Carlito"/>
                <a:cs typeface="Carlito"/>
              </a:rPr>
              <a:t>by default </a:t>
            </a:r>
            <a:r>
              <a:rPr sz="2300" spc="-22" dirty="0">
                <a:latin typeface="Carlito"/>
                <a:cs typeface="Carlito"/>
              </a:rPr>
              <a:t>(fd </a:t>
            </a:r>
            <a:r>
              <a:rPr sz="2300" spc="-4" dirty="0">
                <a:latin typeface="Carlito"/>
                <a:cs typeface="Carlito"/>
              </a:rPr>
              <a:t>0, 1,</a:t>
            </a:r>
            <a:r>
              <a:rPr sz="2300" spc="-49" dirty="0">
                <a:latin typeface="Carlito"/>
                <a:cs typeface="Carlito"/>
              </a:rPr>
              <a:t> </a:t>
            </a:r>
            <a:r>
              <a:rPr sz="2300" spc="-4" dirty="0">
                <a:latin typeface="Carlito"/>
                <a:cs typeface="Carlito"/>
              </a:rPr>
              <a:t>2)</a:t>
            </a:r>
            <a:endParaRPr sz="2300">
              <a:latin typeface="Carlito"/>
              <a:cs typeface="Carlito"/>
            </a:endParaRPr>
          </a:p>
          <a:p>
            <a:pPr marL="319115" marR="445622" indent="-307718">
              <a:lnSpc>
                <a:spcPts val="2585"/>
              </a:lnSpc>
              <a:spcBef>
                <a:spcPts val="624"/>
              </a:spcBef>
              <a:buFont typeface="Arial"/>
              <a:buChar char="•"/>
              <a:tabLst>
                <a:tab pos="318546" algn="l"/>
                <a:tab pos="319115" algn="l"/>
              </a:tabLst>
            </a:pPr>
            <a:r>
              <a:rPr sz="2700" spc="-4" dirty="0">
                <a:latin typeface="Carlito"/>
                <a:cs typeface="Carlito"/>
              </a:rPr>
              <a:t>Open </a:t>
            </a:r>
            <a:r>
              <a:rPr sz="2700" spc="-27" dirty="0">
                <a:latin typeface="Carlito"/>
                <a:cs typeface="Carlito"/>
              </a:rPr>
              <a:t>system </a:t>
            </a:r>
            <a:r>
              <a:rPr sz="2700" spc="-9" dirty="0">
                <a:latin typeface="Carlito"/>
                <a:cs typeface="Carlito"/>
              </a:rPr>
              <a:t>call </a:t>
            </a:r>
            <a:r>
              <a:rPr sz="2700" spc="-18" dirty="0">
                <a:latin typeface="Carlito"/>
                <a:cs typeface="Carlito"/>
              </a:rPr>
              <a:t>creates </a:t>
            </a:r>
            <a:r>
              <a:rPr sz="2700" spc="-9" dirty="0">
                <a:latin typeface="Carlito"/>
                <a:cs typeface="Carlito"/>
              </a:rPr>
              <a:t>entries </a:t>
            </a:r>
            <a:r>
              <a:rPr sz="2700" spc="-4" dirty="0">
                <a:latin typeface="Carlito"/>
                <a:cs typeface="Carlito"/>
              </a:rPr>
              <a:t>in both </a:t>
            </a:r>
            <a:r>
              <a:rPr sz="2700" spc="-9" dirty="0">
                <a:latin typeface="Carlito"/>
                <a:cs typeface="Carlito"/>
              </a:rPr>
              <a:t>tables  </a:t>
            </a:r>
            <a:r>
              <a:rPr sz="2700" spc="-4" dirty="0">
                <a:latin typeface="Carlito"/>
                <a:cs typeface="Carlito"/>
              </a:rPr>
              <a:t>and </a:t>
            </a:r>
            <a:r>
              <a:rPr sz="2700" spc="-13" dirty="0">
                <a:latin typeface="Carlito"/>
                <a:cs typeface="Carlito"/>
              </a:rPr>
              <a:t>returns </a:t>
            </a:r>
            <a:r>
              <a:rPr sz="2700" spc="-36" dirty="0">
                <a:latin typeface="Carlito"/>
                <a:cs typeface="Carlito"/>
              </a:rPr>
              <a:t>fd</a:t>
            </a:r>
            <a:r>
              <a:rPr sz="2700" spc="-13" dirty="0">
                <a:latin typeface="Carlito"/>
                <a:cs typeface="Carlito"/>
              </a:rPr>
              <a:t> </a:t>
            </a:r>
            <a:r>
              <a:rPr sz="2700" spc="-4" dirty="0">
                <a:latin typeface="Carlito"/>
                <a:cs typeface="Carlito"/>
              </a:rPr>
              <a:t>number</a:t>
            </a:r>
            <a:endParaRPr sz="2700">
              <a:latin typeface="Carlito"/>
              <a:cs typeface="Carlito"/>
            </a:endParaRPr>
          </a:p>
        </p:txBody>
      </p:sp>
      <p:sp>
        <p:nvSpPr>
          <p:cNvPr id="15" name="object 15"/>
          <p:cNvSpPr txBox="1">
            <a:spLocks noGrp="1"/>
          </p:cNvSpPr>
          <p:nvPr>
            <p:ph type="sldNum" sz="quarter" idx="4294967295"/>
          </p:nvPr>
        </p:nvSpPr>
        <p:spPr>
          <a:xfrm>
            <a:off x="8052262" y="6106701"/>
            <a:ext cx="210705" cy="141064"/>
          </a:xfrm>
          <a:prstGeom prst="rect">
            <a:avLst/>
          </a:prstGeom>
        </p:spPr>
        <p:txBody>
          <a:bodyPr vert="horz" wrap="square" lIns="0" tIns="0" rIns="0" bIns="0" rtlCol="0">
            <a:spAutoFit/>
          </a:bodyPr>
          <a:lstStyle/>
          <a:p>
            <a:pPr marL="34191">
              <a:lnSpc>
                <a:spcPts val="1113"/>
              </a:lnSpc>
            </a:pPr>
            <a:fld id="{81D60167-4931-47E6-BA6A-407CBD079E47}" type="slidenum">
              <a:rPr dirty="0"/>
              <a:pPr marL="34191">
                <a:lnSpc>
                  <a:spcPts val="1113"/>
                </a:lnSpc>
              </a:pPr>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5316" y="810689"/>
            <a:ext cx="5750884" cy="688617"/>
          </a:xfrm>
          <a:prstGeom prst="rect">
            <a:avLst/>
          </a:prstGeom>
        </p:spPr>
        <p:txBody>
          <a:bodyPr vert="horz" wrap="square" lIns="0" tIns="11397" rIns="0" bIns="0" rtlCol="0">
            <a:spAutoFit/>
          </a:bodyPr>
          <a:lstStyle/>
          <a:p>
            <a:pPr marL="11397">
              <a:spcBef>
                <a:spcPts val="90"/>
              </a:spcBef>
            </a:pPr>
            <a:r>
              <a:rPr spc="-9" dirty="0"/>
              <a:t>Reading </a:t>
            </a:r>
            <a:r>
              <a:rPr dirty="0"/>
              <a:t>and </a:t>
            </a:r>
            <a:r>
              <a:rPr spc="-9" dirty="0"/>
              <a:t>writing </a:t>
            </a:r>
            <a:r>
              <a:rPr dirty="0"/>
              <a:t>a</a:t>
            </a:r>
            <a:r>
              <a:rPr spc="-63" dirty="0"/>
              <a:t> </a:t>
            </a:r>
            <a:r>
              <a:rPr spc="-4" dirty="0"/>
              <a:t>file</a:t>
            </a:r>
          </a:p>
        </p:txBody>
      </p:sp>
      <p:sp>
        <p:nvSpPr>
          <p:cNvPr id="6" name="object 6"/>
          <p:cNvSpPr txBox="1"/>
          <p:nvPr/>
        </p:nvSpPr>
        <p:spPr>
          <a:xfrm>
            <a:off x="762000" y="2133600"/>
            <a:ext cx="7180695" cy="4011760"/>
          </a:xfrm>
          <a:prstGeom prst="rect">
            <a:avLst/>
          </a:prstGeom>
        </p:spPr>
        <p:txBody>
          <a:bodyPr vert="horz" wrap="square" lIns="0" tIns="102002" rIns="0" bIns="0" rtlCol="0">
            <a:spAutoFit/>
          </a:bodyPr>
          <a:lstStyle/>
          <a:p>
            <a:pPr marL="319115" indent="-307718">
              <a:spcBef>
                <a:spcPts val="802"/>
              </a:spcBef>
              <a:buFont typeface="Arial"/>
              <a:buChar char="•"/>
              <a:tabLst>
                <a:tab pos="318546" algn="l"/>
                <a:tab pos="319115" algn="l"/>
              </a:tabLst>
            </a:pPr>
            <a:r>
              <a:rPr sz="2900" spc="-13" dirty="0">
                <a:latin typeface="Carlito"/>
                <a:cs typeface="Carlito"/>
              </a:rPr>
              <a:t>For </a:t>
            </a:r>
            <a:r>
              <a:rPr sz="2900" dirty="0">
                <a:latin typeface="Carlito"/>
                <a:cs typeface="Carlito"/>
              </a:rPr>
              <a:t>reading/writing</a:t>
            </a:r>
            <a:r>
              <a:rPr sz="2900" spc="18" dirty="0">
                <a:latin typeface="Carlito"/>
                <a:cs typeface="Carlito"/>
              </a:rPr>
              <a:t> </a:t>
            </a:r>
            <a:r>
              <a:rPr sz="2900" spc="-4" dirty="0">
                <a:latin typeface="Carlito"/>
                <a:cs typeface="Carlito"/>
              </a:rPr>
              <a:t>file</a:t>
            </a:r>
            <a:endParaRPr sz="2900">
              <a:latin typeface="Carlito"/>
              <a:cs typeface="Carlito"/>
            </a:endParaRPr>
          </a:p>
          <a:p>
            <a:pPr marL="678690" lvl="1" indent="-257572">
              <a:spcBef>
                <a:spcPts val="619"/>
              </a:spcBef>
              <a:buFont typeface="Arial"/>
              <a:buChar char="–"/>
              <a:tabLst>
                <a:tab pos="679260" algn="l"/>
              </a:tabLst>
            </a:pPr>
            <a:r>
              <a:rPr sz="2500" spc="-4" dirty="0">
                <a:latin typeface="Carlito"/>
                <a:cs typeface="Carlito"/>
              </a:rPr>
              <a:t>Access in-memory </a:t>
            </a:r>
            <a:r>
              <a:rPr sz="2500" spc="-9" dirty="0">
                <a:latin typeface="Carlito"/>
                <a:cs typeface="Carlito"/>
              </a:rPr>
              <a:t>inode via file</a:t>
            </a:r>
            <a:r>
              <a:rPr sz="2500" spc="76" dirty="0">
                <a:latin typeface="Carlito"/>
                <a:cs typeface="Carlito"/>
              </a:rPr>
              <a:t> </a:t>
            </a:r>
            <a:r>
              <a:rPr sz="2500" spc="-13" dirty="0">
                <a:latin typeface="Carlito"/>
                <a:cs typeface="Carlito"/>
              </a:rPr>
              <a:t>descriptor</a:t>
            </a:r>
            <a:endParaRPr sz="2500">
              <a:latin typeface="Carlito"/>
              <a:cs typeface="Carlito"/>
            </a:endParaRPr>
          </a:p>
          <a:p>
            <a:pPr marL="678690" marR="188050" lvl="1" indent="-257572">
              <a:spcBef>
                <a:spcPts val="601"/>
              </a:spcBef>
              <a:buFont typeface="Arial"/>
              <a:buChar char="–"/>
              <a:tabLst>
                <a:tab pos="679260" algn="l"/>
              </a:tabLst>
            </a:pPr>
            <a:r>
              <a:rPr sz="2500" spc="-9" dirty="0">
                <a:latin typeface="Carlito"/>
                <a:cs typeface="Carlito"/>
              </a:rPr>
              <a:t>Find </a:t>
            </a:r>
            <a:r>
              <a:rPr sz="2500" spc="-13" dirty="0">
                <a:latin typeface="Carlito"/>
                <a:cs typeface="Carlito"/>
              </a:rPr>
              <a:t>location </a:t>
            </a:r>
            <a:r>
              <a:rPr sz="2500" spc="-4" dirty="0">
                <a:latin typeface="Carlito"/>
                <a:cs typeface="Carlito"/>
              </a:rPr>
              <a:t>of </a:t>
            </a:r>
            <a:r>
              <a:rPr sz="2500" spc="-18" dirty="0">
                <a:latin typeface="Carlito"/>
                <a:cs typeface="Carlito"/>
              </a:rPr>
              <a:t>data </a:t>
            </a:r>
            <a:r>
              <a:rPr sz="2500" spc="-9" dirty="0">
                <a:latin typeface="Carlito"/>
                <a:cs typeface="Carlito"/>
              </a:rPr>
              <a:t>block </a:t>
            </a:r>
            <a:r>
              <a:rPr sz="2500" spc="-13" dirty="0">
                <a:latin typeface="Carlito"/>
                <a:cs typeface="Carlito"/>
              </a:rPr>
              <a:t>at current read/write  </a:t>
            </a:r>
            <a:r>
              <a:rPr sz="2500" spc="-18" dirty="0">
                <a:latin typeface="Carlito"/>
                <a:cs typeface="Carlito"/>
              </a:rPr>
              <a:t>offset</a:t>
            </a:r>
            <a:endParaRPr sz="2500">
              <a:latin typeface="Carlito"/>
              <a:cs typeface="Carlito"/>
            </a:endParaRPr>
          </a:p>
          <a:p>
            <a:pPr marL="678690" lvl="1" indent="-257572">
              <a:spcBef>
                <a:spcPts val="601"/>
              </a:spcBef>
              <a:buFont typeface="Arial"/>
              <a:buChar char="–"/>
              <a:tabLst>
                <a:tab pos="679260" algn="l"/>
              </a:tabLst>
            </a:pPr>
            <a:r>
              <a:rPr sz="2500" spc="-18" dirty="0">
                <a:latin typeface="Carlito"/>
                <a:cs typeface="Carlito"/>
              </a:rPr>
              <a:t>Fetch </a:t>
            </a:r>
            <a:r>
              <a:rPr sz="2500" spc="-9" dirty="0">
                <a:latin typeface="Carlito"/>
                <a:cs typeface="Carlito"/>
              </a:rPr>
              <a:t>block </a:t>
            </a:r>
            <a:r>
              <a:rPr sz="2500" spc="-18" dirty="0">
                <a:latin typeface="Carlito"/>
                <a:cs typeface="Carlito"/>
              </a:rPr>
              <a:t>from </a:t>
            </a:r>
            <a:r>
              <a:rPr sz="2500" spc="-9" dirty="0">
                <a:latin typeface="Carlito"/>
                <a:cs typeface="Carlito"/>
              </a:rPr>
              <a:t>disk </a:t>
            </a:r>
            <a:r>
              <a:rPr sz="2500" spc="-4" dirty="0">
                <a:latin typeface="Carlito"/>
                <a:cs typeface="Carlito"/>
              </a:rPr>
              <a:t>and </a:t>
            </a:r>
            <a:r>
              <a:rPr sz="2500" spc="-13" dirty="0">
                <a:latin typeface="Carlito"/>
                <a:cs typeface="Carlito"/>
              </a:rPr>
              <a:t>perform</a:t>
            </a:r>
            <a:r>
              <a:rPr sz="2500" spc="99" dirty="0">
                <a:latin typeface="Carlito"/>
                <a:cs typeface="Carlito"/>
              </a:rPr>
              <a:t> </a:t>
            </a:r>
            <a:r>
              <a:rPr sz="2500" spc="-18" dirty="0">
                <a:latin typeface="Carlito"/>
                <a:cs typeface="Carlito"/>
              </a:rPr>
              <a:t>operation</a:t>
            </a:r>
            <a:endParaRPr sz="2500">
              <a:latin typeface="Carlito"/>
              <a:cs typeface="Carlito"/>
            </a:endParaRPr>
          </a:p>
          <a:p>
            <a:pPr marL="678690" marR="4559" lvl="1" indent="-257572">
              <a:spcBef>
                <a:spcPts val="606"/>
              </a:spcBef>
              <a:buFont typeface="Arial"/>
              <a:buChar char="–"/>
              <a:tabLst>
                <a:tab pos="679260" algn="l"/>
              </a:tabLst>
            </a:pPr>
            <a:r>
              <a:rPr sz="2500" spc="-27" dirty="0">
                <a:latin typeface="Carlito"/>
                <a:cs typeface="Carlito"/>
              </a:rPr>
              <a:t>Writes </a:t>
            </a:r>
            <a:r>
              <a:rPr sz="2500" spc="-18" dirty="0">
                <a:latin typeface="Carlito"/>
                <a:cs typeface="Carlito"/>
              </a:rPr>
              <a:t>may </a:t>
            </a:r>
            <a:r>
              <a:rPr sz="2500" spc="-9" dirty="0">
                <a:latin typeface="Carlito"/>
                <a:cs typeface="Carlito"/>
              </a:rPr>
              <a:t>need </a:t>
            </a:r>
            <a:r>
              <a:rPr sz="2500" spc="-18" dirty="0">
                <a:latin typeface="Carlito"/>
                <a:cs typeface="Carlito"/>
              </a:rPr>
              <a:t>to </a:t>
            </a:r>
            <a:r>
              <a:rPr sz="2500" spc="-13" dirty="0">
                <a:latin typeface="Carlito"/>
                <a:cs typeface="Carlito"/>
              </a:rPr>
              <a:t>allocate </a:t>
            </a:r>
            <a:r>
              <a:rPr sz="2500" spc="-9" dirty="0">
                <a:latin typeface="Carlito"/>
                <a:cs typeface="Carlito"/>
              </a:rPr>
              <a:t>new blocks </a:t>
            </a:r>
            <a:r>
              <a:rPr sz="2500" spc="-18" dirty="0">
                <a:latin typeface="Carlito"/>
                <a:cs typeface="Carlito"/>
              </a:rPr>
              <a:t>from </a:t>
            </a:r>
            <a:r>
              <a:rPr sz="2500" spc="-9" dirty="0">
                <a:latin typeface="Carlito"/>
                <a:cs typeface="Carlito"/>
              </a:rPr>
              <a:t>disk  using bitmap </a:t>
            </a:r>
            <a:r>
              <a:rPr sz="2500" spc="-4" dirty="0">
                <a:latin typeface="Carlito"/>
                <a:cs typeface="Carlito"/>
              </a:rPr>
              <a:t>of </a:t>
            </a:r>
            <a:r>
              <a:rPr sz="2500" spc="-13" dirty="0">
                <a:latin typeface="Carlito"/>
                <a:cs typeface="Carlito"/>
              </a:rPr>
              <a:t>free</a:t>
            </a:r>
            <a:r>
              <a:rPr sz="2500" spc="36" dirty="0">
                <a:latin typeface="Carlito"/>
                <a:cs typeface="Carlito"/>
              </a:rPr>
              <a:t> </a:t>
            </a:r>
            <a:r>
              <a:rPr sz="2500" spc="-9" dirty="0">
                <a:latin typeface="Carlito"/>
                <a:cs typeface="Carlito"/>
              </a:rPr>
              <a:t>blocks</a:t>
            </a:r>
            <a:endParaRPr sz="2500">
              <a:latin typeface="Carlito"/>
              <a:cs typeface="Carlito"/>
            </a:endParaRPr>
          </a:p>
          <a:p>
            <a:pPr marL="678690" marR="578967" lvl="1" indent="-257572">
              <a:spcBef>
                <a:spcPts val="601"/>
              </a:spcBef>
              <a:buFont typeface="Arial"/>
              <a:buChar char="–"/>
              <a:tabLst>
                <a:tab pos="679260" algn="l"/>
              </a:tabLst>
            </a:pPr>
            <a:r>
              <a:rPr sz="2500" spc="-13" dirty="0">
                <a:latin typeface="Carlito"/>
                <a:cs typeface="Carlito"/>
              </a:rPr>
              <a:t>Update </a:t>
            </a:r>
            <a:r>
              <a:rPr sz="2500" spc="-9" dirty="0">
                <a:latin typeface="Carlito"/>
                <a:cs typeface="Carlito"/>
              </a:rPr>
              <a:t>time </a:t>
            </a:r>
            <a:r>
              <a:rPr sz="2500" spc="-4" dirty="0">
                <a:latin typeface="Carlito"/>
                <a:cs typeface="Carlito"/>
              </a:rPr>
              <a:t>of access and </a:t>
            </a:r>
            <a:r>
              <a:rPr sz="2500" spc="-9" dirty="0">
                <a:latin typeface="Carlito"/>
                <a:cs typeface="Carlito"/>
              </a:rPr>
              <a:t>other </a:t>
            </a:r>
            <a:r>
              <a:rPr sz="2500" spc="-18" dirty="0">
                <a:latin typeface="Carlito"/>
                <a:cs typeface="Carlito"/>
              </a:rPr>
              <a:t>metadata </a:t>
            </a:r>
            <a:r>
              <a:rPr sz="2500" spc="-9" dirty="0">
                <a:latin typeface="Carlito"/>
                <a:cs typeface="Carlito"/>
              </a:rPr>
              <a:t>in  inode</a:t>
            </a:r>
            <a:endParaRPr sz="2500">
              <a:latin typeface="Carlito"/>
              <a:cs typeface="Carlito"/>
            </a:endParaRPr>
          </a:p>
        </p:txBody>
      </p:sp>
      <p:sp>
        <p:nvSpPr>
          <p:cNvPr id="8" name="object 8"/>
          <p:cNvSpPr/>
          <p:nvPr/>
        </p:nvSpPr>
        <p:spPr>
          <a:xfrm>
            <a:off x="1550323" y="5620982"/>
            <a:ext cx="604057" cy="37539"/>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sldNum" sz="quarter" idx="4294967295"/>
          </p:nvPr>
        </p:nvSpPr>
        <p:spPr>
          <a:xfrm>
            <a:off x="8052262" y="6106701"/>
            <a:ext cx="210705" cy="282129"/>
          </a:xfrm>
          <a:prstGeom prst="rect">
            <a:avLst/>
          </a:prstGeom>
        </p:spPr>
        <p:txBody>
          <a:bodyPr vert="horz" wrap="square" lIns="0" tIns="0" rIns="0" bIns="0" rtlCol="0">
            <a:spAutoFit/>
          </a:bodyPr>
          <a:lstStyle/>
          <a:p>
            <a:pPr marL="34191">
              <a:lnSpc>
                <a:spcPts val="1113"/>
              </a:lnSpc>
            </a:pPr>
            <a:fld id="{81D60167-4931-47E6-BA6A-407CBD079E47}" type="slidenum">
              <a:rPr dirty="0"/>
              <a:pPr marL="34191">
                <a:lnSpc>
                  <a:spcPts val="1113"/>
                </a:lnSpc>
              </a:pPr>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1026</Words>
  <Application>Microsoft Office PowerPoint</Application>
  <PresentationFormat>On-screen Show (4:3)</PresentationFormat>
  <Paragraphs>130</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File System and Disk Scheduling</vt:lpstr>
      <vt:lpstr>File System</vt:lpstr>
      <vt:lpstr>Example: a simple file system</vt:lpstr>
      <vt:lpstr>Inode table</vt:lpstr>
      <vt:lpstr>Inode structure</vt:lpstr>
      <vt:lpstr>File Allocation Table (FAT)</vt:lpstr>
      <vt:lpstr>Opening a file</vt:lpstr>
      <vt:lpstr>Open file table</vt:lpstr>
      <vt:lpstr>Reading and writing a file</vt:lpstr>
      <vt:lpstr>Virtual File System</vt:lpstr>
      <vt:lpstr>Disk Scheduling</vt:lpstr>
      <vt:lpstr>Disk Scheduling (Cont.)</vt:lpstr>
      <vt:lpstr>FCFS</vt:lpstr>
      <vt:lpstr>SSTF</vt:lpstr>
      <vt:lpstr>SSTF (Cont.)</vt:lpstr>
      <vt:lpstr>SCAN</vt:lpstr>
      <vt:lpstr>SCAN (Cont.)</vt:lpstr>
      <vt:lpstr>C-SCAN</vt:lpstr>
      <vt:lpstr>C-SCAN (Cont.)</vt:lpstr>
      <vt:lpstr>C-LOOK</vt:lpstr>
      <vt:lpstr>C-LOOK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 G3</cp:lastModifiedBy>
  <cp:revision>5</cp:revision>
  <dcterms:created xsi:type="dcterms:W3CDTF">2020-09-29T17:59:52Z</dcterms:created>
  <dcterms:modified xsi:type="dcterms:W3CDTF">2021-04-13T03:41:03Z</dcterms:modified>
</cp:coreProperties>
</file>