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ree Serif" panose="020B0604020202020204" charset="0"/>
      <p:regular r:id="rId20"/>
    </p:embeddedFont>
    <p:embeddedFont>
      <p:font typeface="Roboto Black" panose="020B0604020202020204" charset="0"/>
      <p:bold r:id="rId21"/>
      <p:boldItalic r:id="rId22"/>
    </p:embeddedFont>
    <p:embeddedFont>
      <p:font typeface="Roboto Light" panose="020B0604020202020204" charset="0"/>
      <p:regular r:id="rId23"/>
      <p:bold r:id="rId24"/>
      <p:italic r:id="rId25"/>
      <p:boldItalic r:id="rId26"/>
    </p:embeddedFont>
    <p:embeddedFont>
      <p:font typeface="Roboto Mono" panose="020B0604020202020204" charset="0"/>
      <p:regular r:id="rId27"/>
      <p:bold r:id="rId28"/>
      <p:italic r:id="rId29"/>
      <p:boldItalic r:id="rId30"/>
    </p:embeddedFont>
    <p:embeddedFont>
      <p:font typeface="Roboto Thin" panose="020B060402020202020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qgiJ7W4sRhyihxbXz5z8liRV+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79B96-F85F-47B8-A537-C611FC750D76}">
  <a:tblStyle styleId="{33C79B96-F85F-47B8-A537-C611FC750D7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customschemas.google.com/relationships/presentationmetadata" Target="meta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tahura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95d333683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95d333683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isha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95d333683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95d333683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emon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95d333683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95d333683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highlight>
                  <a:srgbClr val="000000"/>
                </a:highlight>
                <a:latin typeface="Times New Roman"/>
                <a:ea typeface="Times New Roman"/>
                <a:cs typeface="Times New Roman"/>
                <a:sym typeface="Times New Roman"/>
              </a:rPr>
              <a:t>rakefa</a:t>
            </a:r>
            <a:endParaRPr sz="1800">
              <a:solidFill>
                <a:schemeClr val="lt1"/>
              </a:solidFill>
              <a:highlight>
                <a:srgbClr val="000000"/>
              </a:highlight>
              <a:latin typeface="Times New Roman"/>
              <a:ea typeface="Times New Roman"/>
              <a:cs typeface="Times New Roman"/>
              <a:sym typeface="Times New Roman"/>
            </a:endParaRPr>
          </a:p>
          <a:p>
            <a:pPr marL="0" lvl="0" indent="0" algn="l" rtl="0">
              <a:spcBef>
                <a:spcPts val="0"/>
              </a:spcBef>
              <a:spcAft>
                <a:spcPts val="0"/>
              </a:spcAft>
              <a:buClr>
                <a:schemeClr val="lt1"/>
              </a:buClr>
              <a:buSzPts val="3000"/>
              <a:buFont typeface="Roboto Black"/>
              <a:buNone/>
            </a:pPr>
            <a:endParaRPr sz="1800">
              <a:solidFill>
                <a:schemeClr val="lt1"/>
              </a:solidFill>
              <a:highlight>
                <a:srgbClr val="000000"/>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95d333683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95d333683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bisu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95d333683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95d333683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habib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Niamul</a:t>
            </a: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tahura</a:t>
            </a:r>
            <a:endParaRPr/>
          </a:p>
        </p:txBody>
      </p:sp>
      <p:sp>
        <p:nvSpPr>
          <p:cNvPr id="169" name="Google Shape;169;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tahura</a:t>
            </a:r>
            <a:endParaRPr/>
          </a:p>
        </p:txBody>
      </p:sp>
      <p:sp>
        <p:nvSpPr>
          <p:cNvPr id="50" name="Google Shape;50;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isha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emon</a:t>
            </a:r>
            <a:endParaRPr/>
          </a:p>
        </p:txBody>
      </p:sp>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rakefa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bisu</a:t>
            </a:r>
            <a:endParaRPr/>
          </a:p>
        </p:txBody>
      </p:sp>
      <p:sp>
        <p:nvSpPr>
          <p:cNvPr id="82" name="Google Shape;82;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95d33368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95d33368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habib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95d33368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95d33368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Niamul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95d333683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95d333683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tahura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18"/>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10" name="Google Shape;10;p18"/>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3" name="Google Shape;13;p19"/>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19"/>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5" name="Google Shape;15;p19"/>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19"/>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7" name="Google Shape;17;p19"/>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19"/>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9" name="Google Shape;19;p19"/>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19"/>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1" name="Google Shape;21;p19"/>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19"/>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3" name="Google Shape;23;p19"/>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19"/>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5" name="Google Shape;25;p19"/>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19"/>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19"/>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19"/>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19"/>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19"/>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20"/>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33" name="Google Shape;33;p20"/>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36"/>
        <p:cNvGrpSpPr/>
        <p:nvPr/>
      </p:nvGrpSpPr>
      <p:grpSpPr>
        <a:xfrm>
          <a:off x="0" y="0"/>
          <a:ext cx="0" cy="0"/>
          <a:chOff x="0" y="0"/>
          <a:chExt cx="0" cy="0"/>
        </a:xfrm>
      </p:grpSpPr>
      <p:sp>
        <p:nvSpPr>
          <p:cNvPr id="37" name="Google Shape;37;p22"/>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38" name="Google Shape;38;p22"/>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39" name="Google Shape;39;p22"/>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assroom.google.com/u/3/c/MjQ5NDE0MDU2NzI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a:spLocks noGrp="1"/>
          </p:cNvSpPr>
          <p:nvPr>
            <p:ph type="ctrTitle"/>
          </p:nvPr>
        </p:nvSpPr>
        <p:spPr>
          <a:xfrm>
            <a:off x="150025" y="-160375"/>
            <a:ext cx="4800600" cy="1939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sz="1800" b="1" i="0" u="sng">
                <a:solidFill>
                  <a:srgbClr val="91FEE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ICT LAW, POLICY AND ETHICS (CSE 407)</a:t>
            </a:r>
            <a:br>
              <a:rPr lang="en-US" sz="1800" b="1" i="0">
                <a:solidFill>
                  <a:srgbClr val="91FEE5"/>
                </a:solidFill>
                <a:latin typeface="Times New Roman"/>
                <a:ea typeface="Times New Roman"/>
                <a:cs typeface="Times New Roman"/>
                <a:sym typeface="Times New Roman"/>
              </a:rPr>
            </a:br>
            <a:r>
              <a:rPr lang="en-US" sz="1800" b="1" i="0">
                <a:solidFill>
                  <a:srgbClr val="91FEE5"/>
                </a:solidFill>
                <a:latin typeface="Times New Roman"/>
                <a:ea typeface="Times New Roman"/>
                <a:cs typeface="Times New Roman"/>
                <a:sym typeface="Times New Roman"/>
              </a:rPr>
              <a:t>Presentation On</a:t>
            </a:r>
            <a:br>
              <a:rPr lang="en-US" sz="2000" b="1">
                <a:solidFill>
                  <a:srgbClr val="91FEE5"/>
                </a:solidFill>
                <a:latin typeface="Times New Roman"/>
                <a:ea typeface="Times New Roman"/>
                <a:cs typeface="Times New Roman"/>
                <a:sym typeface="Times New Roman"/>
              </a:rPr>
            </a:br>
            <a:r>
              <a:rPr lang="en-US" sz="1600" b="1">
                <a:solidFill>
                  <a:srgbClr val="91FEE5"/>
                </a:solidFill>
                <a:latin typeface="Times New Roman"/>
                <a:ea typeface="Times New Roman"/>
                <a:cs typeface="Times New Roman"/>
                <a:sym typeface="Times New Roman"/>
              </a:rPr>
              <a:t>Applying IEEE-ACM Code of</a:t>
            </a:r>
            <a:br>
              <a:rPr lang="en-US" sz="1600" b="1">
                <a:solidFill>
                  <a:srgbClr val="91FEE5"/>
                </a:solidFill>
                <a:latin typeface="Times New Roman"/>
                <a:ea typeface="Times New Roman"/>
                <a:cs typeface="Times New Roman"/>
                <a:sym typeface="Times New Roman"/>
              </a:rPr>
            </a:br>
            <a:r>
              <a:rPr lang="en-US" sz="1600" b="1">
                <a:solidFill>
                  <a:srgbClr val="91FEE5"/>
                </a:solidFill>
                <a:latin typeface="Times New Roman"/>
                <a:ea typeface="Times New Roman"/>
                <a:cs typeface="Times New Roman"/>
                <a:sym typeface="Times New Roman"/>
              </a:rPr>
              <a:t>Ethics for the Software Engineers in</a:t>
            </a:r>
            <a:br>
              <a:rPr lang="en-US" sz="1600" b="1">
                <a:solidFill>
                  <a:srgbClr val="91FEE5"/>
                </a:solidFill>
                <a:latin typeface="Times New Roman"/>
                <a:ea typeface="Times New Roman"/>
                <a:cs typeface="Times New Roman"/>
                <a:sym typeface="Times New Roman"/>
              </a:rPr>
            </a:br>
            <a:r>
              <a:rPr lang="en-US" sz="1600" b="1">
                <a:solidFill>
                  <a:srgbClr val="91FEE5"/>
                </a:solidFill>
                <a:latin typeface="Times New Roman"/>
                <a:ea typeface="Times New Roman"/>
                <a:cs typeface="Times New Roman"/>
                <a:sym typeface="Times New Roman"/>
              </a:rPr>
              <a:t>Bangladesh: A Case Study</a:t>
            </a:r>
            <a:endParaRPr sz="2000" b="1">
              <a:solidFill>
                <a:srgbClr val="91FEE5"/>
              </a:solidFill>
              <a:latin typeface="Times New Roman"/>
              <a:ea typeface="Times New Roman"/>
              <a:cs typeface="Times New Roman"/>
              <a:sym typeface="Times New Roman"/>
            </a:endParaRPr>
          </a:p>
        </p:txBody>
      </p:sp>
      <p:sp>
        <p:nvSpPr>
          <p:cNvPr id="46" name="Google Shape;46;p1"/>
          <p:cNvSpPr txBox="1"/>
          <p:nvPr/>
        </p:nvSpPr>
        <p:spPr>
          <a:xfrm>
            <a:off x="289575" y="2836575"/>
            <a:ext cx="40578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i="0" u="none" strike="noStrike" cap="none">
                <a:solidFill>
                  <a:schemeClr val="lt1"/>
                </a:solidFill>
                <a:latin typeface="Times New Roman"/>
                <a:ea typeface="Times New Roman"/>
                <a:cs typeface="Times New Roman"/>
                <a:sym typeface="Times New Roman"/>
              </a:rPr>
              <a:t>Course teacher : </a:t>
            </a:r>
            <a:endParaRPr sz="180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i="0" u="none" strike="noStrike" cap="none">
                <a:solidFill>
                  <a:schemeClr val="lt1"/>
                </a:solidFill>
                <a:latin typeface="Times New Roman"/>
                <a:ea typeface="Times New Roman"/>
                <a:cs typeface="Times New Roman"/>
                <a:sym typeface="Times New Roman"/>
              </a:rPr>
              <a:t>Alida Bint</a:t>
            </a:r>
            <a:r>
              <a:rPr lang="en-US" sz="1800">
                <a:solidFill>
                  <a:schemeClr val="lt1"/>
                </a:solidFill>
                <a:latin typeface="Times New Roman"/>
                <a:ea typeface="Times New Roman"/>
                <a:cs typeface="Times New Roman"/>
                <a:sym typeface="Times New Roman"/>
              </a:rPr>
              <a:t>e </a:t>
            </a:r>
            <a:r>
              <a:rPr lang="en-US" sz="1800" i="0" u="none" strike="noStrike" cap="none">
                <a:solidFill>
                  <a:schemeClr val="lt1"/>
                </a:solidFill>
                <a:latin typeface="Times New Roman"/>
                <a:ea typeface="Times New Roman"/>
                <a:cs typeface="Times New Roman"/>
                <a:sym typeface="Times New Roman"/>
              </a:rPr>
              <a:t>Saqi</a:t>
            </a:r>
            <a:endParaRPr sz="180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i="0" u="none" strike="noStrike" cap="none">
                <a:solidFill>
                  <a:schemeClr val="lt1"/>
                </a:solidFill>
                <a:latin typeface="Times New Roman"/>
                <a:ea typeface="Times New Roman"/>
                <a:cs typeface="Times New Roman"/>
                <a:sym typeface="Times New Roman"/>
              </a:rPr>
              <a:t>Lecturer</a:t>
            </a:r>
            <a:r>
              <a:rPr lang="en-US" sz="1800">
                <a:solidFill>
                  <a:schemeClr val="lt1"/>
                </a:solidFill>
                <a:latin typeface="Times New Roman"/>
                <a:ea typeface="Times New Roman"/>
                <a:cs typeface="Times New Roman"/>
                <a:sym typeface="Times New Roman"/>
              </a:rPr>
              <a:t>, Department of  Law</a:t>
            </a:r>
            <a:endParaRPr sz="180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a:solidFill>
                  <a:schemeClr val="lt1"/>
                </a:solidFill>
                <a:latin typeface="Times New Roman"/>
                <a:ea typeface="Times New Roman"/>
                <a:cs typeface="Times New Roman"/>
                <a:sym typeface="Times New Roman"/>
              </a:rPr>
              <a:t>University of Asia Pacific</a:t>
            </a:r>
            <a:br>
              <a:rPr lang="en-US" sz="1800">
                <a:solidFill>
                  <a:schemeClr val="lt1"/>
                </a:solidFill>
                <a:latin typeface="Times New Roman"/>
                <a:ea typeface="Times New Roman"/>
                <a:cs typeface="Times New Roman"/>
                <a:sym typeface="Times New Roman"/>
              </a:rPr>
            </a:br>
            <a:endParaRPr sz="1800">
              <a:solidFill>
                <a:schemeClr val="lt1"/>
              </a:solidFill>
              <a:latin typeface="Times New Roman"/>
              <a:ea typeface="Times New Roman"/>
              <a:cs typeface="Times New Roman"/>
              <a:sym typeface="Times New Roman"/>
            </a:endParaRPr>
          </a:p>
        </p:txBody>
      </p:sp>
      <p:pic>
        <p:nvPicPr>
          <p:cNvPr id="47" name="Google Shape;47;p1"/>
          <p:cNvPicPr preferRelativeResize="0"/>
          <p:nvPr/>
        </p:nvPicPr>
        <p:blipFill>
          <a:blip r:embed="rId4">
            <a:alphaModFix/>
          </a:blip>
          <a:stretch>
            <a:fillRect/>
          </a:stretch>
        </p:blipFill>
        <p:spPr>
          <a:xfrm>
            <a:off x="4668950" y="1779125"/>
            <a:ext cx="4401575" cy="2428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c95d333683_3_8"/>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3000"/>
              <a:buFont typeface="Roboto Black"/>
              <a:buNone/>
            </a:pPr>
            <a:r>
              <a:rPr lang="en-US" sz="2700">
                <a:solidFill>
                  <a:schemeClr val="lt1"/>
                </a:solidFill>
                <a:latin typeface="Verdana"/>
                <a:ea typeface="Verdana"/>
                <a:cs typeface="Verdana"/>
                <a:sym typeface="Verdana"/>
              </a:rPr>
              <a:t>4.Professional Judgment</a:t>
            </a:r>
            <a:endParaRPr sz="3900" b="1">
              <a:latin typeface="Verdana"/>
              <a:ea typeface="Verdana"/>
              <a:cs typeface="Verdana"/>
              <a:sym typeface="Verdana"/>
            </a:endParaRPr>
          </a:p>
        </p:txBody>
      </p:sp>
      <p:cxnSp>
        <p:nvCxnSpPr>
          <p:cNvPr id="123" name="Google Shape;123;gc95d333683_3_8"/>
          <p:cNvCxnSpPr/>
          <p:nvPr/>
        </p:nvCxnSpPr>
        <p:spPr>
          <a:xfrm>
            <a:off x="311700" y="616020"/>
            <a:ext cx="8520600" cy="0"/>
          </a:xfrm>
          <a:prstGeom prst="straightConnector1">
            <a:avLst/>
          </a:prstGeom>
          <a:noFill/>
          <a:ln w="9525" cap="flat" cmpd="sng">
            <a:solidFill>
              <a:srgbClr val="48FFD5"/>
            </a:solidFill>
            <a:prstDash val="solid"/>
            <a:round/>
            <a:headEnd type="none" w="sm" len="sm"/>
            <a:tailEnd type="none" w="sm" len="sm"/>
          </a:ln>
        </p:spPr>
      </p:cxnSp>
      <p:pic>
        <p:nvPicPr>
          <p:cNvPr id="124" name="Google Shape;124;gc95d333683_3_8"/>
          <p:cNvPicPr preferRelativeResize="0"/>
          <p:nvPr/>
        </p:nvPicPr>
        <p:blipFill>
          <a:blip r:embed="rId3">
            <a:alphaModFix/>
          </a:blip>
          <a:stretch>
            <a:fillRect/>
          </a:stretch>
        </p:blipFill>
        <p:spPr>
          <a:xfrm>
            <a:off x="5974800" y="1256300"/>
            <a:ext cx="2857500" cy="2423900"/>
          </a:xfrm>
          <a:prstGeom prst="rect">
            <a:avLst/>
          </a:prstGeom>
          <a:noFill/>
          <a:ln>
            <a:noFill/>
          </a:ln>
        </p:spPr>
      </p:pic>
      <p:sp>
        <p:nvSpPr>
          <p:cNvPr id="125" name="Google Shape;125;gc95d333683_3_8"/>
          <p:cNvSpPr txBox="1"/>
          <p:nvPr/>
        </p:nvSpPr>
        <p:spPr>
          <a:xfrm>
            <a:off x="1037725" y="913650"/>
            <a:ext cx="694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FFFF"/>
              </a:solidFill>
            </a:endParaRPr>
          </a:p>
        </p:txBody>
      </p:sp>
      <p:sp>
        <p:nvSpPr>
          <p:cNvPr id="126" name="Google Shape;126;gc95d333683_3_8"/>
          <p:cNvSpPr txBox="1"/>
          <p:nvPr/>
        </p:nvSpPr>
        <p:spPr>
          <a:xfrm>
            <a:off x="535275" y="1256300"/>
            <a:ext cx="4985100" cy="2816700"/>
          </a:xfrm>
          <a:prstGeom prst="rect">
            <a:avLst/>
          </a:prstGeom>
          <a:noFill/>
          <a:ln>
            <a:noFill/>
          </a:ln>
        </p:spPr>
        <p:txBody>
          <a:bodyPr spcFirstLastPara="1" wrap="square" lIns="91425" tIns="91425" rIns="91425" bIns="91425" anchor="t" anchorCtr="0">
            <a:spAutoFit/>
          </a:bodyPr>
          <a:lstStyle/>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Temper all technical judgments  by the need to support and maintain human values. </a:t>
            </a:r>
            <a:endParaRPr sz="1900">
              <a:solidFill>
                <a:srgbClr val="FFFFFF"/>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Maintain professional objectivity.</a:t>
            </a:r>
            <a:endParaRPr sz="1900">
              <a:solidFill>
                <a:srgbClr val="FFFFFF"/>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Do not engage deceptive financial practices.</a:t>
            </a:r>
            <a:endParaRPr sz="1900">
              <a:solidFill>
                <a:srgbClr val="FFFFFF"/>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 Disclose conflicts of interest to all concerned parties.</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c95d333683_3_12"/>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US" sz="2700">
                <a:solidFill>
                  <a:schemeClr val="lt1"/>
                </a:solidFill>
                <a:latin typeface="Verdana"/>
                <a:ea typeface="Verdana"/>
                <a:cs typeface="Verdana"/>
                <a:sym typeface="Verdana"/>
              </a:rPr>
              <a:t>5.Management</a:t>
            </a:r>
            <a:endParaRPr sz="5000" b="1">
              <a:latin typeface="Verdana"/>
              <a:ea typeface="Verdana"/>
              <a:cs typeface="Verdana"/>
              <a:sym typeface="Verdana"/>
            </a:endParaRPr>
          </a:p>
        </p:txBody>
      </p:sp>
      <p:cxnSp>
        <p:nvCxnSpPr>
          <p:cNvPr id="132" name="Google Shape;132;gc95d333683_3_12"/>
          <p:cNvCxnSpPr/>
          <p:nvPr/>
        </p:nvCxnSpPr>
        <p:spPr>
          <a:xfrm>
            <a:off x="311700" y="684895"/>
            <a:ext cx="8520600" cy="0"/>
          </a:xfrm>
          <a:prstGeom prst="straightConnector1">
            <a:avLst/>
          </a:prstGeom>
          <a:noFill/>
          <a:ln w="9525" cap="flat" cmpd="sng">
            <a:solidFill>
              <a:srgbClr val="48FFD5"/>
            </a:solidFill>
            <a:prstDash val="solid"/>
            <a:round/>
            <a:headEnd type="none" w="sm" len="sm"/>
            <a:tailEnd type="none" w="sm" len="sm"/>
          </a:ln>
        </p:spPr>
      </p:cxnSp>
      <p:sp>
        <p:nvSpPr>
          <p:cNvPr id="133" name="Google Shape;133;gc95d333683_3_12"/>
          <p:cNvSpPr txBox="1"/>
          <p:nvPr/>
        </p:nvSpPr>
        <p:spPr>
          <a:xfrm>
            <a:off x="311700" y="1017150"/>
            <a:ext cx="5050200" cy="34017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1. Ensure that every project on which they develop is well-managed.</a:t>
            </a:r>
            <a:endParaRPr sz="19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2. Ensure that there is a fair agreement concerning ownership of any software.</a:t>
            </a:r>
            <a:endParaRPr sz="19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3. Not ask to do anything inconsistent with the Code.</a:t>
            </a:r>
            <a:endParaRPr sz="19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4. No one should be punished for raising ethical questions about a project.</a:t>
            </a:r>
            <a:endParaRPr sz="1900">
              <a:solidFill>
                <a:schemeClr val="lt1"/>
              </a:solidFill>
              <a:latin typeface="Times New Roman"/>
              <a:ea typeface="Times New Roman"/>
              <a:cs typeface="Times New Roman"/>
              <a:sym typeface="Times New Roman"/>
            </a:endParaRPr>
          </a:p>
        </p:txBody>
      </p:sp>
      <p:pic>
        <p:nvPicPr>
          <p:cNvPr id="134" name="Google Shape;134;gc95d333683_3_12"/>
          <p:cNvPicPr preferRelativeResize="0"/>
          <p:nvPr/>
        </p:nvPicPr>
        <p:blipFill>
          <a:blip r:embed="rId3">
            <a:alphaModFix/>
          </a:blip>
          <a:stretch>
            <a:fillRect/>
          </a:stretch>
        </p:blipFill>
        <p:spPr>
          <a:xfrm>
            <a:off x="5621550" y="1318875"/>
            <a:ext cx="3262800" cy="279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c95d333683_3_16"/>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US" sz="2700">
                <a:solidFill>
                  <a:schemeClr val="lt1"/>
                </a:solidFill>
                <a:latin typeface="Verdana"/>
                <a:ea typeface="Verdana"/>
                <a:cs typeface="Verdana"/>
                <a:sym typeface="Verdana"/>
              </a:rPr>
              <a:t>6.Profession</a:t>
            </a:r>
            <a:endParaRPr sz="6300" b="1">
              <a:latin typeface="Verdana"/>
              <a:ea typeface="Verdana"/>
              <a:cs typeface="Verdana"/>
              <a:sym typeface="Verdana"/>
            </a:endParaRPr>
          </a:p>
        </p:txBody>
      </p:sp>
      <p:cxnSp>
        <p:nvCxnSpPr>
          <p:cNvPr id="140" name="Google Shape;140;gc95d333683_3_16"/>
          <p:cNvCxnSpPr/>
          <p:nvPr/>
        </p:nvCxnSpPr>
        <p:spPr>
          <a:xfrm>
            <a:off x="311700" y="661945"/>
            <a:ext cx="8520600" cy="0"/>
          </a:xfrm>
          <a:prstGeom prst="straightConnector1">
            <a:avLst/>
          </a:prstGeom>
          <a:noFill/>
          <a:ln w="9525" cap="flat" cmpd="sng">
            <a:solidFill>
              <a:srgbClr val="48FFD5"/>
            </a:solidFill>
            <a:prstDash val="solid"/>
            <a:round/>
            <a:headEnd type="none" w="sm" len="sm"/>
            <a:tailEnd type="none" w="sm" len="sm"/>
          </a:ln>
        </p:spPr>
      </p:cxnSp>
      <p:sp>
        <p:nvSpPr>
          <p:cNvPr id="141" name="Google Shape;141;gc95d333683_3_16"/>
          <p:cNvSpPr txBox="1"/>
          <p:nvPr/>
        </p:nvSpPr>
        <p:spPr>
          <a:xfrm>
            <a:off x="643300" y="957100"/>
            <a:ext cx="3669000" cy="38403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Maintain honesty with public interest.</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Help develop an ethical environment.</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Promote commitment  of this code.</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Support followers of this code.</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Take responsible for errors.</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Promote public knowledge.</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Share software knowledge with the profession. </a:t>
            </a:r>
            <a:endParaRPr sz="1900">
              <a:solidFill>
                <a:srgbClr val="FFFFFF"/>
              </a:solidFill>
              <a:latin typeface="Times New Roman"/>
              <a:ea typeface="Times New Roman"/>
              <a:cs typeface="Times New Roman"/>
              <a:sym typeface="Times New Roman"/>
            </a:endParaRPr>
          </a:p>
        </p:txBody>
      </p:sp>
      <p:pic>
        <p:nvPicPr>
          <p:cNvPr id="142" name="Google Shape;142;gc95d333683_3_16"/>
          <p:cNvPicPr preferRelativeResize="0"/>
          <p:nvPr/>
        </p:nvPicPr>
        <p:blipFill>
          <a:blip r:embed="rId3">
            <a:alphaModFix/>
          </a:blip>
          <a:stretch>
            <a:fillRect/>
          </a:stretch>
        </p:blipFill>
        <p:spPr>
          <a:xfrm>
            <a:off x="4955475" y="1249950"/>
            <a:ext cx="3876826" cy="28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c95d333683_3_20"/>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US" sz="2700">
                <a:solidFill>
                  <a:schemeClr val="lt1"/>
                </a:solidFill>
                <a:latin typeface="Verdana"/>
                <a:ea typeface="Verdana"/>
                <a:cs typeface="Verdana"/>
                <a:sym typeface="Verdana"/>
              </a:rPr>
              <a:t>7.Colleagues</a:t>
            </a:r>
            <a:endParaRPr sz="2700" b="1">
              <a:latin typeface="Verdana"/>
              <a:ea typeface="Verdana"/>
              <a:cs typeface="Verdana"/>
              <a:sym typeface="Verdana"/>
            </a:endParaRPr>
          </a:p>
        </p:txBody>
      </p:sp>
      <p:cxnSp>
        <p:nvCxnSpPr>
          <p:cNvPr id="148" name="Google Shape;148;gc95d333683_3_20"/>
          <p:cNvCxnSpPr/>
          <p:nvPr/>
        </p:nvCxnSpPr>
        <p:spPr>
          <a:xfrm>
            <a:off x="311700" y="673420"/>
            <a:ext cx="8520600" cy="0"/>
          </a:xfrm>
          <a:prstGeom prst="straightConnector1">
            <a:avLst/>
          </a:prstGeom>
          <a:noFill/>
          <a:ln w="9525" cap="flat" cmpd="sng">
            <a:solidFill>
              <a:srgbClr val="48FFD5"/>
            </a:solidFill>
            <a:prstDash val="solid"/>
            <a:round/>
            <a:headEnd type="none" w="sm" len="sm"/>
            <a:tailEnd type="none" w="sm" len="sm"/>
          </a:ln>
        </p:spPr>
      </p:cxnSp>
      <p:pic>
        <p:nvPicPr>
          <p:cNvPr id="149" name="Google Shape;149;gc95d333683_3_20"/>
          <p:cNvPicPr preferRelativeResize="0"/>
          <p:nvPr/>
        </p:nvPicPr>
        <p:blipFill>
          <a:blip r:embed="rId3">
            <a:alphaModFix/>
          </a:blip>
          <a:stretch>
            <a:fillRect/>
          </a:stretch>
        </p:blipFill>
        <p:spPr>
          <a:xfrm>
            <a:off x="5308725" y="1192425"/>
            <a:ext cx="3341824" cy="3209400"/>
          </a:xfrm>
          <a:prstGeom prst="rect">
            <a:avLst/>
          </a:prstGeom>
          <a:noFill/>
          <a:ln>
            <a:noFill/>
          </a:ln>
        </p:spPr>
      </p:pic>
      <p:sp>
        <p:nvSpPr>
          <p:cNvPr id="150" name="Google Shape;150;gc95d333683_3_20"/>
          <p:cNvSpPr txBox="1"/>
          <p:nvPr/>
        </p:nvSpPr>
        <p:spPr>
          <a:xfrm>
            <a:off x="415025" y="1080825"/>
            <a:ext cx="4603800" cy="3432600"/>
          </a:xfrm>
          <a:prstGeom prst="rect">
            <a:avLst/>
          </a:prstGeom>
          <a:noFill/>
          <a:ln>
            <a:noFill/>
          </a:ln>
        </p:spPr>
        <p:txBody>
          <a:bodyPr spcFirstLastPara="1" wrap="square" lIns="91425" tIns="91425" rIns="91425" bIns="91425" anchor="t" anchorCtr="0">
            <a:spAutoFit/>
          </a:bodyPr>
          <a:lstStyle/>
          <a:p>
            <a:pPr marL="457200" lvl="0" indent="-361950" algn="l" rtl="0">
              <a:lnSpc>
                <a:spcPct val="100000"/>
              </a:lnSpc>
              <a:spcBef>
                <a:spcPts val="0"/>
              </a:spcBef>
              <a:spcAft>
                <a:spcPts val="0"/>
              </a:spcAft>
              <a:buClr>
                <a:srgbClr val="FFFFFF"/>
              </a:buClr>
              <a:buSzPts val="2100"/>
              <a:buFont typeface="Times New Roman"/>
              <a:buChar char="❏"/>
            </a:pPr>
            <a:r>
              <a:rPr lang="en-US" sz="1900">
                <a:solidFill>
                  <a:srgbClr val="FFFFFF"/>
                </a:solidFill>
                <a:latin typeface="Times New Roman"/>
                <a:ea typeface="Times New Roman"/>
                <a:cs typeface="Times New Roman"/>
                <a:sym typeface="Times New Roman"/>
              </a:rPr>
              <a:t>Encourage colleagues to adhere to this Code.</a:t>
            </a: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Assist colleagues in professional development.</a:t>
            </a: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Review the work of others in an objective, candid, and properly-documented way.</a:t>
            </a: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Give a fair hearing to the opinions, concerns, or complaints of a colleague.</a:t>
            </a:r>
            <a:endParaRPr sz="1900">
              <a:solidFill>
                <a:srgbClr val="FFFFFF"/>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Not unfairly intervene in the career of any colleague</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c95d333683_3_39"/>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US" sz="2700">
                <a:solidFill>
                  <a:schemeClr val="lt1"/>
                </a:solidFill>
                <a:latin typeface="Verdana"/>
                <a:ea typeface="Verdana"/>
                <a:cs typeface="Verdana"/>
                <a:sym typeface="Verdana"/>
              </a:rPr>
              <a:t>8.Self</a:t>
            </a:r>
            <a:endParaRPr sz="2900" b="1">
              <a:latin typeface="Verdana"/>
              <a:ea typeface="Verdana"/>
              <a:cs typeface="Verdana"/>
              <a:sym typeface="Verdana"/>
            </a:endParaRPr>
          </a:p>
        </p:txBody>
      </p:sp>
      <p:cxnSp>
        <p:nvCxnSpPr>
          <p:cNvPr id="156" name="Google Shape;156;gc95d333683_3_39"/>
          <p:cNvCxnSpPr/>
          <p:nvPr/>
        </p:nvCxnSpPr>
        <p:spPr>
          <a:xfrm rot="10800000" flipH="1">
            <a:off x="562775" y="678000"/>
            <a:ext cx="7979400" cy="23100"/>
          </a:xfrm>
          <a:prstGeom prst="straightConnector1">
            <a:avLst/>
          </a:prstGeom>
          <a:noFill/>
          <a:ln w="9525" cap="flat" cmpd="sng">
            <a:solidFill>
              <a:srgbClr val="48FFD5"/>
            </a:solidFill>
            <a:prstDash val="solid"/>
            <a:round/>
            <a:headEnd type="none" w="sm" len="sm"/>
            <a:tailEnd type="none" w="sm" len="sm"/>
          </a:ln>
        </p:spPr>
      </p:cxnSp>
      <p:pic>
        <p:nvPicPr>
          <p:cNvPr id="157" name="Google Shape;157;gc95d333683_3_39"/>
          <p:cNvPicPr preferRelativeResize="0"/>
          <p:nvPr/>
        </p:nvPicPr>
        <p:blipFill>
          <a:blip r:embed="rId3">
            <a:alphaModFix/>
          </a:blip>
          <a:stretch>
            <a:fillRect/>
          </a:stretch>
        </p:blipFill>
        <p:spPr>
          <a:xfrm>
            <a:off x="5186625" y="1248800"/>
            <a:ext cx="3355550" cy="2875551"/>
          </a:xfrm>
          <a:prstGeom prst="rect">
            <a:avLst/>
          </a:prstGeom>
          <a:noFill/>
          <a:ln>
            <a:noFill/>
          </a:ln>
        </p:spPr>
      </p:pic>
      <p:sp>
        <p:nvSpPr>
          <p:cNvPr id="158" name="Google Shape;158;gc95d333683_3_39"/>
          <p:cNvSpPr txBox="1"/>
          <p:nvPr/>
        </p:nvSpPr>
        <p:spPr>
          <a:xfrm>
            <a:off x="838400" y="1828650"/>
            <a:ext cx="3921300" cy="14862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Knowledge Development</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Improve ability</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Follow the government law</a:t>
            </a:r>
            <a:endParaRPr sz="1900">
              <a:solidFill>
                <a:srgbClr val="FFFFFF"/>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Not influence</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ctrTitle"/>
          </p:nvPr>
        </p:nvSpPr>
        <p:spPr>
          <a:xfrm>
            <a:off x="311700" y="1794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sz="2600" dirty="0">
                <a:solidFill>
                  <a:schemeClr val="lt1"/>
                </a:solidFill>
                <a:latin typeface="Verdana"/>
                <a:ea typeface="Verdana"/>
                <a:cs typeface="Verdana"/>
                <a:sym typeface="Verdana"/>
              </a:rPr>
              <a:t>How we initiated Our Case study</a:t>
            </a:r>
            <a:endParaRPr sz="2600" b="1" dirty="0">
              <a:latin typeface="Verdana"/>
              <a:ea typeface="Verdana"/>
              <a:cs typeface="Verdana"/>
              <a:sym typeface="Verdana"/>
            </a:endParaRPr>
          </a:p>
        </p:txBody>
      </p:sp>
      <p:cxnSp>
        <p:nvCxnSpPr>
          <p:cNvPr id="164" name="Google Shape;164;p8"/>
          <p:cNvCxnSpPr/>
          <p:nvPr/>
        </p:nvCxnSpPr>
        <p:spPr>
          <a:xfrm rot="10800000" flipH="1">
            <a:off x="402750" y="857975"/>
            <a:ext cx="8260800" cy="26100"/>
          </a:xfrm>
          <a:prstGeom prst="straightConnector1">
            <a:avLst/>
          </a:prstGeom>
          <a:noFill/>
          <a:ln w="9525" cap="flat" cmpd="sng">
            <a:solidFill>
              <a:srgbClr val="48FFD5"/>
            </a:solidFill>
            <a:prstDash val="solid"/>
            <a:round/>
            <a:headEnd type="none" w="sm" len="sm"/>
            <a:tailEnd type="none" w="sm" len="sm"/>
          </a:ln>
        </p:spPr>
      </p:cxnSp>
      <p:sp>
        <p:nvSpPr>
          <p:cNvPr id="165" name="Google Shape;165;p8"/>
          <p:cNvSpPr txBox="1"/>
          <p:nvPr/>
        </p:nvSpPr>
        <p:spPr>
          <a:xfrm>
            <a:off x="930300" y="2403650"/>
            <a:ext cx="7283400" cy="15699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900">
              <a:latin typeface="Times New Roman"/>
              <a:ea typeface="Times New Roman"/>
              <a:cs typeface="Times New Roman"/>
              <a:sym typeface="Times New Roman"/>
            </a:endParaRPr>
          </a:p>
          <a:p>
            <a:pPr marL="457200" marR="0" lvl="0" indent="-349250" algn="l" rtl="0">
              <a:lnSpc>
                <a:spcPct val="100000"/>
              </a:lnSpc>
              <a:spcBef>
                <a:spcPts val="0"/>
              </a:spcBef>
              <a:spcAft>
                <a:spcPts val="0"/>
              </a:spcAft>
              <a:buClr>
                <a:schemeClr val="lt1"/>
              </a:buClr>
              <a:buSzPts val="1900"/>
              <a:buFont typeface="Times New Roman"/>
              <a:buChar char="❏"/>
            </a:pPr>
            <a:r>
              <a:rPr lang="en-US" sz="1900" i="0" u="none" strike="noStrike" cap="none">
                <a:solidFill>
                  <a:schemeClr val="lt1"/>
                </a:solidFill>
                <a:latin typeface="Times New Roman"/>
                <a:ea typeface="Times New Roman"/>
                <a:cs typeface="Times New Roman"/>
                <a:sym typeface="Times New Roman"/>
              </a:rPr>
              <a:t>Survey on software engineering professionals </a:t>
            </a:r>
            <a:endParaRPr sz="1900" i="0" u="none" strike="noStrike" cap="none">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1900">
              <a:solidFill>
                <a:schemeClr val="lt1"/>
              </a:solidFill>
              <a:latin typeface="Times New Roman"/>
              <a:ea typeface="Times New Roman"/>
              <a:cs typeface="Times New Roman"/>
              <a:sym typeface="Times New Roman"/>
            </a:endParaRPr>
          </a:p>
          <a:p>
            <a:pPr marL="457200" marR="0" lvl="0" indent="-349250" algn="l" rtl="0">
              <a:lnSpc>
                <a:spcPct val="100000"/>
              </a:lnSpc>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Survey on CSE students</a:t>
            </a:r>
            <a:endParaRPr sz="19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166" name="Google Shape;166;p8"/>
          <p:cNvSpPr txBox="1"/>
          <p:nvPr/>
        </p:nvSpPr>
        <p:spPr>
          <a:xfrm>
            <a:off x="1255200" y="956013"/>
            <a:ext cx="6633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solidFill>
                  <a:schemeClr val="lt1"/>
                </a:solidFill>
                <a:latin typeface="Verdana"/>
                <a:ea typeface="Verdana"/>
                <a:cs typeface="Verdana"/>
                <a:sym typeface="Verdana"/>
              </a:rPr>
              <a:t>On perspective of Bangladesh</a:t>
            </a:r>
            <a:endParaRPr sz="2400" dirty="0">
              <a:solidFill>
                <a:schemeClr val="lt1"/>
              </a:solidFill>
              <a:latin typeface="Verdana"/>
              <a:ea typeface="Verdana"/>
              <a:cs typeface="Verdana"/>
              <a:sym typeface="Verdana"/>
            </a:endParaRPr>
          </a:p>
          <a:p>
            <a:pPr marL="0" lvl="0" indent="0" algn="ctr" rtl="0">
              <a:spcBef>
                <a:spcPts val="0"/>
              </a:spcBef>
              <a:spcAft>
                <a:spcPts val="0"/>
              </a:spcAft>
              <a:buNone/>
            </a:pPr>
            <a:r>
              <a:rPr lang="en-US" sz="2400" dirty="0">
                <a:solidFill>
                  <a:schemeClr val="lt1"/>
                </a:solidFill>
                <a:latin typeface="Verdana"/>
                <a:ea typeface="Verdana"/>
                <a:cs typeface="Verdana"/>
                <a:sym typeface="Verdana"/>
              </a:rPr>
              <a:t>(Analysis report)</a:t>
            </a:r>
            <a:endParaRPr sz="2400" dirty="0">
              <a:solidFill>
                <a:schemeClr val="l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ctrTitle"/>
          </p:nvPr>
        </p:nvSpPr>
        <p:spPr>
          <a:xfrm>
            <a:off x="265775" y="195200"/>
            <a:ext cx="8520600" cy="52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US" sz="2400" b="1">
                <a:solidFill>
                  <a:schemeClr val="lt1"/>
                </a:solidFill>
                <a:latin typeface="Verdana"/>
                <a:ea typeface="Verdana"/>
                <a:cs typeface="Verdana"/>
                <a:sym typeface="Verdana"/>
              </a:rPr>
              <a:t>Conclusion</a:t>
            </a:r>
            <a:endParaRPr b="1">
              <a:latin typeface="Verdana"/>
              <a:ea typeface="Verdana"/>
              <a:cs typeface="Verdana"/>
              <a:sym typeface="Verdana"/>
            </a:endParaRPr>
          </a:p>
        </p:txBody>
      </p:sp>
      <p:cxnSp>
        <p:nvCxnSpPr>
          <p:cNvPr id="172" name="Google Shape;172;p12"/>
          <p:cNvCxnSpPr/>
          <p:nvPr/>
        </p:nvCxnSpPr>
        <p:spPr>
          <a:xfrm>
            <a:off x="311700" y="868595"/>
            <a:ext cx="8520600" cy="0"/>
          </a:xfrm>
          <a:prstGeom prst="straightConnector1">
            <a:avLst/>
          </a:prstGeom>
          <a:noFill/>
          <a:ln w="9525" cap="flat" cmpd="sng">
            <a:solidFill>
              <a:srgbClr val="48FFD5"/>
            </a:solidFill>
            <a:prstDash val="solid"/>
            <a:round/>
            <a:headEnd type="none" w="sm" len="sm"/>
            <a:tailEnd type="none" w="sm" len="sm"/>
          </a:ln>
        </p:spPr>
      </p:cxnSp>
      <p:sp>
        <p:nvSpPr>
          <p:cNvPr id="173" name="Google Shape;173;p12"/>
          <p:cNvSpPr txBox="1"/>
          <p:nvPr/>
        </p:nvSpPr>
        <p:spPr>
          <a:xfrm>
            <a:off x="1016875" y="1492350"/>
            <a:ext cx="7249800" cy="2158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900">
                <a:solidFill>
                  <a:srgbClr val="FFFFFF"/>
                </a:solidFill>
                <a:latin typeface="Times New Roman"/>
                <a:ea typeface="Times New Roman"/>
                <a:cs typeface="Times New Roman"/>
                <a:sym typeface="Times New Roman"/>
              </a:rPr>
              <a:t>Software engineering involves a large number of professionals to together with upmost co ordination.It is their fore necessary that all code of ethics in this field be followed by all members and stakeholders so as to be loyal to their duties and minimize conflict and errors.This will ensure that end products delivered by software engineering bodies be meaningful and best standards.</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77"/>
        <p:cNvGrpSpPr/>
        <p:nvPr/>
      </p:nvGrpSpPr>
      <p:grpSpPr>
        <a:xfrm>
          <a:off x="0" y="0"/>
          <a:ext cx="0" cy="0"/>
          <a:chOff x="0" y="0"/>
          <a:chExt cx="0" cy="0"/>
        </a:xfrm>
      </p:grpSpPr>
      <p:pic>
        <p:nvPicPr>
          <p:cNvPr id="178" name="Google Shape;178;p16"/>
          <p:cNvPicPr preferRelativeResize="0"/>
          <p:nvPr/>
        </p:nvPicPr>
        <p:blipFill>
          <a:blip r:embed="rId3">
            <a:alphaModFix/>
          </a:blip>
          <a:stretch>
            <a:fillRect/>
          </a:stretch>
        </p:blipFill>
        <p:spPr>
          <a:xfrm>
            <a:off x="3662900" y="546375"/>
            <a:ext cx="5857875" cy="4273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txBox="1"/>
          <p:nvPr/>
        </p:nvSpPr>
        <p:spPr>
          <a:xfrm>
            <a:off x="3539055" y="83967"/>
            <a:ext cx="45720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i="0" u="none" strike="noStrike" cap="none">
                <a:solidFill>
                  <a:schemeClr val="lt1"/>
                </a:solidFill>
                <a:latin typeface="Verdana"/>
                <a:ea typeface="Verdana"/>
                <a:cs typeface="Verdana"/>
                <a:sym typeface="Verdana"/>
              </a:rPr>
              <a:t>Presented By</a:t>
            </a:r>
            <a:endParaRPr sz="1300">
              <a:latin typeface="Verdana"/>
              <a:ea typeface="Verdana"/>
              <a:cs typeface="Verdana"/>
              <a:sym typeface="Verdana"/>
            </a:endParaRPr>
          </a:p>
        </p:txBody>
      </p:sp>
      <p:graphicFrame>
        <p:nvGraphicFramePr>
          <p:cNvPr id="53" name="Google Shape;53;p2"/>
          <p:cNvGraphicFramePr/>
          <p:nvPr/>
        </p:nvGraphicFramePr>
        <p:xfrm>
          <a:off x="1195755" y="1165908"/>
          <a:ext cx="3000000" cy="3000000"/>
        </p:xfrm>
        <a:graphic>
          <a:graphicData uri="http://schemas.openxmlformats.org/drawingml/2006/table">
            <a:tbl>
              <a:tblPr firstRow="1" bandRow="1">
                <a:noFill/>
                <a:tableStyleId>{33C79B96-F85F-47B8-A537-C611FC750D76}</a:tableStyleId>
              </a:tblPr>
              <a:tblGrid>
                <a:gridCol w="1048050">
                  <a:extLst>
                    <a:ext uri="{9D8B030D-6E8A-4147-A177-3AD203B41FA5}">
                      <a16:colId xmlns:a16="http://schemas.microsoft.com/office/drawing/2014/main" val="20000"/>
                    </a:ext>
                  </a:extLst>
                </a:gridCol>
                <a:gridCol w="3491125">
                  <a:extLst>
                    <a:ext uri="{9D8B030D-6E8A-4147-A177-3AD203B41FA5}">
                      <a16:colId xmlns:a16="http://schemas.microsoft.com/office/drawing/2014/main" val="20001"/>
                    </a:ext>
                  </a:extLst>
                </a:gridCol>
                <a:gridCol w="2269575">
                  <a:extLst>
                    <a:ext uri="{9D8B030D-6E8A-4147-A177-3AD203B41FA5}">
                      <a16:colId xmlns:a16="http://schemas.microsoft.com/office/drawing/2014/main" val="20002"/>
                    </a:ext>
                  </a:extLst>
                </a:gridCol>
              </a:tblGrid>
              <a:tr h="380100">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Verdana"/>
                          <a:ea typeface="Verdana"/>
                          <a:cs typeface="Verdana"/>
                          <a:sym typeface="Verdana"/>
                        </a:rPr>
                        <a:t>Serial</a:t>
                      </a:r>
                      <a:endParaRPr>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Verdana"/>
                          <a:ea typeface="Verdana"/>
                          <a:cs typeface="Verdana"/>
                          <a:sym typeface="Verdana"/>
                        </a:rPr>
                        <a:t>Name</a:t>
                      </a:r>
                      <a:endParaRPr>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Verdana"/>
                          <a:ea typeface="Verdana"/>
                          <a:cs typeface="Verdana"/>
                          <a:sym typeface="Verdana"/>
                        </a:rPr>
                        <a:t>Id</a:t>
                      </a:r>
                      <a:endParaRPr>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i="0" u="none" strike="noStrike" cap="none">
                          <a:solidFill>
                            <a:schemeClr val="lt1"/>
                          </a:solidFill>
                          <a:latin typeface="Times New Roman"/>
                          <a:ea typeface="Times New Roman"/>
                          <a:cs typeface="Times New Roman"/>
                          <a:sym typeface="Times New Roman"/>
                        </a:rPr>
                        <a:t>Israt Jahan Isha</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17201001</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2.</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Biswambar </a:t>
                      </a:r>
                      <a:r>
                        <a:rPr lang="en-US">
                          <a:solidFill>
                            <a:schemeClr val="lt1"/>
                          </a:solidFill>
                          <a:latin typeface="Times New Roman"/>
                          <a:ea typeface="Times New Roman"/>
                          <a:cs typeface="Times New Roman"/>
                          <a:sym typeface="Times New Roman"/>
                        </a:rPr>
                        <a:t>S</a:t>
                      </a:r>
                      <a:r>
                        <a:rPr lang="en-US" sz="1400" u="none" strike="noStrike" cap="none">
                          <a:solidFill>
                            <a:schemeClr val="lt1"/>
                          </a:solidFill>
                          <a:latin typeface="Times New Roman"/>
                          <a:ea typeface="Times New Roman"/>
                          <a:cs typeface="Times New Roman"/>
                          <a:sym typeface="Times New Roman"/>
                        </a:rPr>
                        <a:t>arker</a:t>
                      </a:r>
                      <a:endParaRPr sz="1400" i="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Times New Roman"/>
                          <a:ea typeface="Times New Roman"/>
                          <a:cs typeface="Times New Roman"/>
                          <a:sym typeface="Times New Roman"/>
                        </a:rPr>
                        <a:t>17201005</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0100">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Rakefa Tus Sabah</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Times New Roman"/>
                          <a:ea typeface="Times New Roman"/>
                          <a:cs typeface="Times New Roman"/>
                          <a:sym typeface="Times New Roman"/>
                        </a:rPr>
                        <a:t>17201024</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4.</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Niamul Hasan</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17201026</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5</a:t>
                      </a:r>
                      <a:r>
                        <a:rPr lang="en-US" sz="1400" u="none" strike="noStrike" cap="none">
                          <a:solidFill>
                            <a:schemeClr val="lt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Tahura Nasrin</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Times New Roman"/>
                          <a:ea typeface="Times New Roman"/>
                          <a:cs typeface="Times New Roman"/>
                          <a:sym typeface="Times New Roman"/>
                        </a:rPr>
                        <a:t>17201031</a:t>
                      </a:r>
                      <a:endParaRPr>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5"/>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6</a:t>
                      </a:r>
                      <a:r>
                        <a:rPr lang="en-US" sz="1400" u="none" strike="noStrike" cap="none">
                          <a:solidFill>
                            <a:schemeClr val="lt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chemeClr val="lt1"/>
                          </a:solidFill>
                          <a:latin typeface="Times New Roman"/>
                          <a:ea typeface="Times New Roman"/>
                          <a:cs typeface="Times New Roman"/>
                          <a:sym typeface="Times New Roman"/>
                        </a:rPr>
                        <a:t>Md. Abdur Rahman Emon </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Times New Roman"/>
                          <a:ea typeface="Times New Roman"/>
                          <a:cs typeface="Times New Roman"/>
                          <a:sym typeface="Times New Roman"/>
                        </a:rPr>
                        <a:t>17201032</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0100">
                <a:tc>
                  <a:txBody>
                    <a:bodyPr/>
                    <a:lstStyle/>
                    <a:p>
                      <a:pPr marL="0" marR="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7.</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i="0" u="none" strike="noStrike" cap="none">
                          <a:solidFill>
                            <a:schemeClr val="lt1"/>
                          </a:solidFill>
                          <a:latin typeface="Times New Roman"/>
                          <a:ea typeface="Times New Roman"/>
                          <a:cs typeface="Times New Roman"/>
                          <a:sym typeface="Times New Roman"/>
                        </a:rPr>
                        <a:t>Md Habibullah Sheikh</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Times New Roman"/>
                          <a:ea typeface="Times New Roman"/>
                          <a:cs typeface="Times New Roman"/>
                          <a:sym typeface="Times New Roman"/>
                        </a:rPr>
                        <a:t>17201049</a:t>
                      </a:r>
                      <a:endParaRPr sz="1400" u="none" strike="noStrike" cap="none">
                        <a:solidFill>
                          <a:schemeClr val="lt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ctrTitle"/>
          </p:nvPr>
        </p:nvSpPr>
        <p:spPr>
          <a:xfrm>
            <a:off x="311700" y="17079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sz="2700">
                <a:latin typeface="Verdana"/>
                <a:ea typeface="Verdana"/>
                <a:cs typeface="Verdana"/>
                <a:sym typeface="Verdana"/>
              </a:rPr>
              <a:t>Definition</a:t>
            </a:r>
            <a:r>
              <a:rPr lang="en-US" sz="2700" b="1">
                <a:latin typeface="Verdana"/>
                <a:ea typeface="Verdana"/>
                <a:cs typeface="Verdana"/>
                <a:sym typeface="Verdana"/>
              </a:rPr>
              <a:t> </a:t>
            </a:r>
            <a:endParaRPr sz="2700" b="1">
              <a:latin typeface="Verdana"/>
              <a:ea typeface="Verdana"/>
              <a:cs typeface="Verdana"/>
              <a:sym typeface="Verdana"/>
            </a:endParaRPr>
          </a:p>
        </p:txBody>
      </p:sp>
      <p:cxnSp>
        <p:nvCxnSpPr>
          <p:cNvPr id="59" name="Google Shape;59;p3"/>
          <p:cNvCxnSpPr/>
          <p:nvPr/>
        </p:nvCxnSpPr>
        <p:spPr>
          <a:xfrm>
            <a:off x="311700" y="938140"/>
            <a:ext cx="8520600" cy="0"/>
          </a:xfrm>
          <a:prstGeom prst="straightConnector1">
            <a:avLst/>
          </a:prstGeom>
          <a:noFill/>
          <a:ln w="9525" cap="flat" cmpd="sng">
            <a:solidFill>
              <a:srgbClr val="48FFD5"/>
            </a:solidFill>
            <a:prstDash val="solid"/>
            <a:round/>
            <a:headEnd type="none" w="sm" len="sm"/>
            <a:tailEnd type="none" w="sm" len="sm"/>
          </a:ln>
        </p:spPr>
      </p:cxnSp>
      <p:pic>
        <p:nvPicPr>
          <p:cNvPr id="60" name="Google Shape;60;p3"/>
          <p:cNvPicPr preferRelativeResize="0"/>
          <p:nvPr/>
        </p:nvPicPr>
        <p:blipFill rotWithShape="1">
          <a:blip r:embed="rId3">
            <a:alphaModFix/>
          </a:blip>
          <a:srcRect/>
          <a:stretch/>
        </p:blipFill>
        <p:spPr>
          <a:xfrm>
            <a:off x="6293399" y="1591637"/>
            <a:ext cx="2478476" cy="2478476"/>
          </a:xfrm>
          <a:prstGeom prst="rect">
            <a:avLst/>
          </a:prstGeom>
          <a:noFill/>
          <a:ln>
            <a:noFill/>
          </a:ln>
        </p:spPr>
      </p:pic>
      <p:sp>
        <p:nvSpPr>
          <p:cNvPr id="61" name="Google Shape;61;p3"/>
          <p:cNvSpPr txBox="1"/>
          <p:nvPr/>
        </p:nvSpPr>
        <p:spPr>
          <a:xfrm>
            <a:off x="311700" y="2527575"/>
            <a:ext cx="5981700" cy="606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FFFFFF"/>
              </a:buClr>
              <a:buSzPts val="3000"/>
              <a:buFont typeface="Roboto Black"/>
              <a:buNone/>
            </a:pPr>
            <a:r>
              <a:rPr lang="en-US" sz="2700" i="0" u="none" strike="noStrike" cap="none">
                <a:solidFill>
                  <a:schemeClr val="lt1"/>
                </a:solidFill>
                <a:latin typeface="Verdana"/>
                <a:ea typeface="Verdana"/>
                <a:cs typeface="Verdana"/>
                <a:sym typeface="Verdana"/>
              </a:rPr>
              <a:t>What is IEEE-ACM Code of</a:t>
            </a:r>
            <a:br>
              <a:rPr lang="en-US" sz="2700" i="0" u="none" strike="noStrike" cap="none">
                <a:solidFill>
                  <a:schemeClr val="lt1"/>
                </a:solidFill>
                <a:latin typeface="Verdana"/>
                <a:ea typeface="Verdana"/>
                <a:cs typeface="Verdana"/>
                <a:sym typeface="Verdana"/>
              </a:rPr>
            </a:br>
            <a:r>
              <a:rPr lang="en-US" sz="2700" i="0" u="none" strike="noStrike" cap="none">
                <a:solidFill>
                  <a:schemeClr val="lt1"/>
                </a:solidFill>
                <a:latin typeface="Verdana"/>
                <a:ea typeface="Verdana"/>
                <a:cs typeface="Verdana"/>
                <a:sym typeface="Verdana"/>
              </a:rPr>
              <a:t>Ethics ? </a:t>
            </a:r>
            <a:endParaRPr sz="1300">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ctrTitle"/>
          </p:nvPr>
        </p:nvSpPr>
        <p:spPr>
          <a:xfrm>
            <a:off x="311700" y="17079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sz="2700">
                <a:latin typeface="Verdana"/>
                <a:ea typeface="Verdana"/>
                <a:cs typeface="Verdana"/>
                <a:sym typeface="Verdana"/>
              </a:rPr>
              <a:t>Why should we follow?</a:t>
            </a:r>
            <a:endParaRPr sz="2700" b="1">
              <a:latin typeface="Verdana"/>
              <a:ea typeface="Verdana"/>
              <a:cs typeface="Verdana"/>
              <a:sym typeface="Verdana"/>
            </a:endParaRPr>
          </a:p>
        </p:txBody>
      </p:sp>
      <p:cxnSp>
        <p:nvCxnSpPr>
          <p:cNvPr id="67" name="Google Shape;67;p4"/>
          <p:cNvCxnSpPr/>
          <p:nvPr/>
        </p:nvCxnSpPr>
        <p:spPr>
          <a:xfrm>
            <a:off x="311700" y="777390"/>
            <a:ext cx="8520600" cy="0"/>
          </a:xfrm>
          <a:prstGeom prst="straightConnector1">
            <a:avLst/>
          </a:prstGeom>
          <a:noFill/>
          <a:ln w="9525" cap="flat" cmpd="sng">
            <a:solidFill>
              <a:srgbClr val="48FFD5"/>
            </a:solidFill>
            <a:prstDash val="solid"/>
            <a:round/>
            <a:headEnd type="none" w="sm" len="sm"/>
            <a:tailEnd type="none" w="sm" len="sm"/>
          </a:ln>
        </p:spPr>
      </p:cxnSp>
      <p:pic>
        <p:nvPicPr>
          <p:cNvPr id="68" name="Google Shape;68;p4"/>
          <p:cNvPicPr preferRelativeResize="0"/>
          <p:nvPr/>
        </p:nvPicPr>
        <p:blipFill>
          <a:blip r:embed="rId3">
            <a:alphaModFix/>
          </a:blip>
          <a:stretch>
            <a:fillRect/>
          </a:stretch>
        </p:blipFill>
        <p:spPr>
          <a:xfrm>
            <a:off x="5559250" y="1296500"/>
            <a:ext cx="3158726" cy="2815925"/>
          </a:xfrm>
          <a:prstGeom prst="rect">
            <a:avLst/>
          </a:prstGeom>
          <a:noFill/>
          <a:ln>
            <a:noFill/>
          </a:ln>
        </p:spPr>
      </p:pic>
      <p:sp>
        <p:nvSpPr>
          <p:cNvPr id="69" name="Google Shape;69;p4"/>
          <p:cNvSpPr txBox="1"/>
          <p:nvPr/>
        </p:nvSpPr>
        <p:spPr>
          <a:xfrm>
            <a:off x="311700" y="1516275"/>
            <a:ext cx="44202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lt1"/>
              </a:buClr>
              <a:buSzPts val="1900"/>
              <a:buFont typeface="Wingdings" panose="05000000000000000000" pitchFamily="2" charset="2"/>
              <a:buChar char="q"/>
            </a:pPr>
            <a:r>
              <a:rPr lang="en-US" sz="1900" dirty="0">
                <a:solidFill>
                  <a:schemeClr val="lt1"/>
                </a:solidFill>
                <a:latin typeface="Times New Roman"/>
                <a:ea typeface="Times New Roman"/>
                <a:cs typeface="Times New Roman"/>
                <a:sym typeface="Times New Roman"/>
              </a:rPr>
              <a:t>General ethical imperatives</a:t>
            </a:r>
            <a:endParaRPr sz="1900" dirty="0">
              <a:solidFill>
                <a:schemeClr val="lt1"/>
              </a:solidFill>
              <a:latin typeface="Times New Roman"/>
              <a:ea typeface="Times New Roman"/>
              <a:cs typeface="Times New Roman"/>
              <a:sym typeface="Times New Roman"/>
            </a:endParaRPr>
          </a:p>
          <a:p>
            <a:pPr marL="342900" lvl="0" indent="-342900" algn="l" rtl="0">
              <a:spcBef>
                <a:spcPts val="0"/>
              </a:spcBef>
              <a:spcAft>
                <a:spcPts val="0"/>
              </a:spcAft>
              <a:buClr>
                <a:schemeClr val="lt1"/>
              </a:buClr>
              <a:buSzPts val="3000"/>
              <a:buFont typeface="Wingdings" panose="05000000000000000000" pitchFamily="2" charset="2"/>
              <a:buChar char="q"/>
            </a:pPr>
            <a:endParaRPr sz="1900" dirty="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Wingdings" panose="05000000000000000000" pitchFamily="2" charset="2"/>
              <a:buChar char="q"/>
            </a:pPr>
            <a:r>
              <a:rPr lang="en-US" sz="1900" dirty="0">
                <a:solidFill>
                  <a:schemeClr val="lt1"/>
                </a:solidFill>
                <a:latin typeface="Times New Roman"/>
                <a:ea typeface="Times New Roman"/>
                <a:cs typeface="Times New Roman"/>
                <a:sym typeface="Times New Roman"/>
              </a:rPr>
              <a:t>Professional responsibilities</a:t>
            </a:r>
            <a:endParaRPr sz="1900" dirty="0">
              <a:solidFill>
                <a:schemeClr val="lt1"/>
              </a:solidFill>
              <a:latin typeface="Times New Roman"/>
              <a:ea typeface="Times New Roman"/>
              <a:cs typeface="Times New Roman"/>
              <a:sym typeface="Times New Roman"/>
            </a:endParaRPr>
          </a:p>
          <a:p>
            <a:pPr marL="342900" lvl="0" indent="-342900" algn="l" rtl="0">
              <a:spcBef>
                <a:spcPts val="0"/>
              </a:spcBef>
              <a:spcAft>
                <a:spcPts val="0"/>
              </a:spcAft>
              <a:buClr>
                <a:schemeClr val="lt1"/>
              </a:buClr>
              <a:buSzPts val="3000"/>
              <a:buFont typeface="Wingdings" panose="05000000000000000000" pitchFamily="2" charset="2"/>
              <a:buChar char="q"/>
            </a:pPr>
            <a:endParaRPr sz="1900" dirty="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Wingdings" panose="05000000000000000000" pitchFamily="2" charset="2"/>
              <a:buChar char="q"/>
            </a:pPr>
            <a:r>
              <a:rPr lang="en-US" sz="1900" dirty="0">
                <a:solidFill>
                  <a:schemeClr val="lt1"/>
                </a:solidFill>
                <a:latin typeface="Times New Roman"/>
                <a:ea typeface="Times New Roman"/>
                <a:cs typeface="Times New Roman"/>
                <a:sym typeface="Times New Roman"/>
              </a:rPr>
              <a:t>Leadership imperatives</a:t>
            </a:r>
            <a:endParaRPr sz="1900" dirty="0">
              <a:solidFill>
                <a:schemeClr val="lt1"/>
              </a:solidFill>
              <a:latin typeface="Times New Roman"/>
              <a:ea typeface="Times New Roman"/>
              <a:cs typeface="Times New Roman"/>
              <a:sym typeface="Times New Roman"/>
            </a:endParaRPr>
          </a:p>
          <a:p>
            <a:pPr marL="342900" lvl="0" indent="-342900" algn="l" rtl="0">
              <a:spcBef>
                <a:spcPts val="0"/>
              </a:spcBef>
              <a:spcAft>
                <a:spcPts val="0"/>
              </a:spcAft>
              <a:buClr>
                <a:schemeClr val="lt1"/>
              </a:buClr>
              <a:buSzPts val="3000"/>
              <a:buFont typeface="Wingdings" panose="05000000000000000000" pitchFamily="2" charset="2"/>
              <a:buChar char="q"/>
            </a:pPr>
            <a:endParaRPr sz="1900" dirty="0">
              <a:solidFill>
                <a:schemeClr val="lt1"/>
              </a:solidFill>
              <a:latin typeface="Times New Roman"/>
              <a:ea typeface="Times New Roman"/>
              <a:cs typeface="Times New Roman"/>
              <a:sym typeface="Times New Roman"/>
            </a:endParaRPr>
          </a:p>
          <a:p>
            <a:pPr marL="457200" lvl="0" indent="-349250" algn="l" rtl="0">
              <a:spcBef>
                <a:spcPts val="0"/>
              </a:spcBef>
              <a:spcAft>
                <a:spcPts val="0"/>
              </a:spcAft>
              <a:buClr>
                <a:schemeClr val="lt1"/>
              </a:buClr>
              <a:buSzPts val="1900"/>
              <a:buFont typeface="Wingdings" panose="05000000000000000000" pitchFamily="2" charset="2"/>
              <a:buChar char="q"/>
            </a:pPr>
            <a:r>
              <a:rPr lang="en-US" sz="1900" dirty="0">
                <a:solidFill>
                  <a:schemeClr val="lt1"/>
                </a:solidFill>
                <a:latin typeface="Times New Roman"/>
                <a:ea typeface="Times New Roman"/>
                <a:cs typeface="Times New Roman"/>
                <a:sym typeface="Times New Roman"/>
              </a:rPr>
              <a:t>Compliance with the code</a:t>
            </a:r>
            <a:endParaRPr sz="19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ctrTitle"/>
          </p:nvPr>
        </p:nvSpPr>
        <p:spPr>
          <a:xfrm>
            <a:off x="311700" y="183700"/>
            <a:ext cx="8520600" cy="440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sz="2700">
                <a:latin typeface="Verdana"/>
                <a:ea typeface="Verdana"/>
                <a:cs typeface="Verdana"/>
                <a:sym typeface="Verdana"/>
              </a:rPr>
              <a:t>Ethics in software  Engineering</a:t>
            </a:r>
            <a:endParaRPr sz="4300" b="1">
              <a:latin typeface="Verdana"/>
              <a:ea typeface="Verdana"/>
              <a:cs typeface="Verdana"/>
              <a:sym typeface="Verdana"/>
            </a:endParaRPr>
          </a:p>
        </p:txBody>
      </p:sp>
      <p:cxnSp>
        <p:nvCxnSpPr>
          <p:cNvPr id="75" name="Google Shape;75;p5"/>
          <p:cNvCxnSpPr/>
          <p:nvPr/>
        </p:nvCxnSpPr>
        <p:spPr>
          <a:xfrm>
            <a:off x="311700" y="699082"/>
            <a:ext cx="8520600" cy="0"/>
          </a:xfrm>
          <a:prstGeom prst="straightConnector1">
            <a:avLst/>
          </a:prstGeom>
          <a:noFill/>
          <a:ln w="9525" cap="flat" cmpd="sng">
            <a:solidFill>
              <a:srgbClr val="48FFD5"/>
            </a:solidFill>
            <a:prstDash val="solid"/>
            <a:round/>
            <a:headEnd type="none" w="sm" len="sm"/>
            <a:tailEnd type="none" w="sm" len="sm"/>
          </a:ln>
        </p:spPr>
      </p:cxnSp>
      <p:sp>
        <p:nvSpPr>
          <p:cNvPr id="76" name="Google Shape;76;p5"/>
          <p:cNvSpPr txBox="1"/>
          <p:nvPr/>
        </p:nvSpPr>
        <p:spPr>
          <a:xfrm>
            <a:off x="837028" y="2281285"/>
            <a:ext cx="6872068" cy="440251"/>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600"/>
              <a:buFont typeface="Roboto Black"/>
              <a:buNone/>
            </a:pPr>
            <a:endParaRPr sz="2000" b="0" i="0" u="none" strike="noStrike" cap="none">
              <a:solidFill>
                <a:srgbClr val="FFFFFF"/>
              </a:solidFill>
              <a:latin typeface="Times New Roman"/>
              <a:ea typeface="Times New Roman"/>
              <a:cs typeface="Times New Roman"/>
              <a:sym typeface="Times New Roman"/>
            </a:endParaRPr>
          </a:p>
        </p:txBody>
      </p:sp>
      <p:sp>
        <p:nvSpPr>
          <p:cNvPr id="77" name="Google Shape;77;p5"/>
          <p:cNvSpPr txBox="1"/>
          <p:nvPr/>
        </p:nvSpPr>
        <p:spPr>
          <a:xfrm>
            <a:off x="564300" y="1709838"/>
            <a:ext cx="3596100" cy="1723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900" i="0" u="none" strike="noStrike" cap="none">
                <a:solidFill>
                  <a:schemeClr val="lt1"/>
                </a:solidFill>
                <a:latin typeface="Times New Roman"/>
                <a:ea typeface="Times New Roman"/>
                <a:cs typeface="Times New Roman"/>
                <a:sym typeface="Times New Roman"/>
              </a:rPr>
              <a:t>Software engineers shall act in a manner that is </a:t>
            </a:r>
            <a:r>
              <a:rPr lang="en-US" sz="1900">
                <a:solidFill>
                  <a:schemeClr val="lt1"/>
                </a:solidFill>
                <a:latin typeface="Times New Roman"/>
                <a:ea typeface="Times New Roman"/>
                <a:cs typeface="Times New Roman"/>
                <a:sym typeface="Times New Roman"/>
              </a:rPr>
              <a:t> </a:t>
            </a:r>
            <a:r>
              <a:rPr lang="en-US" sz="1900" i="0" u="none" strike="noStrike" cap="none">
                <a:solidFill>
                  <a:schemeClr val="lt1"/>
                </a:solidFill>
                <a:latin typeface="Times New Roman"/>
                <a:ea typeface="Times New Roman"/>
                <a:cs typeface="Times New Roman"/>
                <a:sym typeface="Times New Roman"/>
              </a:rPr>
              <a:t>in the best interests of their client and employer consistent with the public interest</a:t>
            </a:r>
            <a:r>
              <a:rPr lang="en-US" sz="1500" b="0" i="0" u="none" strike="noStrike" cap="none">
                <a:solidFill>
                  <a:schemeClr val="lt1"/>
                </a:solidFill>
                <a:latin typeface="Arial"/>
                <a:ea typeface="Arial"/>
                <a:cs typeface="Arial"/>
                <a:sym typeface="Arial"/>
              </a:rPr>
              <a:t>.</a:t>
            </a:r>
            <a:endParaRPr sz="1500" b="0"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500">
              <a:solidFill>
                <a:schemeClr val="lt1"/>
              </a:solidFill>
            </a:endParaRPr>
          </a:p>
          <a:p>
            <a:pPr marL="0" marR="0" lvl="0" indent="0" algn="just" rtl="0">
              <a:lnSpc>
                <a:spcPct val="100000"/>
              </a:lnSpc>
              <a:spcBef>
                <a:spcPts val="0"/>
              </a:spcBef>
              <a:spcAft>
                <a:spcPts val="0"/>
              </a:spcAft>
              <a:buNone/>
            </a:pPr>
            <a:endParaRPr sz="1500">
              <a:solidFill>
                <a:schemeClr val="lt1"/>
              </a:solidFill>
            </a:endParaRPr>
          </a:p>
        </p:txBody>
      </p:sp>
      <p:sp>
        <p:nvSpPr>
          <p:cNvPr id="78" name="Google Shape;78;p5"/>
          <p:cNvSpPr txBox="1"/>
          <p:nvPr/>
        </p:nvSpPr>
        <p:spPr>
          <a:xfrm>
            <a:off x="1040903" y="3909417"/>
            <a:ext cx="4572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Times New Roman"/>
              <a:ea typeface="Times New Roman"/>
              <a:cs typeface="Times New Roman"/>
              <a:sym typeface="Times New Roman"/>
            </a:endParaRPr>
          </a:p>
        </p:txBody>
      </p:sp>
      <p:pic>
        <p:nvPicPr>
          <p:cNvPr id="79" name="Google Shape;79;p5"/>
          <p:cNvPicPr preferRelativeResize="0"/>
          <p:nvPr/>
        </p:nvPicPr>
        <p:blipFill>
          <a:blip r:embed="rId3">
            <a:alphaModFix/>
          </a:blip>
          <a:stretch>
            <a:fillRect/>
          </a:stretch>
        </p:blipFill>
        <p:spPr>
          <a:xfrm>
            <a:off x="4698125" y="1020525"/>
            <a:ext cx="4380551" cy="3289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sz="2700">
                <a:solidFill>
                  <a:schemeClr val="lt1"/>
                </a:solidFill>
                <a:latin typeface="Verdana"/>
                <a:ea typeface="Verdana"/>
                <a:cs typeface="Verdana"/>
                <a:sym typeface="Verdana"/>
              </a:rPr>
              <a:t>Eight Principles </a:t>
            </a:r>
            <a:endParaRPr sz="2700" b="1">
              <a:latin typeface="Verdana"/>
              <a:ea typeface="Verdana"/>
              <a:cs typeface="Verdana"/>
              <a:sym typeface="Verdana"/>
            </a:endParaRPr>
          </a:p>
        </p:txBody>
      </p:sp>
      <p:cxnSp>
        <p:nvCxnSpPr>
          <p:cNvPr id="85" name="Google Shape;85;p6"/>
          <p:cNvCxnSpPr/>
          <p:nvPr/>
        </p:nvCxnSpPr>
        <p:spPr>
          <a:xfrm>
            <a:off x="311700" y="673420"/>
            <a:ext cx="8520600" cy="0"/>
          </a:xfrm>
          <a:prstGeom prst="straightConnector1">
            <a:avLst/>
          </a:prstGeom>
          <a:noFill/>
          <a:ln w="9525" cap="flat" cmpd="sng">
            <a:solidFill>
              <a:srgbClr val="48FFD5"/>
            </a:solidFill>
            <a:prstDash val="solid"/>
            <a:round/>
            <a:headEnd type="none" w="sm" len="sm"/>
            <a:tailEnd type="none" w="sm" len="sm"/>
          </a:ln>
        </p:spPr>
      </p:cxnSp>
      <p:sp>
        <p:nvSpPr>
          <p:cNvPr id="86" name="Google Shape;86;p6"/>
          <p:cNvSpPr txBox="1"/>
          <p:nvPr/>
        </p:nvSpPr>
        <p:spPr>
          <a:xfrm>
            <a:off x="857225" y="441650"/>
            <a:ext cx="4338300" cy="3922500"/>
          </a:xfrm>
          <a:prstGeom prst="rect">
            <a:avLst/>
          </a:prstGeom>
          <a:noFill/>
          <a:ln>
            <a:noFill/>
          </a:ln>
        </p:spPr>
        <p:txBody>
          <a:bodyPr spcFirstLastPara="1" wrap="square" lIns="91425" tIns="91425" rIns="91425" bIns="91425" anchor="b" anchorCtr="0">
            <a:noAutofit/>
          </a:bodyPr>
          <a:lstStyle/>
          <a:p>
            <a:pPr marL="0" marR="0" lvl="0" indent="0" algn="l" rtl="0">
              <a:lnSpc>
                <a:spcPct val="75000"/>
              </a:lnSpc>
              <a:spcBef>
                <a:spcPts val="0"/>
              </a:spcBef>
              <a:spcAft>
                <a:spcPts val="0"/>
              </a:spcAft>
              <a:buClr>
                <a:srgbClr val="FFFFFF"/>
              </a:buClr>
              <a:buSzPts val="3000"/>
              <a:buFont typeface="Roboto Black"/>
              <a:buNone/>
            </a:pPr>
            <a:r>
              <a:rPr lang="en-US" sz="1900" i="0" u="none" strike="noStrike" cap="none">
                <a:solidFill>
                  <a:schemeClr val="lt1"/>
                </a:solidFill>
                <a:latin typeface="Times New Roman"/>
                <a:ea typeface="Times New Roman"/>
                <a:cs typeface="Times New Roman"/>
                <a:sym typeface="Times New Roman"/>
              </a:rPr>
              <a:t>1.Public Interest</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endParaRPr sz="1900">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r>
              <a:rPr lang="en-US" sz="1900" i="0" u="none" strike="noStrike" cap="none">
                <a:solidFill>
                  <a:schemeClr val="lt1"/>
                </a:solidFill>
                <a:latin typeface="Times New Roman"/>
                <a:ea typeface="Times New Roman"/>
                <a:cs typeface="Times New Roman"/>
                <a:sym typeface="Times New Roman"/>
              </a:rPr>
              <a:t>2.Client and Employer</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br>
              <a:rPr lang="en-US" sz="1900" i="0" u="none" strike="noStrike" cap="none">
                <a:solidFill>
                  <a:schemeClr val="lt1"/>
                </a:solidFill>
                <a:latin typeface="Times New Roman"/>
                <a:ea typeface="Times New Roman"/>
                <a:cs typeface="Times New Roman"/>
                <a:sym typeface="Times New Roman"/>
              </a:rPr>
            </a:br>
            <a:r>
              <a:rPr lang="en-US" sz="1900" i="0" u="none" strike="noStrike" cap="none">
                <a:solidFill>
                  <a:schemeClr val="lt1"/>
                </a:solidFill>
                <a:latin typeface="Times New Roman"/>
                <a:ea typeface="Times New Roman"/>
                <a:cs typeface="Times New Roman"/>
                <a:sym typeface="Times New Roman"/>
              </a:rPr>
              <a:t>3.Product standards</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br>
              <a:rPr lang="en-US" sz="1900" i="0" u="none" strike="noStrike" cap="none">
                <a:solidFill>
                  <a:schemeClr val="lt1"/>
                </a:solidFill>
                <a:latin typeface="Times New Roman"/>
                <a:ea typeface="Times New Roman"/>
                <a:cs typeface="Times New Roman"/>
                <a:sym typeface="Times New Roman"/>
              </a:rPr>
            </a:br>
            <a:r>
              <a:rPr lang="en-US" sz="1900" i="0" u="none" strike="noStrike" cap="none">
                <a:solidFill>
                  <a:schemeClr val="lt1"/>
                </a:solidFill>
                <a:latin typeface="Times New Roman"/>
                <a:ea typeface="Times New Roman"/>
                <a:cs typeface="Times New Roman"/>
                <a:sym typeface="Times New Roman"/>
              </a:rPr>
              <a:t>4.Professional Judgment</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endParaRPr sz="1900">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r>
              <a:rPr lang="en-US" sz="1900" i="0" u="none" strike="noStrike" cap="none">
                <a:solidFill>
                  <a:schemeClr val="lt1"/>
                </a:solidFill>
                <a:latin typeface="Times New Roman"/>
                <a:ea typeface="Times New Roman"/>
                <a:cs typeface="Times New Roman"/>
                <a:sym typeface="Times New Roman"/>
              </a:rPr>
              <a:t>5.Management</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endParaRPr sz="1900">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r>
              <a:rPr lang="en-US" sz="1900" i="0" u="none" strike="noStrike" cap="none">
                <a:solidFill>
                  <a:schemeClr val="lt1"/>
                </a:solidFill>
                <a:latin typeface="Times New Roman"/>
                <a:ea typeface="Times New Roman"/>
                <a:cs typeface="Times New Roman"/>
                <a:sym typeface="Times New Roman"/>
              </a:rPr>
              <a:t>6.Profession</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endParaRPr sz="1900">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r>
              <a:rPr lang="en-US" sz="1900" i="0" u="none" strike="noStrike" cap="none">
                <a:solidFill>
                  <a:schemeClr val="lt1"/>
                </a:solidFill>
                <a:latin typeface="Times New Roman"/>
                <a:ea typeface="Times New Roman"/>
                <a:cs typeface="Times New Roman"/>
                <a:sym typeface="Times New Roman"/>
              </a:rPr>
              <a:t>7.Colleagues</a:t>
            </a:r>
            <a:endParaRPr sz="1900" i="0" u="none" strike="noStrike" cap="none">
              <a:solidFill>
                <a:schemeClr val="lt1"/>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FFFFFF"/>
              </a:buClr>
              <a:buSzPts val="3000"/>
              <a:buFont typeface="Roboto Black"/>
              <a:buNone/>
            </a:pPr>
            <a:br>
              <a:rPr lang="en-US" sz="1900" i="0" u="none" strike="noStrike" cap="none">
                <a:solidFill>
                  <a:schemeClr val="lt1"/>
                </a:solidFill>
                <a:latin typeface="Times New Roman"/>
                <a:ea typeface="Times New Roman"/>
                <a:cs typeface="Times New Roman"/>
                <a:sym typeface="Times New Roman"/>
              </a:rPr>
            </a:br>
            <a:r>
              <a:rPr lang="en-US" sz="1900" i="0" u="none" strike="noStrike" cap="none">
                <a:solidFill>
                  <a:schemeClr val="lt1"/>
                </a:solidFill>
                <a:latin typeface="Times New Roman"/>
                <a:ea typeface="Times New Roman"/>
                <a:cs typeface="Times New Roman"/>
                <a:sym typeface="Times New Roman"/>
              </a:rPr>
              <a:t>8.Self</a:t>
            </a:r>
            <a:endParaRPr sz="1900">
              <a:latin typeface="Times New Roman"/>
              <a:ea typeface="Times New Roman"/>
              <a:cs typeface="Times New Roman"/>
              <a:sym typeface="Times New Roman"/>
            </a:endParaRPr>
          </a:p>
        </p:txBody>
      </p:sp>
      <p:pic>
        <p:nvPicPr>
          <p:cNvPr id="87" name="Google Shape;87;p6"/>
          <p:cNvPicPr preferRelativeResize="0"/>
          <p:nvPr/>
        </p:nvPicPr>
        <p:blipFill rotWithShape="1">
          <a:blip r:embed="rId3">
            <a:alphaModFix/>
          </a:blip>
          <a:srcRect b="19685"/>
          <a:stretch/>
        </p:blipFill>
        <p:spPr>
          <a:xfrm>
            <a:off x="5139925" y="1693975"/>
            <a:ext cx="3437174" cy="2345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c95d333683_3_0"/>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3000"/>
              <a:buFont typeface="Roboto Black"/>
              <a:buNone/>
            </a:pPr>
            <a:r>
              <a:rPr lang="en-US" sz="2700">
                <a:solidFill>
                  <a:schemeClr val="lt1"/>
                </a:solidFill>
                <a:latin typeface="Verdana"/>
                <a:ea typeface="Verdana"/>
                <a:cs typeface="Verdana"/>
                <a:sym typeface="Verdana"/>
              </a:rPr>
              <a:t>1.Public Interest</a:t>
            </a:r>
            <a:endParaRPr sz="3900" b="1">
              <a:latin typeface="Verdana"/>
              <a:ea typeface="Verdana"/>
              <a:cs typeface="Verdana"/>
              <a:sym typeface="Verdana"/>
            </a:endParaRPr>
          </a:p>
        </p:txBody>
      </p:sp>
      <p:cxnSp>
        <p:nvCxnSpPr>
          <p:cNvPr id="93" name="Google Shape;93;gc95d333683_3_0"/>
          <p:cNvCxnSpPr/>
          <p:nvPr/>
        </p:nvCxnSpPr>
        <p:spPr>
          <a:xfrm>
            <a:off x="311700" y="627520"/>
            <a:ext cx="8520600" cy="0"/>
          </a:xfrm>
          <a:prstGeom prst="straightConnector1">
            <a:avLst/>
          </a:prstGeom>
          <a:noFill/>
          <a:ln w="9525" cap="flat" cmpd="sng">
            <a:solidFill>
              <a:srgbClr val="48FFD5"/>
            </a:solidFill>
            <a:prstDash val="solid"/>
            <a:round/>
            <a:headEnd type="none" w="sm" len="sm"/>
            <a:tailEnd type="none" w="sm" len="sm"/>
          </a:ln>
        </p:spPr>
      </p:cxnSp>
      <p:sp>
        <p:nvSpPr>
          <p:cNvPr id="94" name="Google Shape;94;gc95d333683_3_0"/>
          <p:cNvSpPr txBox="1"/>
          <p:nvPr/>
        </p:nvSpPr>
        <p:spPr>
          <a:xfrm>
            <a:off x="1531825" y="869375"/>
            <a:ext cx="59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95" name="Google Shape;95;gc95d333683_3_0"/>
          <p:cNvSpPr txBox="1"/>
          <p:nvPr/>
        </p:nvSpPr>
        <p:spPr>
          <a:xfrm>
            <a:off x="1684225" y="1021775"/>
            <a:ext cx="59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96" name="Google Shape;96;gc95d333683_3_0"/>
          <p:cNvSpPr txBox="1"/>
          <p:nvPr/>
        </p:nvSpPr>
        <p:spPr>
          <a:xfrm>
            <a:off x="1836625" y="1174175"/>
            <a:ext cx="59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97" name="Google Shape;97;gc95d333683_3_0"/>
          <p:cNvSpPr txBox="1"/>
          <p:nvPr/>
        </p:nvSpPr>
        <p:spPr>
          <a:xfrm>
            <a:off x="311700" y="1021775"/>
            <a:ext cx="68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p:txBody>
      </p:sp>
      <p:pic>
        <p:nvPicPr>
          <p:cNvPr id="98" name="Google Shape;98;gc95d333683_3_0"/>
          <p:cNvPicPr preferRelativeResize="0"/>
          <p:nvPr/>
        </p:nvPicPr>
        <p:blipFill rotWithShape="1">
          <a:blip r:embed="rId3">
            <a:alphaModFix/>
          </a:blip>
          <a:srcRect r="6226" b="14661"/>
          <a:stretch/>
        </p:blipFill>
        <p:spPr>
          <a:xfrm>
            <a:off x="4676225" y="1087400"/>
            <a:ext cx="4012225" cy="3121775"/>
          </a:xfrm>
          <a:prstGeom prst="rect">
            <a:avLst/>
          </a:prstGeom>
          <a:noFill/>
          <a:ln>
            <a:noFill/>
          </a:ln>
        </p:spPr>
      </p:pic>
      <p:sp>
        <p:nvSpPr>
          <p:cNvPr id="99" name="Google Shape;99;gc95d333683_3_0"/>
          <p:cNvSpPr txBox="1"/>
          <p:nvPr/>
        </p:nvSpPr>
        <p:spPr>
          <a:xfrm>
            <a:off x="215250" y="1421975"/>
            <a:ext cx="70029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F3F3F3"/>
              </a:buClr>
              <a:buSzPts val="1900"/>
              <a:buFont typeface="Times New Roman"/>
              <a:buChar char="❏"/>
            </a:pPr>
            <a:r>
              <a:rPr lang="en-US" sz="1900">
                <a:solidFill>
                  <a:srgbClr val="F3F3F3"/>
                </a:solidFill>
                <a:latin typeface="Times New Roman"/>
                <a:ea typeface="Times New Roman"/>
                <a:cs typeface="Times New Roman"/>
                <a:sym typeface="Times New Roman"/>
              </a:rPr>
              <a:t>Accept full Responsibility</a:t>
            </a:r>
            <a:endParaRPr sz="1900">
              <a:solidFill>
                <a:srgbClr val="F3F3F3"/>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rgbClr val="F3F3F3"/>
              </a:solidFill>
              <a:latin typeface="Times New Roman"/>
              <a:ea typeface="Times New Roman"/>
              <a:cs typeface="Times New Roman"/>
              <a:sym typeface="Times New Roman"/>
            </a:endParaRPr>
          </a:p>
          <a:p>
            <a:pPr marL="457200" lvl="0" indent="-349250" algn="l" rtl="0">
              <a:spcBef>
                <a:spcPts val="0"/>
              </a:spcBef>
              <a:spcAft>
                <a:spcPts val="0"/>
              </a:spcAft>
              <a:buClr>
                <a:srgbClr val="F3F3F3"/>
              </a:buClr>
              <a:buSzPts val="1900"/>
              <a:buFont typeface="Times New Roman"/>
              <a:buChar char="❏"/>
            </a:pPr>
            <a:r>
              <a:rPr lang="en-US" sz="1900">
                <a:solidFill>
                  <a:srgbClr val="F3F3F3"/>
                </a:solidFill>
                <a:latin typeface="Times New Roman"/>
                <a:ea typeface="Times New Roman"/>
                <a:cs typeface="Times New Roman"/>
                <a:sym typeface="Times New Roman"/>
              </a:rPr>
              <a:t>Be fair and avoid deception</a:t>
            </a:r>
            <a:endParaRPr sz="1900">
              <a:solidFill>
                <a:srgbClr val="F3F3F3"/>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rgbClr val="F3F3F3"/>
              </a:solidFill>
              <a:latin typeface="Times New Roman"/>
              <a:ea typeface="Times New Roman"/>
              <a:cs typeface="Times New Roman"/>
              <a:sym typeface="Times New Roman"/>
            </a:endParaRPr>
          </a:p>
          <a:p>
            <a:pPr marL="457200" lvl="0" indent="-349250" algn="l" rtl="0">
              <a:spcBef>
                <a:spcPts val="0"/>
              </a:spcBef>
              <a:spcAft>
                <a:spcPts val="0"/>
              </a:spcAft>
              <a:buClr>
                <a:srgbClr val="F3F3F3"/>
              </a:buClr>
              <a:buSzPts val="1900"/>
              <a:buFont typeface="Times New Roman"/>
              <a:buChar char="❏"/>
            </a:pPr>
            <a:r>
              <a:rPr lang="en-US" sz="1900">
                <a:solidFill>
                  <a:srgbClr val="F3F3F3"/>
                </a:solidFill>
                <a:latin typeface="Times New Roman"/>
                <a:ea typeface="Times New Roman"/>
                <a:cs typeface="Times New Roman"/>
                <a:sym typeface="Times New Roman"/>
              </a:rPr>
              <a:t>Consider issues</a:t>
            </a:r>
            <a:endParaRPr sz="1900">
              <a:solidFill>
                <a:srgbClr val="F3F3F3"/>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rgbClr val="F3F3F3"/>
              </a:solidFill>
              <a:latin typeface="Times New Roman"/>
              <a:ea typeface="Times New Roman"/>
              <a:cs typeface="Times New Roman"/>
              <a:sym typeface="Times New Roman"/>
            </a:endParaRPr>
          </a:p>
          <a:p>
            <a:pPr marL="457200" lvl="0" indent="-349250" algn="l" rtl="0">
              <a:spcBef>
                <a:spcPts val="0"/>
              </a:spcBef>
              <a:spcAft>
                <a:spcPts val="0"/>
              </a:spcAft>
              <a:buClr>
                <a:srgbClr val="F3F3F3"/>
              </a:buClr>
              <a:buSzPts val="1900"/>
              <a:buFont typeface="Times New Roman"/>
              <a:buChar char="❏"/>
            </a:pPr>
            <a:r>
              <a:rPr lang="en-US" sz="1900">
                <a:solidFill>
                  <a:srgbClr val="F3F3F3"/>
                </a:solidFill>
                <a:latin typeface="Times New Roman"/>
                <a:ea typeface="Times New Roman"/>
                <a:cs typeface="Times New Roman"/>
                <a:sym typeface="Times New Roman"/>
              </a:rPr>
              <a:t>Be encouraged</a:t>
            </a:r>
            <a:endParaRPr sz="1900">
              <a:solidFill>
                <a:srgbClr val="F3F3F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c95d333683_3_4"/>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3000"/>
              <a:buFont typeface="Roboto Black"/>
              <a:buNone/>
            </a:pPr>
            <a:r>
              <a:rPr lang="en-US" sz="2700">
                <a:solidFill>
                  <a:schemeClr val="lt1"/>
                </a:solidFill>
                <a:latin typeface="Verdana"/>
                <a:ea typeface="Verdana"/>
                <a:cs typeface="Verdana"/>
                <a:sym typeface="Verdana"/>
              </a:rPr>
              <a:t>2.Client and Employer</a:t>
            </a:r>
            <a:endParaRPr sz="3100" b="1">
              <a:latin typeface="Verdana"/>
              <a:ea typeface="Verdana"/>
              <a:cs typeface="Verdana"/>
              <a:sym typeface="Verdana"/>
            </a:endParaRPr>
          </a:p>
        </p:txBody>
      </p:sp>
      <p:cxnSp>
        <p:nvCxnSpPr>
          <p:cNvPr id="105" name="Google Shape;105;gc95d333683_3_4"/>
          <p:cNvCxnSpPr/>
          <p:nvPr/>
        </p:nvCxnSpPr>
        <p:spPr>
          <a:xfrm>
            <a:off x="311700" y="651795"/>
            <a:ext cx="8520600" cy="0"/>
          </a:xfrm>
          <a:prstGeom prst="straightConnector1">
            <a:avLst/>
          </a:prstGeom>
          <a:noFill/>
          <a:ln w="9525" cap="flat" cmpd="sng">
            <a:solidFill>
              <a:srgbClr val="48FFD5"/>
            </a:solidFill>
            <a:prstDash val="solid"/>
            <a:round/>
            <a:headEnd type="none" w="sm" len="sm"/>
            <a:tailEnd type="none" w="sm" len="sm"/>
          </a:ln>
        </p:spPr>
      </p:cxnSp>
      <p:sp>
        <p:nvSpPr>
          <p:cNvPr id="106" name="Google Shape;106;gc95d333683_3_4"/>
          <p:cNvSpPr txBox="1"/>
          <p:nvPr/>
        </p:nvSpPr>
        <p:spPr>
          <a:xfrm>
            <a:off x="792950" y="21962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p:txBody>
      </p:sp>
      <p:pic>
        <p:nvPicPr>
          <p:cNvPr id="107" name="Google Shape;107;gc95d333683_3_4"/>
          <p:cNvPicPr preferRelativeResize="0"/>
          <p:nvPr/>
        </p:nvPicPr>
        <p:blipFill rotWithShape="1">
          <a:blip r:embed="rId3">
            <a:alphaModFix/>
          </a:blip>
          <a:srcRect r="2893"/>
          <a:stretch/>
        </p:blipFill>
        <p:spPr>
          <a:xfrm>
            <a:off x="3590650" y="1200150"/>
            <a:ext cx="5506925" cy="3190050"/>
          </a:xfrm>
          <a:prstGeom prst="rect">
            <a:avLst/>
          </a:prstGeom>
          <a:noFill/>
          <a:ln>
            <a:noFill/>
          </a:ln>
        </p:spPr>
      </p:pic>
      <p:sp>
        <p:nvSpPr>
          <p:cNvPr id="108" name="Google Shape;108;gc95d333683_3_4"/>
          <p:cNvSpPr txBox="1"/>
          <p:nvPr/>
        </p:nvSpPr>
        <p:spPr>
          <a:xfrm>
            <a:off x="204550" y="1312750"/>
            <a:ext cx="2795700" cy="7695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Consistent with the public interest</a:t>
            </a:r>
            <a:endParaRPr sz="1900">
              <a:solidFill>
                <a:srgbClr val="FFFFFF"/>
              </a:solidFill>
              <a:latin typeface="Times New Roman"/>
              <a:ea typeface="Times New Roman"/>
              <a:cs typeface="Times New Roman"/>
              <a:sym typeface="Times New Roman"/>
            </a:endParaRPr>
          </a:p>
        </p:txBody>
      </p:sp>
      <p:sp>
        <p:nvSpPr>
          <p:cNvPr id="109" name="Google Shape;109;gc95d333683_3_4"/>
          <p:cNvSpPr txBox="1"/>
          <p:nvPr/>
        </p:nvSpPr>
        <p:spPr>
          <a:xfrm>
            <a:off x="204550" y="2743200"/>
            <a:ext cx="2720700" cy="16470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Accept no outside work detrimental to the work they perform for their primary employer</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c95d333683_3_46"/>
          <p:cNvSpPr txBox="1">
            <a:spLocks noGrp="1"/>
          </p:cNvSpPr>
          <p:nvPr>
            <p:ph type="ctrTitle"/>
          </p:nvPr>
        </p:nvSpPr>
        <p:spPr>
          <a:xfrm>
            <a:off x="311700" y="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US" sz="2700">
                <a:solidFill>
                  <a:schemeClr val="lt1"/>
                </a:solidFill>
                <a:latin typeface="Verdana"/>
                <a:ea typeface="Verdana"/>
                <a:cs typeface="Verdana"/>
                <a:sym typeface="Verdana"/>
              </a:rPr>
              <a:t>3.Product standards</a:t>
            </a:r>
            <a:endParaRPr sz="4200" b="1">
              <a:latin typeface="Verdana"/>
              <a:ea typeface="Verdana"/>
              <a:cs typeface="Verdana"/>
              <a:sym typeface="Verdana"/>
            </a:endParaRPr>
          </a:p>
        </p:txBody>
      </p:sp>
      <p:cxnSp>
        <p:nvCxnSpPr>
          <p:cNvPr id="115" name="Google Shape;115;gc95d333683_3_46"/>
          <p:cNvCxnSpPr/>
          <p:nvPr/>
        </p:nvCxnSpPr>
        <p:spPr>
          <a:xfrm>
            <a:off x="311700" y="661945"/>
            <a:ext cx="8520600" cy="0"/>
          </a:xfrm>
          <a:prstGeom prst="straightConnector1">
            <a:avLst/>
          </a:prstGeom>
          <a:noFill/>
          <a:ln w="9525" cap="flat" cmpd="sng">
            <a:solidFill>
              <a:srgbClr val="48FFD5"/>
            </a:solidFill>
            <a:prstDash val="solid"/>
            <a:round/>
            <a:headEnd type="none" w="sm" len="sm"/>
            <a:tailEnd type="none" w="sm" len="sm"/>
          </a:ln>
        </p:spPr>
      </p:cxnSp>
      <p:sp>
        <p:nvSpPr>
          <p:cNvPr id="116" name="Google Shape;116;gc95d333683_3_46"/>
          <p:cNvSpPr txBox="1"/>
          <p:nvPr/>
        </p:nvSpPr>
        <p:spPr>
          <a:xfrm>
            <a:off x="532650" y="1070100"/>
            <a:ext cx="5188500" cy="3401700"/>
          </a:xfrm>
          <a:prstGeom prst="rect">
            <a:avLst/>
          </a:prstGeom>
          <a:noFill/>
          <a:ln>
            <a:noFill/>
          </a:ln>
        </p:spPr>
        <p:txBody>
          <a:bodyPr spcFirstLastPara="1" wrap="square" lIns="91425" tIns="91425" rIns="91425" bIns="91425" anchor="t" anchorCtr="0">
            <a:spAutoFit/>
          </a:bodyPr>
          <a:lstStyle/>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Understand specifications fully</a:t>
            </a:r>
            <a:endParaRPr sz="1900">
              <a:solidFill>
                <a:srgbClr val="FFFFFF"/>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Ensure you are suitably qualified</a:t>
            </a:r>
            <a:endParaRPr sz="1900">
              <a:solidFill>
                <a:srgbClr val="FFFFFF"/>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Ensure all goals are achievable</a:t>
            </a:r>
            <a:endParaRPr sz="1900">
              <a:solidFill>
                <a:srgbClr val="FFFFFF"/>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Ensure proper methodology use</a:t>
            </a:r>
            <a:endParaRPr sz="1900">
              <a:solidFill>
                <a:srgbClr val="FFFFFF"/>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Ensure good project management</a:t>
            </a:r>
            <a:endParaRPr sz="1900">
              <a:solidFill>
                <a:srgbClr val="FFFFFF"/>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a:solidFill>
                <a:srgbClr val="FFFFFF"/>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rgbClr val="FFFFFF"/>
              </a:buClr>
              <a:buSzPts val="1900"/>
              <a:buFont typeface="Times New Roman"/>
              <a:buChar char="❏"/>
            </a:pPr>
            <a:r>
              <a:rPr lang="en-US" sz="1900">
                <a:solidFill>
                  <a:srgbClr val="FFFFFF"/>
                </a:solidFill>
                <a:latin typeface="Times New Roman"/>
                <a:ea typeface="Times New Roman"/>
                <a:cs typeface="Times New Roman"/>
                <a:sym typeface="Times New Roman"/>
              </a:rPr>
              <a:t>Ensure all estimates are realistic</a:t>
            </a:r>
            <a:endParaRPr sz="1900">
              <a:solidFill>
                <a:srgbClr val="FFFFFF"/>
              </a:solidFill>
              <a:latin typeface="Times New Roman"/>
              <a:ea typeface="Times New Roman"/>
              <a:cs typeface="Times New Roman"/>
              <a:sym typeface="Times New Roman"/>
            </a:endParaRPr>
          </a:p>
        </p:txBody>
      </p:sp>
      <p:pic>
        <p:nvPicPr>
          <p:cNvPr id="117" name="Google Shape;117;gc95d333683_3_46"/>
          <p:cNvPicPr preferRelativeResize="0"/>
          <p:nvPr/>
        </p:nvPicPr>
        <p:blipFill rotWithShape="1">
          <a:blip r:embed="rId3">
            <a:alphaModFix/>
          </a:blip>
          <a:srcRect l="-4660" t="-6370" r="4659" b="6369"/>
          <a:stretch/>
        </p:blipFill>
        <p:spPr>
          <a:xfrm>
            <a:off x="4667075" y="1246050"/>
            <a:ext cx="3906000" cy="2651398"/>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566</Words>
  <Application>Microsoft Office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Roboto Mono</vt:lpstr>
      <vt:lpstr>Roboto Light</vt:lpstr>
      <vt:lpstr>Verdana</vt:lpstr>
      <vt:lpstr>Roboto Black</vt:lpstr>
      <vt:lpstr>Bree Serif</vt:lpstr>
      <vt:lpstr>Times New Roman</vt:lpstr>
      <vt:lpstr>Roboto Thin</vt:lpstr>
      <vt:lpstr>Wingdings</vt:lpstr>
      <vt:lpstr>WEB PROPOSAL</vt:lpstr>
      <vt:lpstr>ICT LAW, POLICY AND ETHICS (CSE 407) Presentation On Applying IEEE-ACM Code of Ethics for the Software Engineers in Bangladesh: A Case Study</vt:lpstr>
      <vt:lpstr>PowerPoint Presentation</vt:lpstr>
      <vt:lpstr>Definition </vt:lpstr>
      <vt:lpstr>Why should we follow?</vt:lpstr>
      <vt:lpstr>Ethics in software  Engineering</vt:lpstr>
      <vt:lpstr>Eight Principles </vt:lpstr>
      <vt:lpstr>1.Public Interest</vt:lpstr>
      <vt:lpstr>2.Client and Employer</vt:lpstr>
      <vt:lpstr>3.Product standards</vt:lpstr>
      <vt:lpstr>4.Professional Judgment</vt:lpstr>
      <vt:lpstr>5.Management</vt:lpstr>
      <vt:lpstr>6.Profession</vt:lpstr>
      <vt:lpstr>7.Colleagues</vt:lpstr>
      <vt:lpstr>8.Self</vt:lpstr>
      <vt:lpstr>How we initiated Our Case study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LAW, POLICY AND ETHICS (CSE 407) Presentation On Applying IEEE-ACM Code of Ethics for the Software Engineers in Bangladesh: A Case Study</dc:title>
  <dc:creator>user 1</dc:creator>
  <cp:lastModifiedBy>user 1</cp:lastModifiedBy>
  <cp:revision>3</cp:revision>
  <dcterms:modified xsi:type="dcterms:W3CDTF">2021-04-13T01:13:38Z</dcterms:modified>
</cp:coreProperties>
</file>