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67" r:id="rId5"/>
    <p:sldId id="259" r:id="rId6"/>
    <p:sldId id="260" r:id="rId7"/>
    <p:sldId id="261" r:id="rId8"/>
    <p:sldId id="262" r:id="rId9"/>
    <p:sldId id="263" r:id="rId10"/>
    <p:sldId id="265"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9FB53-69C0-4D7E-99BB-84CA2244686D}"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5B935-C28F-4F47-9947-274E610C2084}" type="slidenum">
              <a:rPr lang="en-US" smtClean="0"/>
              <a:t>‹#›</a:t>
            </a:fld>
            <a:endParaRPr lang="en-US"/>
          </a:p>
        </p:txBody>
      </p:sp>
    </p:spTree>
    <p:extLst>
      <p:ext uri="{BB962C8B-B14F-4D97-AF65-F5344CB8AC3E}">
        <p14:creationId xmlns:p14="http://schemas.microsoft.com/office/powerpoint/2010/main" val="151414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E5B935-C28F-4F47-9947-274E610C2084}" type="slidenum">
              <a:rPr lang="en-US" smtClean="0"/>
              <a:t>1</a:t>
            </a:fld>
            <a:endParaRPr lang="en-US"/>
          </a:p>
        </p:txBody>
      </p:sp>
    </p:spTree>
    <p:extLst>
      <p:ext uri="{BB962C8B-B14F-4D97-AF65-F5344CB8AC3E}">
        <p14:creationId xmlns:p14="http://schemas.microsoft.com/office/powerpoint/2010/main" val="66245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347092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E9AAAE-DD49-44CF-8AAC-0145A6576906}"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115064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41934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2306112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13490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1178187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2461017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4269275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400132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194105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E9AAAE-DD49-44CF-8AAC-0145A6576906}"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273263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E9AAAE-DD49-44CF-8AAC-0145A6576906}"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96059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E9AAAE-DD49-44CF-8AAC-0145A6576906}"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316547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E9AAAE-DD49-44CF-8AAC-0145A6576906}"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252392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9AAAE-DD49-44CF-8AAC-0145A6576906}"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294675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E9AAAE-DD49-44CF-8AAC-0145A6576906}"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160108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2E9AAAE-DD49-44CF-8AAC-0145A6576906}" type="datetimeFigureOut">
              <a:rPr lang="en-US" smtClean="0"/>
              <a:t>1/20/2021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B3A1E43-5F88-44CB-ACBD-FAC23E8403CF}" type="slidenum">
              <a:rPr lang="en-US" smtClean="0"/>
              <a:t>‹#›</a:t>
            </a:fld>
            <a:endParaRPr lang="en-US"/>
          </a:p>
        </p:txBody>
      </p:sp>
    </p:spTree>
    <p:extLst>
      <p:ext uri="{BB962C8B-B14F-4D97-AF65-F5344CB8AC3E}">
        <p14:creationId xmlns:p14="http://schemas.microsoft.com/office/powerpoint/2010/main" val="158743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2E9AAAE-DD49-44CF-8AAC-0145A6576906}" type="datetimeFigureOut">
              <a:rPr lang="en-US" smtClean="0"/>
              <a:t>1/20/2021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B3A1E43-5F88-44CB-ACBD-FAC23E8403CF}" type="slidenum">
              <a:rPr lang="en-US" smtClean="0"/>
              <a:t>‹#›</a:t>
            </a:fld>
            <a:endParaRPr lang="en-US"/>
          </a:p>
        </p:txBody>
      </p:sp>
    </p:spTree>
    <p:extLst>
      <p:ext uri="{BB962C8B-B14F-4D97-AF65-F5344CB8AC3E}">
        <p14:creationId xmlns:p14="http://schemas.microsoft.com/office/powerpoint/2010/main" val="28912712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751C9D9-BF61-4272-AD08-8AC6579EB979}"/>
              </a:ext>
            </a:extLst>
          </p:cNvPr>
          <p:cNvSpPr txBox="1">
            <a:spLocks/>
          </p:cNvSpPr>
          <p:nvPr/>
        </p:nvSpPr>
        <p:spPr>
          <a:xfrm>
            <a:off x="2952792" y="527002"/>
            <a:ext cx="6651130" cy="838226"/>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Software development Project</a:t>
            </a:r>
          </a:p>
        </p:txBody>
      </p:sp>
      <p:sp>
        <p:nvSpPr>
          <p:cNvPr id="10" name="Rectangle 9">
            <a:extLst>
              <a:ext uri="{FF2B5EF4-FFF2-40B4-BE49-F238E27FC236}">
                <a16:creationId xmlns:a16="http://schemas.microsoft.com/office/drawing/2014/main" id="{C6EB2E69-C4E4-4FEE-AB90-13603B532665}"/>
              </a:ext>
            </a:extLst>
          </p:cNvPr>
          <p:cNvSpPr/>
          <p:nvPr/>
        </p:nvSpPr>
        <p:spPr>
          <a:xfrm>
            <a:off x="2338684" y="1373601"/>
            <a:ext cx="7683514" cy="523220"/>
          </a:xfrm>
          <a:prstGeom prst="rect">
            <a:avLst/>
          </a:prstGeom>
          <a:noFill/>
        </p:spPr>
        <p:txBody>
          <a:bodyPr wrap="none" lIns="91440" tIns="45720" rIns="91440" bIns="45720">
            <a:spAutoFit/>
          </a:bodyPr>
          <a:lstStyle/>
          <a:p>
            <a:r>
              <a:rPr lang="en-US" sz="2800" dirty="0">
                <a:latin typeface="Times New Roman" panose="02020603050405020304" pitchFamily="18" charset="0"/>
                <a:cs typeface="Times New Roman" panose="02020603050405020304" pitchFamily="18" charset="0"/>
              </a:rPr>
              <a:t>Using Django, Machine learning and Data Analysis </a:t>
            </a:r>
          </a:p>
        </p:txBody>
      </p:sp>
      <p:sp>
        <p:nvSpPr>
          <p:cNvPr id="11" name="Rectangle 10">
            <a:extLst>
              <a:ext uri="{FF2B5EF4-FFF2-40B4-BE49-F238E27FC236}">
                <a16:creationId xmlns:a16="http://schemas.microsoft.com/office/drawing/2014/main" id="{46EFA736-865E-4AEA-B15E-7BB7BDE9B632}"/>
              </a:ext>
            </a:extLst>
          </p:cNvPr>
          <p:cNvSpPr/>
          <p:nvPr/>
        </p:nvSpPr>
        <p:spPr>
          <a:xfrm>
            <a:off x="7616709" y="5349895"/>
            <a:ext cx="4575291" cy="1508105"/>
          </a:xfrm>
          <a:prstGeom prst="rect">
            <a:avLst/>
          </a:prstGeom>
          <a:noFill/>
        </p:spPr>
        <p:txBody>
          <a:bodyPr wrap="none" lIns="91440" tIns="45720" rIns="91440" bIns="45720">
            <a:spAutoFit/>
          </a:bodyPr>
          <a:lstStyle/>
          <a:p>
            <a:r>
              <a:rPr lang="en-US" sz="2400" dirty="0">
                <a:latin typeface="Times New Roman" panose="02020603050405020304" pitchFamily="18" charset="0"/>
                <a:cs typeface="Times New Roman" panose="02020603050405020304" pitchFamily="18" charset="0"/>
              </a:rPr>
              <a:t>University of Asia Pacific</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Department of CSE</a:t>
            </a:r>
          </a:p>
          <a:p>
            <a:r>
              <a:rPr lang="en-US" sz="2400" dirty="0">
                <a:latin typeface="Times New Roman" panose="02020603050405020304" pitchFamily="18" charset="0"/>
                <a:cs typeface="Times New Roman" panose="02020603050405020304" pitchFamily="18" charset="0"/>
              </a:rPr>
              <a:t>Course teacher : Fahad Ahmed</a:t>
            </a:r>
          </a:p>
          <a:p>
            <a:pPr algn="r"/>
            <a:r>
              <a:rPr lang="en-US" dirty="0">
                <a:latin typeface="Times New Roman" panose="02020603050405020304" pitchFamily="18" charset="0"/>
                <a:cs typeface="Times New Roman" panose="02020603050405020304" pitchFamily="18" charset="0"/>
              </a:rPr>
              <a:t>(Lecturer)</a:t>
            </a:r>
          </a:p>
        </p:txBody>
      </p:sp>
      <p:sp>
        <p:nvSpPr>
          <p:cNvPr id="12" name="Rectangle 11">
            <a:extLst>
              <a:ext uri="{FF2B5EF4-FFF2-40B4-BE49-F238E27FC236}">
                <a16:creationId xmlns:a16="http://schemas.microsoft.com/office/drawing/2014/main" id="{DF14772D-E099-40A8-B5D0-5EF43715FC2B}"/>
              </a:ext>
            </a:extLst>
          </p:cNvPr>
          <p:cNvSpPr/>
          <p:nvPr/>
        </p:nvSpPr>
        <p:spPr>
          <a:xfrm>
            <a:off x="5512465" y="1896821"/>
            <a:ext cx="1224237" cy="400110"/>
          </a:xfrm>
          <a:prstGeom prst="rect">
            <a:avLst/>
          </a:prstGeom>
          <a:noFill/>
        </p:spPr>
        <p:txBody>
          <a:bodyPr wrap="square" lIns="91440" tIns="45720" rIns="91440" bIns="45720">
            <a:spAutoFit/>
          </a:bodyPr>
          <a:lstStyle/>
          <a:p>
            <a:r>
              <a:rPr lang="en-US" sz="2000" dirty="0">
                <a:latin typeface="Times New Roman" panose="02020603050405020304" pitchFamily="18" charset="0"/>
                <a:cs typeface="Times New Roman" panose="02020603050405020304" pitchFamily="18" charset="0"/>
              </a:rPr>
              <a:t>CSE 410</a:t>
            </a:r>
          </a:p>
        </p:txBody>
      </p:sp>
    </p:spTree>
    <p:extLst>
      <p:ext uri="{BB962C8B-B14F-4D97-AF65-F5344CB8AC3E}">
        <p14:creationId xmlns:p14="http://schemas.microsoft.com/office/powerpoint/2010/main" val="278253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70B5F4-BEE7-43F7-A87E-5D1F1F1113E6}"/>
              </a:ext>
            </a:extLst>
          </p:cNvPr>
          <p:cNvSpPr txBox="1"/>
          <p:nvPr/>
        </p:nvSpPr>
        <p:spPr>
          <a:xfrm>
            <a:off x="5072742" y="0"/>
            <a:ext cx="2046515"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Impact</a:t>
            </a:r>
          </a:p>
        </p:txBody>
      </p:sp>
      <p:sp>
        <p:nvSpPr>
          <p:cNvPr id="5" name="TextBox 4">
            <a:extLst>
              <a:ext uri="{FF2B5EF4-FFF2-40B4-BE49-F238E27FC236}">
                <a16:creationId xmlns:a16="http://schemas.microsoft.com/office/drawing/2014/main" id="{F8B56333-9040-47F1-80D1-6760349405CB}"/>
              </a:ext>
            </a:extLst>
          </p:cNvPr>
          <p:cNvSpPr txBox="1"/>
          <p:nvPr/>
        </p:nvSpPr>
        <p:spPr>
          <a:xfrm>
            <a:off x="2404186" y="3685592"/>
            <a:ext cx="8577943"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Impact on Society and environment</a:t>
            </a:r>
          </a:p>
        </p:txBody>
      </p:sp>
    </p:spTree>
    <p:extLst>
      <p:ext uri="{BB962C8B-B14F-4D97-AF65-F5344CB8AC3E}">
        <p14:creationId xmlns:p14="http://schemas.microsoft.com/office/powerpoint/2010/main" val="295510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C3EFCDC-6348-4351-81E9-E9AA70FA872E}"/>
              </a:ext>
            </a:extLst>
          </p:cNvPr>
          <p:cNvGraphicFramePr>
            <a:graphicFrameLocks noGrp="1"/>
          </p:cNvGraphicFramePr>
          <p:nvPr>
            <p:extLst>
              <p:ext uri="{D42A27DB-BD31-4B8C-83A1-F6EECF244321}">
                <p14:modId xmlns:p14="http://schemas.microsoft.com/office/powerpoint/2010/main" val="609870911"/>
              </p:ext>
            </p:extLst>
          </p:nvPr>
        </p:nvGraphicFramePr>
        <p:xfrm>
          <a:off x="1772428" y="922745"/>
          <a:ext cx="8647143" cy="5527806"/>
        </p:xfrm>
        <a:graphic>
          <a:graphicData uri="http://schemas.openxmlformats.org/drawingml/2006/table">
            <a:tbl>
              <a:tblPr firstRow="1" firstCol="1" bandRow="1">
                <a:tableStyleId>{5C22544A-7EE6-4342-B048-85BDC9FD1C3A}</a:tableStyleId>
              </a:tblPr>
              <a:tblGrid>
                <a:gridCol w="3158288">
                  <a:extLst>
                    <a:ext uri="{9D8B030D-6E8A-4147-A177-3AD203B41FA5}">
                      <a16:colId xmlns:a16="http://schemas.microsoft.com/office/drawing/2014/main" val="3253369501"/>
                    </a:ext>
                  </a:extLst>
                </a:gridCol>
                <a:gridCol w="5488855">
                  <a:extLst>
                    <a:ext uri="{9D8B030D-6E8A-4147-A177-3AD203B41FA5}">
                      <a16:colId xmlns:a16="http://schemas.microsoft.com/office/drawing/2014/main" val="567935507"/>
                    </a:ext>
                  </a:extLst>
                </a:gridCol>
              </a:tblGrid>
              <a:tr h="0">
                <a:tc>
                  <a:txBody>
                    <a:bodyPr/>
                    <a:lstStyle/>
                    <a:p>
                      <a:pPr marL="0" marR="0" algn="l">
                        <a:lnSpc>
                          <a:spcPct val="107000"/>
                        </a:lnSpc>
                        <a:spcBef>
                          <a:spcPts val="0"/>
                        </a:spcBef>
                        <a:spcAft>
                          <a:spcPts val="0"/>
                        </a:spcAft>
                      </a:pPr>
                      <a:r>
                        <a:rPr lang="en-US" sz="1200">
                          <a:effectLst/>
                        </a:rPr>
                        <a:t>Attribute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tc>
                  <a:txBody>
                    <a:bodyPr/>
                    <a:lstStyle/>
                    <a:p>
                      <a:pPr marL="0" marR="0" algn="l">
                        <a:lnSpc>
                          <a:spcPct val="107000"/>
                        </a:lnSpc>
                        <a:spcBef>
                          <a:spcPts val="0"/>
                        </a:spcBef>
                        <a:spcAft>
                          <a:spcPts val="0"/>
                        </a:spcAft>
                      </a:pPr>
                      <a:r>
                        <a:rPr lang="en-US" sz="1200" dirty="0">
                          <a:effectLst/>
                        </a:rPr>
                        <a:t>Matching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extLst>
                  <a:ext uri="{0D108BD9-81ED-4DB2-BD59-A6C34878D82A}">
                    <a16:rowId xmlns:a16="http://schemas.microsoft.com/office/drawing/2014/main" val="2953961473"/>
                  </a:ext>
                </a:extLst>
              </a:tr>
              <a:tr h="518815">
                <a:tc>
                  <a:txBody>
                    <a:bodyPr/>
                    <a:lstStyle/>
                    <a:p>
                      <a:pPr marL="0" marR="0" algn="l">
                        <a:lnSpc>
                          <a:spcPct val="107000"/>
                        </a:lnSpc>
                        <a:spcBef>
                          <a:spcPts val="0"/>
                        </a:spcBef>
                        <a:spcAft>
                          <a:spcPts val="0"/>
                        </a:spcAft>
                      </a:pPr>
                      <a:r>
                        <a:rPr lang="en-US" sz="1200" dirty="0">
                          <a:effectLst/>
                        </a:rPr>
                        <a:t>P1: Depth of knowledge required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tc>
                  <a:txBody>
                    <a:bodyPr/>
                    <a:lstStyle/>
                    <a:p>
                      <a:pPr marL="0" marR="0" algn="l">
                        <a:lnSpc>
                          <a:spcPct val="107000"/>
                        </a:lnSpc>
                        <a:spcBef>
                          <a:spcPts val="0"/>
                        </a:spcBef>
                        <a:spcAft>
                          <a:spcPts val="0"/>
                        </a:spcAft>
                      </a:pPr>
                      <a:r>
                        <a:rPr lang="en-US" sz="1200">
                          <a:effectLst/>
                        </a:rPr>
                        <a:t>Here we using depth knowledge of Html5, css3, python3, Django, Machine Learning and Data Analysis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extLst>
                  <a:ext uri="{0D108BD9-81ED-4DB2-BD59-A6C34878D82A}">
                    <a16:rowId xmlns:a16="http://schemas.microsoft.com/office/drawing/2014/main" val="2846210313"/>
                  </a:ext>
                </a:extLst>
              </a:tr>
              <a:tr h="1591890">
                <a:tc>
                  <a:txBody>
                    <a:bodyPr/>
                    <a:lstStyle/>
                    <a:p>
                      <a:pPr marL="0" marR="0" algn="l">
                        <a:lnSpc>
                          <a:spcPct val="107000"/>
                        </a:lnSpc>
                        <a:spcBef>
                          <a:spcPts val="0"/>
                        </a:spcBef>
                        <a:spcAft>
                          <a:spcPts val="0"/>
                        </a:spcAft>
                      </a:pPr>
                      <a:r>
                        <a:rPr lang="en-US" sz="1200" dirty="0">
                          <a:effectLst/>
                        </a:rPr>
                        <a:t>P2: Range of Conflicting Requirements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tc>
                  <a:txBody>
                    <a:bodyPr/>
                    <a:lstStyle/>
                    <a:p>
                      <a:pPr marL="0" marR="0" algn="l">
                        <a:lnSpc>
                          <a:spcPct val="107000"/>
                        </a:lnSpc>
                        <a:spcBef>
                          <a:spcPts val="0"/>
                        </a:spcBef>
                        <a:spcAft>
                          <a:spcPts val="0"/>
                        </a:spcAft>
                      </a:pPr>
                      <a:r>
                        <a:rPr lang="en-US" sz="1200" dirty="0">
                          <a:effectLst/>
                        </a:rPr>
                        <a:t>For this project, requirements is to set a machine learning model to predict the apartment price in Dhaka city.</a:t>
                      </a:r>
                      <a:br>
                        <a:rPr lang="en-US" sz="1200" dirty="0">
                          <a:effectLst/>
                        </a:rPr>
                      </a:br>
                      <a:r>
                        <a:rPr lang="en-US" sz="1200" dirty="0">
                          <a:effectLst/>
                        </a:rPr>
                        <a:t>But, there is no such data set for that. There are some data sets for New York city and other big cities. So, to build this we need to analyze the existing data and try to collect data accordingly for the model. </a:t>
                      </a:r>
                    </a:p>
                    <a:p>
                      <a:pPr marL="0" marR="0" algn="l">
                        <a:lnSpc>
                          <a:spcPct val="107000"/>
                        </a:lnSpc>
                        <a:spcBef>
                          <a:spcPts val="0"/>
                        </a:spcBef>
                        <a:spcAft>
                          <a:spcPts val="0"/>
                        </a:spcAft>
                      </a:pPr>
                      <a:r>
                        <a:rPr lang="en-US" sz="1200" dirty="0">
                          <a:effectLst/>
                        </a:rPr>
                        <a:t>At first we thinking to add 4 parameter to data set.</a:t>
                      </a:r>
                    </a:p>
                    <a:p>
                      <a:pPr marL="0" marR="0" algn="l">
                        <a:lnSpc>
                          <a:spcPct val="107000"/>
                        </a:lnSpc>
                        <a:spcBef>
                          <a:spcPts val="0"/>
                        </a:spcBef>
                        <a:spcAft>
                          <a:spcPts val="0"/>
                        </a:spcAft>
                      </a:pPr>
                      <a:r>
                        <a:rPr lang="en-US" sz="1200" dirty="0">
                          <a:effectLst/>
                        </a:rPr>
                        <a:t>But later we found that we should include more parameters.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extLst>
                  <a:ext uri="{0D108BD9-81ED-4DB2-BD59-A6C34878D82A}">
                    <a16:rowId xmlns:a16="http://schemas.microsoft.com/office/drawing/2014/main" val="3686959884"/>
                  </a:ext>
                </a:extLst>
              </a:tr>
              <a:tr h="940632">
                <a:tc>
                  <a:txBody>
                    <a:bodyPr/>
                    <a:lstStyle/>
                    <a:p>
                      <a:pPr marL="0" marR="0" algn="l">
                        <a:lnSpc>
                          <a:spcPct val="107000"/>
                        </a:lnSpc>
                        <a:spcBef>
                          <a:spcPts val="0"/>
                        </a:spcBef>
                        <a:spcAft>
                          <a:spcPts val="0"/>
                        </a:spcAft>
                      </a:pPr>
                      <a:r>
                        <a:rPr lang="en-US" sz="1200" dirty="0">
                          <a:effectLst/>
                        </a:rPr>
                        <a:t>P3: Depth of Analysis Required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tc>
                  <a:txBody>
                    <a:bodyPr/>
                    <a:lstStyle/>
                    <a:p>
                      <a:pPr marL="0" marR="0" algn="l">
                        <a:lnSpc>
                          <a:spcPct val="107000"/>
                        </a:lnSpc>
                        <a:spcBef>
                          <a:spcPts val="0"/>
                        </a:spcBef>
                        <a:spcAft>
                          <a:spcPts val="0"/>
                        </a:spcAft>
                      </a:pPr>
                      <a:r>
                        <a:rPr lang="en-US" sz="1200" dirty="0">
                          <a:effectLst/>
                        </a:rPr>
                        <a:t>There are some forms of machine learning model, with the depth of knowledge and by analyzing we have to select one of these models. </a:t>
                      </a:r>
                      <a:br>
                        <a:rPr lang="en-US" sz="1200" dirty="0">
                          <a:effectLst/>
                        </a:rPr>
                      </a:br>
                      <a:r>
                        <a:rPr lang="en-US" sz="1200" dirty="0">
                          <a:effectLst/>
                        </a:rPr>
                        <a:t>So, having no obvious solution and require abstract thinking and originality in analysis to formulate suitable models.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extLst>
                  <a:ext uri="{0D108BD9-81ED-4DB2-BD59-A6C34878D82A}">
                    <a16:rowId xmlns:a16="http://schemas.microsoft.com/office/drawing/2014/main" val="224290349"/>
                  </a:ext>
                </a:extLst>
              </a:tr>
              <a:tr h="892416">
                <a:tc>
                  <a:txBody>
                    <a:bodyPr/>
                    <a:lstStyle/>
                    <a:p>
                      <a:pPr marL="0" marR="0" algn="l">
                        <a:lnSpc>
                          <a:spcPct val="107000"/>
                        </a:lnSpc>
                        <a:spcBef>
                          <a:spcPts val="0"/>
                        </a:spcBef>
                        <a:spcAft>
                          <a:spcPts val="0"/>
                        </a:spcAft>
                      </a:pPr>
                      <a:r>
                        <a:rPr lang="en-US" sz="1200" dirty="0">
                          <a:effectLst/>
                        </a:rPr>
                        <a:t>P4: Familiarity of issues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tc>
                  <a:txBody>
                    <a:bodyPr/>
                    <a:lstStyle/>
                    <a:p>
                      <a:pPr marL="0" marR="0" algn="l">
                        <a:lnSpc>
                          <a:spcPct val="107000"/>
                        </a:lnSpc>
                        <a:spcBef>
                          <a:spcPts val="0"/>
                        </a:spcBef>
                        <a:spcAft>
                          <a:spcPts val="0"/>
                        </a:spcAft>
                      </a:pPr>
                      <a:r>
                        <a:rPr lang="en-US" sz="1200" dirty="0">
                          <a:effectLst/>
                        </a:rPr>
                        <a:t>Involve infrequently encountered issues. Like, to train machine learning we need a data set. But here we found some issues, that no such exact data exist. So, we have to collect. And for that we are infrequently encountering issues.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extLst>
                  <a:ext uri="{0D108BD9-81ED-4DB2-BD59-A6C34878D82A}">
                    <a16:rowId xmlns:a16="http://schemas.microsoft.com/office/drawing/2014/main" val="1501463276"/>
                  </a:ext>
                </a:extLst>
              </a:tr>
              <a:tr h="1398442">
                <a:tc>
                  <a:txBody>
                    <a:bodyPr/>
                    <a:lstStyle/>
                    <a:p>
                      <a:pPr marL="0" marR="0" algn="l">
                        <a:lnSpc>
                          <a:spcPct val="107000"/>
                        </a:lnSpc>
                        <a:spcBef>
                          <a:spcPts val="0"/>
                        </a:spcBef>
                        <a:spcAft>
                          <a:spcPts val="0"/>
                        </a:spcAft>
                      </a:pPr>
                      <a:r>
                        <a:rPr lang="en-US" sz="1200" dirty="0">
                          <a:effectLst/>
                        </a:rPr>
                        <a:t>P7: Interdependence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tc>
                  <a:txBody>
                    <a:bodyPr/>
                    <a:lstStyle/>
                    <a:p>
                      <a:pPr marL="0" marR="0" algn="l">
                        <a:lnSpc>
                          <a:spcPct val="107000"/>
                        </a:lnSpc>
                        <a:spcBef>
                          <a:spcPts val="0"/>
                        </a:spcBef>
                        <a:spcAft>
                          <a:spcPts val="0"/>
                        </a:spcAft>
                      </a:pPr>
                      <a:r>
                        <a:rPr lang="en-US" sz="1200" dirty="0">
                          <a:effectLst/>
                        </a:rPr>
                        <a:t>High level problems including many component parts or sub-problems.</a:t>
                      </a:r>
                    </a:p>
                    <a:p>
                      <a:pPr marL="0" marR="0" algn="l">
                        <a:lnSpc>
                          <a:spcPct val="107000"/>
                        </a:lnSpc>
                        <a:spcBef>
                          <a:spcPts val="0"/>
                        </a:spcBef>
                        <a:spcAft>
                          <a:spcPts val="0"/>
                        </a:spcAft>
                      </a:pPr>
                      <a:r>
                        <a:rPr lang="en-US" sz="1200" dirty="0">
                          <a:effectLst/>
                        </a:rPr>
                        <a:t>Here the e-commerce is an independent module or part of the project.</a:t>
                      </a:r>
                    </a:p>
                    <a:p>
                      <a:pPr marL="0" marR="0" algn="l">
                        <a:lnSpc>
                          <a:spcPct val="107000"/>
                        </a:lnSpc>
                        <a:spcBef>
                          <a:spcPts val="0"/>
                        </a:spcBef>
                        <a:spcAft>
                          <a:spcPts val="0"/>
                        </a:spcAft>
                      </a:pPr>
                      <a:r>
                        <a:rPr lang="en-US" sz="1200" dirty="0">
                          <a:effectLst/>
                        </a:rPr>
                        <a:t>And The predicting system is another module or part of the project.</a:t>
                      </a:r>
                    </a:p>
                    <a:p>
                      <a:pPr marL="0" marR="0" algn="l">
                        <a:lnSpc>
                          <a:spcPct val="107000"/>
                        </a:lnSpc>
                        <a:spcBef>
                          <a:spcPts val="0"/>
                        </a:spcBef>
                        <a:spcAft>
                          <a:spcPts val="0"/>
                        </a:spcAft>
                      </a:pPr>
                      <a:r>
                        <a:rPr lang="en-US" sz="1200" dirty="0">
                          <a:effectLst/>
                        </a:rPr>
                        <a:t> </a:t>
                      </a:r>
                    </a:p>
                    <a:p>
                      <a:pPr marL="0" marR="0" algn="l">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3153" marR="73153" marT="0" marB="0"/>
                </a:tc>
                <a:extLst>
                  <a:ext uri="{0D108BD9-81ED-4DB2-BD59-A6C34878D82A}">
                    <a16:rowId xmlns:a16="http://schemas.microsoft.com/office/drawing/2014/main" val="2994104862"/>
                  </a:ext>
                </a:extLst>
              </a:tr>
            </a:tbl>
          </a:graphicData>
        </a:graphic>
      </p:graphicFrame>
      <p:sp>
        <p:nvSpPr>
          <p:cNvPr id="6" name="TextBox 5">
            <a:extLst>
              <a:ext uri="{FF2B5EF4-FFF2-40B4-BE49-F238E27FC236}">
                <a16:creationId xmlns:a16="http://schemas.microsoft.com/office/drawing/2014/main" id="{96D38FDF-6C23-4D46-9DCC-D968B3B1D797}"/>
              </a:ext>
            </a:extLst>
          </p:cNvPr>
          <p:cNvSpPr txBox="1"/>
          <p:nvPr/>
        </p:nvSpPr>
        <p:spPr>
          <a:xfrm>
            <a:off x="2975300" y="162859"/>
            <a:ext cx="6097554" cy="374077"/>
          </a:xfrm>
          <a:prstGeom prst="rect">
            <a:avLst/>
          </a:prstGeom>
          <a:noFill/>
        </p:spPr>
        <p:txBody>
          <a:bodyPr wrap="square">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Range of Complex Engineering Problem Solving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637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1DD768-18AF-48F0-9FE5-6AC68EDD6F9F}"/>
              </a:ext>
            </a:extLst>
          </p:cNvPr>
          <p:cNvSpPr txBox="1"/>
          <p:nvPr/>
        </p:nvSpPr>
        <p:spPr>
          <a:xfrm>
            <a:off x="4136571" y="2459504"/>
            <a:ext cx="3918857" cy="1938992"/>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Thank You</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a:p>
            <a:pPr algn="ctr"/>
            <a:r>
              <a:rPr lang="en-US" sz="4000" b="1" dirty="0">
                <a:latin typeface="Times New Roman" panose="02020603050405020304" pitchFamily="18" charset="0"/>
                <a:cs typeface="Times New Roman" panose="02020603050405020304" pitchFamily="18" charset="0"/>
              </a:rPr>
              <a:t>Any question?</a:t>
            </a:r>
          </a:p>
        </p:txBody>
      </p:sp>
    </p:spTree>
    <p:extLst>
      <p:ext uri="{BB962C8B-B14F-4D97-AF65-F5344CB8AC3E}">
        <p14:creationId xmlns:p14="http://schemas.microsoft.com/office/powerpoint/2010/main" val="179126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7409EC9-C314-4909-B497-4BA2B71B0C9F}"/>
              </a:ext>
            </a:extLst>
          </p:cNvPr>
          <p:cNvSpPr/>
          <p:nvPr/>
        </p:nvSpPr>
        <p:spPr>
          <a:xfrm>
            <a:off x="4608229" y="352768"/>
            <a:ext cx="3223959" cy="646331"/>
          </a:xfrm>
          <a:prstGeom prst="rect">
            <a:avLst/>
          </a:prstGeom>
          <a:noFill/>
        </p:spPr>
        <p:txBody>
          <a:bodyPr wrap="none" lIns="91440" tIns="45720" rIns="91440" bIns="45720">
            <a:spAutoFit/>
          </a:bodyPr>
          <a:lstStyle/>
          <a:p>
            <a:r>
              <a:rPr lang="en-US" sz="3600" dirty="0">
                <a:latin typeface="Times New Roman" panose="02020603050405020304" pitchFamily="18" charset="0"/>
                <a:cs typeface="Times New Roman" panose="02020603050405020304" pitchFamily="18" charset="0"/>
              </a:rPr>
              <a:t>Group Members</a:t>
            </a:r>
          </a:p>
        </p:txBody>
      </p:sp>
      <p:graphicFrame>
        <p:nvGraphicFramePr>
          <p:cNvPr id="10" name="Table 7">
            <a:extLst>
              <a:ext uri="{FF2B5EF4-FFF2-40B4-BE49-F238E27FC236}">
                <a16:creationId xmlns:a16="http://schemas.microsoft.com/office/drawing/2014/main" id="{B5279B3D-C491-44B8-A957-E81AE4FEA69B}"/>
              </a:ext>
            </a:extLst>
          </p:cNvPr>
          <p:cNvGraphicFramePr>
            <a:graphicFrameLocks noGrp="1"/>
          </p:cNvGraphicFramePr>
          <p:nvPr>
            <p:extLst>
              <p:ext uri="{D42A27DB-BD31-4B8C-83A1-F6EECF244321}">
                <p14:modId xmlns:p14="http://schemas.microsoft.com/office/powerpoint/2010/main" val="945358245"/>
              </p:ext>
            </p:extLst>
          </p:nvPr>
        </p:nvGraphicFramePr>
        <p:xfrm>
          <a:off x="419130" y="3320344"/>
          <a:ext cx="3890235" cy="2497900"/>
        </p:xfrm>
        <a:graphic>
          <a:graphicData uri="http://schemas.openxmlformats.org/drawingml/2006/table">
            <a:tbl>
              <a:tblPr firstRow="1" bandRow="1">
                <a:tableStyleId>{2D5ABB26-0587-4C30-8999-92F81FD0307C}</a:tableStyleId>
              </a:tblPr>
              <a:tblGrid>
                <a:gridCol w="1390816">
                  <a:extLst>
                    <a:ext uri="{9D8B030D-6E8A-4147-A177-3AD203B41FA5}">
                      <a16:colId xmlns:a16="http://schemas.microsoft.com/office/drawing/2014/main" val="2172683934"/>
                    </a:ext>
                  </a:extLst>
                </a:gridCol>
                <a:gridCol w="2499419">
                  <a:extLst>
                    <a:ext uri="{9D8B030D-6E8A-4147-A177-3AD203B41FA5}">
                      <a16:colId xmlns:a16="http://schemas.microsoft.com/office/drawing/2014/main" val="3202935502"/>
                    </a:ext>
                  </a:extLst>
                </a:gridCol>
              </a:tblGrid>
              <a:tr h="162284">
                <a:tc>
                  <a:txBody>
                    <a:bodyPr/>
                    <a:lstStyle/>
                    <a:p>
                      <a:r>
                        <a:rPr lang="en-US" dirty="0"/>
                        <a:t>Name :</a:t>
                      </a:r>
                    </a:p>
                  </a:txBody>
                  <a:tcPr/>
                </a:tc>
                <a:tc>
                  <a:txBody>
                    <a:bodyPr/>
                    <a:lstStyle/>
                    <a:p>
                      <a:r>
                        <a:rPr lang="en-US" dirty="0" err="1"/>
                        <a:t>Niamul</a:t>
                      </a:r>
                      <a:r>
                        <a:rPr lang="en-US" dirty="0"/>
                        <a:t> Hasan</a:t>
                      </a:r>
                    </a:p>
                    <a:p>
                      <a:endParaRPr lang="en-US" dirty="0"/>
                    </a:p>
                  </a:txBody>
                  <a:tcPr/>
                </a:tc>
                <a:extLst>
                  <a:ext uri="{0D108BD9-81ED-4DB2-BD59-A6C34878D82A}">
                    <a16:rowId xmlns:a16="http://schemas.microsoft.com/office/drawing/2014/main" val="4245929192"/>
                  </a:ext>
                </a:extLst>
              </a:tr>
              <a:tr h="577660">
                <a:tc>
                  <a:txBody>
                    <a:bodyPr/>
                    <a:lstStyle/>
                    <a:p>
                      <a:r>
                        <a:rPr lang="en-US" dirty="0"/>
                        <a:t>Id:</a:t>
                      </a:r>
                    </a:p>
                  </a:txBody>
                  <a:tcPr/>
                </a:tc>
                <a:tc>
                  <a:txBody>
                    <a:bodyPr/>
                    <a:lstStyle/>
                    <a:p>
                      <a:r>
                        <a:rPr lang="en-US" dirty="0"/>
                        <a:t>17201026</a:t>
                      </a:r>
                    </a:p>
                  </a:txBody>
                  <a:tcPr/>
                </a:tc>
                <a:extLst>
                  <a:ext uri="{0D108BD9-81ED-4DB2-BD59-A6C34878D82A}">
                    <a16:rowId xmlns:a16="http://schemas.microsoft.com/office/drawing/2014/main" val="1108258421"/>
                  </a:ext>
                </a:extLst>
              </a:tr>
              <a:tr h="370840">
                <a:tc>
                  <a:txBody>
                    <a:bodyPr/>
                    <a:lstStyle/>
                    <a:p>
                      <a:r>
                        <a:rPr lang="en-US" dirty="0"/>
                        <a:t>Semester: </a:t>
                      </a:r>
                    </a:p>
                  </a:txBody>
                  <a:tcPr/>
                </a:tc>
                <a:tc>
                  <a:txBody>
                    <a:bodyPr/>
                    <a:lstStyle/>
                    <a:p>
                      <a:r>
                        <a:rPr lang="en-US" dirty="0"/>
                        <a:t>4.1</a:t>
                      </a:r>
                    </a:p>
                    <a:p>
                      <a:endParaRPr lang="en-US" dirty="0"/>
                    </a:p>
                  </a:txBody>
                  <a:tcPr/>
                </a:tc>
                <a:extLst>
                  <a:ext uri="{0D108BD9-81ED-4DB2-BD59-A6C34878D82A}">
                    <a16:rowId xmlns:a16="http://schemas.microsoft.com/office/drawing/2014/main" val="3553040187"/>
                  </a:ext>
                </a:extLst>
              </a:tr>
              <a:tr h="370840">
                <a:tc>
                  <a:txBody>
                    <a:bodyPr/>
                    <a:lstStyle/>
                    <a:p>
                      <a:r>
                        <a:rPr lang="en-US" dirty="0"/>
                        <a:t>Section :</a:t>
                      </a:r>
                    </a:p>
                  </a:txBody>
                  <a:tcPr/>
                </a:tc>
                <a:tc>
                  <a:txBody>
                    <a:bodyPr/>
                    <a:lstStyle/>
                    <a:p>
                      <a:r>
                        <a:rPr lang="en-US" dirty="0"/>
                        <a:t>A1</a:t>
                      </a:r>
                    </a:p>
                    <a:p>
                      <a:endParaRPr lang="en-US" dirty="0"/>
                    </a:p>
                  </a:txBody>
                  <a:tcPr/>
                </a:tc>
                <a:extLst>
                  <a:ext uri="{0D108BD9-81ED-4DB2-BD59-A6C34878D82A}">
                    <a16:rowId xmlns:a16="http://schemas.microsoft.com/office/drawing/2014/main" val="4055654408"/>
                  </a:ext>
                </a:extLst>
              </a:tr>
            </a:tbl>
          </a:graphicData>
        </a:graphic>
      </p:graphicFrame>
      <p:graphicFrame>
        <p:nvGraphicFramePr>
          <p:cNvPr id="11" name="Table 10">
            <a:extLst>
              <a:ext uri="{FF2B5EF4-FFF2-40B4-BE49-F238E27FC236}">
                <a16:creationId xmlns:a16="http://schemas.microsoft.com/office/drawing/2014/main" id="{4B54FFB3-0CB6-4585-91B6-D2784B0FFE29}"/>
              </a:ext>
            </a:extLst>
          </p:cNvPr>
          <p:cNvGraphicFramePr>
            <a:graphicFrameLocks noGrp="1"/>
          </p:cNvGraphicFramePr>
          <p:nvPr>
            <p:extLst>
              <p:ext uri="{D42A27DB-BD31-4B8C-83A1-F6EECF244321}">
                <p14:modId xmlns:p14="http://schemas.microsoft.com/office/powerpoint/2010/main" val="3466787516"/>
              </p:ext>
            </p:extLst>
          </p:nvPr>
        </p:nvGraphicFramePr>
        <p:xfrm>
          <a:off x="4150882" y="3320344"/>
          <a:ext cx="3890235" cy="2497900"/>
        </p:xfrm>
        <a:graphic>
          <a:graphicData uri="http://schemas.openxmlformats.org/drawingml/2006/table">
            <a:tbl>
              <a:tblPr firstRow="1" bandRow="1">
                <a:tableStyleId>{2D5ABB26-0587-4C30-8999-92F81FD0307C}</a:tableStyleId>
              </a:tblPr>
              <a:tblGrid>
                <a:gridCol w="1396383">
                  <a:extLst>
                    <a:ext uri="{9D8B030D-6E8A-4147-A177-3AD203B41FA5}">
                      <a16:colId xmlns:a16="http://schemas.microsoft.com/office/drawing/2014/main" val="2172683934"/>
                    </a:ext>
                  </a:extLst>
                </a:gridCol>
                <a:gridCol w="2493852">
                  <a:extLst>
                    <a:ext uri="{9D8B030D-6E8A-4147-A177-3AD203B41FA5}">
                      <a16:colId xmlns:a16="http://schemas.microsoft.com/office/drawing/2014/main" val="3202935502"/>
                    </a:ext>
                  </a:extLst>
                </a:gridCol>
              </a:tblGrid>
              <a:tr h="370840">
                <a:tc>
                  <a:txBody>
                    <a:bodyPr/>
                    <a:lstStyle/>
                    <a:p>
                      <a:r>
                        <a:rPr lang="en-US" dirty="0"/>
                        <a:t>Name :</a:t>
                      </a:r>
                    </a:p>
                  </a:txBody>
                  <a:tcPr/>
                </a:tc>
                <a:tc>
                  <a:txBody>
                    <a:bodyPr/>
                    <a:lstStyle/>
                    <a:p>
                      <a:r>
                        <a:rPr lang="en-US" dirty="0" err="1"/>
                        <a:t>Tahura</a:t>
                      </a:r>
                      <a:r>
                        <a:rPr lang="en-US" dirty="0"/>
                        <a:t> Nasrin</a:t>
                      </a:r>
                    </a:p>
                    <a:p>
                      <a:endParaRPr lang="en-US" dirty="0"/>
                    </a:p>
                  </a:txBody>
                  <a:tcPr/>
                </a:tc>
                <a:extLst>
                  <a:ext uri="{0D108BD9-81ED-4DB2-BD59-A6C34878D82A}">
                    <a16:rowId xmlns:a16="http://schemas.microsoft.com/office/drawing/2014/main" val="4245929192"/>
                  </a:ext>
                </a:extLst>
              </a:tr>
              <a:tr h="577660">
                <a:tc>
                  <a:txBody>
                    <a:bodyPr/>
                    <a:lstStyle/>
                    <a:p>
                      <a:r>
                        <a:rPr lang="en-US" dirty="0"/>
                        <a:t>Id:</a:t>
                      </a:r>
                    </a:p>
                  </a:txBody>
                  <a:tcPr/>
                </a:tc>
                <a:tc>
                  <a:txBody>
                    <a:bodyPr/>
                    <a:lstStyle/>
                    <a:p>
                      <a:r>
                        <a:rPr lang="en-US" dirty="0"/>
                        <a:t>17201031</a:t>
                      </a:r>
                    </a:p>
                  </a:txBody>
                  <a:tcPr/>
                </a:tc>
                <a:extLst>
                  <a:ext uri="{0D108BD9-81ED-4DB2-BD59-A6C34878D82A}">
                    <a16:rowId xmlns:a16="http://schemas.microsoft.com/office/drawing/2014/main" val="1108258421"/>
                  </a:ext>
                </a:extLst>
              </a:tr>
              <a:tr h="370840">
                <a:tc>
                  <a:txBody>
                    <a:bodyPr/>
                    <a:lstStyle/>
                    <a:p>
                      <a:r>
                        <a:rPr lang="en-US" dirty="0"/>
                        <a:t>Semester: </a:t>
                      </a:r>
                    </a:p>
                  </a:txBody>
                  <a:tcPr/>
                </a:tc>
                <a:tc>
                  <a:txBody>
                    <a:bodyPr/>
                    <a:lstStyle/>
                    <a:p>
                      <a:r>
                        <a:rPr lang="en-US" dirty="0"/>
                        <a:t>4.1</a:t>
                      </a:r>
                    </a:p>
                    <a:p>
                      <a:endParaRPr lang="en-US" dirty="0"/>
                    </a:p>
                  </a:txBody>
                  <a:tcPr/>
                </a:tc>
                <a:extLst>
                  <a:ext uri="{0D108BD9-81ED-4DB2-BD59-A6C34878D82A}">
                    <a16:rowId xmlns:a16="http://schemas.microsoft.com/office/drawing/2014/main" val="3553040187"/>
                  </a:ext>
                </a:extLst>
              </a:tr>
              <a:tr h="135286">
                <a:tc>
                  <a:txBody>
                    <a:bodyPr/>
                    <a:lstStyle/>
                    <a:p>
                      <a:r>
                        <a:rPr lang="en-US" dirty="0"/>
                        <a:t>Section :</a:t>
                      </a:r>
                    </a:p>
                  </a:txBody>
                  <a:tcPr/>
                </a:tc>
                <a:tc>
                  <a:txBody>
                    <a:bodyPr/>
                    <a:lstStyle/>
                    <a:p>
                      <a:r>
                        <a:rPr lang="en-US" dirty="0"/>
                        <a:t>A1</a:t>
                      </a:r>
                    </a:p>
                    <a:p>
                      <a:endParaRPr lang="en-US" dirty="0"/>
                    </a:p>
                  </a:txBody>
                  <a:tcPr/>
                </a:tc>
                <a:extLst>
                  <a:ext uri="{0D108BD9-81ED-4DB2-BD59-A6C34878D82A}">
                    <a16:rowId xmlns:a16="http://schemas.microsoft.com/office/drawing/2014/main" val="4055654408"/>
                  </a:ext>
                </a:extLst>
              </a:tr>
            </a:tbl>
          </a:graphicData>
        </a:graphic>
      </p:graphicFrame>
      <p:sp>
        <p:nvSpPr>
          <p:cNvPr id="12" name="Oval 11">
            <a:extLst>
              <a:ext uri="{FF2B5EF4-FFF2-40B4-BE49-F238E27FC236}">
                <a16:creationId xmlns:a16="http://schemas.microsoft.com/office/drawing/2014/main" id="{55269601-03AC-4C10-BC6F-FC6EEDA95912}"/>
              </a:ext>
            </a:extLst>
          </p:cNvPr>
          <p:cNvSpPr/>
          <p:nvPr/>
        </p:nvSpPr>
        <p:spPr>
          <a:xfrm>
            <a:off x="1000047" y="2247645"/>
            <a:ext cx="1624613" cy="79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BD939788-8961-4CD0-94ED-3C32BF9AFD77}"/>
              </a:ext>
            </a:extLst>
          </p:cNvPr>
          <p:cNvSpPr/>
          <p:nvPr/>
        </p:nvSpPr>
        <p:spPr>
          <a:xfrm>
            <a:off x="4688890" y="2247644"/>
            <a:ext cx="1624613" cy="79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aphicFrame>
        <p:nvGraphicFramePr>
          <p:cNvPr id="14" name="Table 13">
            <a:extLst>
              <a:ext uri="{FF2B5EF4-FFF2-40B4-BE49-F238E27FC236}">
                <a16:creationId xmlns:a16="http://schemas.microsoft.com/office/drawing/2014/main" id="{B2A4F0B2-74CA-4D88-BE9B-95FA2598337D}"/>
              </a:ext>
            </a:extLst>
          </p:cNvPr>
          <p:cNvGraphicFramePr>
            <a:graphicFrameLocks noGrp="1"/>
          </p:cNvGraphicFramePr>
          <p:nvPr>
            <p:extLst>
              <p:ext uri="{D42A27DB-BD31-4B8C-83A1-F6EECF244321}">
                <p14:modId xmlns:p14="http://schemas.microsoft.com/office/powerpoint/2010/main" val="3124696278"/>
              </p:ext>
            </p:extLst>
          </p:nvPr>
        </p:nvGraphicFramePr>
        <p:xfrm>
          <a:off x="8356840" y="3320344"/>
          <a:ext cx="3890235" cy="2497900"/>
        </p:xfrm>
        <a:graphic>
          <a:graphicData uri="http://schemas.openxmlformats.org/drawingml/2006/table">
            <a:tbl>
              <a:tblPr firstRow="1" bandRow="1">
                <a:tableStyleId>{2D5ABB26-0587-4C30-8999-92F81FD0307C}</a:tableStyleId>
              </a:tblPr>
              <a:tblGrid>
                <a:gridCol w="1396383">
                  <a:extLst>
                    <a:ext uri="{9D8B030D-6E8A-4147-A177-3AD203B41FA5}">
                      <a16:colId xmlns:a16="http://schemas.microsoft.com/office/drawing/2014/main" val="2172683934"/>
                    </a:ext>
                  </a:extLst>
                </a:gridCol>
                <a:gridCol w="2493852">
                  <a:extLst>
                    <a:ext uri="{9D8B030D-6E8A-4147-A177-3AD203B41FA5}">
                      <a16:colId xmlns:a16="http://schemas.microsoft.com/office/drawing/2014/main" val="3202935502"/>
                    </a:ext>
                  </a:extLst>
                </a:gridCol>
              </a:tblGrid>
              <a:tr h="370840">
                <a:tc>
                  <a:txBody>
                    <a:bodyPr/>
                    <a:lstStyle/>
                    <a:p>
                      <a:r>
                        <a:rPr lang="en-US" dirty="0"/>
                        <a:t>Name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Md. </a:t>
                      </a:r>
                      <a:r>
                        <a:rPr lang="en-US" dirty="0" err="1"/>
                        <a:t>Anik</a:t>
                      </a:r>
                      <a:r>
                        <a:rPr lang="en-US" dirty="0"/>
                        <a:t> khan</a:t>
                      </a:r>
                    </a:p>
                    <a:p>
                      <a:endParaRPr lang="en-US" dirty="0"/>
                    </a:p>
                  </a:txBody>
                  <a:tcPr/>
                </a:tc>
                <a:extLst>
                  <a:ext uri="{0D108BD9-81ED-4DB2-BD59-A6C34878D82A}">
                    <a16:rowId xmlns:a16="http://schemas.microsoft.com/office/drawing/2014/main" val="4245929192"/>
                  </a:ext>
                </a:extLst>
              </a:tr>
              <a:tr h="577660">
                <a:tc>
                  <a:txBody>
                    <a:bodyPr/>
                    <a:lstStyle/>
                    <a:p>
                      <a:r>
                        <a:rPr lang="en-US" dirty="0"/>
                        <a:t>Id:</a:t>
                      </a:r>
                    </a:p>
                  </a:txBody>
                  <a:tcPr/>
                </a:tc>
                <a:tc>
                  <a:txBody>
                    <a:bodyPr/>
                    <a:lstStyle/>
                    <a:p>
                      <a:r>
                        <a:rPr lang="en-US" dirty="0"/>
                        <a:t>17201021</a:t>
                      </a:r>
                    </a:p>
                  </a:txBody>
                  <a:tcPr/>
                </a:tc>
                <a:extLst>
                  <a:ext uri="{0D108BD9-81ED-4DB2-BD59-A6C34878D82A}">
                    <a16:rowId xmlns:a16="http://schemas.microsoft.com/office/drawing/2014/main" val="1108258421"/>
                  </a:ext>
                </a:extLst>
              </a:tr>
              <a:tr h="370840">
                <a:tc>
                  <a:txBody>
                    <a:bodyPr/>
                    <a:lstStyle/>
                    <a:p>
                      <a:r>
                        <a:rPr lang="en-US" dirty="0"/>
                        <a:t>Semester: </a:t>
                      </a:r>
                    </a:p>
                  </a:txBody>
                  <a:tcPr/>
                </a:tc>
                <a:tc>
                  <a:txBody>
                    <a:bodyPr/>
                    <a:lstStyle/>
                    <a:p>
                      <a:r>
                        <a:rPr lang="en-US" dirty="0"/>
                        <a:t>4.1</a:t>
                      </a:r>
                    </a:p>
                    <a:p>
                      <a:endParaRPr lang="en-US" dirty="0"/>
                    </a:p>
                  </a:txBody>
                  <a:tcPr/>
                </a:tc>
                <a:extLst>
                  <a:ext uri="{0D108BD9-81ED-4DB2-BD59-A6C34878D82A}">
                    <a16:rowId xmlns:a16="http://schemas.microsoft.com/office/drawing/2014/main" val="3553040187"/>
                  </a:ext>
                </a:extLst>
              </a:tr>
              <a:tr h="135286">
                <a:tc>
                  <a:txBody>
                    <a:bodyPr/>
                    <a:lstStyle/>
                    <a:p>
                      <a:r>
                        <a:rPr lang="en-US" dirty="0"/>
                        <a:t>Section :</a:t>
                      </a:r>
                    </a:p>
                  </a:txBody>
                  <a:tcPr/>
                </a:tc>
                <a:tc>
                  <a:txBody>
                    <a:bodyPr/>
                    <a:lstStyle/>
                    <a:p>
                      <a:r>
                        <a:rPr lang="en-US" dirty="0"/>
                        <a:t>A1</a:t>
                      </a:r>
                    </a:p>
                    <a:p>
                      <a:endParaRPr lang="en-US" dirty="0"/>
                    </a:p>
                  </a:txBody>
                  <a:tcPr/>
                </a:tc>
                <a:extLst>
                  <a:ext uri="{0D108BD9-81ED-4DB2-BD59-A6C34878D82A}">
                    <a16:rowId xmlns:a16="http://schemas.microsoft.com/office/drawing/2014/main" val="4055654408"/>
                  </a:ext>
                </a:extLst>
              </a:tr>
            </a:tbl>
          </a:graphicData>
        </a:graphic>
      </p:graphicFrame>
      <p:sp>
        <p:nvSpPr>
          <p:cNvPr id="15" name="Oval 14">
            <a:extLst>
              <a:ext uri="{FF2B5EF4-FFF2-40B4-BE49-F238E27FC236}">
                <a16:creationId xmlns:a16="http://schemas.microsoft.com/office/drawing/2014/main" id="{3295B511-CDD0-4CC8-BD80-794364D9695B}"/>
              </a:ext>
            </a:extLst>
          </p:cNvPr>
          <p:cNvSpPr/>
          <p:nvPr/>
        </p:nvSpPr>
        <p:spPr>
          <a:xfrm>
            <a:off x="8894848" y="2247644"/>
            <a:ext cx="1624613" cy="79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42021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422CE7-5AC2-4BDF-906B-6A9993ABBCDC}"/>
              </a:ext>
            </a:extLst>
          </p:cNvPr>
          <p:cNvSpPr txBox="1"/>
          <p:nvPr/>
        </p:nvSpPr>
        <p:spPr>
          <a:xfrm>
            <a:off x="3153747" y="323850"/>
            <a:ext cx="6531429" cy="1323439"/>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GhorBariKenaBecha.com</a:t>
            </a:r>
          </a:p>
          <a:p>
            <a:r>
              <a:rPr lang="en-US" sz="4000" b="1" dirty="0">
                <a:latin typeface="Times New Roman" panose="02020603050405020304" pitchFamily="18" charset="0"/>
                <a:cs typeface="Times New Roman" panose="02020603050405020304" pitchFamily="18" charset="0"/>
              </a:rPr>
              <a:t>ঘর_বাড়ি_কেনাবেচা.com</a:t>
            </a:r>
          </a:p>
        </p:txBody>
      </p:sp>
      <p:pic>
        <p:nvPicPr>
          <p:cNvPr id="6" name="Picture 5">
            <a:extLst>
              <a:ext uri="{FF2B5EF4-FFF2-40B4-BE49-F238E27FC236}">
                <a16:creationId xmlns:a16="http://schemas.microsoft.com/office/drawing/2014/main" id="{A2382566-E145-4CC0-A208-0FB3BA84C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395" y="1475235"/>
            <a:ext cx="4833257" cy="5058915"/>
          </a:xfrm>
          <a:prstGeom prst="rect">
            <a:avLst/>
          </a:prstGeom>
        </p:spPr>
      </p:pic>
    </p:spTree>
    <p:extLst>
      <p:ext uri="{BB962C8B-B14F-4D97-AF65-F5344CB8AC3E}">
        <p14:creationId xmlns:p14="http://schemas.microsoft.com/office/powerpoint/2010/main" val="287854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C90562-61B1-4A6D-AC8B-C5B59DB8383F}"/>
              </a:ext>
            </a:extLst>
          </p:cNvPr>
          <p:cNvSpPr txBox="1"/>
          <p:nvPr/>
        </p:nvSpPr>
        <p:spPr>
          <a:xfrm>
            <a:off x="4480638" y="0"/>
            <a:ext cx="323072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Problem definition</a:t>
            </a:r>
            <a:endParaRPr lang="en-US" sz="2800" dirty="0"/>
          </a:p>
        </p:txBody>
      </p:sp>
      <p:sp>
        <p:nvSpPr>
          <p:cNvPr id="7" name="TextBox 6">
            <a:extLst>
              <a:ext uri="{FF2B5EF4-FFF2-40B4-BE49-F238E27FC236}">
                <a16:creationId xmlns:a16="http://schemas.microsoft.com/office/drawing/2014/main" id="{CDAF4EB6-D413-4BB4-A8FE-824CAA6B881D}"/>
              </a:ext>
            </a:extLst>
          </p:cNvPr>
          <p:cNvSpPr txBox="1"/>
          <p:nvPr/>
        </p:nvSpPr>
        <p:spPr>
          <a:xfrm>
            <a:off x="3047223" y="1410869"/>
            <a:ext cx="6097554" cy="1347805"/>
          </a:xfrm>
          <a:prstGeom prst="rect">
            <a:avLst/>
          </a:prstGeom>
          <a:noFill/>
        </p:spPr>
        <p:txBody>
          <a:bodyPr wrap="square">
            <a:spAutoFit/>
          </a:bodyPr>
          <a:lstStyle/>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Person is newly decided to buy an apartment in Dhaka city. And if the user have no idea about pricing.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Not having a dedicated website for posting ADs about apartments and plot(Dhaka city).</a:t>
            </a:r>
          </a:p>
        </p:txBody>
      </p:sp>
      <p:sp>
        <p:nvSpPr>
          <p:cNvPr id="4" name="TextBox 3">
            <a:extLst>
              <a:ext uri="{FF2B5EF4-FFF2-40B4-BE49-F238E27FC236}">
                <a16:creationId xmlns:a16="http://schemas.microsoft.com/office/drawing/2014/main" id="{983D1C4F-44B2-4735-BC39-60E1F1E44091}"/>
              </a:ext>
            </a:extLst>
          </p:cNvPr>
          <p:cNvSpPr txBox="1"/>
          <p:nvPr/>
        </p:nvSpPr>
        <p:spPr>
          <a:xfrm>
            <a:off x="4629928" y="3576107"/>
            <a:ext cx="323072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Solution</a:t>
            </a:r>
            <a:endParaRPr lang="en-US" sz="2800" dirty="0"/>
          </a:p>
        </p:txBody>
      </p:sp>
      <p:sp>
        <p:nvSpPr>
          <p:cNvPr id="6" name="TextBox 5">
            <a:extLst>
              <a:ext uri="{FF2B5EF4-FFF2-40B4-BE49-F238E27FC236}">
                <a16:creationId xmlns:a16="http://schemas.microsoft.com/office/drawing/2014/main" id="{12399191-52D0-45E5-BE26-E827BA088849}"/>
              </a:ext>
            </a:extLst>
          </p:cNvPr>
          <p:cNvSpPr txBox="1"/>
          <p:nvPr/>
        </p:nvSpPr>
        <p:spPr>
          <a:xfrm>
            <a:off x="3047223" y="4622546"/>
            <a:ext cx="6097554" cy="1347805"/>
          </a:xfrm>
          <a:prstGeom prst="rect">
            <a:avLst/>
          </a:prstGeom>
          <a:noFill/>
        </p:spPr>
        <p:txBody>
          <a:bodyPr wrap="square">
            <a:spAutoFit/>
          </a:bodyPr>
          <a:lstStyle/>
          <a:p>
            <a:pPr marL="0" marR="0">
              <a:lnSpc>
                <a:spcPct val="115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Providing a price predicting system for new buyers.</a:t>
            </a: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Dedicated website for posting ADs about apartments and plot(Dhaka city).</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341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B536B4-80E9-404B-A0E6-4E11C3862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07" y="1741811"/>
            <a:ext cx="5153025" cy="4867275"/>
          </a:xfrm>
          <a:prstGeom prst="rect">
            <a:avLst/>
          </a:prstGeom>
        </p:spPr>
      </p:pic>
      <p:sp>
        <p:nvSpPr>
          <p:cNvPr id="6" name="Rectangle 5">
            <a:extLst>
              <a:ext uri="{FF2B5EF4-FFF2-40B4-BE49-F238E27FC236}">
                <a16:creationId xmlns:a16="http://schemas.microsoft.com/office/drawing/2014/main" id="{A62DF84E-DD3F-4961-A2FA-75102A280908}"/>
              </a:ext>
            </a:extLst>
          </p:cNvPr>
          <p:cNvSpPr/>
          <p:nvPr/>
        </p:nvSpPr>
        <p:spPr>
          <a:xfrm>
            <a:off x="1780590" y="1091681"/>
            <a:ext cx="2547257" cy="538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page</a:t>
            </a:r>
          </a:p>
        </p:txBody>
      </p:sp>
      <p:pic>
        <p:nvPicPr>
          <p:cNvPr id="8" name="Picture 7">
            <a:extLst>
              <a:ext uri="{FF2B5EF4-FFF2-40B4-BE49-F238E27FC236}">
                <a16:creationId xmlns:a16="http://schemas.microsoft.com/office/drawing/2014/main" id="{C78A609D-3CD2-4E62-B6BF-C10950D48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299" y="1741811"/>
            <a:ext cx="5153025" cy="4867275"/>
          </a:xfrm>
          <a:prstGeom prst="rect">
            <a:avLst/>
          </a:prstGeom>
        </p:spPr>
      </p:pic>
      <p:sp>
        <p:nvSpPr>
          <p:cNvPr id="9" name="Rectangle 8">
            <a:extLst>
              <a:ext uri="{FF2B5EF4-FFF2-40B4-BE49-F238E27FC236}">
                <a16:creationId xmlns:a16="http://schemas.microsoft.com/office/drawing/2014/main" id="{80B775C4-7381-471D-A866-F2F38821ED6B}"/>
              </a:ext>
            </a:extLst>
          </p:cNvPr>
          <p:cNvSpPr/>
          <p:nvPr/>
        </p:nvSpPr>
        <p:spPr>
          <a:xfrm>
            <a:off x="7864155" y="1091681"/>
            <a:ext cx="2547257"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In</a:t>
            </a:r>
          </a:p>
        </p:txBody>
      </p:sp>
      <p:sp>
        <p:nvSpPr>
          <p:cNvPr id="10" name="TextBox 9">
            <a:extLst>
              <a:ext uri="{FF2B5EF4-FFF2-40B4-BE49-F238E27FC236}">
                <a16:creationId xmlns:a16="http://schemas.microsoft.com/office/drawing/2014/main" id="{8FD0E06C-7324-4BAC-95C0-728E261484CF}"/>
              </a:ext>
            </a:extLst>
          </p:cNvPr>
          <p:cNvSpPr txBox="1"/>
          <p:nvPr/>
        </p:nvSpPr>
        <p:spPr>
          <a:xfrm>
            <a:off x="3427445" y="-105029"/>
            <a:ext cx="533711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User Interface/solution</a:t>
            </a:r>
          </a:p>
        </p:txBody>
      </p:sp>
    </p:spTree>
    <p:extLst>
      <p:ext uri="{BB962C8B-B14F-4D97-AF65-F5344CB8AC3E}">
        <p14:creationId xmlns:p14="http://schemas.microsoft.com/office/powerpoint/2010/main" val="57714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3B775A-25D4-43FF-AEA8-B2C62A51D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89" y="1816456"/>
            <a:ext cx="5153025" cy="4867275"/>
          </a:xfrm>
          <a:prstGeom prst="rect">
            <a:avLst/>
          </a:prstGeom>
        </p:spPr>
      </p:pic>
      <p:sp>
        <p:nvSpPr>
          <p:cNvPr id="6" name="TextBox 5">
            <a:extLst>
              <a:ext uri="{FF2B5EF4-FFF2-40B4-BE49-F238E27FC236}">
                <a16:creationId xmlns:a16="http://schemas.microsoft.com/office/drawing/2014/main" id="{A0DCF981-3681-4B9E-B1F0-19DA8C97CFDB}"/>
              </a:ext>
            </a:extLst>
          </p:cNvPr>
          <p:cNvSpPr txBox="1"/>
          <p:nvPr/>
        </p:nvSpPr>
        <p:spPr>
          <a:xfrm>
            <a:off x="4450701" y="0"/>
            <a:ext cx="3303038"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User Interface</a:t>
            </a:r>
          </a:p>
        </p:txBody>
      </p:sp>
      <p:sp>
        <p:nvSpPr>
          <p:cNvPr id="8" name="Rectangle 7">
            <a:extLst>
              <a:ext uri="{FF2B5EF4-FFF2-40B4-BE49-F238E27FC236}">
                <a16:creationId xmlns:a16="http://schemas.microsoft.com/office/drawing/2014/main" id="{9E8EDC22-D449-4B14-876C-BC8AD0FB9A3F}"/>
              </a:ext>
            </a:extLst>
          </p:cNvPr>
          <p:cNvSpPr/>
          <p:nvPr/>
        </p:nvSpPr>
        <p:spPr>
          <a:xfrm>
            <a:off x="1500672" y="1147665"/>
            <a:ext cx="2547257" cy="538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Up</a:t>
            </a:r>
          </a:p>
        </p:txBody>
      </p:sp>
      <p:pic>
        <p:nvPicPr>
          <p:cNvPr id="10" name="Picture 9">
            <a:extLst>
              <a:ext uri="{FF2B5EF4-FFF2-40B4-BE49-F238E27FC236}">
                <a16:creationId xmlns:a16="http://schemas.microsoft.com/office/drawing/2014/main" id="{AEA4AA25-7ADD-40F4-B2DC-503150FD6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879" y="1816455"/>
            <a:ext cx="5153025" cy="4867275"/>
          </a:xfrm>
          <a:prstGeom prst="rect">
            <a:avLst/>
          </a:prstGeom>
        </p:spPr>
      </p:pic>
      <p:sp>
        <p:nvSpPr>
          <p:cNvPr id="11" name="Rectangle 10">
            <a:extLst>
              <a:ext uri="{FF2B5EF4-FFF2-40B4-BE49-F238E27FC236}">
                <a16:creationId xmlns:a16="http://schemas.microsoft.com/office/drawing/2014/main" id="{E5012FDC-F0EE-4E41-AF37-4008D41AF916}"/>
              </a:ext>
            </a:extLst>
          </p:cNvPr>
          <p:cNvSpPr/>
          <p:nvPr/>
        </p:nvSpPr>
        <p:spPr>
          <a:xfrm>
            <a:off x="8050762" y="1136828"/>
            <a:ext cx="2547257" cy="538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Account</a:t>
            </a:r>
          </a:p>
        </p:txBody>
      </p:sp>
    </p:spTree>
    <p:extLst>
      <p:ext uri="{BB962C8B-B14F-4D97-AF65-F5344CB8AC3E}">
        <p14:creationId xmlns:p14="http://schemas.microsoft.com/office/powerpoint/2010/main" val="61821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8CEB85-DAB5-4D67-9EBE-30462F9A6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764" y="1760472"/>
            <a:ext cx="5153025" cy="4867275"/>
          </a:xfrm>
          <a:prstGeom prst="rect">
            <a:avLst/>
          </a:prstGeom>
        </p:spPr>
      </p:pic>
      <p:sp>
        <p:nvSpPr>
          <p:cNvPr id="6" name="TextBox 5">
            <a:extLst>
              <a:ext uri="{FF2B5EF4-FFF2-40B4-BE49-F238E27FC236}">
                <a16:creationId xmlns:a16="http://schemas.microsoft.com/office/drawing/2014/main" id="{251F9A0C-095B-4F6C-A468-82CB3415BAEC}"/>
              </a:ext>
            </a:extLst>
          </p:cNvPr>
          <p:cNvSpPr txBox="1"/>
          <p:nvPr/>
        </p:nvSpPr>
        <p:spPr>
          <a:xfrm>
            <a:off x="4450701" y="0"/>
            <a:ext cx="3303038"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User Interface</a:t>
            </a:r>
          </a:p>
        </p:txBody>
      </p:sp>
      <p:sp>
        <p:nvSpPr>
          <p:cNvPr id="7" name="Rectangle 6">
            <a:extLst>
              <a:ext uri="{FF2B5EF4-FFF2-40B4-BE49-F238E27FC236}">
                <a16:creationId xmlns:a16="http://schemas.microsoft.com/office/drawing/2014/main" id="{157FD8E1-C9A0-4676-A087-052D79B2CC7A}"/>
              </a:ext>
            </a:extLst>
          </p:cNvPr>
          <p:cNvSpPr/>
          <p:nvPr/>
        </p:nvSpPr>
        <p:spPr>
          <a:xfrm>
            <a:off x="1500672" y="1147665"/>
            <a:ext cx="2547257" cy="538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 Ad</a:t>
            </a:r>
          </a:p>
        </p:txBody>
      </p:sp>
      <p:pic>
        <p:nvPicPr>
          <p:cNvPr id="9" name="Picture 8">
            <a:extLst>
              <a:ext uri="{FF2B5EF4-FFF2-40B4-BE49-F238E27FC236}">
                <a16:creationId xmlns:a16="http://schemas.microsoft.com/office/drawing/2014/main" id="{C987177D-8F23-4C14-89D1-5E5D2615D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895" y="1760472"/>
            <a:ext cx="5153025" cy="4867275"/>
          </a:xfrm>
          <a:prstGeom prst="rect">
            <a:avLst/>
          </a:prstGeom>
        </p:spPr>
      </p:pic>
      <p:sp>
        <p:nvSpPr>
          <p:cNvPr id="10" name="Rectangle 9">
            <a:extLst>
              <a:ext uri="{FF2B5EF4-FFF2-40B4-BE49-F238E27FC236}">
                <a16:creationId xmlns:a16="http://schemas.microsoft.com/office/drawing/2014/main" id="{9CD23D8C-7276-46FE-A626-BF34560C3E41}"/>
              </a:ext>
            </a:extLst>
          </p:cNvPr>
          <p:cNvSpPr/>
          <p:nvPr/>
        </p:nvSpPr>
        <p:spPr>
          <a:xfrm>
            <a:off x="8144073" y="1147664"/>
            <a:ext cx="2547257" cy="538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Predictor</a:t>
            </a:r>
          </a:p>
        </p:txBody>
      </p:sp>
    </p:spTree>
    <p:extLst>
      <p:ext uri="{BB962C8B-B14F-4D97-AF65-F5344CB8AC3E}">
        <p14:creationId xmlns:p14="http://schemas.microsoft.com/office/powerpoint/2010/main" val="20004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FD294A-060A-4185-80F1-DE608D7C812D}"/>
              </a:ext>
            </a:extLst>
          </p:cNvPr>
          <p:cNvSpPr txBox="1"/>
          <p:nvPr/>
        </p:nvSpPr>
        <p:spPr>
          <a:xfrm>
            <a:off x="4450701" y="0"/>
            <a:ext cx="3303038"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User Interface</a:t>
            </a:r>
          </a:p>
        </p:txBody>
      </p:sp>
      <p:pic>
        <p:nvPicPr>
          <p:cNvPr id="6" name="Picture 5">
            <a:extLst>
              <a:ext uri="{FF2B5EF4-FFF2-40B4-BE49-F238E27FC236}">
                <a16:creationId xmlns:a16="http://schemas.microsoft.com/office/drawing/2014/main" id="{3D3C84C7-19AE-4E25-AAB9-5F1ED7A91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487" y="1611183"/>
            <a:ext cx="5153025" cy="4867275"/>
          </a:xfrm>
          <a:prstGeom prst="rect">
            <a:avLst/>
          </a:prstGeom>
        </p:spPr>
      </p:pic>
      <p:sp>
        <p:nvSpPr>
          <p:cNvPr id="7" name="Rectangle 6">
            <a:extLst>
              <a:ext uri="{FF2B5EF4-FFF2-40B4-BE49-F238E27FC236}">
                <a16:creationId xmlns:a16="http://schemas.microsoft.com/office/drawing/2014/main" id="{18B5831D-221A-490D-90F9-6A7569EDB79D}"/>
              </a:ext>
            </a:extLst>
          </p:cNvPr>
          <p:cNvSpPr/>
          <p:nvPr/>
        </p:nvSpPr>
        <p:spPr>
          <a:xfrm>
            <a:off x="3823216" y="890454"/>
            <a:ext cx="4545565" cy="538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user to help us, to develop our prediction system</a:t>
            </a:r>
          </a:p>
        </p:txBody>
      </p:sp>
    </p:spTree>
    <p:extLst>
      <p:ext uri="{BB962C8B-B14F-4D97-AF65-F5344CB8AC3E}">
        <p14:creationId xmlns:p14="http://schemas.microsoft.com/office/powerpoint/2010/main" val="360960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8AE3B2-727F-4AFE-AEBB-2E6716AC4CB2}"/>
              </a:ext>
            </a:extLst>
          </p:cNvPr>
          <p:cNvSpPr txBox="1"/>
          <p:nvPr/>
        </p:nvSpPr>
        <p:spPr>
          <a:xfrm>
            <a:off x="3903306" y="0"/>
            <a:ext cx="4385388"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Prediction system</a:t>
            </a:r>
          </a:p>
        </p:txBody>
      </p:sp>
      <p:sp>
        <p:nvSpPr>
          <p:cNvPr id="7" name="TextBox 6">
            <a:extLst>
              <a:ext uri="{FF2B5EF4-FFF2-40B4-BE49-F238E27FC236}">
                <a16:creationId xmlns:a16="http://schemas.microsoft.com/office/drawing/2014/main" id="{FD3C4A79-CBC8-4126-9C95-DA1D24882EC0}"/>
              </a:ext>
            </a:extLst>
          </p:cNvPr>
          <p:cNvSpPr txBox="1"/>
          <p:nvPr/>
        </p:nvSpPr>
        <p:spPr>
          <a:xfrm>
            <a:off x="1237860" y="3362131"/>
            <a:ext cx="8577943" cy="1077218"/>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Machine learning: Multiple linear regression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Data Analysis: Methods</a:t>
            </a:r>
          </a:p>
        </p:txBody>
      </p:sp>
    </p:spTree>
    <p:extLst>
      <p:ext uri="{BB962C8B-B14F-4D97-AF65-F5344CB8AC3E}">
        <p14:creationId xmlns:p14="http://schemas.microsoft.com/office/powerpoint/2010/main" val="3678445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504</TotalTime>
  <Words>485</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Times New Roman</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1</dc:creator>
  <cp:lastModifiedBy>user 1</cp:lastModifiedBy>
  <cp:revision>23</cp:revision>
  <dcterms:created xsi:type="dcterms:W3CDTF">2021-01-16T14:43:41Z</dcterms:created>
  <dcterms:modified xsi:type="dcterms:W3CDTF">2021-01-20T05:53:00Z</dcterms:modified>
</cp:coreProperties>
</file>