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notesSlides/notesSlide12.xml" ContentType="application/vnd.openxmlformats-officedocument.presentationml.notesSlide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38" r:id="rId3"/>
    <p:sldId id="257" r:id="rId4"/>
    <p:sldId id="294" r:id="rId5"/>
    <p:sldId id="304" r:id="rId6"/>
    <p:sldId id="305" r:id="rId7"/>
    <p:sldId id="306" r:id="rId8"/>
    <p:sldId id="307" r:id="rId9"/>
    <p:sldId id="344" r:id="rId10"/>
    <p:sldId id="331" r:id="rId11"/>
    <p:sldId id="332" r:id="rId12"/>
    <p:sldId id="345" r:id="rId13"/>
    <p:sldId id="335" r:id="rId14"/>
    <p:sldId id="262" r:id="rId15"/>
    <p:sldId id="342" r:id="rId16"/>
    <p:sldId id="343" r:id="rId17"/>
    <p:sldId id="308" r:id="rId18"/>
    <p:sldId id="313" r:id="rId19"/>
    <p:sldId id="315" r:id="rId20"/>
    <p:sldId id="317" r:id="rId21"/>
    <p:sldId id="316" r:id="rId22"/>
    <p:sldId id="322" r:id="rId23"/>
    <p:sldId id="319" r:id="rId24"/>
    <p:sldId id="320" r:id="rId25"/>
    <p:sldId id="323" r:id="rId26"/>
    <p:sldId id="325" r:id="rId27"/>
    <p:sldId id="326" r:id="rId28"/>
    <p:sldId id="330" r:id="rId29"/>
    <p:sldId id="329" r:id="rId30"/>
    <p:sldId id="327" r:id="rId31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, Nian" initials="SN" lastIdx="1" clrIdx="0">
    <p:extLst>
      <p:ext uri="{19B8F6BF-5375-455C-9EA6-DF929625EA0E}">
        <p15:presenceInfo xmlns:p15="http://schemas.microsoft.com/office/powerpoint/2012/main" userId="S-1-5-21-47866669-1409439266-720635935-221024" providerId="AD"/>
      </p:ext>
    </p:extLst>
  </p:cmAuthor>
  <p:cmAuthor id="2" name="Nian Si" initials="NS" lastIdx="4" clrIdx="1">
    <p:extLst>
      <p:ext uri="{19B8F6BF-5375-455C-9EA6-DF929625EA0E}">
        <p15:presenceInfo xmlns:p15="http://schemas.microsoft.com/office/powerpoint/2012/main" userId="Nian 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9" autoAdjust="0"/>
    <p:restoredTop sz="66462" autoAdjust="0"/>
  </p:normalViewPr>
  <p:slideViewPr>
    <p:cSldViewPr snapToGrid="0">
      <p:cViewPr varScale="1">
        <p:scale>
          <a:sx n="58" d="100"/>
          <a:sy n="58" d="100"/>
        </p:scale>
        <p:origin x="167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9266DFAC-C3B1-47F8-B58F-E587BD36F989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32E8C002-D587-4287-998E-1F29E0580F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24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E087DA95-0B99-448D-8863-18237B83FD08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35457387-6B11-4F67-B90B-E801C4D33C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3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57387-6B11-4F67-B90B-E801C4D33C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4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57387-6B11-4F67-B90B-E801C4D33C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50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57387-6B11-4F67-B90B-E801C4D33C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41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57387-6B11-4F67-B90B-E801C4D33C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3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57387-6B11-4F67-B90B-E801C4D33C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3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57387-6B11-4F67-B90B-E801C4D33C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57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57387-6B11-4F67-B90B-E801C4D33C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12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57387-6B11-4F67-B90B-E801C4D33C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02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57387-6B11-4F67-B90B-E801C4D33C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49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57387-6B11-4F67-B90B-E801C4D33C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8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57387-6B11-4F67-B90B-E801C4D33C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57387-6B11-4F67-B90B-E801C4D33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47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57387-6B11-4F67-B90B-E801C4D33C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3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57387-6B11-4F67-B90B-E801C4D33C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89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57387-6B11-4F67-B90B-E801C4D33C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1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57387-6B11-4F67-B90B-E801C4D33C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46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57387-6B11-4F67-B90B-E801C4D33C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13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57387-6B11-4F67-B90B-E801C4D33C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7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4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7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7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1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50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5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8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0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niansi@chicagobooth.edu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221F-51AB-4EFC-9C33-ED2036D99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3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0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29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27.png"/><Relationship Id="rId5" Type="http://schemas.openxmlformats.org/officeDocument/2006/relationships/tags" Target="../tags/tag16.xml"/><Relationship Id="rId15" Type="http://schemas.openxmlformats.org/officeDocument/2006/relationships/image" Target="../media/image32.png"/><Relationship Id="rId10" Type="http://schemas.openxmlformats.org/officeDocument/2006/relationships/image" Target="../media/image24.png"/><Relationship Id="rId4" Type="http://schemas.openxmlformats.org/officeDocument/2006/relationships/tags" Target="../tags/tag15.xml"/><Relationship Id="rId9" Type="http://schemas.openxmlformats.org/officeDocument/2006/relationships/image" Target="../media/image23.png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22.xml"/><Relationship Id="rId7" Type="http://schemas.openxmlformats.org/officeDocument/2006/relationships/image" Target="../media/image3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6.png"/><Relationship Id="rId4" Type="http://schemas.openxmlformats.org/officeDocument/2006/relationships/tags" Target="../tags/tag23.xml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7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0.png"/><Relationship Id="rId12" Type="http://schemas.openxmlformats.org/officeDocument/2006/relationships/image" Target="../media/image6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png"/><Relationship Id="rId1" Type="http://schemas.openxmlformats.org/officeDocument/2006/relationships/tags" Target="../tags/tag24.xml"/><Relationship Id="rId11" Type="http://schemas.openxmlformats.org/officeDocument/2006/relationships/image" Target="../media/image55.png"/><Relationship Id="rId5" Type="http://schemas.openxmlformats.org/officeDocument/2006/relationships/image" Target="../media/image421.png"/><Relationship Id="rId15" Type="http://schemas.openxmlformats.org/officeDocument/2006/relationships/image" Target="../media/image441.png"/><Relationship Id="rId10" Type="http://schemas.openxmlformats.org/officeDocument/2006/relationships/image" Target="../media/image110.png"/><Relationship Id="rId4" Type="http://schemas.openxmlformats.org/officeDocument/2006/relationships/image" Target="../media/image37.png"/><Relationship Id="rId9" Type="http://schemas.openxmlformats.org/officeDocument/2006/relationships/image" Target="../media/image100.png"/><Relationship Id="rId14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6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6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1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6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9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4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0" Type="http://schemas.openxmlformats.org/officeDocument/2006/relationships/image" Target="../media/image470.png"/><Relationship Id="rId4" Type="http://schemas.openxmlformats.org/officeDocument/2006/relationships/image" Target="../media/image510.png"/><Relationship Id="rId9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0.png"/><Relationship Id="rId5" Type="http://schemas.openxmlformats.org/officeDocument/2006/relationships/image" Target="../media/image530.png"/><Relationship Id="rId4" Type="http://schemas.openxmlformats.org/officeDocument/2006/relationships/image" Target="../media/image6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6.xml"/><Relationship Id="rId7" Type="http://schemas.openxmlformats.org/officeDocument/2006/relationships/image" Target="../media/image1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15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2771" y="1130475"/>
            <a:ext cx="9803642" cy="106946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Drift control of high-dimensional RBM: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computational method based on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91927" y="2928394"/>
                <a:ext cx="2661818" cy="1067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Baris</m:t>
                          </m:r>
                          <m:r>
                            <m:rPr>
                              <m:nor/>
                            </m:rP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Ata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1</m:t>
                          </m:r>
                        </m:sup>
                      </m:sSup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eqArr>
                            <m:eqArr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22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2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 </m:t>
                              </m:r>
                              <m:r>
                                <m:rPr>
                                  <m:nor/>
                                </m:rPr>
                                <a:rPr lang="en-US" sz="22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Michael</m:t>
                              </m:r>
                              <m:r>
                                <m:rPr>
                                  <m:nor/>
                                </m:rPr>
                                <a:rPr lang="en-US" sz="22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200" b="0" i="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Harrison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Nian</m:t>
                                  </m:r>
                                  <m:r>
                                    <a:rPr lang="en-US" sz="2200" b="0" i="0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200" b="0" i="0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</m:t>
                                  </m:r>
                                </m:e>
                                <m:sup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1</m:t>
                                  </m:r>
                                </m:sup>
                              </m:sSup>
                            </m:e>
                          </m:eqArr>
                        </m:e>
                        <m: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927" y="2928394"/>
                <a:ext cx="2661818" cy="10679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83576" y="4861582"/>
                <a:ext cx="578203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Booth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School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Business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University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Chicago</m:t>
                      </m:r>
                    </m:oMath>
                  </m:oMathPara>
                </a14:m>
                <a:endParaRPr lang="en-US" sz="2000" b="0" dirty="0">
                  <a:cs typeface="Times New Roman" panose="02020603050405020304" pitchFamily="18" charset="0"/>
                </a:endParaRPr>
              </a:p>
              <a:p>
                <a:r>
                  <a:rPr lang="en-US" sz="2000" dirty="0"/>
                  <a:t>  2  Graduate School of Business, Stanford University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76" y="4861582"/>
                <a:ext cx="5782032" cy="707886"/>
              </a:xfrm>
              <a:prstGeom prst="rect">
                <a:avLst/>
              </a:prstGeom>
              <a:blipFill>
                <a:blip r:embed="rId3"/>
                <a:stretch>
                  <a:fillRect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3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75452" y="3833774"/>
            <a:ext cx="7606748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3"/>
          <p:cNvSpPr txBox="1">
            <a:spLocks/>
          </p:cNvSpPr>
          <p:nvPr/>
        </p:nvSpPr>
        <p:spPr>
          <a:xfrm>
            <a:off x="-112647" y="2471153"/>
            <a:ext cx="12483548" cy="986888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 with Q-learning in reinforcement </a:t>
            </a: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/ approximate dynamic programming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2504658" y="4020091"/>
            <a:ext cx="7248939" cy="59556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on-policy learning on </a:t>
            </a:r>
            <a:r>
              <a:rPr lang="en-US" dirty="0" smtClean="0"/>
              <a:t>off-policy </a:t>
            </a:r>
            <a:r>
              <a:rPr lang="en-US" dirty="0"/>
              <a:t>trajectories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\begin{equation*}&#10;Q^{\mathrm{new}}(x_{t},a_{t})\leftarrow Q(x_{t},a_{t})+\alpha _{t}\left(&#10;\zeta (x_{t},a_{t})+\gamma \min_{a\in \mathcal{A}}Q(x_{t+1},a)-Q(x_{t},a_{t})\right) ,&#10;\end{equation*}%&#10;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86" y="1404665"/>
            <a:ext cx="8805029" cy="668801"/>
          </a:xfrm>
          <a:prstGeom prst="rect">
            <a:avLst/>
          </a:prstGeom>
        </p:spPr>
      </p:pic>
      <p:pic>
        <p:nvPicPr>
          <p:cNvPr id="2" name="Picture 1" descr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\begin{align*}&#10;V^{\mathrm{new}}(x_{t}) &amp;\leftarrow V(x_{t})+\alpha _{t}\left( \zeta&#10;(x_{t},a_{t}^{\ast })+\gamma V(x_{t+1}^{\ast })-V(x_{t})\right)&#10;\label{iteration:one-step} \\&#10;&amp;=V(x_{t})+\alpha _{t}\left( \zeta (x_{t},a_{t}^{\ast })+\gamma \left(&#10;V(x_{t+1}^{\ast })-V(x_{t+1})+V(x_{t+1})\right) -V(x_{t})\right)  \notag&#10;\end{align*}%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06" y="2726883"/>
            <a:ext cx="9495619" cy="781104"/>
          </a:xfrm>
          <a:prstGeom prst="rect">
            <a:avLst/>
          </a:prstGeom>
        </p:spPr>
      </p:pic>
      <p:pic>
        <p:nvPicPr>
          <p:cNvPr id="4" name="Picture 3" descr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$V(x)=\min_{a\in \mathcal{A}}Q(x,a)$&#10; and $a_{t}^{\ast }=\arg \min_{a\in \mathcal{A}}Q(x_{t},a)$.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58" y="2139538"/>
            <a:ext cx="6505290" cy="279924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\begin{tikzpicture}[start chain=going right,&gt;=latex,node distance=1pt]&#10; &#10;  \node[draw,circle,on chain,minimum size=1.2cm] (xt) {$x_t$};&#10;  &#10;  &#10;  &#10;  &#10;&#10;  &#10;  \node[draw,circle,on chain,minimum size=1.2cm,xshift=1.4cm] (xt2) {$x_{t+1}$};&#10;  \node[draw,circle,on chain,minimum size=1.2cm,below =of &#10;  xt2,yshift=-0.4cm] (xtstar) {$x_{t+1}^*$};&#10;  \draw[-&gt;] (xt.east) -- node[above] {$a_t$}  (xt2.west);&#10;  \draw[dashed,-&gt;] (xt.south) -- node[above] {$a_t^*$}  (xtstar.west);&#10; &#10; \end{tikzpicture}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98" y="4024465"/>
            <a:ext cx="3339855" cy="2474712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\begin{tikzpicture}[start chain=going right,&gt;=latex,node distance=1pt]&#10;  &#10;  \node[draw,circle,on chain,minimum size=1.2cm] (xt) {$x_t$};&#10;  \node[draw,circle,on chain,minimum size=1.2cm,xshift=1.4cm] (xt2) {$x_{t+1}$};&#10;  \node[draw,circle,on chain,minimum size=1.2cm,xshift=1.4cm] (xt3) {$x_{t+2}$};&#10;  \node[circle,on chain,minimum size=1.2cm,xshift=1.4cm] (xt4) {...};&#10;  \node[draw,circle,on chain,minimum size=1.2cm,xshift=1.4cm] (xt5) {$x_{t+n}$};&#10;  &#10;  \node[draw,circle,on chain,minimum size=1.2cm,below =of &#10;  xt2,yshift=-0.4cm] (xtstar) {$x_{t+1}^*$};&#10;  \node[draw,circle,on chain,minimum size=1.2cm,below =of &#10;  xt3,yshift=-0.4cm] (xtstar2) {$x_{t+2}^*$};&#10;  \node[circle,on chain,minimum size=1.2cm,below =of &#10;  xt4,yshift=-0.4cm] (xtstar3) {...};&#10;  \node[draw,circle,on chain,minimum size=1.2cm,below =of &#10;  xt5,yshift=-0.4cm] (xtstarn) {$x_{t+n}^*$};&#10;  \draw[-&gt;] (xt.east) -- node[above] {$a_t$}  (xt2.west);&#10;  \draw[-&gt;] (xt2.east) -- node[above] {$a_{t+1}$}  (xt3.west);&#10;  \draw[-&gt;] (xt3.east) -- node[above] {$a_{t+2}$}  (xt4.west);&#10;  \draw[-&gt;] (xt4.east) -- node[above] {$a_{t+n-1}$}  (xt5.west);&#10;  \draw[dashed,-&gt;] (xt.south) -- node[above] {$a_t^*$}  (xtstar.west);&#10;  \draw[dashed,-&gt;] (xt2.south) -- node[above] {$a_{t+1}^*$}  (xtstar2.west);&#10;  \draw[dashed,-&gt;] (xt3.south) -- node[above] {$a_{t+2}^*$}  (xtstar3.west);&#10;  \draw[dashed,-&gt;] (xt4.south) -- node[above] {$a_{t+n-1}^*$}  (xtstarn.west);&#10;  &#10; \end{tikzpicture}&#10;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53" y="4037656"/>
            <a:ext cx="10080003" cy="2442595"/>
          </a:xfrm>
          <a:prstGeom prst="rect">
            <a:avLst/>
          </a:prstGeom>
        </p:spPr>
      </p:pic>
      <p:pic>
        <p:nvPicPr>
          <p:cNvPr id="3" name="Picture 2" descr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\begin{align*}&#10;V^{\mathrm{new}}(x_{t}) &amp;\leftarrow V(x_{t})+\alpha _{t}\Delta, \text{ where} \\&#10;\Delta&amp;= \zeta (x_{t},a_{t}^{\ast })+\gamma \left(&#10;V(x_{t+1}^{\ast })-V(x_{t+1})+V(x_{t+1})\right) -V(x_{t})\end{align*}%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06" y="2760521"/>
            <a:ext cx="7894857" cy="754285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\begin{align*}&#10;V^{\mathrm{new}}(x_{t})&amp;\leftarrow V(x_{t})+\alpha _{t}\Delta _{t:t+n-1}, \text{ where} \\&#10;\Delta _{t:t+n-1}&amp;=\sum_{s=1}^{n}\gamma ^{s-1}\left( \zeta&#10;(x_{t+s-1},a_{t+s-1}^{\ast })+\gamma \left( V(x_{t+s}^{\ast&#10;})-V(x_{t+s})\right) \right) +\gamma ^{n}V(x_{t+n})-V(x_{t}).&#10;\end{align*}%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06" y="2760536"/>
            <a:ext cx="10707505" cy="12068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68627" y="297281"/>
            <a:ext cx="8368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Finite-State Finite-Action Reinforcement Learning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1334053" y="1076368"/>
            <a:ext cx="10515600" cy="43866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Symbol" panose="05050102010706020507" pitchFamily="18" charset="2"/>
              <a:buChar char="·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Standard Q-learning: off-policy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learning</a:t>
            </a:r>
          </a:p>
          <a:p>
            <a:pPr marL="457200" indent="0">
              <a:spcAft>
                <a:spcPts val="600"/>
              </a:spcAft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1334053" y="1142628"/>
            <a:ext cx="10515600" cy="43866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0">
              <a:spcAft>
                <a:spcPts val="600"/>
              </a:spcAft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buFont typeface="Symbol" panose="05050102010706020507" pitchFamily="18" charset="2"/>
              <a:buChar char="·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we know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dynamic: let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740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 descr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\begin{tikzpicture}[start chain=going right,&gt;=latex,node distance=1pt]&#10;  &#10;  \node[draw,circle,on chain,minimum size=1.2cm] (xt) {$x_t$};&#10;  \node[draw,circle,on chain,minimum size=1.2cm,xshift=1.4cm] (xt2) {$x_{t+1}$};&#10;  \node[draw,circle,on chain,minimum size=1.2cm,xshift=1.4cm] (xt3) {$x_{t+2}$};&#10;  \node[circle,on chain,minimum size=1.2cm,xshift=1.4cm] (xt4) {...};&#10;  \node[draw,circle,on chain,minimum size=1.2cm,xshift=1.4cm] (xt5) {$x_{t+n}$};&#10;  &#10;  \node[draw,circle,on chain,minimum size=1.2cm,below =of &#10;  xt2,yshift=-0.4cm] (xtstar) {$x_{t+1}^*$};&#10;  \node[draw,circle,on chain,minimum size=1.2cm,below =of &#10;  xt3,yshift=-0.4cm] (xtstar2) {$x_{t+2}^*$};&#10;  \node[circle,on chain,minimum size=1.2cm,below =of &#10;  xt4,yshift=-0.4cm] (xtstar3) {...};&#10;  \node[draw,circle,on chain,minimum size=1.2cm,below =of &#10;  xt5,yshift=-0.4cm] (xtstarn) {$x_{t+n}^*$};&#10;  \draw[-&gt;] (xt.east) -- node[above] {$a_t$}  (xt2.west);&#10;  \draw[-&gt;] (xt2.east) -- node[above] {$a_{t+1}$}  (xt3.west);&#10;  \draw[-&gt;] (xt3.east) -- node[above] {$a_{t+2}$}  (xt4.west);&#10;  \draw[-&gt;] (xt4.east) -- node[above] {$a_{t+n-1}$}  (xt5.west);&#10;  \draw[dashed,-&gt;] (xt.south) -- node[above] {$a_t^*$}  (xtstar.west);&#10;  \draw[dashed,-&gt;] (xt2.south) -- node[above] {$a_{t+1}^*$}  (xtstar2.west);&#10;  \draw[dashed,-&gt;] (xt3.south) -- node[above] {$a_{t+2}^*$}  (xtstar3.west);&#10;  \draw[dashed,-&gt;] (xt4.south) -- node[above] {$a_{t+n-1}^*$}  (xtstarn.west);&#10;  &#10; \end{tikzpicture}&#10;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9830"/>
            <a:ext cx="10080003" cy="244259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9600" y="735559"/>
            <a:ext cx="10508974" cy="2435088"/>
            <a:chOff x="609600" y="735559"/>
            <a:chExt cx="10508974" cy="2435088"/>
          </a:xfrm>
        </p:grpSpPr>
        <p:sp>
          <p:nvSpPr>
            <p:cNvPr id="6" name="TextBox 5"/>
            <p:cNvSpPr txBox="1"/>
            <p:nvPr/>
          </p:nvSpPr>
          <p:spPr>
            <a:xfrm>
              <a:off x="609600" y="1970318"/>
              <a:ext cx="10508974" cy="12003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</a:p>
            <a:p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04498" y="735559"/>
              <a:ext cx="3247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Off-policy trajectory 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5857461" y="1166013"/>
            <a:ext cx="0" cy="6836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795628" y="2964470"/>
            <a:ext cx="9376646" cy="3157394"/>
            <a:chOff x="1795628" y="2964470"/>
            <a:chExt cx="9376646" cy="3157394"/>
          </a:xfrm>
        </p:grpSpPr>
        <p:sp>
          <p:nvSpPr>
            <p:cNvPr id="13" name="Oval 12"/>
            <p:cNvSpPr/>
            <p:nvPr/>
          </p:nvSpPr>
          <p:spPr>
            <a:xfrm rot="1891574">
              <a:off x="1795628" y="3084882"/>
              <a:ext cx="2685338" cy="1230505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1891574">
              <a:off x="4055124" y="3091510"/>
              <a:ext cx="2685338" cy="1230505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1891574">
              <a:off x="8328300" y="2964470"/>
              <a:ext cx="2843974" cy="147176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8439" y="5167757"/>
              <a:ext cx="295933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One-step deviation</a:t>
              </a:r>
            </a:p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On-policy learning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 flipV="1">
              <a:off x="4426226" y="4625009"/>
              <a:ext cx="1073426" cy="67586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7358628" y="4324827"/>
              <a:ext cx="1888209" cy="94894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198107" y="4625009"/>
              <a:ext cx="0" cy="67586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93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 txBox="1">
            <a:spLocks/>
          </p:cNvSpPr>
          <p:nvPr/>
        </p:nvSpPr>
        <p:spPr>
          <a:xfrm>
            <a:off x="1265457" y="1253686"/>
            <a:ext cx="10515600" cy="28245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Symbol" panose="05050102010706020507" pitchFamily="18" charset="2"/>
              <a:buChar char="·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Continuous-state continuous-action RL with function approximation</a:t>
            </a:r>
          </a:p>
          <a:p>
            <a:pPr marL="342900" indent="-342900">
              <a:buFont typeface="Symbol" panose="05050102010706020507" pitchFamily="18" charset="2"/>
              <a:buChar char="·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buFont typeface="Symbol" panose="05050102010706020507" pitchFamily="18" charset="2"/>
              <a:buChar char="·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Correspondence:</a:t>
            </a:r>
          </a:p>
          <a:p>
            <a:pPr marL="342900" indent="-342900">
              <a:buFont typeface="Symbol" panose="05050102010706020507" pitchFamily="18" charset="2"/>
              <a:buChar char="·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4" name="Picture 13" descr="\documentclass{article}&#10;\usepackage{amsmath}&#10;\usepackage{amssymb}&#10;\usepackage{amsfonts}&#10;\usepackage{amsthm}&#10;\usepackage{times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\begin{align*}&#10;\Delta _{w,0:n-1}&amp;=\sum_{s=1}^{n}\gamma ^{s-1}\left( {x_{s-1},a_{s-1}^{\ast })}+\gamma{ \left( V_w(x_{s}^{\ast&#10;})-V_w(x_{s})\right)} \right) +\gamma ^{n}V_w(x_{n})-V_w(x_{0}).&#10;\end{align*}%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05" y="1699634"/>
            <a:ext cx="9587809" cy="7593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10578" y="340082"/>
            <a:ext cx="659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to the Drift Control Problem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Continuous-time 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  <p:pic>
        <p:nvPicPr>
          <p:cNvPr id="15" name="Picture 14" descr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\begin{equation*}&#10;a_{s}=\tilde{\theta},\text{ }a_{s}^{\ast }=\arg \max_{\theta \in \Theta&#10;}\left( \theta \cdot \nabla V_{w}(x_{s})-c(x_{s},\theta )\right) ,\text{ and}&#10;\end{equation*}%&#10;\begin{equation*}&#10;{&#10;\zeta (x_{s},a_{s}^{\ast })=c\left( x_{s},a_{s}^{\ast }\right) h} \text{&#10;for }s=0,\ldots ,n-1.&#10;\end{equation*}%&#10;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667" y="2992581"/>
            <a:ext cx="6173406" cy="957105"/>
          </a:xfrm>
          <a:prstGeom prst="rect">
            <a:avLst/>
          </a:prstGeom>
        </p:spPr>
      </p:pic>
      <p:pic>
        <p:nvPicPr>
          <p:cNvPr id="18" name="Picture 17" descr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\begin{eqnarray*}&#10;\Delta _{w,0:n-1}  \approx e^{-rT}V_{w}(\tilde{Z}(T))-V_{w}(\tilde{Z}(0))+{\int_{0}^{T}e^{-rt}F(%&#10;\tilde{Z}(t),\nabla V_{w}(\tilde{Z}(t)))\mathrm{d}t}. &#10;\end{eqnarray*}%&#10;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84" y="4488979"/>
            <a:ext cx="8732946" cy="698970"/>
          </a:xfrm>
          <a:prstGeom prst="rect">
            <a:avLst/>
          </a:prstGeom>
        </p:spPr>
      </p:pic>
      <p:pic>
        <p:nvPicPr>
          <p:cNvPr id="19" name="Picture 18" descr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\begin{equation*}&#10;e^{-rT}V(\tilde{Z}(T))-V(\tilde{Z}(0))={\color{brown}\int_{0}^{T}e^{-rt}\nabla V(\tilde{Z}%&#10;(t))\mathrm{d}W(t)}-{\int_{0}^{T}e^{-rt}F(\tilde{Z}(t),\nabla V(\tilde{Z}(t)))%&#10;\mathrm{d}t}.  \end{equation*}%&#10;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265" y="5483772"/>
            <a:ext cx="10040382" cy="69897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668426" y="5146847"/>
            <a:ext cx="1616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CC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zero</a:t>
            </a:r>
            <a:endParaRPr lang="en-US" sz="2200" dirty="0">
              <a:solidFill>
                <a:srgbClr val="CC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3"/>
          <p:cNvSpPr txBox="1">
            <a:spLocks/>
          </p:cNvSpPr>
          <p:nvPr/>
        </p:nvSpPr>
        <p:spPr>
          <a:xfrm>
            <a:off x="1265457" y="419393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Symbol" panose="05050102010706020507" pitchFamily="18" charset="2"/>
              <a:buChar char="·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Approximation:</a:t>
            </a:r>
          </a:p>
          <a:p>
            <a:pPr marL="342900" indent="-342900">
              <a:buFont typeface="Symbol" panose="05050102010706020507" pitchFamily="18" charset="2"/>
              <a:buChar char="·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buFont typeface="Symbol" panose="05050102010706020507" pitchFamily="18" charset="2"/>
              <a:buChar char="·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Recall the key identity: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69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41500" y="1994851"/>
            <a:ext cx="5310952" cy="142421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27011" y="389419"/>
            <a:ext cx="5476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Structure of Test Problems</a:t>
            </a:r>
            <a:endParaRPr lang="en-US" sz="2800" dirty="0"/>
          </a:p>
        </p:txBody>
      </p:sp>
      <p:pic>
        <p:nvPicPr>
          <p:cNvPr id="8" name="Picture 7" descr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\begin{equation*}&#10;R=%&#10;\begin{array}{c}&#10;0 \\ &#10;1 \\ &#10;\vdots \\ &#10;K%&#10;\end{array}%&#10;\left[ &#10;\begin{array}{cccc}&#10;1 &amp;  &amp;  &amp;  \\ &#10;-1/K &amp; 1 &amp;  &amp;  \\ &#10;\vdots &amp;  &amp; \ddots &amp;  \\ &#10;-1/K  &amp;  &amp;  &amp; 1%&#10;\end{array}%&#10;\right].&#10;\end{equation*}%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69" y="2972393"/>
            <a:ext cx="3710069" cy="13965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68001" y="1257197"/>
                <a:ext cx="4395962" cy="1496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𝑍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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[0,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sz="2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 where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0, 1,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001" y="1257197"/>
                <a:ext cx="4395962" cy="1496628"/>
              </a:xfrm>
              <a:prstGeom prst="rect">
                <a:avLst/>
              </a:prstGeom>
              <a:blipFill>
                <a:blip r:embed="rId5"/>
                <a:stretch>
                  <a:fillRect l="-1803" t="-1626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239223" y="1630847"/>
            <a:ext cx="23615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(exogenous)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behavior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as shown at right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K=1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220364" y="4007744"/>
            <a:ext cx="5274405" cy="2062835"/>
            <a:chOff x="4108121" y="3898832"/>
            <a:chExt cx="5274405" cy="2062835"/>
          </a:xfrm>
        </p:grpSpPr>
        <p:sp>
          <p:nvSpPr>
            <p:cNvPr id="12" name="Rounded Rectangle 11"/>
            <p:cNvSpPr/>
            <p:nvPr/>
          </p:nvSpPr>
          <p:spPr>
            <a:xfrm>
              <a:off x="5177436" y="4873158"/>
              <a:ext cx="547188" cy="3049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5751720" y="4801267"/>
                  <a:ext cx="512799" cy="493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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1720" y="4801267"/>
                  <a:ext cx="512799" cy="49358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4778235" y="5004276"/>
              <a:ext cx="323689" cy="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08121" y="4804748"/>
                  <a:ext cx="72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ym typeface="Symbol" panose="05050102010706020507" pitchFamily="18" charset="2"/>
                    </a:rPr>
                    <a:t>  </a:t>
                  </a:r>
                  <a:r>
                    <a:rPr lang="en-US" dirty="0" smtClean="0">
                      <a:sym typeface="Symbol" panose="05050102010706020507" pitchFamily="18" charset="2"/>
                    </a:rPr>
                    <a:t>-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8121" y="4804748"/>
                  <a:ext cx="720033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14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ounded Rectangle 17"/>
            <p:cNvSpPr/>
            <p:nvPr/>
          </p:nvSpPr>
          <p:spPr>
            <a:xfrm>
              <a:off x="7945262" y="4131923"/>
              <a:ext cx="537551" cy="3049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/>
                <p:cNvSpPr/>
                <p:nvPr/>
              </p:nvSpPr>
              <p:spPr>
                <a:xfrm>
                  <a:off x="8518941" y="4060032"/>
                  <a:ext cx="503768" cy="493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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8941" y="4060032"/>
                  <a:ext cx="503768" cy="49358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V="1">
              <a:off x="9058837" y="4288057"/>
              <a:ext cx="323689" cy="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7945262" y="5539972"/>
              <a:ext cx="537551" cy="3049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8518941" y="5468081"/>
                  <a:ext cx="503768" cy="493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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8941" y="5468081"/>
                  <a:ext cx="503768" cy="49358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 flipV="1">
              <a:off x="9058837" y="5696106"/>
              <a:ext cx="323689" cy="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7058551" y="5714728"/>
              <a:ext cx="850583" cy="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7076615" y="4287729"/>
              <a:ext cx="850583" cy="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102319" y="4481583"/>
              <a:ext cx="24878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</a:t>
              </a:r>
            </a:p>
            <a:p>
              <a:r>
                <a:rPr lang="en-US" sz="2000" dirty="0">
                  <a:sym typeface="Symbol" panose="05050102010706020507" pitchFamily="18" charset="2"/>
                </a:rPr>
                <a:t></a:t>
              </a:r>
            </a:p>
            <a:p>
              <a:r>
                <a:rPr lang="en-US" sz="2000" dirty="0">
                  <a:sym typeface="Symbol" panose="05050102010706020507" pitchFamily="18" charset="2"/>
                </a:rPr>
                <a:t></a:t>
              </a:r>
              <a:endParaRPr lang="en-US" sz="20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6296099" y="4308853"/>
              <a:ext cx="780516" cy="7167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3" idx="6"/>
            </p:cNvCxnSpPr>
            <p:nvPr/>
          </p:nvCxnSpPr>
          <p:spPr>
            <a:xfrm>
              <a:off x="6264519" y="5048060"/>
              <a:ext cx="794032" cy="6666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183419" y="4365731"/>
              <a:ext cx="24878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</a:t>
              </a:r>
            </a:p>
            <a:p>
              <a:r>
                <a:rPr lang="en-US" sz="2000" dirty="0">
                  <a:sym typeface="Symbol" panose="05050102010706020507" pitchFamily="18" charset="2"/>
                </a:rPr>
                <a:t></a:t>
              </a:r>
            </a:p>
            <a:p>
              <a:r>
                <a:rPr lang="en-US" sz="2000" dirty="0">
                  <a:sym typeface="Symbol" panose="05050102010706020507" pitchFamily="18" charset="2"/>
                </a:rPr>
                <a:t></a:t>
              </a: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18697" y="3898832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1/K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122761" y="5381394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1/K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74236" y="4780648"/>
            <a:ext cx="2401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network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0121518" y="4007744"/>
            <a:ext cx="1526938" cy="2231289"/>
            <a:chOff x="10272332" y="4099710"/>
            <a:chExt cx="1526938" cy="22312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279450" y="4584222"/>
                  <a:ext cx="15198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=</a:t>
                  </a:r>
                  <a:r>
                    <a:rPr lang="en-US" dirty="0">
                      <a:sym typeface="Symbol" panose="05050102010706020507" pitchFamily="18" charset="2"/>
                    </a:rPr>
                    <a:t>/</a:t>
                  </a:r>
                  <a:r>
                    <a:rPr lang="en-US" dirty="0" smtClean="0">
                      <a:sym typeface="Symbol" panose="05050102010706020507" pitchFamily="18" charset="2"/>
                    </a:rPr>
                    <a:t>K+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9450" y="4584222"/>
                  <a:ext cx="1519820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1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0272332" y="5961667"/>
                  <a:ext cx="15269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a14:m>
                  <a:r>
                    <a:rPr lang="en-US" dirty="0"/>
                    <a:t>=</a:t>
                  </a:r>
                  <a:r>
                    <a:rPr lang="en-US" dirty="0">
                      <a:sym typeface="Symbol" panose="05050102010706020507" pitchFamily="18" charset="2"/>
                    </a:rPr>
                    <a:t>/</a:t>
                  </a:r>
                  <a:r>
                    <a:rPr lang="en-US" dirty="0" smtClean="0">
                      <a:sym typeface="Symbol" panose="05050102010706020507" pitchFamily="18" charset="2"/>
                    </a:rPr>
                    <a:t>K+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2332" y="5961667"/>
                  <a:ext cx="152693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/>
            <p:cNvSpPr txBox="1"/>
            <p:nvPr/>
          </p:nvSpPr>
          <p:spPr>
            <a:xfrm>
              <a:off x="10824931" y="4794047"/>
              <a:ext cx="24878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</a:t>
              </a:r>
            </a:p>
            <a:p>
              <a:r>
                <a:rPr lang="en-US" sz="2000" dirty="0">
                  <a:sym typeface="Symbol" panose="05050102010706020507" pitchFamily="18" charset="2"/>
                </a:rPr>
                <a:t></a:t>
              </a:r>
            </a:p>
            <a:p>
              <a:r>
                <a:rPr lang="en-US" sz="2000" dirty="0">
                  <a:sym typeface="Symbol" panose="05050102010706020507" pitchFamily="18" charset="2"/>
                </a:rPr>
                <a:t>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272332" y="4099710"/>
                  <a:ext cx="12797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=</a:t>
                  </a:r>
                  <a:r>
                    <a:rPr lang="en-US" dirty="0" smtClean="0">
                      <a:sym typeface="Symbol" panose="05050102010706020507" pitchFamily="18" charset="2"/>
                    </a:rPr>
                    <a:t>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2332" y="4099710"/>
                  <a:ext cx="1279703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114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9089648" y="1429167"/>
            <a:ext cx="2419264" cy="1834404"/>
            <a:chOff x="4453461" y="4575935"/>
            <a:chExt cx="2488295" cy="1645663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70285" y="4964882"/>
              <a:ext cx="1888983" cy="122173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459268" y="5890266"/>
                  <a:ext cx="482488" cy="331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9268" y="5890266"/>
                  <a:ext cx="482488" cy="331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453461" y="4575935"/>
                  <a:ext cx="487961" cy="331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461" y="4575935"/>
                  <a:ext cx="487961" cy="331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85391" y="444186"/>
            <a:ext cx="7765773" cy="74005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Properties for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48810" y="1288410"/>
                <a:ext cx="11343190" cy="3385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457200" indent="-457200">
                  <a:buFont typeface="Symbol" panose="05050102010706020507" pitchFamily="18" charset="2"/>
                  <a:buChar char="·"/>
                </a:pP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(2.0, 1.9, … ,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1.9),  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(1, … , 1)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0.01 or 0.1,  and  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 or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10.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Symbol" panose="05050102010706020507" pitchFamily="18" charset="2"/>
                  <a:buChar char="·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Thus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is slightly more expensive to hold a unit of flow in the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upstream buffer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(buffer 0) </a:t>
                </a: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than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one of the downstream buffers 1, … 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Symbol" panose="05050102010706020507" pitchFamily="18" charset="2"/>
                  <a:buChar char="·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At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any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time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the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system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manager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reduce the input rate to the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upstream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buffer by </a:t>
                </a: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an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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[0,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but at a cost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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per time unit. </a:t>
                </a:r>
              </a:p>
              <a:p>
                <a:pPr marL="457200" indent="-457200">
                  <a:buFont typeface="Symbol" panose="05050102010706020507" pitchFamily="18" charset="2"/>
                  <a:buChar char="·"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Symbol" panose="05050102010706020507" pitchFamily="18" charset="2"/>
                  <a:buChar char="·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And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at</m:t>
                    </m:r>
                    <m:r>
                      <a:rPr lang="en-US" sz="220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any</m:t>
                    </m:r>
                    <m:r>
                      <a:rPr lang="en-US" sz="220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time</m:t>
                    </m:r>
                    <m:r>
                      <a:rPr lang="en-US" sz="220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any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downstream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server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200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 1, … , </m:t>
                    </m:r>
                    <m:r>
                      <m:rPr>
                        <m:nor/>
                      </m:rPr>
                      <a:rPr lang="en-US" sz="2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200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speeded up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an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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[0,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],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but at a cost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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per time unit.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10" y="1288410"/>
                <a:ext cx="11343190" cy="3385542"/>
              </a:xfrm>
              <a:prstGeom prst="rect">
                <a:avLst/>
              </a:prstGeom>
              <a:blipFill>
                <a:blip r:embed="rId3"/>
                <a:stretch>
                  <a:fillRect l="-1505" t="-2878" b="-3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50698" y="5013250"/>
                <a:ext cx="10303102" cy="43088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 policy: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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𝕀</m:t>
                    </m:r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(</m:t>
                    </m:r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𝑧</m:t>
                        </m:r>
                      </m:e>
                    </m:d>
                    <m:r>
                      <a:rPr lang="en-US" sz="22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" y="5013250"/>
                <a:ext cx="10303102" cy="430887"/>
              </a:xfrm>
              <a:prstGeom prst="rect">
                <a:avLst/>
              </a:prstGeom>
              <a:blipFill>
                <a:blip r:embed="rId4"/>
                <a:stretch>
                  <a:fillRect t="-3896" b="-22078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2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89822" y="1247035"/>
                <a:ext cx="8196550" cy="4673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Symbol" panose="05050102010706020507" pitchFamily="18" charset="2"/>
                  <a:buChar char="·"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Horizon length 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and step size for discretizing time</a:t>
                </a: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342900" indent="-342900">
                  <a:buFont typeface="Symbol" panose="05050102010706020507" pitchFamily="18" charset="2"/>
                  <a:buChar char="·"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Nominal control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</m:t>
                        </m:r>
                      </m:e>
                    </m:acc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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used to define the reference process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endParaRPr lang="en-US" sz="2200" dirty="0" smtClean="0">
                  <a:latin typeface="Times New Roman" panose="02020603050405020304" pitchFamily="18" charset="0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342900" indent="-342900">
                  <a:buFont typeface="Symbol" panose="05050102010706020507" pitchFamily="18" charset="2"/>
                  <a:buChar char="·"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Neural network architecture for representation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</m:t>
                    </m:r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342900" indent="-342900">
                  <a:buFont typeface="Symbol" panose="05050102010706020507" pitchFamily="18" charset="2"/>
                  <a:buChar char="·"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Number 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of SGD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iterations </a:t>
                </a: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342900" indent="-342900">
                  <a:buFont typeface="Symbol" panose="05050102010706020507" pitchFamily="18" charset="2"/>
                  <a:buChar char="·"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342900" indent="-342900">
                  <a:buFont typeface="Symbol" panose="05050102010706020507" pitchFamily="18" charset="2"/>
                  <a:buChar char="·"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SGD “learning rate”</a:t>
                </a: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342900" indent="-342900">
                  <a:buFont typeface="Symbol" panose="05050102010706020507" pitchFamily="18" charset="2"/>
                  <a:buChar char="·"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Number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of independent paths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sampled per iteration</a:t>
                </a: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342900" indent="-342900">
                  <a:buFont typeface="Symbol" panose="05050102010706020507" pitchFamily="18" charset="2"/>
                  <a:buChar char="·"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nitialization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for the paths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sampled </a:t>
                </a:r>
                <a:endParaRPr lang="en-US" sz="2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822" y="1247035"/>
                <a:ext cx="8196550" cy="4673844"/>
              </a:xfrm>
              <a:prstGeom prst="rect">
                <a:avLst/>
              </a:prstGeom>
              <a:blipFill>
                <a:blip r:embed="rId2"/>
                <a:stretch>
                  <a:fillRect l="-967" b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889946" y="469339"/>
            <a:ext cx="8390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Discretionary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Method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6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6673" y="558891"/>
            <a:ext cx="3460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 (K = 0)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&#10;&#10;\begin{tikzpicture}[start chain=going right,&gt;=latex,node distance=1pt]&#10;   \node[three sided,minimum width=1.2cm,minimum height =0.8cm,on chain]  (wa2)  {};&#10;  &#10;  \node[draw,circle,on chain,minimum size=1cm] (se2) {$\mu$};&#10; &#10;  \draw[&lt;-] (wa2.west) -- +(-20pt,0) node[left] {$\lambda$}; &#10;\draw[-&gt;] (se2.east) -- node[above] {}  +(25pt,0);&#10;   \end{tikzpicture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941" y="558891"/>
            <a:ext cx="2880839" cy="7029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99790" y="5295705"/>
            <a:ext cx="7127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92019" y="5272508"/>
            <a:ext cx="7127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10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941" y="1614908"/>
            <a:ext cx="5486400" cy="3657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6" y="1614908"/>
            <a:ext cx="5486400" cy="3657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1636" y="791808"/>
            <a:ext cx="579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 (K = 0)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V(0) achieved in simulation 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&#10;&#10;\begin{tikzpicture}[start chain=going right,&gt;=latex,node distance=1pt]&#10;   \node[three sided,minimum width=1.2cm,minimum height =0.8cm,on chain]  (wa2)  {};&#10;  &#10;  \node[draw,circle,on chain,minimum size=1cm] (se2) {$\mu$};&#10; &#10;  \draw[&lt;-] (wa2.west) -- +(-20pt,0) node[left] {$\lambda$}; &#10;\draw[-&gt;] (se2.east) -- node[above] {}  +(25pt,0);&#10;   \end{tikzpicture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006" y="701935"/>
            <a:ext cx="2880839" cy="70296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69596"/>
              </p:ext>
            </p:extLst>
          </p:nvPr>
        </p:nvGraphicFramePr>
        <p:xfrm>
          <a:off x="1481268" y="2781003"/>
          <a:ext cx="888193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386">
                  <a:extLst>
                    <a:ext uri="{9D8B030D-6E8A-4147-A177-3AD203B41FA5}">
                      <a16:colId xmlns:a16="http://schemas.microsoft.com/office/drawing/2014/main" val="2492261658"/>
                    </a:ext>
                  </a:extLst>
                </a:gridCol>
                <a:gridCol w="1776386">
                  <a:extLst>
                    <a:ext uri="{9D8B030D-6E8A-4147-A177-3AD203B41FA5}">
                      <a16:colId xmlns:a16="http://schemas.microsoft.com/office/drawing/2014/main" val="2085717074"/>
                    </a:ext>
                  </a:extLst>
                </a:gridCol>
                <a:gridCol w="1776386">
                  <a:extLst>
                    <a:ext uri="{9D8B030D-6E8A-4147-A177-3AD203B41FA5}">
                      <a16:colId xmlns:a16="http://schemas.microsoft.com/office/drawing/2014/main" val="2579792322"/>
                    </a:ext>
                  </a:extLst>
                </a:gridCol>
                <a:gridCol w="1776386">
                  <a:extLst>
                    <a:ext uri="{9D8B030D-6E8A-4147-A177-3AD203B41FA5}">
                      <a16:colId xmlns:a16="http://schemas.microsoft.com/office/drawing/2014/main" val="1472001714"/>
                    </a:ext>
                  </a:extLst>
                </a:gridCol>
                <a:gridCol w="1776386">
                  <a:extLst>
                    <a:ext uri="{9D8B030D-6E8A-4147-A177-3AD203B41FA5}">
                      <a16:colId xmlns:a16="http://schemas.microsoft.com/office/drawing/2014/main" val="393753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= 0.01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= 0.1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57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= 2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= 10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= 2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5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policy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145.3 ± 0.05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137.2 ± 0.06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14.29 ± 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13.56 ± 0.005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12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Benchmark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145.3 ±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137.2 ± 0.06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14.29 ± 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13.56 ± 0.005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59512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1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07330" y="396395"/>
            <a:ext cx="6025244" cy="7400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Reflected Brownian Motions (RBM)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06430" y="1252822"/>
                <a:ext cx="8956201" cy="1692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457200" indent="-457200">
                  <a:buFont typeface="Symbol" panose="05050102010706020507" pitchFamily="18" charset="2"/>
                  <a:buChar char="·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𝑅𝑌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 0,</m:t>
                    </m:r>
                  </m:oMath>
                </a14:m>
                <a:endParaRPr lang="en-US" sz="2200" dirty="0"/>
              </a:p>
              <a:p>
                <a:pPr marL="457200" indent="-457200">
                  <a:buFont typeface="Symbol" panose="05050102010706020507" pitchFamily="18" charset="2"/>
                  <a:buChar char="·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-dimensional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driftless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Brownian motion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Symbol" panose="05050102010706020507" pitchFamily="18" charset="2"/>
                  <a:buChar char="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only increases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hits zero to ensure that 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Symbol" panose="05050102010706020507" pitchFamily="18" charset="2"/>
                  <a:buChar char="·"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Symbol" panose="05050102010706020507" pitchFamily="18" charset="2"/>
                  <a:buChar char="·"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430" y="1252822"/>
                <a:ext cx="8956201" cy="1692771"/>
              </a:xfrm>
              <a:prstGeom prst="rect">
                <a:avLst/>
              </a:prstGeom>
              <a:blipFill>
                <a:blip r:embed="rId3"/>
                <a:stretch>
                  <a:fillRect l="-1974" t="-6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17" y="2311646"/>
            <a:ext cx="4501404" cy="38035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690" y="2468540"/>
            <a:ext cx="4130042" cy="3489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88060" y="6115157"/>
            <a:ext cx="208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1-d RBM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94338" y="6115157"/>
            <a:ext cx="208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-d RBM</a:t>
            </a:r>
            <a:endParaRPr lang="en-US" dirty="0"/>
          </a:p>
        </p:txBody>
      </p:sp>
      <p:pic>
        <p:nvPicPr>
          <p:cNvPr id="13" name="Picture 12" descr="\documentclass{article}&#10;\usepackage{amsmath}&#10;\usepackage{amssymb}&#10;\usepackage{times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$Z(t) \in \mathbb{R}_+^d.$&#10;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045" y="1956608"/>
            <a:ext cx="1290667" cy="328534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054" y="558892"/>
            <a:ext cx="373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Tandem queue (K = 1)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&#10;&#10;\begin{tikzpicture}[start chain=going right,&gt;=latex,node distance=1pt]&#10; \node[three sided,minimum width=1.2cm,minimum height = 0.8cm,on chain] (wa) {};&#10; \node[draw,circle,on chain,minimum size=1cm] (se) {$\mu_0$};&#10;   \node[three sided,minimum width=1.2cm,minimum height =0.8cm,on chain]  (wa2) [right= of se,xshift=1cm]  {};&#10;  &#10;  \node[draw,circle,on chain,minimum size=1cm] (se2) {$\mu_1$};&#10;&#10; \draw[-&gt;](se.east)|- (wa2.west);&#10;  \draw[&lt;-] (wa.west) -- +(-20pt,0) node[left] {$\lambda$}; &#10;\draw[-&gt;] (se2.east) -- node[above] {}  +(25pt,0);&#10;   \end{tikzpicture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580741"/>
            <a:ext cx="5188610" cy="7056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902086" y="1526164"/>
            <a:ext cx="7127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2103120"/>
            <a:ext cx="5486400" cy="3657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3120"/>
            <a:ext cx="54864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19475" y="2884040"/>
                <a:ext cx="145289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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75" y="2884040"/>
                <a:ext cx="1452898" cy="430887"/>
              </a:xfrm>
              <a:prstGeom prst="rect">
                <a:avLst/>
              </a:prstGeom>
              <a:blipFill>
                <a:blip r:embed="rId7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12225" y="2897558"/>
                <a:ext cx="145289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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225" y="2897558"/>
                <a:ext cx="1452898" cy="430887"/>
              </a:xfrm>
              <a:prstGeom prst="rect">
                <a:avLst/>
              </a:prstGeom>
              <a:blipFill>
                <a:blip r:embed="rId8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4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4628" y="683689"/>
            <a:ext cx="3721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Tandem queue (K = 1)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&#10;&#10;\begin{tikzpicture}[start chain=going right,&gt;=latex,node distance=1pt]&#10; \node[three sided,minimum width=1.2cm,minimum height = 0.8cm,on chain] (wa) {};&#10; \node[draw,circle,on chain,minimum size=1cm] (se) {$\mu_0$};&#10;   \node[three sided,minimum width=1.2cm,minimum height =0.8cm,on chain]  (wa2) [right= of se,xshift=1cm]  {};&#10;  &#10;  \node[draw,circle,on chain,minimum size=1cm] (se2) {$\mu_1$};&#10;&#10; \draw[-&gt;](se.east)|- (wa2.west);&#10;  \draw[&lt;-] (wa.west) -- +(-20pt,0) node[left] {$\lambda$}; &#10;\draw[-&gt;] (se2.east) -- node[above] {}  +(25pt,0);&#10;   \end{tikzpicture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92467"/>
            <a:ext cx="5188610" cy="7056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902086" y="1526164"/>
            <a:ext cx="7127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10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3120"/>
            <a:ext cx="5486400" cy="3657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2103120"/>
            <a:ext cx="54864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19475" y="2884040"/>
                <a:ext cx="145289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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75" y="2884040"/>
                <a:ext cx="1452898" cy="430887"/>
              </a:xfrm>
              <a:prstGeom prst="rect">
                <a:avLst/>
              </a:prstGeom>
              <a:blipFill>
                <a:blip r:embed="rId7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132838" y="2884040"/>
                <a:ext cx="145289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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838" y="2884040"/>
                <a:ext cx="1452898" cy="430887"/>
              </a:xfrm>
              <a:prstGeom prst="rect">
                <a:avLst/>
              </a:prstGeom>
              <a:blipFill>
                <a:blip r:embed="rId8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3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9893" y="702540"/>
            <a:ext cx="3731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Tandem queue (K = 1)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&#10;&#10;\begin{tikzpicture}[start chain=going right,&gt;=latex,node distance=1pt]&#10; \node[three sided,minimum width=1.2cm,minimum height = 0.8cm,on chain] (wa) {};&#10; \node[draw,circle,on chain,minimum size=1cm] (se) {$\mu_0$};&#10;   \node[three sided,minimum width=1.2cm,minimum height =0.8cm,on chain]  (wa2) [right= of se,xshift=1cm]  {};&#10;  &#10;  \node[draw,circle,on chain,minimum size=1cm] (se2) {$\mu_1$};&#10;&#10; \draw[-&gt;](se.east)|- (wa2.west);&#10;  \draw[&lt;-] (wa.west) -- +(-20pt,0) node[left] {$\lambda$}; &#10;\draw[-&gt;] (se2.east) -- node[above] {}  +(25pt,0);&#10;   \end{tikzpicture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648" y="702540"/>
            <a:ext cx="5155668" cy="7011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90841" y="2221691"/>
            <a:ext cx="8090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Benchmark: linear boundary policy (LBP).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80743" y="4825761"/>
                <a:ext cx="80908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search for the best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43" y="4825761"/>
                <a:ext cx="8090851" cy="461665"/>
              </a:xfrm>
              <a:prstGeom prst="rect">
                <a:avLst/>
              </a:prstGeom>
              <a:blipFill>
                <a:blip r:embed="rId5"/>
                <a:stretch>
                  <a:fillRect l="-1206" t="-1200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80743" y="3224033"/>
                <a:ext cx="8414949" cy="8499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LBP: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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 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 1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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sz="2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 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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sz="2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43" y="3224033"/>
                <a:ext cx="8414949" cy="849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5651" y="558892"/>
            <a:ext cx="3842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Tandem queue (K = 1)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&#10;&#10;\begin{tikzpicture}[start chain=going right,&gt;=latex,node distance=1pt]&#10; \node[three sided,minimum width=1.2cm,minimum height = 0.8cm,on chain] (wa) {};&#10; \node[draw,circle,on chain,minimum size=1cm] (se) {$\mu_0$};&#10;   \node[three sided,minimum width=1.2cm,minimum height =0.8cm,on chain]  (wa2) [right= of se,xshift=1cm]  {};&#10;  &#10;  \node[draw,circle,on chain,minimum size=1cm] (se2) {$\mu_1$};&#10;&#10; \draw[-&gt;](se.east)|- (wa2.west);&#10;  \draw[&lt;-] (wa.west) -- +(-20pt,0) node[left] {$\lambda$}; &#10;\draw[-&gt;] (se2.east) -- node[above] {}  +(25pt,0);&#10;   \end{tikzpicture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467670"/>
            <a:ext cx="5188610" cy="7056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2103120"/>
            <a:ext cx="5486400" cy="3657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902086" y="1526164"/>
            <a:ext cx="7127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2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3120"/>
            <a:ext cx="54864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19475" y="2884040"/>
                <a:ext cx="145289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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75" y="2884040"/>
                <a:ext cx="1452898" cy="430887"/>
              </a:xfrm>
              <a:prstGeom prst="rect">
                <a:avLst/>
              </a:prstGeom>
              <a:blipFill>
                <a:blip r:embed="rId7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646700" y="2884040"/>
                <a:ext cx="145289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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700" y="2884040"/>
                <a:ext cx="1452898" cy="430887"/>
              </a:xfrm>
              <a:prstGeom prst="rect">
                <a:avLst/>
              </a:prstGeom>
              <a:blipFill>
                <a:blip r:embed="rId8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23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2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6203" y="603384"/>
            <a:ext cx="3796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Tandem queue (K = 1)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&#10;&#10;\begin{tikzpicture}[start chain=going right,&gt;=latex,node distance=1pt]&#10; \node[three sided,minimum width=1.2cm,minimum height = 0.8cm,on chain] (wa) {};&#10; \node[draw,circle,on chain,minimum size=1cm] (se) {$\mu_0$};&#10;   \node[three sided,minimum width=1.2cm,minimum height =0.8cm,on chain]  (wa2) [right= of se,xshift=1cm]  {};&#10;  &#10;  \node[draw,circle,on chain,minimum size=1cm] (se2) {$\mu_1$};&#10;&#10; \draw[-&gt;](se.east)|- (wa2.west);&#10;  \draw[&lt;-] (wa.west) -- +(-20pt,0) node[left] {$\lambda$}; &#10;\draw[-&gt;] (se2.east) -- node[above] {}  +(25pt,0);&#10;   \end{tikzpicture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15" y="512162"/>
            <a:ext cx="5188610" cy="7056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902086" y="1526164"/>
            <a:ext cx="7127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10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2103120"/>
            <a:ext cx="5486400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3120"/>
            <a:ext cx="54864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92056" y="3226804"/>
                <a:ext cx="145289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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056" y="3226804"/>
                <a:ext cx="1452898" cy="430887"/>
              </a:xfrm>
              <a:prstGeom prst="rect">
                <a:avLst/>
              </a:prstGeom>
              <a:blipFill>
                <a:blip r:embed="rId7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961120" y="2668596"/>
                <a:ext cx="145289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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120" y="2668596"/>
                <a:ext cx="1452898" cy="430887"/>
              </a:xfrm>
              <a:prstGeom prst="rect">
                <a:avLst/>
              </a:prstGeom>
              <a:blipFill>
                <a:blip r:embed="rId8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9753" y="1282190"/>
            <a:ext cx="6708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Tandem queue (K = 1)</a:t>
            </a: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V(0) achieved in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imulation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08463"/>
              </p:ext>
            </p:extLst>
          </p:nvPr>
        </p:nvGraphicFramePr>
        <p:xfrm>
          <a:off x="1060175" y="2866517"/>
          <a:ext cx="1007165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330">
                  <a:extLst>
                    <a:ext uri="{9D8B030D-6E8A-4147-A177-3AD203B41FA5}">
                      <a16:colId xmlns:a16="http://schemas.microsoft.com/office/drawing/2014/main" val="2492261658"/>
                    </a:ext>
                  </a:extLst>
                </a:gridCol>
                <a:gridCol w="2014330">
                  <a:extLst>
                    <a:ext uri="{9D8B030D-6E8A-4147-A177-3AD203B41FA5}">
                      <a16:colId xmlns:a16="http://schemas.microsoft.com/office/drawing/2014/main" val="2085717074"/>
                    </a:ext>
                  </a:extLst>
                </a:gridCol>
                <a:gridCol w="2014330">
                  <a:extLst>
                    <a:ext uri="{9D8B030D-6E8A-4147-A177-3AD203B41FA5}">
                      <a16:colId xmlns:a16="http://schemas.microsoft.com/office/drawing/2014/main" val="2579792322"/>
                    </a:ext>
                  </a:extLst>
                </a:gridCol>
                <a:gridCol w="2014330">
                  <a:extLst>
                    <a:ext uri="{9D8B030D-6E8A-4147-A177-3AD203B41FA5}">
                      <a16:colId xmlns:a16="http://schemas.microsoft.com/office/drawing/2014/main" val="1472001714"/>
                    </a:ext>
                  </a:extLst>
                </a:gridCol>
                <a:gridCol w="2014330">
                  <a:extLst>
                    <a:ext uri="{9D8B030D-6E8A-4147-A177-3AD203B41FA5}">
                      <a16:colId xmlns:a16="http://schemas.microsoft.com/office/drawing/2014/main" val="393753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= 0.01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= 0.1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57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= 2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= 10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= 2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= 10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5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policy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246.6 ± 0.08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233.3 ± 0.09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24.28 ± 0.006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23.10 ± 0.006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12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Benchmark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246.8 ± 0.08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233.6 ± 0.09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24.29 ± 0.006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23.10 ± 0.006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59512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1062" y="717597"/>
            <a:ext cx="450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network (K = 5)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3848" y="1926583"/>
            <a:ext cx="55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Benchmark: linear boundary policy (LBP).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79264" y="5245556"/>
                <a:ext cx="5035914" cy="835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search for the best parameter 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</m:t>
                    </m:r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5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264" y="5245556"/>
                <a:ext cx="5035914" cy="835165"/>
              </a:xfrm>
              <a:prstGeom prst="rect">
                <a:avLst/>
              </a:prstGeom>
              <a:blipFill>
                <a:blip r:embed="rId3"/>
                <a:stretch>
                  <a:fillRect l="-1814" t="-583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63125" y="2899633"/>
                <a:ext cx="4680489" cy="248112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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sz="2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2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  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220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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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2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2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 smtClean="0">
                    <a:cs typeface="Times New Roman" panose="02020603050405020304" pitchFamily="18" charset="0"/>
                  </a:rPr>
                  <a:t>                               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2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…, 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125" y="2899633"/>
                <a:ext cx="4680489" cy="2481128"/>
              </a:xfrm>
              <a:prstGeom prst="rect">
                <a:avLst/>
              </a:prstGeom>
              <a:blipFill>
                <a:blip r:embed="rId4"/>
                <a:stretch>
                  <a:fillRect b="-290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23385" y="2914065"/>
                <a:ext cx="4285212" cy="2669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  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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200" dirty="0"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200" dirty="0"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200" dirty="0"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200" dirty="0"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200" dirty="0"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200" dirty="0"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200" dirty="0"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200" dirty="0" smtClean="0"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200" dirty="0"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200" dirty="0"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200" dirty="0"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200" dirty="0"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200" dirty="0"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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385" y="2914065"/>
                <a:ext cx="4285212" cy="2669833"/>
              </a:xfrm>
              <a:prstGeom prst="rect">
                <a:avLst/>
              </a:prstGeom>
              <a:blipFill>
                <a:blip r:embed="rId5"/>
                <a:stretch>
                  <a:fillRect l="-1852" t="-1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257443" y="143986"/>
            <a:ext cx="5160581" cy="1462292"/>
            <a:chOff x="4067946" y="3831720"/>
            <a:chExt cx="5314580" cy="2129947"/>
          </a:xfrm>
        </p:grpSpPr>
        <p:sp>
          <p:nvSpPr>
            <p:cNvPr id="9" name="Rounded Rectangle 8"/>
            <p:cNvSpPr/>
            <p:nvPr/>
          </p:nvSpPr>
          <p:spPr>
            <a:xfrm>
              <a:off x="5177436" y="4873158"/>
              <a:ext cx="547188" cy="3049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5751720" y="4801267"/>
                  <a:ext cx="512799" cy="493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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1720" y="4801267"/>
                  <a:ext cx="512799" cy="49358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V="1">
              <a:off x="4778235" y="5004276"/>
              <a:ext cx="323689" cy="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067946" y="4850387"/>
                  <a:ext cx="72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ym typeface="Symbol" panose="05050102010706020507" pitchFamily="18" charset="2"/>
                    </a:rPr>
                    <a:t>  </a:t>
                  </a:r>
                  <a:r>
                    <a:rPr lang="en-US" dirty="0">
                      <a:sym typeface="Symbol" panose="05050102010706020507" pitchFamily="18" charset="2"/>
                    </a:rPr>
                    <a:t>-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6" y="4850387"/>
                  <a:ext cx="720033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ounded Rectangle 14"/>
            <p:cNvSpPr/>
            <p:nvPr/>
          </p:nvSpPr>
          <p:spPr>
            <a:xfrm>
              <a:off x="7945262" y="4131923"/>
              <a:ext cx="537551" cy="3049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8518941" y="4060032"/>
                  <a:ext cx="503768" cy="493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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8941" y="4060032"/>
                  <a:ext cx="503768" cy="49358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V="1">
              <a:off x="9058837" y="4288057"/>
              <a:ext cx="323689" cy="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945262" y="5539972"/>
              <a:ext cx="537551" cy="3049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/>
                <p:nvPr/>
              </p:nvSpPr>
              <p:spPr>
                <a:xfrm>
                  <a:off x="8518941" y="5468081"/>
                  <a:ext cx="503768" cy="493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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8941" y="5468081"/>
                  <a:ext cx="503768" cy="493586"/>
                </a:xfrm>
                <a:prstGeom prst="ellipse">
                  <a:avLst/>
                </a:prstGeom>
                <a:blipFill>
                  <a:blip r:embed="rId10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 flipV="1">
              <a:off x="9058837" y="5696106"/>
              <a:ext cx="323689" cy="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7058551" y="5714728"/>
              <a:ext cx="850583" cy="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076615" y="4287729"/>
              <a:ext cx="850583" cy="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102319" y="4481583"/>
              <a:ext cx="24878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</a:t>
              </a:r>
            </a:p>
            <a:p>
              <a:r>
                <a:rPr lang="en-US" sz="2000" dirty="0">
                  <a:sym typeface="Symbol" panose="05050102010706020507" pitchFamily="18" charset="2"/>
                </a:rPr>
                <a:t></a:t>
              </a:r>
            </a:p>
            <a:p>
              <a:r>
                <a:rPr lang="en-US" sz="2000" dirty="0">
                  <a:sym typeface="Symbol" panose="05050102010706020507" pitchFamily="18" charset="2"/>
                </a:rPr>
                <a:t></a:t>
              </a:r>
              <a:endParaRPr lang="en-US" sz="20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6296099" y="4308853"/>
              <a:ext cx="780516" cy="7167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0" idx="6"/>
            </p:cNvCxnSpPr>
            <p:nvPr/>
          </p:nvCxnSpPr>
          <p:spPr>
            <a:xfrm>
              <a:off x="6264519" y="5048060"/>
              <a:ext cx="794032" cy="6666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83419" y="4365731"/>
              <a:ext cx="24878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</a:t>
              </a:r>
            </a:p>
            <a:p>
              <a:r>
                <a:rPr lang="en-US" sz="2000" dirty="0">
                  <a:sym typeface="Symbol" panose="05050102010706020507" pitchFamily="18" charset="2"/>
                </a:rPr>
                <a:t></a:t>
              </a:r>
            </a:p>
            <a:p>
              <a:r>
                <a:rPr lang="en-US" sz="2000" dirty="0">
                  <a:sym typeface="Symbol" panose="05050102010706020507" pitchFamily="18" charset="2"/>
                </a:rPr>
                <a:t></a:t>
              </a:r>
              <a:endParaRPr lang="en-US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67449" y="3831720"/>
              <a:ext cx="523647" cy="537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1/5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19040" y="5229916"/>
              <a:ext cx="523647" cy="537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1/5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63125" y="3074014"/>
                <a:ext cx="4198346" cy="66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LBP:</a:t>
                </a:r>
                <a:r>
                  <a:rPr lang="en-US" sz="2200" dirty="0" smtClean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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200" i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𝑢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 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 1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m:rPr>
                                  <m:sty m:val="p"/>
                                </m:rPr>
                                <a:rPr lang="en-US" sz="2200" i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200" dirty="0" smtClean="0"/>
                  <a:t> ,</a:t>
                </a:r>
                <a:endParaRPr lang="en-US" sz="2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125" y="3074014"/>
                <a:ext cx="4198346" cy="664477"/>
              </a:xfrm>
              <a:prstGeom prst="rect">
                <a:avLst/>
              </a:prstGeom>
              <a:blipFill>
                <a:blip r:embed="rId11"/>
                <a:stretch>
                  <a:fillRect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41141"/>
              </p:ext>
            </p:extLst>
          </p:nvPr>
        </p:nvGraphicFramePr>
        <p:xfrm>
          <a:off x="1481265" y="2781003"/>
          <a:ext cx="864339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679">
                  <a:extLst>
                    <a:ext uri="{9D8B030D-6E8A-4147-A177-3AD203B41FA5}">
                      <a16:colId xmlns:a16="http://schemas.microsoft.com/office/drawing/2014/main" val="2492261658"/>
                    </a:ext>
                  </a:extLst>
                </a:gridCol>
                <a:gridCol w="1728679">
                  <a:extLst>
                    <a:ext uri="{9D8B030D-6E8A-4147-A177-3AD203B41FA5}">
                      <a16:colId xmlns:a16="http://schemas.microsoft.com/office/drawing/2014/main" val="2085717074"/>
                    </a:ext>
                  </a:extLst>
                </a:gridCol>
                <a:gridCol w="1728679">
                  <a:extLst>
                    <a:ext uri="{9D8B030D-6E8A-4147-A177-3AD203B41FA5}">
                      <a16:colId xmlns:a16="http://schemas.microsoft.com/office/drawing/2014/main" val="2579792322"/>
                    </a:ext>
                  </a:extLst>
                </a:gridCol>
                <a:gridCol w="1728679">
                  <a:extLst>
                    <a:ext uri="{9D8B030D-6E8A-4147-A177-3AD203B41FA5}">
                      <a16:colId xmlns:a16="http://schemas.microsoft.com/office/drawing/2014/main" val="1472001714"/>
                    </a:ext>
                  </a:extLst>
                </a:gridCol>
                <a:gridCol w="1728679">
                  <a:extLst>
                    <a:ext uri="{9D8B030D-6E8A-4147-A177-3AD203B41FA5}">
                      <a16:colId xmlns:a16="http://schemas.microsoft.com/office/drawing/2014/main" val="393753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= 0.01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= 0.1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57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= 2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= 10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= 2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5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policy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791.0 ± 0.1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754.8 ± 0.15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77.83 ±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74.61 ± 0.01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12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Benchmark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791.3 ± 0.1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751.7 ± 0.15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77.83 ±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74.61 ± 0.01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59512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28394" y="1313446"/>
            <a:ext cx="5544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 = 5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V(0)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4692" y="549516"/>
            <a:ext cx="554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system (d=30)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1640" y="1353260"/>
            <a:ext cx="99426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same discounted stochastic control problem with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30, but now with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That corresponds to the processing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structure shown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below: 30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and identical single-server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stations operating in parallel, with  service rate control of each station.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61640" y="3714317"/>
            <a:ext cx="4745620" cy="2293416"/>
            <a:chOff x="4662206" y="3081624"/>
            <a:chExt cx="4273450" cy="1924084"/>
          </a:xfrm>
        </p:grpSpPr>
        <p:sp>
          <p:nvSpPr>
            <p:cNvPr id="8" name="TextBox 7"/>
            <p:cNvSpPr txBox="1"/>
            <p:nvPr/>
          </p:nvSpPr>
          <p:spPr>
            <a:xfrm>
              <a:off x="4662206" y="3118834"/>
              <a:ext cx="551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ym typeface="Symbol" panose="05050102010706020507" pitchFamily="18" charset="2"/>
                </a:rPr>
                <a:t>  </a:t>
              </a:r>
              <a:r>
                <a:rPr lang="en-US" sz="2000" dirty="0" smtClean="0">
                  <a:sym typeface="Symbol" panose="05050102010706020507" pitchFamily="18" charset="2"/>
                </a:rPr>
                <a:t></a:t>
              </a:r>
              <a:endParaRPr lang="en-US" sz="20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983954" y="3175964"/>
              <a:ext cx="536861" cy="3049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6530093" y="3081624"/>
                  <a:ext cx="503121" cy="493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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093" y="3081624"/>
                  <a:ext cx="503121" cy="49358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V="1">
              <a:off x="7096099" y="3332098"/>
              <a:ext cx="323274" cy="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5983954" y="4584013"/>
              <a:ext cx="536861" cy="3049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6556896" y="4512122"/>
                  <a:ext cx="503121" cy="493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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896" y="4512122"/>
                  <a:ext cx="503121" cy="493586"/>
                </a:xfrm>
                <a:prstGeom prst="ellipse">
                  <a:avLst/>
                </a:prstGeom>
                <a:blipFill>
                  <a:blip r:embed="rId4"/>
                  <a:stretch>
                    <a:fillRect l="-31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7096099" y="4740147"/>
              <a:ext cx="323274" cy="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098381" y="4758769"/>
              <a:ext cx="849491" cy="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116422" y="3331770"/>
              <a:ext cx="849491" cy="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140809" y="3525624"/>
              <a:ext cx="2484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</a:t>
              </a:r>
            </a:p>
            <a:p>
              <a:r>
                <a:rPr lang="en-US" sz="2000" dirty="0">
                  <a:sym typeface="Symbol" panose="05050102010706020507" pitchFamily="18" charset="2"/>
                </a:rPr>
                <a:t></a:t>
              </a:r>
            </a:p>
            <a:p>
              <a:r>
                <a:rPr lang="en-US" sz="2000" dirty="0">
                  <a:sym typeface="Symbol" panose="05050102010706020507" pitchFamily="18" charset="2"/>
                </a:rPr>
                <a:t></a:t>
              </a:r>
              <a:endParaRPr 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13238" y="3544017"/>
              <a:ext cx="2484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</a:t>
              </a:r>
            </a:p>
            <a:p>
              <a:r>
                <a:rPr lang="en-US" sz="2000" dirty="0">
                  <a:sym typeface="Symbol" panose="05050102010706020507" pitchFamily="18" charset="2"/>
                </a:rPr>
                <a:t></a:t>
              </a:r>
            </a:p>
            <a:p>
              <a:r>
                <a:rPr lang="en-US" sz="2000" dirty="0">
                  <a:sym typeface="Symbol" panose="05050102010706020507" pitchFamily="18" charset="2"/>
                </a:rPr>
                <a:t></a:t>
              </a:r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72054" y="4584752"/>
              <a:ext cx="5517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ym typeface="Symbol" panose="05050102010706020507" pitchFamily="18" charset="2"/>
                </a:rPr>
                <a:t>  </a:t>
              </a:r>
              <a:r>
                <a:rPr lang="en-US" sz="2000" dirty="0" smtClean="0">
                  <a:sym typeface="Symbol" panose="05050102010706020507" pitchFamily="18" charset="2"/>
                </a:rPr>
                <a:t>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706132" y="3125514"/>
                  <a:ext cx="11137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=</a:t>
                  </a:r>
                  <a:r>
                    <a:rPr lang="en-US" sz="2000" dirty="0" smtClean="0">
                      <a:sym typeface="Symbol" panose="05050102010706020507" pitchFamily="18" charset="2"/>
                    </a:rPr>
                    <a:t>+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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6132" y="3125514"/>
                  <a:ext cx="1113778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10256" b="-6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706132" y="4521692"/>
                  <a:ext cx="1229524" cy="3356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=</a:t>
                  </a:r>
                  <a:r>
                    <a:rPr lang="en-US" sz="2000" dirty="0" smtClean="0">
                      <a:sym typeface="Symbol" panose="05050102010706020507" pitchFamily="18" charset="2"/>
                    </a:rPr>
                    <a:t>+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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6132" y="4521692"/>
                  <a:ext cx="1229524" cy="335676"/>
                </a:xfrm>
                <a:prstGeom prst="rect">
                  <a:avLst/>
                </a:prstGeom>
                <a:blipFill>
                  <a:blip r:embed="rId6"/>
                  <a:stretch>
                    <a:fillRect t="-12121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/>
          <p:cNvSpPr txBox="1"/>
          <p:nvPr/>
        </p:nvSpPr>
        <p:spPr>
          <a:xfrm>
            <a:off x="6845913" y="3778723"/>
            <a:ext cx="4575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 closed-form solution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stochastic control problem: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solution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applies to each of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30 stations separately.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28</a:t>
            </a:fld>
            <a:endParaRPr lang="en-US" dirty="0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3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685883"/>
              </p:ext>
            </p:extLst>
          </p:nvPr>
        </p:nvGraphicFramePr>
        <p:xfrm>
          <a:off x="1481377" y="2315704"/>
          <a:ext cx="922924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849">
                  <a:extLst>
                    <a:ext uri="{9D8B030D-6E8A-4147-A177-3AD203B41FA5}">
                      <a16:colId xmlns:a16="http://schemas.microsoft.com/office/drawing/2014/main" val="2492261658"/>
                    </a:ext>
                  </a:extLst>
                </a:gridCol>
                <a:gridCol w="1845849">
                  <a:extLst>
                    <a:ext uri="{9D8B030D-6E8A-4147-A177-3AD203B41FA5}">
                      <a16:colId xmlns:a16="http://schemas.microsoft.com/office/drawing/2014/main" val="2085717074"/>
                    </a:ext>
                  </a:extLst>
                </a:gridCol>
                <a:gridCol w="1845849">
                  <a:extLst>
                    <a:ext uri="{9D8B030D-6E8A-4147-A177-3AD203B41FA5}">
                      <a16:colId xmlns:a16="http://schemas.microsoft.com/office/drawing/2014/main" val="2579792322"/>
                    </a:ext>
                  </a:extLst>
                </a:gridCol>
                <a:gridCol w="1845849">
                  <a:extLst>
                    <a:ext uri="{9D8B030D-6E8A-4147-A177-3AD203B41FA5}">
                      <a16:colId xmlns:a16="http://schemas.microsoft.com/office/drawing/2014/main" val="1472001714"/>
                    </a:ext>
                  </a:extLst>
                </a:gridCol>
                <a:gridCol w="1845849">
                  <a:extLst>
                    <a:ext uri="{9D8B030D-6E8A-4147-A177-3AD203B41FA5}">
                      <a16:colId xmlns:a16="http://schemas.microsoft.com/office/drawing/2014/main" val="393753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= 0.01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= 0.1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571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= 2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= 10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= 2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= 10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5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policy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4247 ± 0.3</a:t>
                      </a:r>
                      <a:endParaRPr kumimoji="0" lang="en-US" sz="2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4054 ± 0.4</a:t>
                      </a:r>
                      <a:endParaRPr kumimoji="0" lang="en-US" sz="2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417.3 ± 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399.4 ± 0.026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12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Benchmark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4244 ±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4018 ±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417.2 ± 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396.7 ± 0.024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59512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87208" y="734712"/>
            <a:ext cx="5544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system (d=30)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V(0)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165" y="264195"/>
            <a:ext cx="6948744" cy="74005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Family of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RBM drift-control problems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06430" y="1298455"/>
                <a:ext cx="9768735" cy="3999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457200" indent="-457200">
                  <a:buFont typeface="Symbol" panose="05050102010706020507" pitchFamily="18" charset="2"/>
                  <a:buChar char="·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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𝑠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sz="22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𝑅𝑌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 0,</m:t>
                    </m:r>
                  </m:oMath>
                </a14:m>
                <a:endParaRPr lang="en-US" sz="2200" b="0" dirty="0">
                  <a:sym typeface="Symbol" panose="05050102010706020507" pitchFamily="18" charset="2"/>
                </a:endParaRPr>
              </a:p>
              <a:p>
                <a:pPr marL="457200" indent="-457200">
                  <a:buFont typeface="Symbol" panose="05050102010706020507" pitchFamily="18" charset="2"/>
                  <a:buChar char="·"/>
                </a:pPr>
                <a:endParaRPr lang="en-US" sz="2200" dirty="0" smtClean="0"/>
              </a:p>
              <a:p>
                <a:pPr marL="457200" indent="-457200">
                  <a:buFont typeface="Symbol" panose="05050102010706020507" pitchFamily="18" charset="2"/>
                  <a:buChar char="·"/>
                </a:pPr>
                <a:endParaRPr lang="en-US" sz="2200" dirty="0"/>
              </a:p>
              <a:p>
                <a:pPr marL="457200" indent="-457200">
                  <a:buFont typeface="Symbol" panose="05050102010706020507" pitchFamily="18" charset="2"/>
                  <a:buChar char="·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-dimensional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driftless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Brownian motion with covariance matrix A={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Symbol" panose="05050102010706020507" pitchFamily="18" charset="2"/>
                  <a:buChar char="·"/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confined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𝑅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-reflection at the boundary</a:t>
                </a:r>
              </a:p>
              <a:p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Symbol" panose="05050102010706020507" pitchFamily="18" charset="2"/>
                  <a:buChar char="·"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control problem:</a:t>
                </a:r>
                <a:endParaRPr lang="en-US" sz="22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430" y="1298455"/>
                <a:ext cx="9768735" cy="3999556"/>
              </a:xfrm>
              <a:prstGeom prst="rect">
                <a:avLst/>
              </a:prstGeom>
              <a:blipFill>
                <a:blip r:embed="rId4"/>
                <a:stretch>
                  <a:fillRect l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Continuous-time RL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  <p:pic>
        <p:nvPicPr>
          <p:cNvPr id="8" name="Picture 7" descr="\documentclass{article}&#10;\usepackage{amsmath}&#10;\usepackage{amssymb}&#10;\usepackage{amsfonts}&#10;\usepackage{amsthm}&#10;\pagestyle{empty}&#10;\usepackage{graphics}&#10;\usepackage{graphicx}&#10;\usepackage{times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$$V(z)=\min_{\theta(\cdot) \in \Theta}E_z \left\{\int_0^\infty e^{-rt}\left[ c(Z(t),\theta(t))\right] dt \right\}$$&#10;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963611"/>
            <a:ext cx="5424152" cy="6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65815" y="2677175"/>
            <a:ext cx="20006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6643" y="462987"/>
            <a:ext cx="239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HJB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00069" y="1321996"/>
                <a:ext cx="10031546" cy="440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function 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(the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optimal value function) that  satisfies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the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following: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069" y="1321996"/>
                <a:ext cx="10031546" cy="440890"/>
              </a:xfrm>
              <a:prstGeom prst="rect">
                <a:avLst/>
              </a:prstGeom>
              <a:blipFill>
                <a:blip r:embed="rId4"/>
                <a:stretch>
                  <a:fillRect l="-790" t="-9722" b="-26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85794" y="4312751"/>
                <a:ext cx="779125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boundary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=1, 2, …,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𝐷𝑓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794" y="4312751"/>
                <a:ext cx="7791257" cy="769441"/>
              </a:xfrm>
              <a:prstGeom prst="rect">
                <a:avLst/>
              </a:prstGeom>
              <a:blipFill>
                <a:blip r:embed="rId5"/>
                <a:stretch>
                  <a:fillRect l="-1017" t="-4724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\documentclass{article}&#10;\usepackage{amsmath}&#10;\usepackage{amssymb}&#10;\usepackage{amsfonts}&#10;\usepackage{amsthm}&#10;\pagestyle{empty}&#10;\usepackage{times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\begin{align}&#10;&amp;\mathcal{L}V(z)-\max_{\theta \in \Theta }\left\{ \theta \cdot \nabla&#10;V(z)-c(z,\theta )\right\} =rV(z),z\in \mathbb{R}_{+}^{d}, \text{ where} \\&#10;&amp;\mathcal{L}f=\frac{1}{2}\sum_{i=1}^{d}\sum_{j=1}^{d}a_{ij}\frac{\partial ^{2}%&#10;}{\partial z_{i}\partial z_{j}}f  \notag&#10;\end{align}%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445" y="2318520"/>
            <a:ext cx="8349105" cy="146666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12554" y="506616"/>
            <a:ext cx="6852491" cy="30626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Method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following earlier work: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Jiequn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Arnulf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Jentzen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 "Solving high-dimensional partial differential equations using deep learning."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National Academy of Sciences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115.34 (2018): 8505-8510.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38800" y="29751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42" y="3252112"/>
            <a:ext cx="9489715" cy="299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3456" y="468845"/>
            <a:ext cx="5103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of Ito’s Formula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95895" y="1356720"/>
                <a:ext cx="10239891" cy="1158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the 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nominal control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</m:t>
                        </m:r>
                      </m:e>
                    </m:acc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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1, …, 1</m:t>
                        </m:r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corresponding 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process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𝑒𝑡</m:t>
                    </m:r>
                  </m:oMath>
                </a14:m>
                <a:r>
                  <a:rPr lang="en-US" sz="2200" dirty="0" smtClean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𝑅𝑌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 0</m:t>
                    </m:r>
                  </m:oMath>
                </a14:m>
                <a:r>
                  <a:rPr lang="en-US" sz="2200" dirty="0" smtClean="0">
                    <a:sym typeface="Symbol" panose="05050102010706020507" pitchFamily="18" charset="2"/>
                  </a:rPr>
                  <a:t>. 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For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function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200" dirty="0" smtClean="0">
                    <a:sym typeface="Symbol" panose="05050102010706020507" pitchFamily="18" charset="2"/>
                  </a:rPr>
                  <a:t>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any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&gt;0</m:t>
                    </m:r>
                  </m:oMath>
                </a14:m>
                <a:r>
                  <a:rPr lang="en-US" sz="2200" dirty="0" smtClean="0">
                    <a:sym typeface="Symbol" panose="05050102010706020507" pitchFamily="18" charset="2"/>
                  </a:rPr>
                  <a:t>,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Ito’s formula gives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895" y="1356720"/>
                <a:ext cx="10239891" cy="1158587"/>
              </a:xfrm>
              <a:prstGeom prst="rect">
                <a:avLst/>
              </a:prstGeom>
              <a:blipFill>
                <a:blip r:embed="rId6"/>
                <a:stretch>
                  <a:fillRect l="-774" t="-2632" r="-238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09083" y="5127257"/>
                <a:ext cx="10413513" cy="79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Combining this equation with the HJB equation, one sees that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satisfies the HJB equation if and only if it satisfies the following 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SDE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almost surely: 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83" y="5127257"/>
                <a:ext cx="10413513" cy="799130"/>
              </a:xfrm>
              <a:prstGeom prst="rect">
                <a:avLst/>
              </a:prstGeom>
              <a:blipFill>
                <a:blip r:embed="rId7"/>
                <a:stretch>
                  <a:fillRect l="-761" t="-1527" r="-468" b="-15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\begin{eqnarray*}&#10;e^{-rT}V(\tilde{Z}(T))-V(\tilde{Z}(0))  &#10;&amp;=&amp;\int_{0}^{T}e^{-rt}\nabla V(\tilde{Z}(t))\mathrm{d}W(t)+%&#10;\color{blue}{\int_{0}^{T}e^{-rt}\nabla V(\tilde{Z}(t))R\mathrm{d}\tilde{Y}(t)}  \label{dis:ito}  \\&#10;&amp;&amp;+\int_{0}^{T}e^{-rt}\left({\color{red} \mathcal{L}V(\tilde{Z}(t))-rV(\tilde{Z}(t))}-\tilde{\theta}\cdot&#10;\nabla V(\tilde{Z}(t))\right) \mathrm{d}t. \notag&#10;\end{eqnarray*}%&#10;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77" y="2920914"/>
            <a:ext cx="10248230" cy="150689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niansi@chicagobooth.edu</a:t>
            </a:r>
            <a:endParaRPr lang="en-US" dirty="0"/>
          </a:p>
        </p:txBody>
      </p:sp>
      <p:pic>
        <p:nvPicPr>
          <p:cNvPr id="27" name="Picture 26" descr="\documentclass{article}&#10;\usepackage{amsmath}&#10;\usepackage{amssymb}&#10;\usepackage{amsfonts}&#10;\usepackage{amsthm}&#10;\pagestyle{empty}&#10;\usepackage{graphics}&#10;\usepackage{graphicx}&#10;\usepackage{times}&#10;\usepackage{tikz}&#10;\usepackage{mathtools}&#10;\def\stackbelow#1#2{\underset{\displaystyle\overset{\displaystyle\shortparallel}{#2}}{#1}}&#10;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$$\color{blue}{\stackbelow{0}{}}$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424" y="2521211"/>
            <a:ext cx="119010" cy="427429"/>
          </a:xfrm>
          <a:prstGeom prst="rect">
            <a:avLst/>
          </a:prstGeom>
        </p:spPr>
      </p:pic>
      <p:pic>
        <p:nvPicPr>
          <p:cNvPr id="31" name="Picture 30" descr="\documentclass{article}&#10;\usepackage{amsmath}&#10;\usepackage{amssymb}&#10;\usepackage{amsfonts}&#10;\usepackage{amsthm}&#10;\pagestyle{empty}&#10;\usepackage{graphics}&#10;\usepackage{graphicx}&#10;\usepackage{times}&#10;\usepackage{tikz}&#10;\usepackage{mathtools}&#10;\def\stackbelow#1#2{\underset{\displaystyle\overset{\displaystyle\shortparallel}{#2}}{#1}}&#10;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$$\color{red}{\stackbelow{}{\max_{\theta \in \Theta }\left\{ \theta \cdot \nabla&#10;V(\tilde{Z}(t))-c(\tilde{Z}(t),\theta )\right\} }}$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26" y="4427809"/>
            <a:ext cx="3898838" cy="69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8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200" y="1244674"/>
            <a:ext cx="11379865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4388546" y="378323"/>
            <a:ext cx="318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Reference SDE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9200" y="3307980"/>
                <a:ext cx="11379865" cy="1453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chosen horizon length 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0, we independently sample 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discretized paths of the Brownian motion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 0 </m:t>
                    </m:r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 </m:t>
                    </m:r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 </m:t>
                    </m:r>
                    <m:r>
                      <a:rPr lang="en-US" sz="2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then construct the corresponding discretized paths of the reference process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0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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}. </a:t>
                </a: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00" y="3307980"/>
                <a:ext cx="11379865" cy="1453155"/>
              </a:xfrm>
              <a:prstGeom prst="rect">
                <a:avLst/>
              </a:prstGeom>
              <a:blipFill>
                <a:blip r:embed="rId4"/>
                <a:stretch>
                  <a:fillRect l="-696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\begin{equation*}&#10;e^{-rT}V(\tilde{Z}(T))-V(\tilde{Z}(0))=\int_{0}^{T}e^{-rt}\nabla V(\tilde{Z}%&#10;(t))\mathrm{d}W(t)-\int_{0}^{T}e^{-rt}F(\tilde{Z}(t),\nabla V(\tilde{Z}(t)))%&#10;\mathrm{d}t.  \end{equation*}%&#10;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3" y="1297308"/>
            <a:ext cx="10042057" cy="698972"/>
          </a:xfrm>
          <a:prstGeom prst="rect">
            <a:avLst/>
          </a:prstGeom>
        </p:spPr>
      </p:pic>
      <p:pic>
        <p:nvPicPr>
          <p:cNvPr id="4" name="Picture 3" descr="\documentclass{article}&#10;\usepackage{amsmath}&#10;\usepackage{amssymb}&#10;\usepackage{amsfonts}&#10;\usepackage{amsthm}&#10;\pagestyle{empty}&#10;\usepackage{times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where &#10;$F(z,\nabla V(z))=\tilde{\theta}\cdot \nabla V(z)-\max_{\theta \in&#10;\Theta }\left( \theta \cdot \nabla V(z)-c(z,\theta )\right) . $&#10;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36" y="2526722"/>
            <a:ext cx="7683656" cy="33020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8627" y="297281"/>
            <a:ext cx="7127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Solution of the Reference SDE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9200" y="2468880"/>
                <a:ext cx="11214612" cy="1117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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difference between the left and right sides of the reference SDE when (a)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replaced by their 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discretized samples</a:t>
                </a:r>
                <a:r>
                  <a:rPr lang="en-US" sz="2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(b)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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(c) the integrals on the right-hand side are replaced by the obvious approximating sums. </a:t>
                </a:r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00" y="2468880"/>
                <a:ext cx="11214612" cy="1117357"/>
              </a:xfrm>
              <a:prstGeom prst="rect">
                <a:avLst/>
              </a:prstGeom>
              <a:blipFill>
                <a:blip r:embed="rId5"/>
                <a:stretch>
                  <a:fillRect l="-707" t="-4372" r="-97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9200" y="3877606"/>
                <a:ext cx="11214612" cy="436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Core Computation.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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stochastic gradient descent (SGD). </a:t>
                </a:r>
                <a:endParaRPr 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00" y="3877606"/>
                <a:ext cx="11214612" cy="436851"/>
              </a:xfrm>
              <a:prstGeom prst="rect">
                <a:avLst/>
              </a:prstGeom>
              <a:blipFill>
                <a:blip r:embed="rId6"/>
                <a:stretch>
                  <a:fillRect l="-707" t="-123611" r="-979" b="-18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200" y="4880268"/>
            <a:ext cx="10829022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control.  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200" y="1244674"/>
            <a:ext cx="11379865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n-US" sz="4800" dirty="0"/>
          </a:p>
        </p:txBody>
      </p:sp>
      <p:pic>
        <p:nvPicPr>
          <p:cNvPr id="11" name="Picture 10" descr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\begin{equation*}&#10;e^{-rT}V(\tilde{Z}(T))-V(\tilde{Z}(0))=\int_{0}^{T}e^{-rt}\nabla V(\tilde{Z}%&#10;(t))\mathrm{d}W(t)-\int_{0}^{T}e^{-rt}F(\tilde{Z}(t),\nabla V(\tilde{Z}(t)))%&#10;\mathrm{d}t.  \end{equation*}%&#10;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3" y="1297308"/>
            <a:ext cx="10042057" cy="69897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  <p:pic>
        <p:nvPicPr>
          <p:cNvPr id="3" name="Picture 2" descr="\documentclass{article}&#10;\usepackage{amsmath}&#10;\usepackage{amssymb}&#10;\usepackage{amsfonts}&#10;\usepackage{amsthm}&#10;\pagestyle{empty}&#10;\usepackage{graphics}&#10;\usepackage{graphicx}&#10;\usepackage{times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$$\theta^*(z)=\arg\max_{\theta \in&#10;\Theta }\left( \theta \cdot G_{w2}(z)-c(z,\theta )\right).$$&#10;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870" y="5161214"/>
            <a:ext cx="4591084" cy="405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0624" y="2468880"/>
                <a:ext cx="11214612" cy="1117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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difference between the left and right sides of the reference SDE when (a)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replaced by their 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discretized samples, </a:t>
                </a:r>
                <a:r>
                  <a:rPr 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r>
                  <a:rPr 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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r>
                  <a:rPr 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(c) the integrals on the right-hand side are replaced by the obvious approximating sums. </a:t>
                </a:r>
                <a:endParaRPr lang="en-US" sz="2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" y="2468880"/>
                <a:ext cx="11214612" cy="1117357"/>
              </a:xfrm>
              <a:prstGeom prst="rect">
                <a:avLst/>
              </a:prstGeom>
              <a:blipFill>
                <a:blip r:embed="rId9"/>
                <a:stretch>
                  <a:fillRect l="-707" t="-4372" r="-924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0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niansi@chicagobooth.edu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Continuous-time 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221F-51AB-4EFC-9C33-ED2036D998A1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 descr="\documentclass{article}&#10;\usepackage{amsmath}&#10;\usepackage{amssymb}&#10;\usepackage{amsfonts}&#10;\usepackage{amsthm}&#10;\pagestyle{empty}&#10;\usepackage{graphics}&#10;\usepackage{graphicx}&#10;\usepackage{times}&#10;\usepackage{tikz}&#10;\newtheorem{proposition}{Proposition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\begin{proposition}&#10;\label{thm:doublepara:dis} Suppose that $V$ is a twice continuously&#10;differentiable function and $G$ is a continuous function, both with&#10;polynomial growth rates. &#10;If for same $T&gt;0$, &#10;\begin{equation}&#10;e^{-rT}{\color{red}V}(\tilde{Z}(T))-{\color{red}V}(\tilde{Z}(0))=\int_{0}^{T}e^{-rt}{\color{blue}G}(\tilde{Z}(t))%&#10;\mathrm{d}W(t)-\int_{0}^{T}e^{-rt}F(\tilde{Z}(t),{\color{blue}G}(\tilde{Z}(t)))\mathrm{d}t&#10;\label{eqn:thm:VG}&#10;\end{equation}%&#10;almost surely for every $\tilde{Z}(0)=z\in \mathbb{R}_{+}^{d},$ then $V$&#10;satisfies the HJB equation. Moreover, we have that $\nabla V(\cdot )=G(\cdot ). $&#10;\end{proposition}&#10;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078" y="1639248"/>
            <a:ext cx="9591158" cy="25461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68627" y="297281"/>
            <a:ext cx="7127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Parametrization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7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9817"/>
  <p:tag name="ORIGINALWIDTH" val="577.4278"/>
  <p:tag name="LATEXADDIN" val="\documentclass{article}&#10;\usepackage{amsmath}&#10;\usepackage{amssymb}&#10;\usepackage{times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$Z(t) \in \mathbb{R}_+^d.$&#10;&#10;&#10;&#10;\end{document}"/>
  <p:tag name="IGUANATEXSIZE" val="22"/>
  <p:tag name="IGUANATEXCURSOR" val="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1.4773"/>
  <p:tag name="ORIGINALWIDTH" val="2053.993"/>
  <p:tag name="LATEXADDIN" val="\documentclass{article}&#10;\usepackage{amsmath}&#10;\usepackage{amssymb}&#10;\usepackage{amsfonts}&#10;\usepackage{amsthm}&#10;\pagestyle{empty}&#10;\usepackage{graphics}&#10;\usepackage{graphicx}&#10;\usepackage{times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$$\theta^*(z)=\arg\max_{\theta \in&#10;\Theta }\left( \theta \cdot G_{w2}(z)-c(z,\theta )\right).$$&#10;&#10;&#10;&#10;\end{document}"/>
  <p:tag name="IGUANATEXSIZE" val="22"/>
  <p:tag name="IGUANATEXCURSOR" val="24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9.108"/>
  <p:tag name="ORIGINALWIDTH" val="4290.964"/>
  <p:tag name="LATEXADDIN" val="\documentclass{article}&#10;\usepackage{amsmath}&#10;\usepackage{amssymb}&#10;\usepackage{amsfonts}&#10;\usepackage{amsthm}&#10;\pagestyle{empty}&#10;\usepackage{graphics}&#10;\usepackage{graphicx}&#10;\usepackage{times}&#10;\usepackage{tikz}&#10;\newtheorem{proposition}{Proposition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\begin{proposition}&#10;\label{thm:doublepara:dis} Suppose that $V$ is a twice continuously&#10;differentiable function and $G$ is a continuous function, both with&#10;polynomial growth rates. &#10;If for same $T&gt;0$, &#10;\begin{equation}&#10;e^{-rT}{\color{red}V}(\tilde{Z}(T))-{\color{red}V}(\tilde{Z}(0))=\int_{0}^{T}e^{-rt}{\color{blue}G}(\tilde{Z}(t))%&#10;\mathrm{d}W(t)-\int_{0}^{T}e^{-rt}F(\tilde{Z}(t),{\color{blue}G}(\tilde{Z}(t)))\mathrm{d}t&#10;\label{eqn:thm:VG}&#10;\end{equation}%&#10;almost surely for every $\tilde{Z}(0)=z\in \mathbb{R}_{+}^{d},$ then $V$&#10;satisfies the HJB equation. Moreover, we have that $\nabla V(\cdot )=G(\cdot ). $&#10;\end{proposition}&#10;&#10;&#10;&#10;\end{document}"/>
  <p:tag name="IGUANATEXSIZE" val="22"/>
  <p:tag name="IGUANATEXCURSOR" val="28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3939.258"/>
  <p:tag name="LATEXADDIN" val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\begin{equation*}&#10;Q^{\mathrm{new}}(x_{t},a_{t})\leftarrow Q(x_{t},a_{t})+\alpha _{t}\left(&#10;\zeta (x_{t},a_{t})+\gamma \min_{a\in \mathcal{A}}Q(x_{t+1},a)-Q(x_{t},a_{t})\right) ,&#10;\end{equation*}%&#10;&#10;&#10;&#10;\end{document}"/>
  <p:tag name="IGUANATEXSIZE" val="22"/>
  <p:tag name="IGUANATEXCURSOR" val="25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9.4563"/>
  <p:tag name="ORIGINALWIDTH" val="4248.219"/>
  <p:tag name="LATEXADDIN" val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\begin{align*}&#10;V^{\mathrm{new}}(x_{t}) &amp;\leftarrow V(x_{t})+\alpha _{t}\left( \zeta&#10;(x_{t},a_{t}^{\ast })+\gamma V(x_{t+1}^{\ast })-V(x_{t})\right)&#10;\label{iteration:one-step} \\&#10;&amp;=V(x_{t})+\alpha _{t}\left( \zeta (x_{t},a_{t}^{\ast })+\gamma \left(&#10;V(x_{t+1}^{\ast })-V(x_{t+1})+V(x_{t+1})\right) -V(x_{t})\right)  \notag&#10;\end{align*}%&#10;&#10;&#10;\end{document}"/>
  <p:tag name="IGUANATEXSIZE" val="22"/>
  <p:tag name="IGUANATEXCURSOR" val="24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10.386"/>
  <p:tag name="LATEXADDIN" val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$V(x)=\min_{a\in \mathcal{A}}Q(x,a)$&#10; and $a_{t}^{\ast }=\arg \min_{a\in \mathcal{A}}Q(x_{t},a)$.&#10;&#10;&#10;\end{document}"/>
  <p:tag name="IGUANATEXSIZE" val="22"/>
  <p:tag name="IGUANATEXCURSOR" val="23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4.892"/>
  <p:tag name="ORIGINALWIDTH" val="1369.691"/>
  <p:tag name="LATEXADDIN" val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\begin{tikzpicture}[start chain=going right,&gt;=latex,node distance=1pt]&#10; &#10;  \node[draw,circle,on chain,minimum size=1.2cm] (xt) {$x_t$};&#10;  &#10;  &#10;  &#10;  &#10;&#10;  &#10;  \node[draw,circle,on chain,minimum size=1.2cm,xshift=1.4cm] (xt2) {$x_{t+1}$};&#10;  \node[draw,circle,on chain,minimum size=1.2cm,below =of &#10;  xt2,yshift=-0.4cm] (xtstar) {$x_{t+1}^*$};&#10;  \draw[-&gt;] (xt.east) -- node[above] {$a_t$}  (xt2.west);&#10;  \draw[dashed,-&gt;] (xt.south) -- node[above] {$a_t^*$}  (xtstar.west);&#10; &#10; \end{tikzpicture}&#10;&#10;&#10;\end{document}"/>
  <p:tag name="IGUANATEXSIZE" val="24"/>
  <p:tag name="IGUANATEXCURSOR" val="259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2.3748"/>
  <p:tag name="ORIGINALWIDTH" val="958.9554"/>
  <p:tag name="LATEXADDIN" val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\begin{tikzpicture}[start chain=going right,&gt;=latex,node distance=1pt]&#10;  &#10;  \node[draw,circle,on chain,minimum size=1.2cm] (xt) {$x_t$};&#10;  \node[draw,circle,on chain,minimum size=1.2cm,xshift=1.4cm] (xt2) {$x_{t+1}$};&#10;  \node[draw,circle,on chain,minimum size=1.2cm,xshift=1.4cm] (xt3) {$x_{t+2}$};&#10;  \node[circle,on chain,minimum size=1.2cm,xshift=1.4cm] (xt4) {...};&#10;  \node[draw,circle,on chain,minimum size=1.2cm,xshift=1.4cm] (xt5) {$x_{t+n}$};&#10;  &#10;  \node[draw,circle,on chain,minimum size=1.2cm,below =of &#10;  xt2,yshift=-0.4cm] (xtstar) {$x_{t+1}^*$};&#10;  \node[draw,circle,on chain,minimum size=1.2cm,below =of &#10;  xt3,yshift=-0.4cm] (xtstar2) {$x_{t+2}^*$};&#10;  \node[circle,on chain,minimum size=1.2cm,below =of &#10;  xt4,yshift=-0.4cm] (xtstar3) {...};&#10;  \node[draw,circle,on chain,minimum size=1.2cm,below =of &#10;  xt5,yshift=-0.4cm] (xtstarn) {$x_{t+n}^*$};&#10;  \draw[-&gt;] (xt.east) -- node[above] {$a_t$}  (xt2.west);&#10;  \draw[-&gt;] (xt2.east) -- node[above] {$a_{t+1}$}  (xt3.west);&#10;  \draw[-&gt;] (xt3.east) -- node[above] {$a_{t+2}$}  (xt4.west);&#10;  \draw[-&gt;] (xt4.east) -- node[above] {$a_{t+n-1}$}  (xt5.west);&#10;  \draw[dashed,-&gt;] (xt.south) -- node[above] {$a_t^*$}  (xtstar.west);&#10;  \draw[dashed,-&gt;] (xt2.south) -- node[above] {$a_{t+1}^*$}  (xtstar2.west);&#10;  \draw[dashed,-&gt;] (xt3.south) -- node[above] {$a_{t+2}^*$}  (xtstar3.west);&#10;  \draw[dashed,-&gt;] (xt4.south) -- node[above] {$a_{t+n-1}^*$}  (xtstarn.west);&#10;  &#10; \end{tikzpicture}&#10;&#10;&#10;&#10;\end{document}"/>
  <p:tag name="IGUANATEXSIZE" val="24"/>
  <p:tag name="IGUANATEXCURSOR" val="381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7.4578"/>
  <p:tag name="ORIGINALWIDTH" val="3532.059"/>
  <p:tag name="LATEXADDIN" val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\begin{align*}&#10;V^{\mathrm{new}}(x_{t}) &amp;\leftarrow V(x_{t})+\alpha _{t}\Delta, \text{ where} \\&#10;\Delta&amp;= \zeta (x_{t},a_{t}^{\ast })+\gamma \left(&#10;V(x_{t+1}^{\ast })-V(x_{t+1})+V(x_{t+1})\right) -V(x_{t})\end{align*}%&#10;&#10;&#10;\end{document}"/>
  <p:tag name="IGUANATEXSIZE" val="22"/>
  <p:tag name="IGUANATEXCURSOR" val="26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9.9325"/>
  <p:tag name="ORIGINALWIDTH" val="4790.401"/>
  <p:tag name="LATEXADDIN" val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\begin{align*}&#10;V^{\mathrm{new}}(x_{t})&amp;\leftarrow V(x_{t})+\alpha _{t}\Delta _{t:t+n-1}, \text{ where} \\&#10;\Delta _{t:t+n-1}&amp;=\sum_{s=1}^{n}\gamma ^{s-1}\left( \zeta&#10;(x_{t+s-1},a_{t+s-1}^{\ast })+\gamma \left( V(x_{t+s}^{\ast&#10;})-V(x_{t+s})\right) \right) +\gamma ^{n}V(x_{t+n})-V(x_{t}).&#10;\end{align*}%&#10;&#10;&#10;\end{document}"/>
  <p:tag name="IGUANATEXSIZE" val="22"/>
  <p:tag name="IGUANATEXCURSOR" val="26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2.3748"/>
  <p:tag name="ORIGINALWIDTH" val="958.9554"/>
  <p:tag name="LATEXADDIN" val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\begin{tikzpicture}[start chain=going right,&gt;=latex,node distance=1pt]&#10;  &#10;  \node[draw,circle,on chain,minimum size=1.2cm] (xt) {$x_t$};&#10;  \node[draw,circle,on chain,minimum size=1.2cm,xshift=1.4cm] (xt2) {$x_{t+1}$};&#10;  \node[draw,circle,on chain,minimum size=1.2cm,xshift=1.4cm] (xt3) {$x_{t+2}$};&#10;  \node[circle,on chain,minimum size=1.2cm,xshift=1.4cm] (xt4) {...};&#10;  \node[draw,circle,on chain,minimum size=1.2cm,xshift=1.4cm] (xt5) {$x_{t+n}$};&#10;  &#10;  \node[draw,circle,on chain,minimum size=1.2cm,below =of &#10;  xt2,yshift=-0.4cm] (xtstar) {$x_{t+1}^*$};&#10;  \node[draw,circle,on chain,minimum size=1.2cm,below =of &#10;  xt3,yshift=-0.4cm] (xtstar2) {$x_{t+2}^*$};&#10;  \node[circle,on chain,minimum size=1.2cm,below =of &#10;  xt4,yshift=-0.4cm] (xtstar3) {...};&#10;  \node[draw,circle,on chain,minimum size=1.2cm,below =of &#10;  xt5,yshift=-0.4cm] (xtstarn) {$x_{t+n}^*$};&#10;  \draw[-&gt;] (xt.east) -- node[above] {$a_t$}  (xt2.west);&#10;  \draw[-&gt;] (xt2.east) -- node[above] {$a_{t+1}$}  (xt3.west);&#10;  \draw[-&gt;] (xt3.east) -- node[above] {$a_{t+2}$}  (xt4.west);&#10;  \draw[-&gt;] (xt4.east) -- node[above] {$a_{t+n-1}$}  (xt5.west);&#10;  \draw[dashed,-&gt;] (xt.south) -- node[above] {$a_t^*$}  (xtstar.west);&#10;  \draw[dashed,-&gt;] (xt2.south) -- node[above] {$a_{t+1}^*$}  (xtstar2.west);&#10;  \draw[dashed,-&gt;] (xt3.south) -- node[above] {$a_{t+2}^*$}  (xtstar3.west);&#10;  \draw[dashed,-&gt;] (xt4.south) -- node[above] {$a_{t+n-1}^*$}  (xtstarn.west);&#10;  &#10; \end{tikzpicture}&#10;&#10;&#10;&#10;\end{document}"/>
  <p:tag name="IGUANATEXSIZE" val="24"/>
  <p:tag name="IGUANATEXCURSOR" val="381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426.697"/>
  <p:tag name="LATEXADDIN" val="\documentclass{article}&#10;\usepackage{amsmath}&#10;\usepackage{amssymb}&#10;\usepackage{amsfonts}&#10;\usepackage{amsthm}&#10;\pagestyle{empty}&#10;\usepackage{graphics}&#10;\usepackage{graphicx}&#10;\usepackage{times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$$V(z)=\min_{\theta(\cdot) \in \Theta}E_z \left\{\int_0^\infty e^{-rt}\left[ c(Z(t),\theta(t))\right] dt \right\}$$&#10;&#10;&#10;&#10;\end{document}"/>
  <p:tag name="IGUANATEXSIZE" val="22"/>
  <p:tag name="IGUANATEXCURSOR" val="24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9.7076"/>
  <p:tag name="ORIGINALWIDTH" val="4289.464"/>
  <p:tag name="LATEXADDIN" val="\documentclass{article}&#10;\usepackage{amsmath}&#10;\usepackage{amssymb}&#10;\usepackage{amsfonts}&#10;\usepackage{amsthm}&#10;\usepackage{times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\begin{align*}&#10;\Delta _{w,0:n-1}&amp;=\sum_{s=1}^{n}\gamma ^{s-1}\left( {x_{s-1},a_{s-1}^{\ast })}+\gamma{ \left( V_w(x_{s}^{\ast&#10;})-V_w(x_{s})\right)} \right) +\gamma ^{n}V_w(x_{n})-V_w(x_{0}).&#10;\end{align*}%&#10;&#10;&#10;\end{document}"/>
  <p:tag name="IGUANATEXSIZE" val="22"/>
  <p:tag name="IGUANATEXCURSOR" val="24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8.1964"/>
  <p:tag name="ORIGINALWIDTH" val="2761.905"/>
  <p:tag name="LATEXADDIN" val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\begin{equation*}&#10;a_{s}=\tilde{\theta},\text{ }a_{s}^{\ast }=\arg \max_{\theta \in \Theta&#10;}\left( \theta \cdot \nabla V_{w}(x_{s})-c(x_{s},\theta )\right) ,\text{ and}&#10;\end{equation*}%&#10;\begin{equation*}&#10;{&#10;\zeta (x_{s},a_{s}^{\ast })=c\left( x_{s},a_{s}^{\ast }\right) h} \text{&#10;for }s=0,\ldots ,n-1.&#10;\end{equation*}%&#10;&#10;&#10;&#10;\end{document}"/>
  <p:tag name="IGUANATEXSIZE" val="22"/>
  <p:tag name="IGUANATEXCURSOR" val="25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2.7109"/>
  <p:tag name="ORIGINALWIDTH" val="3907.012"/>
  <p:tag name="LATEXADDIN" val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\begin{eqnarray*}&#10;\Delta _{w,0:n-1}  \approx e^{-rT}V_{w}(\tilde{Z}(T))-V_{w}(\tilde{Z}(0))+{\int_{0}^{T}e^{-rt}F(%&#10;\tilde{Z}(t),\nabla V_{w}(\tilde{Z}(t)))\mathrm{d}t}. &#10;\end{eqnarray*}%&#10;&#10;&#10;&#10;\end{document}"/>
  <p:tag name="IGUANATEXSIZE" val="22"/>
  <p:tag name="IGUANATEXCURSOR" val="24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2.7109"/>
  <p:tag name="ORIGINALWIDTH" val="4491.938"/>
  <p:tag name="LATEXADDIN" val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\begin{equation*}&#10;e^{-rT}V(\tilde{Z}(T))-V(\tilde{Z}(0))={\color{brown}\int_{0}^{T}e^{-rt}\nabla V(\tilde{Z}%&#10;(t))\mathrm{d}W(t)}-{\int_{0}^{T}e^{-rt}F(\tilde{Z}(t),\nabla V(\tilde{Z}(t)))%&#10;\mathrm{d}t}.  \end{equation*}%&#10;&#10;&#10;&#10;\end{document}"/>
  <p:tag name="IGUANATEXSIZE" val="22"/>
  <p:tag name="IGUANATEXCURSOR" val="25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1830.521"/>
  <p:tag name="LATEXADDIN" val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\begin{equation*}&#10;R=%&#10;\begin{array}{c}&#10;0 \\ &#10;1 \\ &#10;\vdots \\ &#10;K%&#10;\end{array}%&#10;\left[ &#10;\begin{array}{cccc}&#10;1 &amp;  &amp;  &amp;  \\ &#10;-1/K &amp; 1 &amp;  &amp;  \\ &#10;\vdots &amp;  &amp; \ddots &amp;  \\ &#10;-1/K  &amp;  &amp;  &amp; 1%&#10;\end{array}%&#10;\right].&#10;\end{equation*}%&#10;&#10;&#10;\end{document}"/>
  <p:tag name="IGUANATEXSIZE" val="24"/>
  <p:tag name="IGUANATEXCURSOR" val="25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9.3002"/>
  <p:tag name="ORIGINALWIDTH" val="1472.455"/>
  <p:tag name="LATEXADDIN" val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&#10;&#10;\begin{tikzpicture}[start chain=going right,&gt;=latex,node distance=1pt]&#10;   \node[three sided,minimum width=1.2cm,minimum height =0.8cm,on chain]  (wa2)  {};&#10;  &#10;  \node[draw,circle,on chain,minimum size=1cm] (se2) {$\mu$};&#10; &#10;  \draw[&lt;-] (wa2.west) -- +(-20pt,0) node[left] {$\lambda$}; &#10;\draw[-&gt;] (se2.east) -- node[above] {}  +(25pt,0);&#10;   \end{tikzpicture}&#10;&#10;&#10;\end{document}"/>
  <p:tag name="IGUANATEXSIZE" val="24"/>
  <p:tag name="IGUANATEXCURSOR" val="238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9.3002"/>
  <p:tag name="ORIGINALWIDTH" val="1472.455"/>
  <p:tag name="LATEXADDIN" val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&#10;&#10;\begin{tikzpicture}[start chain=going right,&gt;=latex,node distance=1pt]&#10;   \node[three sided,minimum width=1.2cm,minimum height =0.8cm,on chain]  (wa2)  {};&#10;  &#10;  \node[draw,circle,on chain,minimum size=1cm] (se2) {$\mu$};&#10; &#10;  \draw[&lt;-] (wa2.west) -- +(-20pt,0) node[left] {$\lambda$}; &#10;\draw[-&gt;] (se2.east) -- node[above] {}  +(25pt,0);&#10;   \end{tikzpicture}&#10;&#10;&#10;\end{document}"/>
  <p:tag name="IGUANATEXSIZE" val="24"/>
  <p:tag name="IGUANATEXCURSOR" val="238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9.3002"/>
  <p:tag name="ORIGINALWIDTH" val="2641.869"/>
  <p:tag name="LATEXADDIN" val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&#10;&#10;\begin{tikzpicture}[start chain=going right,&gt;=latex,node distance=1pt]&#10; \node[three sided,minimum width=1.2cm,minimum height = 0.8cm,on chain] (wa) {};&#10; \node[draw,circle,on chain,minimum size=1cm] (se) {$\mu_0$};&#10;   \node[three sided,minimum width=1.2cm,minimum height =0.8cm,on chain]  (wa2) [right= of se,xshift=1cm]  {};&#10;  &#10;  \node[draw,circle,on chain,minimum size=1cm] (se2) {$\mu_1$};&#10;&#10; \draw[-&gt;](se.east)|- (wa2.west);&#10;  \draw[&lt;-] (wa.west) -- +(-20pt,0) node[left] {$\lambda$}; &#10;\draw[-&gt;] (se2.east) -- node[above] {}  +(25pt,0);&#10;   \end{tikzpicture}&#10;&#10;&#10;\end{document}"/>
  <p:tag name="IGUANATEXSIZE" val="24"/>
  <p:tag name="IGUANATEXCURSOR" val="277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9.3002"/>
  <p:tag name="ORIGINALWIDTH" val="2641.869"/>
  <p:tag name="LATEXADDIN" val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&#10;&#10;\begin{tikzpicture}[start chain=going right,&gt;=latex,node distance=1pt]&#10; \node[three sided,minimum width=1.2cm,minimum height = 0.8cm,on chain] (wa) {};&#10; \node[draw,circle,on chain,minimum size=1cm] (se) {$\mu_0$};&#10;   \node[three sided,minimum width=1.2cm,minimum height =0.8cm,on chain]  (wa2) [right= of se,xshift=1cm]  {};&#10;  &#10;  \node[draw,circle,on chain,minimum size=1cm] (se2) {$\mu_1$};&#10;&#10; \draw[-&gt;](se.east)|- (wa2.west);&#10;  \draw[&lt;-] (wa.west) -- +(-20pt,0) node[left] {$\lambda$}; &#10;\draw[-&gt;] (se2.east) -- node[above] {}  +(25pt,0);&#10;   \end{tikzpicture}&#10;&#10;&#10;\end{document}"/>
  <p:tag name="IGUANATEXSIZE" val="24"/>
  <p:tag name="IGUANATEXCURSOR" val="259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9.3002"/>
  <p:tag name="ORIGINALWIDTH" val="2641.869"/>
  <p:tag name="LATEXADDIN" val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&#10;&#10;\begin{tikzpicture}[start chain=going right,&gt;=latex,node distance=1pt]&#10; \node[three sided,minimum width=1.2cm,minimum height = 0.8cm,on chain] (wa) {};&#10; \node[draw,circle,on chain,minimum size=1cm] (se) {$\mu_0$};&#10;   \node[three sided,minimum width=1.2cm,minimum height =0.8cm,on chain]  (wa2) [right= of se,xshift=1cm]  {};&#10;  &#10;  \node[draw,circle,on chain,minimum size=1cm] (se2) {$\mu_1$};&#10;&#10; \draw[-&gt;](se.east)|- (wa2.west);&#10;  \draw[&lt;-] (wa.west) -- +(-20pt,0) node[left] {$\lambda$}; &#10;\draw[-&gt;] (se2.east) -- node[above] {}  +(25pt,0);&#10;   \end{tikzpicture}&#10;&#10;&#10;\end{document}"/>
  <p:tag name="IGUANATEXSIZE" val="24"/>
  <p:tag name="IGUANATEXCURSOR" val="259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6.168"/>
  <p:tag name="ORIGINALWIDTH" val="3735.283"/>
  <p:tag name="LATEXADDIN" val="\documentclass{article}&#10;\usepackage{amsmath}&#10;\usepackage{amssymb}&#10;\usepackage{amsfonts}&#10;\usepackage{amsthm}&#10;\pagestyle{empty}&#10;\usepackage{times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\begin{align}&#10;&amp;\mathcal{L}V(z)-\max_{\theta \in \Theta }\left\{ \theta \cdot \nabla&#10;V(z)-c(z,\theta )\right\} =rV(z),z\in \mathbb{R}_{+}^{d}, \text{ where} \\&#10;&amp;\mathcal{L}f=\frac{1}{2}\sum_{i=1}^{d}\sum_{j=1}^{d}a_{ij}\frac{\partial ^{2}%&#10;}{\partial z_{i}\partial z_{j}}f  \notag&#10;\end{align}%&#10;&#10;&#10;\end{document}"/>
  <p:tag name="IGUANATEXSIZE" val="22"/>
  <p:tag name="IGUANATEXCURSOR" val="26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9.3002"/>
  <p:tag name="ORIGINALWIDTH" val="2641.869"/>
  <p:tag name="LATEXADDIN" val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&#10;&#10;\begin{tikzpicture}[start chain=going right,&gt;=latex,node distance=1pt]&#10; \node[three sided,minimum width=1.2cm,minimum height = 0.8cm,on chain] (wa) {};&#10; \node[draw,circle,on chain,minimum size=1cm] (se) {$\mu_0$};&#10;   \node[three sided,minimum width=1.2cm,minimum height =0.8cm,on chain]  (wa2) [right= of se,xshift=1cm]  {};&#10;  &#10;  \node[draw,circle,on chain,minimum size=1cm] (se2) {$\mu_1$};&#10;&#10; \draw[-&gt;](se.east)|- (wa2.west);&#10;  \draw[&lt;-] (wa.west) -- +(-20pt,0) node[left] {$\lambda$}; &#10;\draw[-&gt;] (se2.east) -- node[above] {}  +(25pt,0);&#10;   \end{tikzpicture}&#10;&#10;&#10;\end{document}"/>
  <p:tag name="IGUANATEXSIZE" val="24"/>
  <p:tag name="IGUANATEXCURSOR" val="277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9.3002"/>
  <p:tag name="ORIGINALWIDTH" val="2641.869"/>
  <p:tag name="LATEXADDIN" val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&#10;&#10;\begin{tikzpicture}[start chain=going right,&gt;=latex,node distance=1pt]&#10; \node[three sided,minimum width=1.2cm,minimum height = 0.8cm,on chain] (wa) {};&#10; \node[draw,circle,on chain,minimum size=1cm] (se) {$\mu_0$};&#10;   \node[three sided,minimum width=1.2cm,minimum height =0.8cm,on chain]  (wa2) [right= of se,xshift=1cm]  {};&#10;  &#10;  \node[draw,circle,on chain,minimum size=1cm] (se2) {$\mu_1$};&#10;&#10; \draw[-&gt;](se.east)|- (wa2.west);&#10;  \draw[&lt;-] (wa.west) -- +(-20pt,0) node[left] {$\lambda$}; &#10;\draw[-&gt;] (se2.east) -- node[above] {}  +(25pt,0);&#10;   \end{tikzpicture}&#10;&#10;&#10;\end{document}"/>
  <p:tag name="IGUANATEXSIZE" val="24"/>
  <p:tag name="IGUANATEXCURSOR" val="259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4.1658"/>
  <p:tag name="ORIGINALWIDTH" val="4584.927"/>
  <p:tag name="LATEXADDIN" val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\begin{eqnarray*}&#10;e^{-rT}V(\tilde{Z}(T))-V(\tilde{Z}(0))  &#10;&amp;=&amp;\int_{0}^{T}e^{-rt}\nabla V(\tilde{Z}(t))\mathrm{d}W(t)+%&#10;\color{blue}{\int_{0}^{T}e^{-rt}\nabla V(\tilde{Z}(t))R\mathrm{d}\tilde{Y}(t)}  \label{dis:ito}  \\&#10;&amp;&amp;+\int_{0}^{T}e^{-rt}\left({\color{red} \mathcal{L}V(\tilde{Z}(t))-rV(\tilde{Z}(t))}-\tilde{\theta}\cdot&#10;\nabla V(\tilde{Z}(t))\right) \mathrm{d}t. \notag&#10;\end{eqnarray*}%&#10;&#10;&#10;&#10;\end{document}"/>
  <p:tag name="IGUANATEXSIZE" val="22"/>
  <p:tag name="IGUANATEXCURSOR" val="2691"/>
  <p:tag name="TRANSPARENCY" val="True"/>
  <p:tag name="FILENAME" val=""/>
  <p:tag name="LATEXENGINEID" val="0"/>
  <p:tag name="TEMPFOLDER" val="c:\temp\"/>
  <p:tag name="LATEXFORMHEIGHT" val="307.8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53.24331"/>
  <p:tag name="LATEXADDIN" val="\documentclass{article}&#10;\usepackage{amsmath}&#10;\usepackage{amssymb}&#10;\usepackage{amsfonts}&#10;\usepackage{amsthm}&#10;\pagestyle{empty}&#10;\usepackage{graphics}&#10;\usepackage{graphicx}&#10;\usepackage{times}&#10;\usepackage{tikz}&#10;\usepackage{mathtools}&#10;\def\stackbelow#1#2{\underset{\displaystyle\overset{\displaystyle\shortparallel}{#2}}{#1}}&#10;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$$\color{blue}{\stackbelow{0}{}}$$&#10;&#10;\end{document}"/>
  <p:tag name="IGUANATEXSIZE" val="22"/>
  <p:tag name="IGUANATEXCURSOR" val="25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9.7113"/>
  <p:tag name="ORIGINALWIDTH" val="1744.282"/>
  <p:tag name="LATEXADDIN" val="\documentclass{article}&#10;\usepackage{amsmath}&#10;\usepackage{amssymb}&#10;\usepackage{amsfonts}&#10;\usepackage{amsthm}&#10;\pagestyle{empty}&#10;\usepackage{graphics}&#10;\usepackage{graphicx}&#10;\usepackage{times}&#10;\usepackage{tikz}&#10;\usepackage{mathtools}&#10;\def\stackbelow#1#2{\underset{\displaystyle\overset{\displaystyle\shortparallel}{#2}}{#1}}&#10;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&#10;$$\color{red}{\stackbelow{}{\max_{\theta \in \Theta }\left\{ \theta \cdot \nabla&#10;V(\tilde{Z}(t))-c(\tilde{Z}(t),\theta )\right\} }}$$&#10;&#10;\end{document}"/>
  <p:tag name="IGUANATEXSIZE" val="22"/>
  <p:tag name="IGUANATEXCURSOR" val="26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2.7109"/>
  <p:tag name="ORIGINALWIDTH" val="4492.688"/>
  <p:tag name="LATEXADDIN" val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\begin{equation*}&#10;e^{-rT}V(\tilde{Z}(T))-V(\tilde{Z}(0))=\int_{0}^{T}e^{-rt}\nabla V(\tilde{Z}%&#10;(t))\mathrm{d}W(t)-\int_{0}^{T}e^{-rt}F(\tilde{Z}(t),\nabla V(\tilde{Z}(t)))%&#10;\mathrm{d}t.  \end{equation*}%&#10;&#10;&#10;&#10;\end{document}"/>
  <p:tag name="IGUANATEXSIZE" val="22"/>
  <p:tag name="IGUANATEXCURSOR" val="24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7315"/>
  <p:tag name="ORIGINALWIDTH" val="3437.57"/>
  <p:tag name="LATEXADDIN" val="\documentclass{article}&#10;\usepackage{amsmath}&#10;\usepackage{amssymb}&#10;\usepackage{amsfonts}&#10;\usepackage{amsthm}&#10;\pagestyle{empty}&#10;\usepackage{times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where &#10;$F(z,\nabla V(z))=\tilde{\theta}\cdot \nabla V(z)-\max_{\theta \in&#10;\Theta }\left( \theta \cdot \nabla V(z)-c(z,\theta )\right) . $&#10;&#10;&#10;&#10;\end{document}"/>
  <p:tag name="IGUANATEXSIZE" val="22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2.7109"/>
  <p:tag name="ORIGINALWIDTH" val="4492.688"/>
  <p:tag name="LATEXADDIN" val="\documentclass{article}&#10;\usepackage{amsmath}&#10;\usepackage{amssymb}&#10;\usepackage{amsfonts}&#10;\usepackage{amsthm}&#10;\pagestyle{empty}&#10;\usepackage{graphics}&#10;\usepackage{graphicx}&#10;\usepackage{tikz}&#10;\newcommand*{\Scale}&#10;[2][4]{\scalebox{#1}{\ensuremath{#2}}}&#10;\usetikzlibrary{chains,shapes,decorations,arrows,calc,arrows.meta,fit,positioning}&#10;\tikzset{three sided/.style={&#10;        draw=none,&#10;        append after command={&#10;            [shorten &lt;= -0.5\pgflinewidth]&#10;            ([shift={(-0.5\pgflinewidth,-0.5\pgflinewidth)}]\tikzlastnode.north east)&#10;        edge([shift={( 0.5\pgflinewidth,-0.5\pgflinewidth)}]\tikzlastnode.north west)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2/.style={&#10;        draw=none,&#10;        append after command={&#10;            [shorten &lt;= -0.5\pgflinewidth]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 ([shift={( -0.5\pgflinewidth,-0.5\pgflinewidth)}]\tikzlastnode.south west)&#10;        edge([shift={(0.5\pgflinewidth,-0.5\pgflinewidth)}]\tikzlastnode.south east)&#10;        }&#10;    }&#10;}&#10;\tikzset{three sided3/.style={&#10;        draw=none,&#10;        append after command={&#10;            [shorten &lt;= -0.5\pgflinewidth]&#10;  ([shift={(-0.5\pgflinewidth,-0.5\pgflinewidth)}]\tikzlastnode.north east)&#10;        edge([shift={( 0.5\pgflinewidth,-0.5\pgflinewidth)}]\tikzlastnode.north west) &#10;          ([shift={( -0.5\pgflinewidth,-0.5\pgflinewidth)}]\tikzlastnode.north west)&#10;        edge([shift={( -0.5\pgflinewidth,-.95\pgflinewidth)}]\tikzlastnode.south west)  &#10;        &#10;              ([shift={( 0.5\pgflinewidth,-0.5\pgflinewidth)}]\tikzlastnode.north east)&#10;        edge([shift={( 0.5\pgflinewidth,-.95\pgflinewidth)}]\tikzlastnode.south east)  &#10;        &#10;           &#10;        }&#10;    }&#10;}&#10;\begin{document}&#10;\begin{equation*}&#10;e^{-rT}V(\tilde{Z}(T))-V(\tilde{Z}(0))=\int_{0}^{T}e^{-rt}\nabla V(\tilde{Z}%&#10;(t))\mathrm{d}W(t)-\int_{0}^{T}e^{-rt}F(\tilde{Z}(t),\nabla V(\tilde{Z}(t)))%&#10;\mathrm{d}t.  \end{equation*}%&#10;&#10;&#10;&#10;\end{document}"/>
  <p:tag name="IGUANATEXSIZE" val="22"/>
  <p:tag name="IGUANATEXCURSOR" val="24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5268</TotalTime>
  <Words>2424</Words>
  <Application>Microsoft Office PowerPoint</Application>
  <PresentationFormat>Widescreen</PresentationFormat>
  <Paragraphs>379</Paragraphs>
  <Slides>30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Drift control of high-dimensional RBM:  A computational method based on neural networks</vt:lpstr>
      <vt:lpstr>PowerPoint Presentation</vt:lpstr>
      <vt:lpstr>A Family of RBM drift-control problems</vt:lpstr>
      <vt:lpstr>PowerPoint Presentation</vt:lpstr>
      <vt:lpstr>Computational Method  based on the following earlier work:  Han, Jiequn, Arnulf Jentzen, and Weinan E. "Solving high-dimensional partial differential equations using deep learning." Proceedings of the National Academy of Sciences 115.34 (2018): 8505-8510.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Numerical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Numerically Solving High-Dimensional Reflected Brownian Motion Control based on Neural Networks</dc:title>
  <dc:creator>Si, Nian</dc:creator>
  <cp:lastModifiedBy>Si, Nian</cp:lastModifiedBy>
  <cp:revision>433</cp:revision>
  <cp:lastPrinted>2023-02-15T20:43:01Z</cp:lastPrinted>
  <dcterms:created xsi:type="dcterms:W3CDTF">2022-11-15T17:47:32Z</dcterms:created>
  <dcterms:modified xsi:type="dcterms:W3CDTF">2023-06-30T10:28:11Z</dcterms:modified>
</cp:coreProperties>
</file>