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4" r:id="rId18"/>
    <p:sldId id="282" r:id="rId19"/>
    <p:sldId id="283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8EA1E6B-6452-4E1E-940F-B7B207ED8FF8}" type="datetime1">
              <a:rPr lang="en-US"/>
              <a:pPr lvl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6636EB-5D34-43CC-BADA-8542BA7907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873614" y="1676406"/>
            <a:ext cx="3924001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73614" y="4611904"/>
            <a:ext cx="3924001" cy="683998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11"/>
          <p:cNvCxnSpPr/>
          <p:nvPr/>
        </p:nvCxnSpPr>
        <p:spPr>
          <a:xfrm>
            <a:off x="7874730" y="4373776"/>
            <a:ext cx="3924001" cy="0"/>
          </a:xfrm>
          <a:prstGeom prst="straightConnector1">
            <a:avLst/>
          </a:prstGeom>
          <a:noFill/>
          <a:ln w="63495" cap="flat">
            <a:solidFill>
              <a:srgbClr val="17B2D1"/>
            </a:solidFill>
            <a:prstDash val="solid"/>
            <a:round/>
          </a:ln>
        </p:spPr>
      </p:cxnSp>
      <p:sp>
        <p:nvSpPr>
          <p:cNvPr id="5" name="Rectangle 6"/>
          <p:cNvSpPr/>
          <p:nvPr/>
        </p:nvSpPr>
        <p:spPr>
          <a:xfrm>
            <a:off x="0" y="0"/>
            <a:ext cx="7511997" cy="672147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Slide Number Placeholder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E75C5EBB-ACD0-47A2-83FF-3EAD7E26E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C4FD3B0F-7F32-4AAD-BDB9-02234C730D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246239F2-B08B-4AAD-A438-BF86108BB6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E85F2E2B-6045-4D83-8E78-FEF066BAA9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E7E39A4F-8EDF-4112-94B5-2DF5E78329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1757CB7A-A957-4BFA-AB6B-F6795D502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873614" y="1676406"/>
            <a:ext cx="3924001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73614" y="4611904"/>
            <a:ext cx="3924001" cy="683998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11"/>
          <p:cNvCxnSpPr/>
          <p:nvPr/>
        </p:nvCxnSpPr>
        <p:spPr>
          <a:xfrm>
            <a:off x="7874730" y="4373776"/>
            <a:ext cx="3924001" cy="0"/>
          </a:xfrm>
          <a:prstGeom prst="straightConnector1">
            <a:avLst/>
          </a:prstGeom>
          <a:noFill/>
          <a:ln w="63495" cap="flat">
            <a:solidFill>
              <a:srgbClr val="17B2D1"/>
            </a:solidFill>
            <a:prstDash val="solid"/>
            <a:round/>
          </a:ln>
        </p:spPr>
      </p:cxnSp>
      <p:sp>
        <p:nvSpPr>
          <p:cNvPr id="5" name="Rectangle 6"/>
          <p:cNvSpPr/>
          <p:nvPr/>
        </p:nvSpPr>
        <p:spPr>
          <a:xfrm>
            <a:off x="0" y="0"/>
            <a:ext cx="7511997" cy="672147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Slide Number Placeholder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DD9D50C9-28D4-4A96-8E81-8BC317458CB0}" type="slidenum">
              <a:t>‹#›</a:t>
            </a:fld>
            <a:endParaRPr lang="en-US"/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7511997" cy="6727853"/>
          </a:xfrm>
          <a:solidFill>
            <a:srgbClr val="262626"/>
          </a:solidFill>
        </p:spPr>
        <p:txBody>
          <a:bodyPr anchor="ctr" anchorCtr="1"/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5473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611075"/>
            <a:ext cx="6273798" cy="833658"/>
          </a:xfrm>
          <a:solidFill>
            <a:srgbClr val="0C5968"/>
          </a:solidFill>
        </p:spPr>
        <p:txBody>
          <a:bodyPr tIns="107999" bIns="107999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273798" cy="43513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5375A134-68A1-418F-9D72-31B85EA8B6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611075"/>
            <a:ext cx="6273798" cy="833658"/>
          </a:xfrm>
          <a:solidFill>
            <a:srgbClr val="0C5968"/>
          </a:solidFill>
        </p:spPr>
        <p:txBody>
          <a:bodyPr tIns="107999" bIns="107999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A31753C2-0BA1-47E9-82DA-6727D697EF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6305546" cy="6721470"/>
          </a:xfrm>
        </p:spPr>
        <p:txBody>
          <a:bodyPr anchor="ctr" anchorCtr="1"/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Insert Your Picture Here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6657975" y="611075"/>
            <a:ext cx="4695828" cy="833658"/>
          </a:xfrm>
          <a:solidFill>
            <a:srgbClr val="0C5968"/>
          </a:solidFill>
        </p:spPr>
        <p:txBody>
          <a:bodyPr tIns="107999" bIns="107999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lvl="0"/>
            <a:r>
              <a:rPr lang="en-US"/>
              <a:t>Edit Master title style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4294967295"/>
          </p:nvPr>
        </p:nvSpPr>
        <p:spPr>
          <a:xfrm>
            <a:off x="6657975" y="1825627"/>
            <a:ext cx="4695828" cy="43513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55ECD306-0309-470F-A658-9044D0D4F3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305296" cy="6721470"/>
          </a:xfrm>
          <a:gradFill>
            <a:gsLst>
              <a:gs pos="0">
                <a:srgbClr val="262626"/>
              </a:gs>
              <a:gs pos="100000">
                <a:srgbClr val="0C5968"/>
              </a:gs>
            </a:gsLst>
            <a:lin ang="12600000"/>
          </a:gradFill>
        </p:spPr>
        <p:txBody>
          <a:bodyPr lIns="395999" tIns="0" rIns="395999" bIns="0">
            <a:noAutofit/>
          </a:bodyPr>
          <a:lstStyle>
            <a:lvl1pPr algn="r">
              <a:lnSpc>
                <a:spcPct val="70000"/>
              </a:lnSpc>
              <a:defRPr sz="5200" spc="-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05346" y="365119"/>
            <a:ext cx="6648446" cy="5984876"/>
          </a:xfrm>
        </p:spPr>
        <p:txBody>
          <a:bodyPr lIns="107999" tIns="107999" rIns="107999" bIns="107999"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D203E15C-2292-4AAA-AA24-BF60960C6F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/>
          <p:cNvSpPr txBox="1">
            <a:spLocks noGrp="1"/>
          </p:cNvSpPr>
          <p:nvPr>
            <p:ph type="title"/>
          </p:nvPr>
        </p:nvSpPr>
        <p:spPr>
          <a:xfrm>
            <a:off x="7511997" y="0"/>
            <a:ext cx="4679999" cy="6721470"/>
          </a:xfrm>
          <a:gradFill>
            <a:gsLst>
              <a:gs pos="0">
                <a:srgbClr val="262626"/>
              </a:gs>
              <a:gs pos="100000">
                <a:srgbClr val="0C5968"/>
              </a:gs>
            </a:gsLst>
            <a:lin ang="12600000"/>
          </a:gradFill>
        </p:spPr>
        <p:txBody>
          <a:bodyPr lIns="395999" rIns="395999"/>
          <a:lstStyle>
            <a:lvl1pPr>
              <a:lnSpc>
                <a:spcPct val="70000"/>
              </a:lnSpc>
              <a:defRPr sz="5200" spc="-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838203" y="365119"/>
            <a:ext cx="6156326" cy="5984876"/>
          </a:xfrm>
        </p:spPr>
        <p:txBody>
          <a:bodyPr lIns="107999" tIns="107999" rIns="107999" bIns="107999"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3"/>
          <p:cNvSpPr txBox="1">
            <a:spLocks noGrp="1"/>
          </p:cNvSpPr>
          <p:nvPr>
            <p:ph type="sldNum" sz="quarter" idx="8"/>
          </p:nvPr>
        </p:nvSpPr>
        <p:spPr>
          <a:solidFill>
            <a:srgbClr val="D9D9D9"/>
          </a:solidFill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PAGE </a:t>
            </a:r>
            <a:fld id="{CECDCC81-EE13-4DD4-AAF7-712E585E19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8436D730-D1D6-4C92-8EB1-73870441B251}" type="slidenum">
              <a:t>‹#›</a:t>
            </a:fld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4705346" y="611075"/>
            <a:ext cx="6648446" cy="5738920"/>
          </a:xfrm>
        </p:spPr>
        <p:txBody>
          <a:bodyPr lIns="107999" tIns="107999" rIns="107999" bIns="107999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3" y="611075"/>
            <a:ext cx="3440503" cy="2064770"/>
          </a:xfrm>
          <a:solidFill>
            <a:srgbClr val="0C5968"/>
          </a:solidFill>
        </p:spPr>
        <p:txBody>
          <a:bodyPr tIns="107999" bIns="107999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19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PAGE </a:t>
            </a:r>
            <a:fld id="{8FCE2166-DA05-4B50-8FD8-7F08A9DF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799991" flipH="1">
            <a:off x="1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PAGE </a:t>
            </a:r>
            <a:fld id="{364B3522-74B3-47DB-BA81-79039E4436B3}" type="slidenum">
              <a:t>‹#›</a:t>
            </a:fld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0" y="6721470"/>
            <a:ext cx="12191996" cy="13652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11353793" y="6721470"/>
            <a:ext cx="838203" cy="13652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Clr>
          <a:srgbClr val="17B2D1"/>
        </a:buClr>
        <a:buSzPct val="100000"/>
        <a:buFont typeface="Wingdings" pitchFamily="2"/>
        <a:buChar char="§"/>
        <a:tabLst/>
        <a:defRPr lang="en-US" sz="28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Wingdings" pitchFamily="2"/>
        <a:buChar char="§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7873614" y="4611904"/>
            <a:ext cx="3924001" cy="944840"/>
          </a:xfrm>
        </p:spPr>
        <p:txBody>
          <a:bodyPr lIns="0" tIns="0" rIns="0" bIns="0" anchorCtr="1"/>
          <a:lstStyle/>
          <a:p>
            <a:pPr marL="0" lvl="0" indent="0" algn="ctr">
              <a:buNone/>
            </a:pPr>
            <a:r>
              <a:rPr lang="bg-BG" sz="1600" dirty="0"/>
              <a:t>Изготвена от Никола </a:t>
            </a:r>
            <a:r>
              <a:rPr lang="bg-BG" sz="1600" dirty="0" smtClean="0"/>
              <a:t>Светославов</a:t>
            </a:r>
            <a:endParaRPr lang="bg-BG" sz="1600" dirty="0"/>
          </a:p>
        </p:txBody>
      </p:sp>
      <p:sp>
        <p:nvSpPr>
          <p:cNvPr id="4" name="Slide Number Placeholder 14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82C03B9F-0D6D-47DE-B416-08AE7222F8EB}" type="slidenum">
              <a:t>1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Picture Placeholder 28" descr="Young student drawing on a whiteboard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7511997" cy="6727853"/>
          </a:xfrm>
          <a:solidFill>
            <a:srgbClr val="262626"/>
          </a:solidFill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92367" y="611075"/>
            <a:ext cx="2390534" cy="833658"/>
          </a:xfrm>
        </p:spPr>
        <p:txBody>
          <a:bodyPr/>
          <a:lstStyle/>
          <a:p>
            <a:pPr lvl="0"/>
            <a:r>
              <a:rPr lang="en-GB">
                <a:latin typeface="Arial"/>
                <a:cs typeface="Arial"/>
              </a:rPr>
              <a:t>Q&amp;A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122874" cy="4351336"/>
          </a:xfrm>
        </p:spPr>
        <p:txBody>
          <a:bodyPr/>
          <a:lstStyle/>
          <a:p>
            <a:pPr lvl="0"/>
            <a:r>
              <a:rPr lang="en-GB" dirty="0"/>
              <a:t>Q: </a:t>
            </a:r>
            <a:r>
              <a:rPr lang="bg-BG" dirty="0"/>
              <a:t>Примерите дотук изглеждат тривиални и прекалено лесни, за да се наложи да използваме функция. Какво ще стане ако просто си ги въвеждам всеки път?</a:t>
            </a: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A1: </a:t>
            </a:r>
            <a:r>
              <a:rPr lang="bg-BG" dirty="0"/>
              <a:t>Кодът ти ще е претрупан с повтарящи се фрагменти, а това намалява качеството на кода</a:t>
            </a:r>
            <a:r>
              <a:rPr lang="bg-BG" dirty="0" smtClean="0"/>
              <a:t>.</a:t>
            </a:r>
            <a:endParaRPr lang="bg-BG" dirty="0"/>
          </a:p>
          <a:p>
            <a:pPr lvl="0"/>
            <a:r>
              <a:rPr lang="en-GB" dirty="0"/>
              <a:t>A2: </a:t>
            </a:r>
            <a:r>
              <a:rPr lang="bg-BG" dirty="0"/>
              <a:t>Ако решиш да промениш нещо ще трябва да пренаписваш кода навсякъде. Това е загуба на време, а и може да е източник на грешки.</a:t>
            </a:r>
          </a:p>
          <a:p>
            <a:pPr marL="0" lvl="0" indent="0">
              <a:buNone/>
            </a:pPr>
            <a:endParaRPr lang="bg-BG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3C36D4F7-2EF5-405F-9B74-EB74FB8CEE0C}" type="slidenum">
              <a:t>10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5313" y="330409"/>
            <a:ext cx="8762996" cy="1235262"/>
          </a:xfrm>
        </p:spPr>
        <p:txBody>
          <a:bodyPr/>
          <a:lstStyle/>
          <a:p>
            <a:pPr lvl="0"/>
            <a:r>
              <a:rPr lang="bg-BG"/>
              <a:t>Пояснение относно параметрите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082802" y="1780665"/>
            <a:ext cx="6273798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bg-BG" dirty="0"/>
              <a:t>Не са задължителни</a:t>
            </a:r>
          </a:p>
          <a:p>
            <a:pPr lvl="0">
              <a:lnSpc>
                <a:spcPct val="80000"/>
              </a:lnSpc>
            </a:pPr>
            <a:r>
              <a:rPr lang="bg-BG" dirty="0"/>
              <a:t>Създават се нови обекти, като при примитивните типове данни това е много бърза операция, но при някои други данни може да е много </a:t>
            </a:r>
            <a:r>
              <a:rPr lang="bg-BG" dirty="0" smtClean="0"/>
              <a:t>бавно</a:t>
            </a:r>
            <a:r>
              <a:rPr lang="en-US" dirty="0" smtClean="0"/>
              <a:t>.</a:t>
            </a:r>
            <a:endParaRPr lang="bg-BG" dirty="0"/>
          </a:p>
          <a:p>
            <a:pPr lvl="0">
              <a:lnSpc>
                <a:spcPct val="80000"/>
              </a:lnSpc>
            </a:pPr>
            <a:r>
              <a:rPr lang="bg-BG" dirty="0">
                <a:solidFill>
                  <a:srgbClr val="FF0000"/>
                </a:solidFill>
              </a:rPr>
              <a:t>Новите обекти са равни на оригиналните, но не са свързани с </a:t>
            </a:r>
            <a:r>
              <a:rPr lang="bg-BG" dirty="0" smtClean="0">
                <a:solidFill>
                  <a:srgbClr val="FF0000"/>
                </a:solidFill>
              </a:rPr>
              <a:t>тях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bg-BG" dirty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</a:pPr>
            <a:r>
              <a:rPr lang="bg-BG" dirty="0"/>
              <a:t>Ако промените временен обект във функцията, оригиналният не се </a:t>
            </a:r>
            <a:r>
              <a:rPr lang="bg-BG" dirty="0" smtClean="0"/>
              <a:t>променя</a:t>
            </a:r>
            <a:r>
              <a:rPr lang="en-US" dirty="0" smtClean="0"/>
              <a:t>.</a:t>
            </a:r>
            <a:endParaRPr lang="bg-BG" dirty="0"/>
          </a:p>
          <a:p>
            <a:pPr lvl="0">
              <a:lnSpc>
                <a:spcPct val="80000"/>
              </a:lnSpc>
            </a:pPr>
            <a:r>
              <a:rPr lang="bg-BG" dirty="0"/>
              <a:t>Подредбата им е от </a:t>
            </a:r>
            <a:r>
              <a:rPr lang="bg-BG" dirty="0" smtClean="0"/>
              <a:t>значение</a:t>
            </a:r>
            <a:r>
              <a:rPr lang="en-US" dirty="0" smtClean="0"/>
              <a:t>.</a:t>
            </a:r>
            <a:endParaRPr lang="bg-BG" dirty="0"/>
          </a:p>
          <a:p>
            <a:pPr lvl="0">
              <a:lnSpc>
                <a:spcPct val="80000"/>
              </a:lnSpc>
            </a:pPr>
            <a:r>
              <a:rPr lang="bg-BG" dirty="0" smtClean="0"/>
              <a:t>В </a:t>
            </a:r>
            <a:r>
              <a:rPr lang="bg-BG" dirty="0"/>
              <a:t>тялото на функцията може да се създават нови променливи с имена на параметри, но те </a:t>
            </a:r>
            <a:r>
              <a:rPr lang="bg-BG" dirty="0">
                <a:solidFill>
                  <a:srgbClr val="FF0000"/>
                </a:solidFill>
              </a:rPr>
              <a:t>НИКОГА</a:t>
            </a:r>
            <a:r>
              <a:rPr lang="bg-BG" dirty="0"/>
              <a:t> няма да бъдат достъпни.</a:t>
            </a:r>
          </a:p>
          <a:p>
            <a:pPr lvl="0">
              <a:lnSpc>
                <a:spcPct val="80000"/>
              </a:lnSpc>
            </a:pPr>
            <a:endParaRPr lang="bg-BG" dirty="0"/>
          </a:p>
          <a:p>
            <a:pPr lvl="0">
              <a:lnSpc>
                <a:spcPct val="80000"/>
              </a:lnSpc>
            </a:pPr>
            <a:endParaRPr lang="bg-BG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ECE2049E-5E60-417E-944D-B9EEAD18A9B9}" type="slidenum">
              <a:t>11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5313" y="2689543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73B62669-BB50-432C-AD42-642109CEA00F}" type="slidenum">
              <a:t>12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501030" y="1009140"/>
            <a:ext cx="6110734" cy="4680868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solidFill>
                  <a:srgbClr val="17B2D1"/>
                </a:solidFill>
                <a:latin typeface="Consolas" pitchFamily="49"/>
              </a:rPr>
              <a:t>void</a:t>
            </a:r>
            <a:r>
              <a:rPr lang="en-GB" b="1">
                <a:latin typeface="Consolas" pitchFamily="49"/>
              </a:rPr>
              <a:t> swap(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double</a:t>
            </a:r>
            <a:r>
              <a:rPr lang="en-GB" b="1">
                <a:latin typeface="Consolas" pitchFamily="49"/>
              </a:rPr>
              <a:t> a, 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double</a:t>
            </a:r>
            <a:r>
              <a:rPr lang="en-GB" b="1">
                <a:latin typeface="Consolas" pitchFamily="49"/>
              </a:rPr>
              <a:t> b) {</a:t>
            </a:r>
            <a:endParaRPr lang="bg-BG" b="1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double</a:t>
            </a:r>
            <a:r>
              <a:rPr lang="en-GB" b="1">
                <a:latin typeface="Consolas" pitchFamily="49"/>
              </a:rPr>
              <a:t> c = a;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a = b;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b = c;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}</a:t>
            </a: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b="1">
              <a:solidFill>
                <a:srgbClr val="404040"/>
              </a:solidFill>
              <a:latin typeface="Consolas" pitchFamily="49"/>
            </a:endParaRP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92D050"/>
                </a:solidFill>
                <a:latin typeface="Consolas" pitchFamily="49"/>
              </a:rPr>
              <a:t>//</a:t>
            </a:r>
            <a:r>
              <a:rPr lang="bg-BG" b="1">
                <a:solidFill>
                  <a:srgbClr val="92D050"/>
                </a:solidFill>
                <a:latin typeface="Consolas" pitchFamily="49"/>
              </a:rPr>
              <a:t>Нищо няма да се случи, защото </a:t>
            </a:r>
            <a:r>
              <a:rPr lang="en-GB" b="1">
                <a:solidFill>
                  <a:srgbClr val="92D050"/>
                </a:solidFill>
                <a:latin typeface="Consolas" pitchFamily="49"/>
              </a:rPr>
              <a:t>a </a:t>
            </a:r>
            <a:r>
              <a:rPr lang="bg-BG" b="1">
                <a:solidFill>
                  <a:srgbClr val="92D050"/>
                </a:solidFill>
                <a:latin typeface="Consolas" pitchFamily="49"/>
              </a:rPr>
              <a:t>и </a:t>
            </a:r>
            <a:r>
              <a:rPr lang="en-GB" b="1">
                <a:solidFill>
                  <a:srgbClr val="92D050"/>
                </a:solidFill>
                <a:latin typeface="Consolas" pitchFamily="49"/>
              </a:rPr>
              <a:t>b </a:t>
            </a:r>
            <a:r>
              <a:rPr lang="bg-BG" b="1">
                <a:solidFill>
                  <a:srgbClr val="92D050"/>
                </a:solidFill>
                <a:latin typeface="Consolas" pitchFamily="49"/>
              </a:rPr>
              <a:t>са нови временни обекти.</a:t>
            </a: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92D050"/>
                </a:solidFill>
                <a:latin typeface="Consolas" pitchFamily="49"/>
              </a:rPr>
              <a:t>//</a:t>
            </a:r>
            <a:r>
              <a:rPr lang="bg-BG" b="1">
                <a:solidFill>
                  <a:srgbClr val="92D050"/>
                </a:solidFill>
                <a:latin typeface="Consolas" pitchFamily="49"/>
              </a:rPr>
              <a:t>Тези променливи </a:t>
            </a:r>
            <a:r>
              <a:rPr lang="bg-BG" b="1" u="sng">
                <a:solidFill>
                  <a:srgbClr val="92D050"/>
                </a:solidFill>
                <a:latin typeface="Consolas" pitchFamily="49"/>
              </a:rPr>
              <a:t>НЕ СА</a:t>
            </a:r>
            <a:r>
              <a:rPr lang="bg-BG" b="1">
                <a:solidFill>
                  <a:srgbClr val="92D050"/>
                </a:solidFill>
                <a:latin typeface="Consolas" pitchFamily="49"/>
              </a:rPr>
              <a:t> свързани с променливите, които сме подали като параметри!!!</a:t>
            </a:r>
            <a:endParaRPr lang="en-GB" b="1">
              <a:solidFill>
                <a:srgbClr val="92D050"/>
              </a:solidFill>
              <a:latin typeface="Consolas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3209" y="1941280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AD771672-212B-4429-B1AA-0B1DAF53898B}" type="slidenum">
              <a:t>13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325182" y="915360"/>
            <a:ext cx="6110734" cy="2885508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lvl="0" indent="0" defTabSz="1218438">
              <a:spcAft>
                <a:spcPts val="600"/>
              </a:spcAft>
              <a:buNone/>
            </a:pPr>
            <a:r>
              <a:rPr lang="en-US" spc="-1">
                <a:solidFill>
                  <a:srgbClr val="17B2D1"/>
                </a:solidFill>
              </a:rPr>
              <a:t>int</a:t>
            </a:r>
            <a:r>
              <a:rPr lang="en-US" spc="-1"/>
              <a:t> main()</a:t>
            </a:r>
            <a:r>
              <a:rPr lang="en-US" b="1" spc="-1"/>
              <a:t> </a:t>
            </a:r>
            <a:r>
              <a:rPr lang="en-US" spc="-1"/>
              <a:t>{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</a:t>
            </a:r>
            <a:r>
              <a:rPr lang="en-US" spc="-1">
                <a:solidFill>
                  <a:srgbClr val="17B2D1"/>
                </a:solidFill>
              </a:rPr>
              <a:t>int</a:t>
            </a:r>
            <a:r>
              <a:rPr lang="en-US" spc="-1"/>
              <a:t> a = 5;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example(a);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</a:t>
            </a:r>
            <a:r>
              <a:rPr lang="en-US" spc="-1">
                <a:solidFill>
                  <a:srgbClr val="17B2D1"/>
                </a:solidFill>
              </a:rPr>
              <a:t>return</a:t>
            </a:r>
            <a:r>
              <a:rPr lang="en-US" spc="-1"/>
              <a:t> 0;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}</a:t>
            </a:r>
            <a:endParaRPr lang="en-US" spc="-1">
              <a:latin typeface="Arial"/>
            </a:endParaRP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b="1">
              <a:solidFill>
                <a:srgbClr val="404040"/>
              </a:solidFill>
              <a:latin typeface="Consolas" pitchFamily="49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85699" y="4474305"/>
          <a:ext cx="8127694" cy="158904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2517">
                  <a:extLst>
                    <a:ext uri="{9D8B030D-6E8A-4147-A177-3AD203B41FA5}">
                      <a16:colId xmlns:a16="http://schemas.microsoft.com/office/drawing/2014/main" val="3233428227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3203114836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2842835818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479341157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573207910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246577734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412550199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76040497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944698611"/>
                    </a:ext>
                  </a:extLst>
                </a:gridCol>
                <a:gridCol w="815041">
                  <a:extLst>
                    <a:ext uri="{9D8B030D-6E8A-4147-A177-3AD203B41FA5}">
                      <a16:colId xmlns:a16="http://schemas.microsoft.com/office/drawing/2014/main" val="55871893"/>
                    </a:ext>
                  </a:extLst>
                </a:gridCol>
              </a:tblGrid>
              <a:tr h="357118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0x34 - a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75087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0101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80088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47524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39886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3209" y="1941280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ADE7B45A-472E-4834-B75E-E36B7B4C955A}" type="slidenum">
              <a:t>14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536198" y="1492337"/>
            <a:ext cx="6110734" cy="1921136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lvl="0" indent="0" defTabSz="1218438">
              <a:spcAft>
                <a:spcPts val="600"/>
              </a:spcAft>
              <a:buNone/>
            </a:pPr>
            <a:r>
              <a:rPr lang="en-US" spc="-1">
                <a:solidFill>
                  <a:srgbClr val="17B2D1"/>
                </a:solidFill>
              </a:rPr>
              <a:t>void </a:t>
            </a:r>
            <a:r>
              <a:rPr lang="en-US" spc="-1"/>
              <a:t>example(</a:t>
            </a:r>
            <a:r>
              <a:rPr lang="en-US" spc="-1">
                <a:solidFill>
                  <a:srgbClr val="17B2D1"/>
                </a:solidFill>
              </a:rPr>
              <a:t>int </a:t>
            </a:r>
            <a:r>
              <a:rPr lang="en-US" spc="-1"/>
              <a:t>numb</a:t>
            </a:r>
            <a:r>
              <a:rPr lang="en-US" b="1" spc="-1"/>
              <a:t>) {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numb+=5;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}</a:t>
            </a:r>
            <a:endParaRPr lang="en-US" spc="-1">
              <a:latin typeface="Arial"/>
            </a:endParaRP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b="1">
              <a:solidFill>
                <a:srgbClr val="404040"/>
              </a:solidFill>
              <a:latin typeface="Consolas" pitchFamily="49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85699" y="4474305"/>
          <a:ext cx="8127694" cy="158904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2517">
                  <a:extLst>
                    <a:ext uri="{9D8B030D-6E8A-4147-A177-3AD203B41FA5}">
                      <a16:colId xmlns:a16="http://schemas.microsoft.com/office/drawing/2014/main" val="35615269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3149193124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494187624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517229361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3274065267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3285451015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2149226413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4222715812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285467874"/>
                    </a:ext>
                  </a:extLst>
                </a:gridCol>
                <a:gridCol w="815041">
                  <a:extLst>
                    <a:ext uri="{9D8B030D-6E8A-4147-A177-3AD203B41FA5}">
                      <a16:colId xmlns:a16="http://schemas.microsoft.com/office/drawing/2014/main" val="3296169421"/>
                    </a:ext>
                  </a:extLst>
                </a:gridCol>
              </a:tblGrid>
              <a:tr h="357118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0x34 - a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40241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0101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852279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0xA21 - numb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54282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FFFFFF"/>
                          </a:solidFill>
                        </a:rPr>
                        <a:t>0000</a:t>
                      </a: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0101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0299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3209" y="1941280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2C5FF450-889D-4250-B403-5BA01C24835C}" type="slidenum">
              <a:t>15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536198" y="1492337"/>
            <a:ext cx="6110734" cy="1921136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lvl="0" indent="0" defTabSz="1218438">
              <a:spcAft>
                <a:spcPts val="600"/>
              </a:spcAft>
              <a:buNone/>
            </a:pPr>
            <a:r>
              <a:rPr lang="en-US" spc="-1">
                <a:solidFill>
                  <a:srgbClr val="17B2D1"/>
                </a:solidFill>
              </a:rPr>
              <a:t>void </a:t>
            </a:r>
            <a:r>
              <a:rPr lang="en-US" spc="-1"/>
              <a:t>example(</a:t>
            </a:r>
            <a:r>
              <a:rPr lang="en-US" spc="-1">
                <a:solidFill>
                  <a:srgbClr val="17B2D1"/>
                </a:solidFill>
              </a:rPr>
              <a:t>int </a:t>
            </a:r>
            <a:r>
              <a:rPr lang="en-US" spc="-1"/>
              <a:t>numb</a:t>
            </a:r>
            <a:r>
              <a:rPr lang="en-US" b="1" spc="-1"/>
              <a:t>) {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numb+=5;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}</a:t>
            </a:r>
            <a:endParaRPr lang="en-US" spc="-1">
              <a:latin typeface="Arial"/>
            </a:endParaRP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b="1">
              <a:solidFill>
                <a:srgbClr val="404040"/>
              </a:solidFill>
              <a:latin typeface="Consolas" pitchFamily="49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85699" y="4474305"/>
          <a:ext cx="8127694" cy="158904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2517">
                  <a:extLst>
                    <a:ext uri="{9D8B030D-6E8A-4147-A177-3AD203B41FA5}">
                      <a16:colId xmlns:a16="http://schemas.microsoft.com/office/drawing/2014/main" val="2426672988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863812498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4247577144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417444782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716038686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2139649868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09490196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3960982389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4172144233"/>
                    </a:ext>
                  </a:extLst>
                </a:gridCol>
                <a:gridCol w="815041">
                  <a:extLst>
                    <a:ext uri="{9D8B030D-6E8A-4147-A177-3AD203B41FA5}">
                      <a16:colId xmlns:a16="http://schemas.microsoft.com/office/drawing/2014/main" val="2502916904"/>
                    </a:ext>
                  </a:extLst>
                </a:gridCol>
              </a:tblGrid>
              <a:tr h="357118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0x34 - a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70777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0101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72453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0xA21 - numb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627685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FFFFFF"/>
                          </a:solidFill>
                        </a:rPr>
                        <a:t>0000</a:t>
                      </a: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1010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277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3209" y="1941280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4B76A7ED-1F69-49D2-BF4B-AEAEF39F39DC}" type="slidenum">
              <a:t>16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325182" y="915360"/>
            <a:ext cx="6110734" cy="2885508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lvl="0" indent="0" defTabSz="1218438">
              <a:spcAft>
                <a:spcPts val="600"/>
              </a:spcAft>
              <a:buNone/>
            </a:pPr>
            <a:r>
              <a:rPr lang="en-US" spc="-1">
                <a:solidFill>
                  <a:srgbClr val="17B2D1"/>
                </a:solidFill>
              </a:rPr>
              <a:t>int</a:t>
            </a:r>
            <a:r>
              <a:rPr lang="en-US" spc="-1"/>
              <a:t> main()</a:t>
            </a:r>
            <a:r>
              <a:rPr lang="en-US" b="1" spc="-1"/>
              <a:t> </a:t>
            </a:r>
            <a:r>
              <a:rPr lang="en-US" spc="-1"/>
              <a:t>{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</a:t>
            </a:r>
            <a:r>
              <a:rPr lang="en-US" spc="-1">
                <a:solidFill>
                  <a:srgbClr val="17B2D1"/>
                </a:solidFill>
              </a:rPr>
              <a:t>int</a:t>
            </a:r>
            <a:r>
              <a:rPr lang="en-US" spc="-1"/>
              <a:t> a = 5;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example(a);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	</a:t>
            </a:r>
            <a:r>
              <a:rPr lang="en-US" spc="-1">
                <a:solidFill>
                  <a:srgbClr val="17B2D1"/>
                </a:solidFill>
              </a:rPr>
              <a:t>return</a:t>
            </a:r>
            <a:r>
              <a:rPr lang="en-US" spc="-1"/>
              <a:t> 0;</a:t>
            </a:r>
            <a:endParaRPr lang="en-US" spc="-1">
              <a:latin typeface="Arial"/>
            </a:endParaRPr>
          </a:p>
          <a:p>
            <a:pPr lvl="0" indent="0" defTabSz="1218438">
              <a:spcAft>
                <a:spcPts val="600"/>
              </a:spcAft>
              <a:buNone/>
            </a:pPr>
            <a:r>
              <a:rPr lang="en-US" spc="-1"/>
              <a:t>}</a:t>
            </a:r>
            <a:endParaRPr lang="en-US" spc="-1">
              <a:latin typeface="Arial"/>
            </a:endParaRP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b="1">
              <a:solidFill>
                <a:srgbClr val="404040"/>
              </a:solidFill>
              <a:latin typeface="Consolas" pitchFamily="49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85699" y="4474305"/>
          <a:ext cx="8127694" cy="158904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2517">
                  <a:extLst>
                    <a:ext uri="{9D8B030D-6E8A-4147-A177-3AD203B41FA5}">
                      <a16:colId xmlns:a16="http://schemas.microsoft.com/office/drawing/2014/main" val="3543938132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3472683531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2799479814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2589485398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3292178674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537633595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348229004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240850703"/>
                    </a:ext>
                  </a:extLst>
                </a:gridCol>
                <a:gridCol w="812517">
                  <a:extLst>
                    <a:ext uri="{9D8B030D-6E8A-4147-A177-3AD203B41FA5}">
                      <a16:colId xmlns:a16="http://schemas.microsoft.com/office/drawing/2014/main" val="1159466807"/>
                    </a:ext>
                  </a:extLst>
                </a:gridCol>
                <a:gridCol w="815041">
                  <a:extLst>
                    <a:ext uri="{9D8B030D-6E8A-4147-A177-3AD203B41FA5}">
                      <a16:colId xmlns:a16="http://schemas.microsoft.com/office/drawing/2014/main" val="1666079131"/>
                    </a:ext>
                  </a:extLst>
                </a:gridCol>
              </a:tblGrid>
              <a:tr h="357118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0x34 - a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51276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0000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0101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53054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18404"/>
                  </a:ext>
                </a:extLst>
              </a:tr>
              <a:tr h="428762"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bg-BG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8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61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 noGrp="1"/>
          </p:cNvSpPr>
          <p:nvPr>
            <p:ph type="title"/>
          </p:nvPr>
        </p:nvSpPr>
        <p:spPr>
          <a:xfrm>
            <a:off x="3992645" y="307000"/>
            <a:ext cx="4206715" cy="1326108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/>
              <a:t>Reference/Pointer</a:t>
            </a:r>
          </a:p>
        </p:txBody>
      </p:sp>
      <p:grpSp>
        <p:nvGrpSpPr>
          <p:cNvPr id="3" name="Content Placeholder 2" descr="Content Placeholder"/>
          <p:cNvGrpSpPr/>
          <p:nvPr/>
        </p:nvGrpSpPr>
        <p:grpSpPr>
          <a:xfrm>
            <a:off x="838203" y="1825627"/>
            <a:ext cx="10514309" cy="4351336"/>
            <a:chOff x="838203" y="1825627"/>
            <a:chExt cx="10514309" cy="4351336"/>
          </a:xfrm>
        </p:grpSpPr>
        <p:sp>
          <p:nvSpPr>
            <p:cNvPr id="4" name="Freeform 3"/>
            <p:cNvSpPr/>
            <p:nvPr/>
          </p:nvSpPr>
          <p:spPr>
            <a:xfrm>
              <a:off x="838203" y="1825627"/>
              <a:ext cx="5006202" cy="4351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06206"/>
                <a:gd name="f7" fmla="val 4351338"/>
                <a:gd name="f8" fmla="+- 0 0 -90"/>
                <a:gd name="f9" fmla="*/ f3 1 5006206"/>
                <a:gd name="f10" fmla="*/ f4 1 435133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006206"/>
                <a:gd name="f19" fmla="*/ f15 1 4351338"/>
                <a:gd name="f20" fmla="*/ 0 f16 1"/>
                <a:gd name="f21" fmla="*/ 0 f15 1"/>
                <a:gd name="f22" fmla="*/ 5006206 f16 1"/>
                <a:gd name="f23" fmla="*/ 4351338 f15 1"/>
                <a:gd name="f24" fmla="+- f17 0 f1"/>
                <a:gd name="f25" fmla="*/ f20 1 5006206"/>
                <a:gd name="f26" fmla="*/ f21 1 4351338"/>
                <a:gd name="f27" fmla="*/ f22 1 5006206"/>
                <a:gd name="f28" fmla="*/ f23 1 435133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006206" h="435133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262626"/>
                </a:gs>
                <a:gs pos="100000">
                  <a:srgbClr val="0C5968"/>
                </a:gs>
              </a:gsLst>
              <a:lin ang="12600000"/>
            </a:gradFill>
            <a:ln cap="flat">
              <a:noFill/>
              <a:prstDash val="solid"/>
            </a:ln>
          </p:spPr>
          <p:txBody>
            <a:bodyPr vert="horz" wrap="square" lIns="390302" tIns="1983708" rIns="390302" bIns="417231" anchor="t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Reference/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Референция</a:t>
              </a:r>
            </a:p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Алтернативно име за съществуваща променлива.Променлива може да бъде декларирана като референция чрез 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‘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&amp;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’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.</a:t>
              </a:r>
            </a:p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Ако функция получи референция към променлива, тя може да променя(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modify)</a:t>
              </a:r>
              <a:r>
                <a:rPr lang="en-A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стойността на променливата(директно).</a:t>
              </a:r>
            </a:p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Може да предотврати копирането на големи структури от данни.</a:t>
              </a:r>
            </a:p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. 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/>
              </a:r>
              <a:b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</a:b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689881" y="2260762"/>
              <a:ext cx="1305397" cy="13053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5401"/>
                <a:gd name="f7" fmla="+- 0 0 -90"/>
                <a:gd name="f8" fmla="*/ f3 1 1305401"/>
                <a:gd name="f9" fmla="*/ f4 1 1305401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305401"/>
                <a:gd name="f16" fmla="*/ 0 f13 1"/>
                <a:gd name="f17" fmla="*/ 1305401 f13 1"/>
                <a:gd name="f18" fmla="+- f14 0 f1"/>
                <a:gd name="f19" fmla="*/ f16 1 1305401"/>
                <a:gd name="f20" fmla="*/ f17 1 1305401"/>
                <a:gd name="f21" fmla="*/ f10 1 f15"/>
                <a:gd name="f22" fmla="*/ f11 1 f15"/>
                <a:gd name="f23" fmla="*/ f19 1 f15"/>
                <a:gd name="f24" fmla="*/ f20 1 f15"/>
                <a:gd name="f25" fmla="*/ f21 f8 1"/>
                <a:gd name="f26" fmla="*/ f22 f8 1"/>
                <a:gd name="f27" fmla="*/ f22 f9 1"/>
                <a:gd name="f28" fmla="*/ f21 f9 1"/>
                <a:gd name="f29" fmla="*/ f23 f8 1"/>
                <a:gd name="f30" fmla="*/ f23 f9 1"/>
                <a:gd name="f31" fmla="*/ f24 f8 1"/>
                <a:gd name="f32" fmla="*/ f24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29" y="f30"/>
                </a:cxn>
                <a:cxn ang="f18">
                  <a:pos x="f31" y="f30"/>
                </a:cxn>
                <a:cxn ang="f18">
                  <a:pos x="f31" y="f32"/>
                </a:cxn>
                <a:cxn ang="f18">
                  <a:pos x="f29" y="f32"/>
                </a:cxn>
                <a:cxn ang="f18">
                  <a:pos x="f29" y="f30"/>
                </a:cxn>
              </a:cxnLst>
              <a:rect l="f25" t="f28" r="f26" b="f27"/>
              <a:pathLst>
                <a:path w="1305401" h="1305401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404040"/>
                </a:gs>
                <a:gs pos="100000">
                  <a:srgbClr val="262626"/>
                </a:gs>
              </a:gsLst>
              <a:lin ang="10800000"/>
            </a:gradFill>
            <a:ln cap="flat">
              <a:noFill/>
              <a:prstDash val="solid"/>
            </a:ln>
          </p:spPr>
          <p:txBody>
            <a:bodyPr vert="horz" wrap="square" lIns="101772" tIns="12701" rIns="101772" bIns="12701" anchor="ctr" anchorCtr="1" compatLnSpc="1">
              <a:noAutofit/>
            </a:bodyPr>
            <a:lstStyle/>
            <a:p>
              <a:pPr marL="0" marR="0" lvl="0" indent="0" algn="ctr" defTabSz="21335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4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9483" y="6176890"/>
              <a:ext cx="5006202" cy="73"/>
            </a:xfrm>
            <a:prstGeom prst="rect">
              <a:avLst/>
            </a:prstGeom>
            <a:solidFill>
              <a:srgbClr val="2978E7"/>
            </a:solidFill>
            <a:ln w="12701" cap="flat">
              <a:solidFill>
                <a:srgbClr val="2978E7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6346310" y="1825627"/>
              <a:ext cx="5006202" cy="4351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06206"/>
                <a:gd name="f7" fmla="val 4351338"/>
                <a:gd name="f8" fmla="+- 0 0 -90"/>
                <a:gd name="f9" fmla="*/ f3 1 5006206"/>
                <a:gd name="f10" fmla="*/ f4 1 435133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006206"/>
                <a:gd name="f19" fmla="*/ f15 1 4351338"/>
                <a:gd name="f20" fmla="*/ 0 f16 1"/>
                <a:gd name="f21" fmla="*/ 0 f15 1"/>
                <a:gd name="f22" fmla="*/ 5006206 f16 1"/>
                <a:gd name="f23" fmla="*/ 4351338 f15 1"/>
                <a:gd name="f24" fmla="+- f17 0 f1"/>
                <a:gd name="f25" fmla="*/ f20 1 5006206"/>
                <a:gd name="f26" fmla="*/ f21 1 4351338"/>
                <a:gd name="f27" fmla="*/ f22 1 5006206"/>
                <a:gd name="f28" fmla="*/ f23 1 435133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006206" h="435133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262626"/>
                </a:gs>
                <a:gs pos="100000">
                  <a:srgbClr val="0C5968"/>
                </a:gs>
              </a:gsLst>
              <a:lin ang="12600000"/>
            </a:gradFill>
            <a:ln cap="flat">
              <a:noFill/>
              <a:prstDash val="solid"/>
            </a:ln>
          </p:spPr>
          <p:txBody>
            <a:bodyPr vert="horz" wrap="square" lIns="256196" tIns="1983708" rIns="256196" bIns="417231" anchor="t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Pointer/</a:t>
              </a:r>
              <a:r>
                <a:rPr lang="bg-BG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Указател</a:t>
              </a:r>
              <a:endPara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Променлива, която пази адрес(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memory address)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като стойност.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</a:t>
              </a:r>
            </a:p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Променливата на указател сочи към типа данни, от същия тип, която е и тя, и се създава чрез оператор 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/>
              </a:r>
              <a:b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</a:b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‘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* 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’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.</a:t>
              </a:r>
              <a:r>
                <a:rPr lang="bg-BG" sz="1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bg-BG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Адресът на променливата, с която работите, се присвоява на указателя.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8148977" y="2259070"/>
              <a:ext cx="1305397" cy="13053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5401"/>
                <a:gd name="f7" fmla="+- 0 0 -90"/>
                <a:gd name="f8" fmla="*/ f3 1 1305401"/>
                <a:gd name="f9" fmla="*/ f4 1 1305401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305401"/>
                <a:gd name="f16" fmla="*/ 0 f13 1"/>
                <a:gd name="f17" fmla="*/ 1305401 f13 1"/>
                <a:gd name="f18" fmla="+- f14 0 f1"/>
                <a:gd name="f19" fmla="*/ f16 1 1305401"/>
                <a:gd name="f20" fmla="*/ f17 1 1305401"/>
                <a:gd name="f21" fmla="*/ f10 1 f15"/>
                <a:gd name="f22" fmla="*/ f11 1 f15"/>
                <a:gd name="f23" fmla="*/ f19 1 f15"/>
                <a:gd name="f24" fmla="*/ f20 1 f15"/>
                <a:gd name="f25" fmla="*/ f21 f8 1"/>
                <a:gd name="f26" fmla="*/ f22 f8 1"/>
                <a:gd name="f27" fmla="*/ f22 f9 1"/>
                <a:gd name="f28" fmla="*/ f21 f9 1"/>
                <a:gd name="f29" fmla="*/ f23 f8 1"/>
                <a:gd name="f30" fmla="*/ f23 f9 1"/>
                <a:gd name="f31" fmla="*/ f24 f8 1"/>
                <a:gd name="f32" fmla="*/ f24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29" y="f30"/>
                </a:cxn>
                <a:cxn ang="f18">
                  <a:pos x="f31" y="f30"/>
                </a:cxn>
                <a:cxn ang="f18">
                  <a:pos x="f31" y="f32"/>
                </a:cxn>
                <a:cxn ang="f18">
                  <a:pos x="f29" y="f32"/>
                </a:cxn>
                <a:cxn ang="f18">
                  <a:pos x="f29" y="f30"/>
                </a:cxn>
              </a:cxnLst>
              <a:rect l="f25" t="f28" r="f26" b="f27"/>
              <a:pathLst>
                <a:path w="1305401" h="1305401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404040"/>
                </a:gs>
                <a:gs pos="100000">
                  <a:srgbClr val="262626"/>
                </a:gs>
              </a:gsLst>
              <a:lin ang="10800000"/>
            </a:gradFill>
            <a:ln cap="flat">
              <a:noFill/>
              <a:prstDash val="solid"/>
            </a:ln>
          </p:spPr>
          <p:txBody>
            <a:bodyPr vert="horz" wrap="square" lIns="101772" tIns="12701" rIns="101772" bIns="12701" anchor="ctr" anchorCtr="1" compatLnSpc="1">
              <a:noAutofit/>
            </a:bodyPr>
            <a:lstStyle/>
            <a:p>
              <a:pPr marL="0" marR="0" lvl="0" indent="0" algn="ctr" defTabSz="21335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4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46310" y="6176890"/>
              <a:ext cx="5006202" cy="73"/>
            </a:xfrm>
            <a:prstGeom prst="rect">
              <a:avLst/>
            </a:prstGeom>
            <a:solidFill>
              <a:srgbClr val="B517D5"/>
            </a:solidFill>
            <a:ln w="12701" cap="flat">
              <a:solidFill>
                <a:srgbClr val="B517D5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0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BEE2E519-7D6F-4A50-A9BE-14F6ACD4A634}" type="slidenum">
              <a:t>17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12" name="Rectangle 8"/>
          <p:cNvSpPr/>
          <p:nvPr/>
        </p:nvSpPr>
        <p:spPr>
          <a:xfrm>
            <a:off x="3626007" y="6361471"/>
            <a:ext cx="2552126" cy="359999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13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14" name="Rectangle 12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15" name="Isosceles Triangle 16"/>
          <p:cNvSpPr/>
          <p:nvPr/>
        </p:nvSpPr>
        <p:spPr>
          <a:xfrm rot="10799991">
            <a:off x="4902070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8408950" y="2204554"/>
            <a:ext cx="996458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9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*</a:t>
            </a:r>
            <a:endParaRPr lang="en-US" sz="9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831119" y="2087319"/>
            <a:ext cx="996458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&amp;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B70BFACE-A0B0-42AC-9287-76E557C61E91}" type="slidenum">
              <a:t>18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4" name="Rectangle 8"/>
          <p:cNvSpPr/>
          <p:nvPr/>
        </p:nvSpPr>
        <p:spPr>
          <a:xfrm>
            <a:off x="3626007" y="6361471"/>
            <a:ext cx="2552126" cy="359999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5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6" name="Rectangle 12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7" name="Isosceles Triangle 16"/>
          <p:cNvSpPr/>
          <p:nvPr/>
        </p:nvSpPr>
        <p:spPr>
          <a:xfrm rot="10799991">
            <a:off x="4902070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1145313" y="2689543"/>
            <a:ext cx="3696324" cy="833658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bg-BG"/>
              <a:t>Пример</a:t>
            </a:r>
            <a:endParaRPr lang="en-US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357277" y="424290"/>
            <a:ext cx="6110734" cy="5569573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98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US" sz="2398" dirty="0">
                <a:latin typeface="Consolas" pitchFamily="49"/>
              </a:rPr>
              <a:t> number = 5;  </a:t>
            </a:r>
            <a:br>
              <a:rPr lang="en-US" sz="2398" dirty="0">
                <a:latin typeface="Consolas" pitchFamily="49"/>
              </a:rPr>
            </a:br>
            <a:r>
              <a:rPr lang="en-US" sz="2398" b="1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US" sz="2398" b="1" dirty="0">
                <a:latin typeface="Consolas" pitchFamily="49"/>
              </a:rPr>
              <a:t>*</a:t>
            </a:r>
            <a:r>
              <a:rPr lang="en-US" sz="2398" b="1" dirty="0">
                <a:solidFill>
                  <a:srgbClr val="17B2D1"/>
                </a:solidFill>
                <a:latin typeface="Consolas" pitchFamily="49"/>
              </a:rPr>
              <a:t> </a:t>
            </a:r>
            <a:r>
              <a:rPr lang="en-US" sz="2398" b="1" dirty="0" err="1">
                <a:latin typeface="Consolas" pitchFamily="49"/>
              </a:rPr>
              <a:t>ptr</a:t>
            </a:r>
            <a:r>
              <a:rPr lang="en-US" sz="2398" b="1" dirty="0">
                <a:latin typeface="Consolas" pitchFamily="49"/>
              </a:rPr>
              <a:t> = &amp;number;</a:t>
            </a:r>
            <a:r>
              <a:rPr lang="en-US" sz="2398" dirty="0">
                <a:solidFill>
                  <a:srgbClr val="92D050"/>
                </a:solidFill>
                <a:latin typeface="Consolas" pitchFamily="49"/>
              </a:rPr>
              <a:t>// A pointer variable, with the name </a:t>
            </a:r>
            <a:r>
              <a:rPr lang="en-US" sz="2398" dirty="0" err="1">
                <a:solidFill>
                  <a:srgbClr val="92D050"/>
                </a:solidFill>
                <a:latin typeface="Consolas" pitchFamily="49"/>
              </a:rPr>
              <a:t>ptr</a:t>
            </a:r>
            <a:r>
              <a:rPr lang="en-US" sz="2398" dirty="0">
                <a:solidFill>
                  <a:srgbClr val="92D050"/>
                </a:solidFill>
                <a:latin typeface="Consolas" pitchFamily="49"/>
              </a:rPr>
              <a:t>, that stores the address of number</a:t>
            </a:r>
            <a:r>
              <a:rPr lang="en-US" sz="2398" dirty="0">
                <a:latin typeface="Consolas" pitchFamily="49"/>
              </a:rPr>
              <a:t/>
            </a:r>
            <a:br>
              <a:rPr lang="en-US" sz="2398" dirty="0">
                <a:latin typeface="Consolas" pitchFamily="49"/>
              </a:rPr>
            </a:br>
            <a:r>
              <a:rPr lang="en-US" b="1" dirty="0">
                <a:latin typeface="Consolas" pitchFamily="49"/>
              </a:rPr>
              <a:t/>
            </a:r>
            <a:br>
              <a:rPr lang="en-US" b="1" dirty="0">
                <a:latin typeface="Consolas" pitchFamily="49"/>
              </a:rPr>
            </a:br>
            <a:r>
              <a:rPr lang="en-US" sz="2398" dirty="0">
                <a:solidFill>
                  <a:srgbClr val="92D050"/>
                </a:solidFill>
                <a:latin typeface="Consolas" pitchFamily="49"/>
              </a:rPr>
              <a:t>// Output the value of number</a:t>
            </a:r>
            <a:r>
              <a:rPr lang="en-US" sz="2398" dirty="0">
                <a:latin typeface="Consolas" pitchFamily="49"/>
              </a:rPr>
              <a:t/>
            </a:r>
            <a:br>
              <a:rPr lang="en-US" sz="2398" dirty="0">
                <a:latin typeface="Consolas" pitchFamily="49"/>
              </a:rPr>
            </a:br>
            <a:r>
              <a:rPr lang="en-US" sz="2398" dirty="0" err="1">
                <a:latin typeface="Consolas" pitchFamily="49"/>
              </a:rPr>
              <a:t>std</a:t>
            </a:r>
            <a:r>
              <a:rPr lang="en-US" sz="2398" dirty="0">
                <a:latin typeface="Consolas" pitchFamily="49"/>
              </a:rPr>
              <a:t>::</a:t>
            </a:r>
            <a:r>
              <a:rPr lang="en-US" sz="2398" dirty="0" err="1">
                <a:latin typeface="Consolas" pitchFamily="49"/>
              </a:rPr>
              <a:t>cout</a:t>
            </a:r>
            <a:r>
              <a:rPr lang="en-US" sz="2398" dirty="0">
                <a:latin typeface="Consolas" pitchFamily="49"/>
              </a:rPr>
              <a:t> &lt;&lt; number &lt;&lt; </a:t>
            </a:r>
            <a:r>
              <a:rPr lang="en-US" sz="2398" dirty="0">
                <a:solidFill>
                  <a:srgbClr val="FF9933"/>
                </a:solidFill>
                <a:latin typeface="Consolas" pitchFamily="49"/>
              </a:rPr>
              <a:t>"\n"</a:t>
            </a:r>
            <a:r>
              <a:rPr lang="en-US" sz="2398" dirty="0">
                <a:latin typeface="Consolas" pitchFamily="49"/>
              </a:rPr>
              <a:t>;</a:t>
            </a:r>
            <a:r>
              <a:rPr lang="en-US" b="1" dirty="0">
                <a:latin typeface="Consolas" pitchFamily="49"/>
              </a:rPr>
              <a:t/>
            </a:r>
            <a:br>
              <a:rPr lang="en-US" b="1" dirty="0">
                <a:latin typeface="Consolas" pitchFamily="49"/>
              </a:rPr>
            </a:br>
            <a:r>
              <a:rPr lang="en-US" b="1" dirty="0">
                <a:latin typeface="Consolas" pitchFamily="49"/>
              </a:rPr>
              <a:t/>
            </a:r>
            <a:br>
              <a:rPr lang="en-US" b="1" dirty="0">
                <a:latin typeface="Consolas" pitchFamily="49"/>
              </a:rPr>
            </a:br>
            <a:r>
              <a:rPr lang="en-US" sz="2398" dirty="0">
                <a:solidFill>
                  <a:srgbClr val="92D050"/>
                </a:solidFill>
                <a:latin typeface="Consolas" pitchFamily="49"/>
              </a:rPr>
              <a:t>// Output the memory address of number</a:t>
            </a:r>
            <a:r>
              <a:rPr lang="en-US" sz="2398" dirty="0">
                <a:latin typeface="Consolas" pitchFamily="49"/>
              </a:rPr>
              <a:t/>
            </a:r>
            <a:br>
              <a:rPr lang="en-US" sz="2398" dirty="0">
                <a:latin typeface="Consolas" pitchFamily="49"/>
              </a:rPr>
            </a:br>
            <a:r>
              <a:rPr lang="en-US" sz="2398" dirty="0" err="1">
                <a:latin typeface="Consolas" pitchFamily="49"/>
              </a:rPr>
              <a:t>std</a:t>
            </a:r>
            <a:r>
              <a:rPr lang="en-US" sz="2398" dirty="0">
                <a:latin typeface="Consolas" pitchFamily="49"/>
              </a:rPr>
              <a:t>::</a:t>
            </a:r>
            <a:r>
              <a:rPr lang="en-US" sz="2398" dirty="0" err="1">
                <a:latin typeface="Consolas" pitchFamily="49"/>
              </a:rPr>
              <a:t>cout</a:t>
            </a:r>
            <a:r>
              <a:rPr lang="en-US" sz="2398" dirty="0">
                <a:latin typeface="Consolas" pitchFamily="49"/>
              </a:rPr>
              <a:t> &lt;&lt; &amp;number &lt;&lt; </a:t>
            </a:r>
            <a:r>
              <a:rPr lang="en-US" sz="2398" dirty="0">
                <a:solidFill>
                  <a:srgbClr val="FF9933"/>
                </a:solidFill>
                <a:latin typeface="Consolas" pitchFamily="49"/>
              </a:rPr>
              <a:t>"\n"</a:t>
            </a:r>
            <a:r>
              <a:rPr lang="en-US" sz="2398" dirty="0">
                <a:latin typeface="Consolas" pitchFamily="49"/>
              </a:rPr>
              <a:t>;</a:t>
            </a:r>
            <a:r>
              <a:rPr lang="en-US" b="1" dirty="0">
                <a:latin typeface="Consolas" pitchFamily="49"/>
              </a:rPr>
              <a:t/>
            </a:r>
            <a:br>
              <a:rPr lang="en-US" b="1" dirty="0">
                <a:latin typeface="Consolas" pitchFamily="49"/>
              </a:rPr>
            </a:br>
            <a:r>
              <a:rPr lang="en-US" b="1" dirty="0">
                <a:solidFill>
                  <a:srgbClr val="92D050"/>
                </a:solidFill>
                <a:latin typeface="Consolas" pitchFamily="49"/>
              </a:rPr>
              <a:t/>
            </a:r>
            <a:br>
              <a:rPr lang="en-US" b="1" dirty="0">
                <a:solidFill>
                  <a:srgbClr val="92D050"/>
                </a:solidFill>
                <a:latin typeface="Consolas" pitchFamily="49"/>
              </a:rPr>
            </a:br>
            <a:r>
              <a:rPr lang="en-US" sz="2398" dirty="0">
                <a:solidFill>
                  <a:srgbClr val="92D050"/>
                </a:solidFill>
                <a:latin typeface="Consolas" pitchFamily="49"/>
              </a:rPr>
              <a:t>// Output the memory address of number with the pointer</a:t>
            </a:r>
            <a:br>
              <a:rPr lang="en-US" sz="2398" dirty="0">
                <a:solidFill>
                  <a:srgbClr val="92D050"/>
                </a:solidFill>
                <a:latin typeface="Consolas" pitchFamily="49"/>
              </a:rPr>
            </a:br>
            <a:r>
              <a:rPr lang="en-US" sz="2398" dirty="0" err="1">
                <a:latin typeface="Consolas" pitchFamily="49"/>
              </a:rPr>
              <a:t>std</a:t>
            </a:r>
            <a:r>
              <a:rPr lang="en-US" sz="2398" dirty="0">
                <a:latin typeface="Consolas" pitchFamily="49"/>
              </a:rPr>
              <a:t>::</a:t>
            </a:r>
            <a:r>
              <a:rPr lang="en-US" sz="2398" dirty="0" err="1">
                <a:latin typeface="Consolas" pitchFamily="49"/>
              </a:rPr>
              <a:t>cout</a:t>
            </a:r>
            <a:r>
              <a:rPr lang="en-US" sz="2398" dirty="0">
                <a:latin typeface="Consolas" pitchFamily="49"/>
              </a:rPr>
              <a:t> &lt;&lt; </a:t>
            </a:r>
            <a:r>
              <a:rPr lang="en-US" sz="2398" dirty="0" err="1">
                <a:latin typeface="Consolas" pitchFamily="49"/>
              </a:rPr>
              <a:t>ptr</a:t>
            </a:r>
            <a:r>
              <a:rPr lang="en-US" sz="2398" dirty="0">
                <a:latin typeface="Consolas" pitchFamily="49"/>
              </a:rPr>
              <a:t> &lt;&lt; </a:t>
            </a:r>
            <a:r>
              <a:rPr lang="en-US" sz="2398" dirty="0">
                <a:solidFill>
                  <a:srgbClr val="FF9933"/>
                </a:solidFill>
                <a:latin typeface="Consolas" pitchFamily="49"/>
              </a:rPr>
              <a:t>"\n"</a:t>
            </a:r>
            <a:r>
              <a:rPr lang="en-US" sz="2398" dirty="0">
                <a:latin typeface="Consolas" pitchFamily="49"/>
              </a:rPr>
              <a:t>;</a:t>
            </a:r>
            <a:endParaRPr lang="en-GB" b="1" dirty="0">
              <a:latin typeface="Consolas" pitchFamily="49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6CC765E1-9101-45DB-8F01-F9B09193806B}" type="slidenum">
              <a:t>19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4" name="Rectangle 8"/>
          <p:cNvSpPr/>
          <p:nvPr/>
        </p:nvSpPr>
        <p:spPr>
          <a:xfrm>
            <a:off x="3626007" y="6361471"/>
            <a:ext cx="2552126" cy="359999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5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6" name="Rectangle 12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7" name="Isosceles Triangle 16"/>
          <p:cNvSpPr/>
          <p:nvPr/>
        </p:nvSpPr>
        <p:spPr>
          <a:xfrm rot="10799991">
            <a:off x="4902070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1145313" y="2689543"/>
            <a:ext cx="3696324" cy="833658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bg-BG"/>
              <a:t>Пример</a:t>
            </a:r>
            <a:endParaRPr lang="en-US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500975" y="1338690"/>
            <a:ext cx="6110734" cy="3449761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17B2D1"/>
                </a:solidFill>
                <a:latin typeface="Consolas" pitchFamily="49"/>
              </a:rPr>
              <a:t>void</a:t>
            </a:r>
            <a:r>
              <a:rPr lang="en-GB" b="1" dirty="0">
                <a:latin typeface="Consolas" pitchFamily="49"/>
              </a:rPr>
              <a:t> swap(</a:t>
            </a:r>
            <a:r>
              <a:rPr lang="en-GB" b="1" dirty="0">
                <a:solidFill>
                  <a:srgbClr val="17B2D1"/>
                </a:solidFill>
                <a:latin typeface="Consolas" pitchFamily="49"/>
              </a:rPr>
              <a:t>double</a:t>
            </a:r>
            <a:r>
              <a:rPr lang="en-GB" b="1" dirty="0">
                <a:latin typeface="Consolas" pitchFamily="49"/>
              </a:rPr>
              <a:t> &amp;a, </a:t>
            </a:r>
            <a:r>
              <a:rPr lang="en-GB" b="1" dirty="0">
                <a:solidFill>
                  <a:srgbClr val="17B2D1"/>
                </a:solidFill>
                <a:latin typeface="Consolas" pitchFamily="49"/>
              </a:rPr>
              <a:t>double</a:t>
            </a:r>
            <a:r>
              <a:rPr lang="en-GB" b="1" dirty="0">
                <a:latin typeface="Consolas" pitchFamily="49"/>
              </a:rPr>
              <a:t> &amp;b) {</a:t>
            </a:r>
            <a:endParaRPr lang="bg-BG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latin typeface="Consolas" pitchFamily="49"/>
              </a:rPr>
              <a:t>	</a:t>
            </a:r>
            <a:r>
              <a:rPr lang="en-GB" b="1" dirty="0">
                <a:solidFill>
                  <a:srgbClr val="17B2D1"/>
                </a:solidFill>
                <a:latin typeface="Consolas" pitchFamily="49"/>
              </a:rPr>
              <a:t>double</a:t>
            </a:r>
            <a:r>
              <a:rPr lang="en-GB" b="1" dirty="0">
                <a:latin typeface="Consolas" pitchFamily="49"/>
              </a:rPr>
              <a:t> c = a;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latin typeface="Consolas" pitchFamily="49"/>
              </a:rPr>
              <a:t>	a = b;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latin typeface="Consolas" pitchFamily="49"/>
              </a:rPr>
              <a:t>	b = c;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 smtClean="0">
                <a:latin typeface="Consolas" pitchFamily="49"/>
              </a:rPr>
              <a:t>}</a:t>
            </a:r>
            <a:endParaRPr lang="en-GB" b="1" dirty="0">
              <a:solidFill>
                <a:srgbClr val="404040"/>
              </a:solidFill>
              <a:latin typeface="Consolas" pitchFamily="49"/>
            </a:endParaRP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92D050"/>
                </a:solidFill>
                <a:latin typeface="Consolas" pitchFamily="49"/>
              </a:rPr>
              <a:t>//</a:t>
            </a:r>
            <a:r>
              <a:rPr lang="bg-BG" b="1" dirty="0">
                <a:solidFill>
                  <a:srgbClr val="92D050"/>
                </a:solidFill>
                <a:latin typeface="Consolas" pitchFamily="49"/>
              </a:rPr>
              <a:t>Тези променливи </a:t>
            </a:r>
            <a:r>
              <a:rPr lang="bg-BG" b="1" u="sng" dirty="0">
                <a:solidFill>
                  <a:srgbClr val="92D050"/>
                </a:solidFill>
                <a:latin typeface="Consolas" pitchFamily="49"/>
              </a:rPr>
              <a:t>СА</a:t>
            </a:r>
            <a:r>
              <a:rPr lang="bg-BG" b="1" dirty="0">
                <a:solidFill>
                  <a:srgbClr val="92D050"/>
                </a:solidFill>
                <a:latin typeface="Consolas" pitchFamily="49"/>
              </a:rPr>
              <a:t> свързани с променливите, които сме подали като параметри!!!</a:t>
            </a:r>
            <a:endParaRPr lang="en-GB" b="1" dirty="0">
              <a:solidFill>
                <a:srgbClr val="92D050"/>
              </a:solidFill>
              <a:latin typeface="Consolas" pitchFamily="49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Summary</a:t>
            </a:r>
          </a:p>
        </p:txBody>
      </p:sp>
      <p:grpSp>
        <p:nvGrpSpPr>
          <p:cNvPr id="3" name="Content Placeholder 2" descr="List Content Placeholder"/>
          <p:cNvGrpSpPr/>
          <p:nvPr/>
        </p:nvGrpSpPr>
        <p:grpSpPr>
          <a:xfrm>
            <a:off x="4562471" y="369801"/>
            <a:ext cx="6791322" cy="5975521"/>
            <a:chOff x="4562471" y="369801"/>
            <a:chExt cx="6791322" cy="5975521"/>
          </a:xfrm>
        </p:grpSpPr>
        <p:sp>
          <p:nvSpPr>
            <p:cNvPr id="4" name="Rectangle 3"/>
            <p:cNvSpPr/>
            <p:nvPr/>
          </p:nvSpPr>
          <p:spPr>
            <a:xfrm>
              <a:off x="4562471" y="369801"/>
              <a:ext cx="6791321" cy="995918"/>
            </a:xfrm>
            <a:prstGeom prst="rect">
              <a:avLst/>
            </a:prstGeom>
            <a:gradFill>
              <a:gsLst>
                <a:gs pos="0">
                  <a:srgbClr val="404040"/>
                </a:gs>
                <a:gs pos="100000">
                  <a:srgbClr val="262626"/>
                </a:gs>
              </a:gsLst>
              <a:lin ang="108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63739" y="593884"/>
              <a:ext cx="547753" cy="547753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712759" y="369801"/>
              <a:ext cx="5641034" cy="9959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41034"/>
                <a:gd name="f7" fmla="val 995920"/>
                <a:gd name="f8" fmla="+- 0 0 -90"/>
                <a:gd name="f9" fmla="*/ f3 1 5641034"/>
                <a:gd name="f10" fmla="*/ f4 1 99592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641034"/>
                <a:gd name="f19" fmla="*/ f15 1 995920"/>
                <a:gd name="f20" fmla="*/ 0 f16 1"/>
                <a:gd name="f21" fmla="*/ 0 f15 1"/>
                <a:gd name="f22" fmla="*/ 5641034 f16 1"/>
                <a:gd name="f23" fmla="*/ 995920 f15 1"/>
                <a:gd name="f24" fmla="+- f17 0 f1"/>
                <a:gd name="f25" fmla="*/ f20 1 5641034"/>
                <a:gd name="f26" fmla="*/ f21 1 995920"/>
                <a:gd name="f27" fmla="*/ f22 1 5641034"/>
                <a:gd name="f28" fmla="*/ f23 1 99592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641034" h="99592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5402" tIns="105402" rIns="105402" bIns="105402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Какво е функция и защо да я използваме.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2471" y="1614702"/>
              <a:ext cx="6791321" cy="995918"/>
            </a:xfrm>
            <a:prstGeom prst="rect">
              <a:avLst/>
            </a:prstGeom>
            <a:gradFill>
              <a:gsLst>
                <a:gs pos="0">
                  <a:srgbClr val="404040"/>
                </a:gs>
                <a:gs pos="100000">
                  <a:srgbClr val="262626"/>
                </a:gs>
              </a:gsLst>
              <a:lin ang="108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7" descr="Education"/>
            <p:cNvSpPr/>
            <p:nvPr/>
          </p:nvSpPr>
          <p:spPr>
            <a:xfrm>
              <a:off x="4863739" y="1838785"/>
              <a:ext cx="547753" cy="547753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712759" y="1614702"/>
              <a:ext cx="5641034" cy="9959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41034"/>
                <a:gd name="f7" fmla="val 995920"/>
                <a:gd name="f8" fmla="+- 0 0 -90"/>
                <a:gd name="f9" fmla="*/ f3 1 5641034"/>
                <a:gd name="f10" fmla="*/ f4 1 99592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641034"/>
                <a:gd name="f19" fmla="*/ f15 1 995920"/>
                <a:gd name="f20" fmla="*/ 0 f16 1"/>
                <a:gd name="f21" fmla="*/ 0 f15 1"/>
                <a:gd name="f22" fmla="*/ 5641034 f16 1"/>
                <a:gd name="f23" fmla="*/ 995920 f15 1"/>
                <a:gd name="f24" fmla="+- f17 0 f1"/>
                <a:gd name="f25" fmla="*/ f20 1 5641034"/>
                <a:gd name="f26" fmla="*/ f21 1 995920"/>
                <a:gd name="f27" fmla="*/ f22 1 5641034"/>
                <a:gd name="f28" fmla="*/ f23 1 99592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641034" h="99592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5402" tIns="105402" rIns="105402" bIns="105402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Референция и указатели.Референция във функции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62471" y="2862776"/>
              <a:ext cx="6791321" cy="995918"/>
            </a:xfrm>
            <a:prstGeom prst="rect">
              <a:avLst/>
            </a:prstGeom>
            <a:gradFill>
              <a:gsLst>
                <a:gs pos="0">
                  <a:srgbClr val="404040"/>
                </a:gs>
                <a:gs pos="100000">
                  <a:srgbClr val="262626"/>
                </a:gs>
              </a:gsLst>
              <a:lin ang="108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63739" y="3083685"/>
              <a:ext cx="547753" cy="547753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712759" y="2859603"/>
              <a:ext cx="5641034" cy="9959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41034"/>
                <a:gd name="f7" fmla="val 995920"/>
                <a:gd name="f8" fmla="+- 0 0 -90"/>
                <a:gd name="f9" fmla="*/ f3 1 5641034"/>
                <a:gd name="f10" fmla="*/ f4 1 99592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641034"/>
                <a:gd name="f19" fmla="*/ f15 1 995920"/>
                <a:gd name="f20" fmla="*/ 0 f16 1"/>
                <a:gd name="f21" fmla="*/ 0 f15 1"/>
                <a:gd name="f22" fmla="*/ 5641034 f16 1"/>
                <a:gd name="f23" fmla="*/ 995920 f15 1"/>
                <a:gd name="f24" fmla="+- f17 0 f1"/>
                <a:gd name="f25" fmla="*/ f20 1 5641034"/>
                <a:gd name="f26" fmla="*/ f21 1 995920"/>
                <a:gd name="f27" fmla="*/ f22 1 5641034"/>
                <a:gd name="f28" fmla="*/ f23 1 99592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641034" h="99592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5402" tIns="105402" rIns="105402" bIns="105402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Overloading</a:t>
              </a:r>
              <a:r>
                <a:rPr lang="bg-BG" sz="1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на функции и двусмислици.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471" y="4116226"/>
              <a:ext cx="6791321" cy="995918"/>
            </a:xfrm>
            <a:prstGeom prst="rect">
              <a:avLst/>
            </a:prstGeom>
            <a:gradFill>
              <a:gsLst>
                <a:gs pos="0">
                  <a:srgbClr val="404040"/>
                </a:gs>
                <a:gs pos="100000">
                  <a:srgbClr val="262626"/>
                </a:gs>
              </a:gsLst>
              <a:lin ang="108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3739" y="4328586"/>
              <a:ext cx="547753" cy="547753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12759" y="4104503"/>
              <a:ext cx="5641034" cy="9959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41034"/>
                <a:gd name="f7" fmla="val 995920"/>
                <a:gd name="f8" fmla="+- 0 0 -90"/>
                <a:gd name="f9" fmla="*/ f3 1 5641034"/>
                <a:gd name="f10" fmla="*/ f4 1 99592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641034"/>
                <a:gd name="f19" fmla="*/ f15 1 995920"/>
                <a:gd name="f20" fmla="*/ 0 f16 1"/>
                <a:gd name="f21" fmla="*/ 0 f15 1"/>
                <a:gd name="f22" fmla="*/ 5641034 f16 1"/>
                <a:gd name="f23" fmla="*/ 995920 f15 1"/>
                <a:gd name="f24" fmla="+- f17 0 f1"/>
                <a:gd name="f25" fmla="*/ f20 1 5641034"/>
                <a:gd name="f26" fmla="*/ f21 1 995920"/>
                <a:gd name="f27" fmla="*/ f22 1 5641034"/>
                <a:gd name="f28" fmla="*/ f23 1 99592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641034" h="99592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5402" tIns="105402" rIns="105402" bIns="105402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bg-BG" sz="1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Параметри по подразбиране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2471" y="5349404"/>
              <a:ext cx="6791321" cy="995918"/>
            </a:xfrm>
            <a:prstGeom prst="rect">
              <a:avLst/>
            </a:prstGeom>
            <a:gradFill>
              <a:gsLst>
                <a:gs pos="0">
                  <a:srgbClr val="404040"/>
                </a:gs>
                <a:gs pos="100000">
                  <a:srgbClr val="262626"/>
                </a:gs>
              </a:gsLst>
              <a:lin ang="108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63739" y="5573487"/>
              <a:ext cx="547753" cy="547753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712759" y="5349404"/>
              <a:ext cx="5641034" cy="9959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41034"/>
                <a:gd name="f7" fmla="val 995920"/>
                <a:gd name="f8" fmla="+- 0 0 -90"/>
                <a:gd name="f9" fmla="*/ f3 1 5641034"/>
                <a:gd name="f10" fmla="*/ f4 1 99592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641034"/>
                <a:gd name="f19" fmla="*/ f15 1 995920"/>
                <a:gd name="f20" fmla="*/ 0 f16 1"/>
                <a:gd name="f21" fmla="*/ 0 f15 1"/>
                <a:gd name="f22" fmla="*/ 5641034 f16 1"/>
                <a:gd name="f23" fmla="*/ 995920 f15 1"/>
                <a:gd name="f24" fmla="+- f17 0 f1"/>
                <a:gd name="f25" fmla="*/ f20 1 5641034"/>
                <a:gd name="f26" fmla="*/ f21 1 995920"/>
                <a:gd name="f27" fmla="*/ f22 1 5641034"/>
                <a:gd name="f28" fmla="*/ f23 1 99592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641034" h="99592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5402" tIns="105402" rIns="105402" bIns="105402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9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Function Declaration vs. Definition</a:t>
              </a:r>
            </a:p>
          </p:txBody>
        </p:sp>
      </p:grpSp>
      <p:sp>
        <p:nvSpPr>
          <p:cNvPr id="19" name="Slide Number Placeholder 19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C55F4CF5-341A-4960-A795-26A1179D8A75}" type="slidenum">
              <a:t>2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 descr="Woman with an AR headset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 flipH="1">
            <a:off x="0" y="0"/>
            <a:ext cx="6305546" cy="6727853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Overloading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6657975" y="1825627"/>
            <a:ext cx="5158889" cy="4351336"/>
          </a:xfrm>
        </p:spPr>
        <p:txBody>
          <a:bodyPr/>
          <a:lstStyle/>
          <a:p>
            <a:pPr marL="0" lvl="0" indent="0">
              <a:buNone/>
            </a:pPr>
            <a:r>
              <a:rPr lang="en-US" sz="2000">
                <a:solidFill>
                  <a:srgbClr val="69D8EE"/>
                </a:solidFill>
              </a:rPr>
              <a:t>Q: </a:t>
            </a:r>
            <a:r>
              <a:rPr lang="bg-BG" sz="2000">
                <a:solidFill>
                  <a:srgbClr val="69D8EE"/>
                </a:solidFill>
              </a:rPr>
              <a:t> </a:t>
            </a:r>
            <a:r>
              <a:rPr lang="bg-BG" sz="2000"/>
              <a:t>Възможно ли е да имам функция, която да прави повече от 1 дейстивие в зависимост от подадените параметри</a:t>
            </a:r>
          </a:p>
          <a:p>
            <a:pPr marL="0" lvl="0" indent="0">
              <a:buNone/>
            </a:pPr>
            <a:endParaRPr lang="en-US" sz="2000"/>
          </a:p>
          <a:p>
            <a:pPr lvl="0"/>
            <a:r>
              <a:rPr lang="bg-BG" sz="2000"/>
              <a:t>Пример:</a:t>
            </a:r>
          </a:p>
          <a:p>
            <a:pPr marL="0" lvl="0" indent="0">
              <a:buNone/>
            </a:pPr>
            <a:r>
              <a:rPr lang="bg-BG" sz="2000"/>
              <a:t>            </a:t>
            </a:r>
            <a:r>
              <a:rPr lang="en-US" sz="2000"/>
              <a:t>Sum(1,2,3)</a:t>
            </a:r>
            <a:endParaRPr lang="bg-BG" sz="2000"/>
          </a:p>
          <a:p>
            <a:pPr marL="0" lvl="0" indent="0">
              <a:buNone/>
            </a:pPr>
            <a:r>
              <a:rPr lang="bg-BG" sz="2000"/>
              <a:t>            </a:t>
            </a:r>
            <a:r>
              <a:rPr lang="en-US" sz="2000"/>
              <a:t>Sum(1,2,3,4)</a:t>
            </a:r>
            <a:endParaRPr lang="bg-BG" sz="2000"/>
          </a:p>
          <a:p>
            <a:pPr marL="0" lvl="0" indent="0">
              <a:buNone/>
            </a:pPr>
            <a:r>
              <a:rPr lang="bg-BG" sz="2000"/>
              <a:t>            </a:t>
            </a:r>
            <a:r>
              <a:rPr lang="en-US" sz="2000"/>
              <a:t>Sum(1.55,1.2)</a:t>
            </a:r>
            <a:endParaRPr lang="bg-BG" sz="2000"/>
          </a:p>
          <a:p>
            <a:pPr marL="0" lvl="0" indent="0">
              <a:buNone/>
            </a:pPr>
            <a:endParaRPr lang="en-US" sz="2000"/>
          </a:p>
          <a:p>
            <a:pPr marL="0" lvl="0" indent="0">
              <a:buNone/>
            </a:pPr>
            <a:r>
              <a:rPr lang="en-US" sz="2000">
                <a:solidFill>
                  <a:srgbClr val="69D8EE"/>
                </a:solidFill>
              </a:rPr>
              <a:t>A:</a:t>
            </a:r>
            <a:r>
              <a:rPr lang="bg-BG" sz="2000">
                <a:solidFill>
                  <a:srgbClr val="69D8EE"/>
                </a:solidFill>
              </a:rPr>
              <a:t> </a:t>
            </a:r>
            <a:r>
              <a:rPr lang="en-AS" sz="2000">
                <a:solidFill>
                  <a:srgbClr val="69D8EE"/>
                </a:solidFill>
              </a:rPr>
              <a:t> </a:t>
            </a:r>
            <a:r>
              <a:rPr lang="bg-BG" sz="2000"/>
              <a:t>Да, това се нарича </a:t>
            </a:r>
            <a:r>
              <a:rPr lang="en-US" sz="2000"/>
              <a:t>function overloading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1EC73628-6B8C-4163-9331-AAFF7B25195A}" type="slidenum">
              <a:t>20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8" name="Rectangle 12"/>
          <p:cNvSpPr/>
          <p:nvPr/>
        </p:nvSpPr>
        <p:spPr>
          <a:xfrm>
            <a:off x="6249558" y="6361471"/>
            <a:ext cx="2552126" cy="359999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9" name="Rectangle 13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10" name="Isosceles Triangle 15"/>
          <p:cNvSpPr/>
          <p:nvPr/>
        </p:nvSpPr>
        <p:spPr>
          <a:xfrm rot="10799991">
            <a:off x="7454188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 descr="Woman with an AR headset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 flipH="1">
            <a:off x="0" y="0"/>
            <a:ext cx="6305546" cy="6727853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Overloading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6657975" y="1825627"/>
            <a:ext cx="5158889" cy="4351336"/>
          </a:xfrm>
        </p:spPr>
        <p:txBody>
          <a:bodyPr/>
          <a:lstStyle/>
          <a:p>
            <a:pPr lvl="0"/>
            <a:r>
              <a:rPr lang="bg-BG" sz="2000"/>
              <a:t>Една функция може да има безброй много </a:t>
            </a:r>
            <a:r>
              <a:rPr lang="en-US" sz="2000"/>
              <a:t>overloads</a:t>
            </a:r>
          </a:p>
          <a:p>
            <a:pPr lvl="0"/>
            <a:endParaRPr lang="en-US" sz="2000"/>
          </a:p>
          <a:p>
            <a:pPr lvl="0"/>
            <a:r>
              <a:rPr lang="bg-BG" sz="2000"/>
              <a:t>При извикване на функцията, компилаторът се грижи да намери правилният </a:t>
            </a:r>
            <a:r>
              <a:rPr lang="en-US" sz="2000"/>
              <a:t>overload </a:t>
            </a:r>
            <a:r>
              <a:rPr lang="bg-BG" sz="2000"/>
              <a:t>на функцията</a:t>
            </a:r>
          </a:p>
          <a:p>
            <a:pPr marL="0" lvl="0" indent="0">
              <a:buNone/>
            </a:pPr>
            <a:endParaRPr lang="bg-BG" sz="2000"/>
          </a:p>
          <a:p>
            <a:pPr lvl="0"/>
            <a:r>
              <a:rPr lang="bg-BG" sz="2000"/>
              <a:t>Компилаторът може да направи преобразуване на данните ако се налага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D3060DBF-D06E-43BE-B8BD-F69C28367602}" type="slidenum">
              <a:t>21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8" name="Rectangle 12"/>
          <p:cNvSpPr/>
          <p:nvPr/>
        </p:nvSpPr>
        <p:spPr>
          <a:xfrm>
            <a:off x="6249558" y="6361471"/>
            <a:ext cx="2552126" cy="359999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9" name="Rectangle 13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10" name="Isosceles Triangle 15"/>
          <p:cNvSpPr/>
          <p:nvPr/>
        </p:nvSpPr>
        <p:spPr>
          <a:xfrm rot="10799991">
            <a:off x="7454188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 descr="Woman with an AR headset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 flipH="1">
            <a:off x="0" y="0"/>
            <a:ext cx="6305546" cy="6727853"/>
          </a:xfrm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Overloading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6657975" y="1825627"/>
            <a:ext cx="5158889" cy="4351336"/>
          </a:xfrm>
        </p:spPr>
        <p:txBody>
          <a:bodyPr/>
          <a:lstStyle/>
          <a:p>
            <a:pPr lvl="0"/>
            <a:r>
              <a:rPr lang="bg-BG" sz="2000" dirty="0"/>
              <a:t>Ако не намери подходящ се получава грешка при компилиране</a:t>
            </a:r>
          </a:p>
          <a:p>
            <a:pPr lvl="0"/>
            <a:endParaRPr lang="bg-BG" sz="2000" dirty="0"/>
          </a:p>
          <a:p>
            <a:pPr lvl="0"/>
            <a:r>
              <a:rPr lang="bg-BG" sz="2000" dirty="0"/>
              <a:t>Ако намери повече от 1 подходящ се получава грешка</a:t>
            </a:r>
            <a:r>
              <a:rPr lang="en-US" sz="2000" dirty="0"/>
              <a:t> </a:t>
            </a:r>
            <a:r>
              <a:rPr lang="bg-BG" sz="2000" dirty="0"/>
              <a:t>за </a:t>
            </a:r>
            <a:r>
              <a:rPr lang="bg-BG" sz="2000" dirty="0" smtClean="0"/>
              <a:t>двусмислие</a:t>
            </a:r>
            <a:endParaRPr lang="en-US" sz="2000" dirty="0"/>
          </a:p>
        </p:txBody>
      </p:sp>
      <p:sp>
        <p:nvSpPr>
          <p:cNvPr id="5" name="Slide Number Placeholder 4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7859E16B-CF8D-44C7-B289-BF25A48FD49D}" type="slidenum">
              <a:t>22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8" name="Rectangle 12"/>
          <p:cNvSpPr/>
          <p:nvPr/>
        </p:nvSpPr>
        <p:spPr>
          <a:xfrm>
            <a:off x="6249558" y="6361471"/>
            <a:ext cx="2552126" cy="359999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9" name="Rectangle 13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10" name="Isosceles Triangle 15"/>
          <p:cNvSpPr/>
          <p:nvPr/>
        </p:nvSpPr>
        <p:spPr>
          <a:xfrm rot="10799991">
            <a:off x="7454188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CC09BE6B-9440-423C-A947-7E186305E830}" type="slidenum">
              <a:t>23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4" name="Rectangle 11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5" name="Rectangle 12"/>
          <p:cNvSpPr/>
          <p:nvPr/>
        </p:nvSpPr>
        <p:spPr>
          <a:xfrm>
            <a:off x="6249558" y="6361471"/>
            <a:ext cx="2552126" cy="359999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6" name="Rectangle 13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7" name="Isosceles Triangle 15"/>
          <p:cNvSpPr/>
          <p:nvPr/>
        </p:nvSpPr>
        <p:spPr>
          <a:xfrm rot="10799991">
            <a:off x="7454188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573209" y="2939265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9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406722" y="1090248"/>
            <a:ext cx="6947080" cy="4065312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//1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int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//2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 err="1">
                <a:latin typeface="Consolas" pitchFamily="49"/>
              </a:rPr>
              <a:t>int</a:t>
            </a:r>
            <a:r>
              <a:rPr lang="en-US" sz="1600" b="1" dirty="0">
                <a:latin typeface="Consolas" pitchFamily="49"/>
              </a:rPr>
              <a:t> b){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&lt;&lt;a&lt;&lt;‘-’&lt;&lt;b;}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//3</a:t>
            </a:r>
            <a:endParaRPr lang="en-US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double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b){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&lt;&lt;b&lt;&lt;‘-’&lt;&lt;a;}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//4</a:t>
            </a:r>
            <a:endParaRPr lang="en-US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bool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//5</a:t>
            </a:r>
            <a:endParaRPr lang="en-US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bool</a:t>
            </a:r>
            <a:r>
              <a:rPr lang="en-US" sz="1600" b="1" dirty="0">
                <a:latin typeface="Consolas" pitchFamily="49"/>
              </a:rPr>
              <a:t> b,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int</a:t>
            </a:r>
            <a:r>
              <a:rPr lang="en-US" sz="1600" b="1" dirty="0">
                <a:latin typeface="Consolas" pitchFamily="49"/>
              </a:rPr>
              <a:t> c){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&lt;&lt;a&lt;&lt;b&lt;&lt;c;}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//6</a:t>
            </a:r>
            <a:endParaRPr lang="en-US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const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int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//7</a:t>
            </a:r>
            <a:endParaRPr lang="en-US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unsigned</a:t>
            </a:r>
            <a:r>
              <a:rPr lang="en-US" sz="1600" b="1" dirty="0">
                <a:latin typeface="Consolas" pitchFamily="49"/>
              </a:rPr>
              <a:t> b){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&lt;&lt;a&lt;&lt;‘-’&lt;&lt;b;}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//8</a:t>
            </a:r>
            <a:endParaRPr lang="en-US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return</a:t>
            </a:r>
            <a:r>
              <a:rPr lang="en-US" sz="1600" b="1" dirty="0">
                <a:latin typeface="Consolas" pitchFamily="49"/>
              </a:rPr>
              <a:t> 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//9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latin typeface="Consolas" pitchFamily="49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EEFCE32D-DF06-4E7A-A340-9F9FE498B430}" type="slidenum">
              <a:t>24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4" name="Rectangle 11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5" name="Rectangle 12"/>
          <p:cNvSpPr/>
          <p:nvPr/>
        </p:nvSpPr>
        <p:spPr>
          <a:xfrm>
            <a:off x="6249558" y="6361471"/>
            <a:ext cx="2552126" cy="359999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6" name="Rectangle 13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7" name="Isosceles Triangle 15"/>
          <p:cNvSpPr/>
          <p:nvPr/>
        </p:nvSpPr>
        <p:spPr>
          <a:xfrm rot="10799991">
            <a:off x="7454188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573209" y="2755251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9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94293" y="539258"/>
            <a:ext cx="6947080" cy="5265645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//двусмислие с 9 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int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 двусмислие със 7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int</a:t>
            </a:r>
            <a:r>
              <a:rPr lang="en-US" sz="1600" b="1" dirty="0">
                <a:latin typeface="Consolas" pitchFamily="49"/>
              </a:rPr>
              <a:t> b){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&lt;&lt;a&lt;&lt;‘-’&lt;&lt;b;}</a:t>
            </a:r>
            <a:endParaRPr lang="bg-BG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//двусмислие с 8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/*-------------------------------------------------------*/</a:t>
            </a:r>
            <a:endParaRPr lang="en-US" sz="1600" b="1" dirty="0">
              <a:solidFill>
                <a:srgbClr val="92D050"/>
              </a:solidFill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double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b){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&lt;&lt;b&lt;&lt;‘-’&lt;&lt;a;}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bool</a:t>
            </a:r>
            <a:r>
              <a:rPr lang="en-US" sz="1600" b="1" dirty="0">
                <a:latin typeface="Consolas" pitchFamily="49"/>
              </a:rPr>
              <a:t> 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bool</a:t>
            </a:r>
            <a:r>
              <a:rPr lang="en-US" sz="1600" b="1" dirty="0">
                <a:latin typeface="Consolas" pitchFamily="49"/>
              </a:rPr>
              <a:t> b,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int</a:t>
            </a:r>
            <a:r>
              <a:rPr lang="en-US" sz="1600" b="1" dirty="0">
                <a:latin typeface="Consolas" pitchFamily="49"/>
              </a:rPr>
              <a:t> c){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&lt;&lt;a&lt;&lt;b&lt;&lt;c;}</a:t>
            </a:r>
            <a:endParaRPr lang="bg-BG" sz="1600" b="1" dirty="0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/*-------------------------------------------------------*/</a:t>
            </a:r>
            <a:endParaRPr lang="en-US" sz="1600" b="1" dirty="0">
              <a:solidFill>
                <a:srgbClr val="92D050"/>
              </a:solidFill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 </a:t>
            </a:r>
            <a:r>
              <a:rPr lang="en-US" sz="1600" b="1" dirty="0">
                <a:latin typeface="Consolas" pitchFamily="49"/>
              </a:rPr>
              <a:t>a){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 двусмислие с 2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void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a, 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unsigned</a:t>
            </a:r>
            <a:r>
              <a:rPr lang="en-US" sz="1600" b="1" dirty="0">
                <a:latin typeface="Consolas" pitchFamily="49"/>
              </a:rPr>
              <a:t> b){</a:t>
            </a:r>
            <a:r>
              <a:rPr lang="en-US" sz="1600" b="1" dirty="0" err="1">
                <a:latin typeface="Consolas" pitchFamily="49"/>
              </a:rPr>
              <a:t>std</a:t>
            </a:r>
            <a:r>
              <a:rPr lang="en-US" sz="1600" b="1" dirty="0">
                <a:latin typeface="Consolas" pitchFamily="49"/>
              </a:rPr>
              <a:t>::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&lt;&lt;a&lt;&lt;‘-’&lt;&lt;b;}</a:t>
            </a:r>
            <a:r>
              <a:rPr lang="bg-BG" sz="1600" b="1" dirty="0">
                <a:latin typeface="Consolas" pitchFamily="49"/>
              </a:rPr>
              <a:t> 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 двусмислие с 3</a:t>
            </a:r>
            <a:endParaRPr lang="en-US" sz="1600" b="1" dirty="0">
              <a:solidFill>
                <a:srgbClr val="92D050"/>
              </a:solidFill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</a:t>
            </a:r>
            <a:r>
              <a:rPr lang="en-US" sz="1600" b="1" dirty="0" err="1">
                <a:latin typeface="Consolas" pitchFamily="49"/>
              </a:rPr>
              <a:t>cout</a:t>
            </a:r>
            <a:r>
              <a:rPr lang="en-US" sz="1600" b="1" dirty="0">
                <a:latin typeface="Consolas" pitchFamily="49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char</a:t>
            </a:r>
            <a:r>
              <a:rPr lang="en-US" sz="1600" b="1" dirty="0">
                <a:latin typeface="Consolas" pitchFamily="49"/>
              </a:rPr>
              <a:t> a){r</a:t>
            </a:r>
            <a:r>
              <a:rPr lang="en-US" sz="1600" b="1" dirty="0">
                <a:solidFill>
                  <a:srgbClr val="00B0F0"/>
                </a:solidFill>
                <a:latin typeface="Consolas" pitchFamily="49"/>
              </a:rPr>
              <a:t>eturn</a:t>
            </a:r>
            <a:r>
              <a:rPr lang="en-US" sz="1600" b="1" dirty="0">
                <a:latin typeface="Consolas" pitchFamily="49"/>
              </a:rPr>
              <a:t> a;}</a:t>
            </a:r>
            <a:r>
              <a:rPr lang="bg-BG" sz="1600" b="1" dirty="0">
                <a:latin typeface="Consolas" pitchFamily="49"/>
              </a:rPr>
              <a:t> </a:t>
            </a:r>
            <a:r>
              <a:rPr lang="bg-BG" sz="1600" b="1" dirty="0">
                <a:solidFill>
                  <a:srgbClr val="92D050"/>
                </a:solidFill>
                <a:latin typeface="Consolas" pitchFamily="49"/>
              </a:rPr>
              <a:t>// двусмислие с 1</a:t>
            </a:r>
            <a:endParaRPr lang="en-US" sz="1600" b="1" dirty="0">
              <a:solidFill>
                <a:srgbClr val="92D050"/>
              </a:solidFill>
              <a:latin typeface="Consolas" pitchFamily="49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bg-BG"/>
              <a:t>Как да ги променим?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645270"/>
            <a:ext cx="10515600" cy="450934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</a:pPr>
            <a:endParaRPr lang="bg-BG" dirty="0"/>
          </a:p>
          <a:p>
            <a:pPr lvl="0">
              <a:lnSpc>
                <a:spcPct val="80000"/>
              </a:lnSpc>
            </a:pPr>
            <a:endParaRPr lang="en-US" dirty="0" smtClean="0">
              <a:solidFill>
                <a:srgbClr val="69D8EE"/>
              </a:solidFill>
            </a:endParaRPr>
          </a:p>
          <a:p>
            <a:pPr lvl="0">
              <a:lnSpc>
                <a:spcPct val="80000"/>
              </a:lnSpc>
            </a:pPr>
            <a:endParaRPr lang="en-US" dirty="0">
              <a:solidFill>
                <a:srgbClr val="69D8EE"/>
              </a:solidFill>
            </a:endParaRPr>
          </a:p>
          <a:p>
            <a:pPr lvl="0">
              <a:lnSpc>
                <a:spcPct val="80000"/>
              </a:lnSpc>
            </a:pPr>
            <a:endParaRPr lang="en-US" dirty="0" smtClean="0">
              <a:solidFill>
                <a:srgbClr val="69D8EE"/>
              </a:solidFill>
            </a:endParaRPr>
          </a:p>
          <a:p>
            <a:pPr lvl="0">
              <a:lnSpc>
                <a:spcPct val="80000"/>
              </a:lnSpc>
            </a:pPr>
            <a:endParaRPr lang="en-US" dirty="0">
              <a:solidFill>
                <a:srgbClr val="69D8EE"/>
              </a:solidFill>
            </a:endParaRPr>
          </a:p>
          <a:p>
            <a:pPr lvl="0">
              <a:lnSpc>
                <a:spcPct val="80000"/>
              </a:lnSpc>
            </a:pPr>
            <a:endParaRPr lang="en-US" dirty="0">
              <a:solidFill>
                <a:srgbClr val="69D8EE"/>
              </a:solidFill>
            </a:endParaRPr>
          </a:p>
          <a:p>
            <a:pPr lvl="0">
              <a:lnSpc>
                <a:spcPct val="80000"/>
              </a:lnSpc>
            </a:pPr>
            <a:r>
              <a:rPr lang="bg-BG" dirty="0" smtClean="0">
                <a:solidFill>
                  <a:srgbClr val="FF0000"/>
                </a:solidFill>
              </a:rPr>
              <a:t>Важно! За компилатора има значение подредбата на параметрите. Ако спрямо дадената подредба няма отговаряща функция се получава грешка при компилация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</a:pPr>
            <a:endParaRPr lang="en-US" dirty="0">
              <a:solidFill>
                <a:srgbClr val="69D8EE"/>
              </a:solidFill>
            </a:endParaRPr>
          </a:p>
          <a:p>
            <a:pPr lvl="0">
              <a:lnSpc>
                <a:spcPct val="80000"/>
              </a:lnSpc>
            </a:pPr>
            <a:r>
              <a:rPr lang="bg-BG" dirty="0"/>
              <a:t>Другите 2 двусмислия няма как да се отстранят така, а чрез смяна на името на функцията. </a:t>
            </a:r>
            <a:r>
              <a:rPr lang="bg-BG" dirty="0">
                <a:solidFill>
                  <a:srgbClr val="92D050"/>
                </a:solidFill>
              </a:rPr>
              <a:t>//или добавяне на параметър, който не се ползва</a:t>
            </a:r>
            <a:r>
              <a:rPr lang="bg-BG" dirty="0">
                <a:solidFill>
                  <a:srgbClr val="FF0000"/>
                </a:solidFill>
              </a:rPr>
              <a:t>(ЛОША </a:t>
            </a:r>
            <a:r>
              <a:rPr lang="bg-BG" dirty="0" smtClean="0">
                <a:solidFill>
                  <a:srgbClr val="FF0000"/>
                </a:solidFill>
              </a:rPr>
              <a:t>ПРАКТИКА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bg-BG" dirty="0" smtClean="0">
                <a:solidFill>
                  <a:srgbClr val="FF0000"/>
                </a:solidFill>
              </a:rPr>
              <a:t>НЕ го правете) 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</a:pPr>
            <a:endParaRPr lang="bg-BG" dirty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</a:pPr>
            <a:r>
              <a:rPr lang="bg-BG" dirty="0">
                <a:solidFill>
                  <a:srgbClr val="FF0000"/>
                </a:solidFill>
              </a:rPr>
              <a:t>Пример: </a:t>
            </a:r>
            <a:r>
              <a:rPr lang="en-US" dirty="0">
                <a:solidFill>
                  <a:srgbClr val="17B2D1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a</a:t>
            </a:r>
            <a:r>
              <a:rPr lang="bg-BG" dirty="0"/>
              <a:t>, </a:t>
            </a:r>
            <a:r>
              <a:rPr lang="en-GB" dirty="0">
                <a:solidFill>
                  <a:srgbClr val="17B2D1"/>
                </a:solidFill>
              </a:rPr>
              <a:t>bool</a:t>
            </a:r>
            <a:r>
              <a:rPr lang="en-GB" dirty="0"/>
              <a:t> useless</a:t>
            </a:r>
            <a:r>
              <a:rPr lang="en-US" dirty="0"/>
              <a:t>){</a:t>
            </a:r>
            <a:r>
              <a:rPr lang="en-US" dirty="0">
                <a:solidFill>
                  <a:srgbClr val="17B2D1"/>
                </a:solidFill>
              </a:rPr>
              <a:t>return</a:t>
            </a:r>
            <a:r>
              <a:rPr lang="en-US" dirty="0"/>
              <a:t> a;}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//</a:t>
            </a:r>
            <a:r>
              <a:rPr lang="bg-BG" b="1" u="sng" dirty="0">
                <a:solidFill>
                  <a:srgbClr val="92D050"/>
                </a:solidFill>
              </a:rPr>
              <a:t>лоша практика</a:t>
            </a:r>
            <a:endParaRPr lang="en-US" b="1" u="sng" dirty="0">
              <a:solidFill>
                <a:srgbClr val="92D050"/>
              </a:solidFill>
            </a:endParaRPr>
          </a:p>
          <a:p>
            <a:pPr lvl="0">
              <a:lnSpc>
                <a:spcPct val="80000"/>
              </a:lnSpc>
            </a:pPr>
            <a:endParaRPr lang="bg-BG" dirty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4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879DE2F6-D85D-41CA-8B84-02B222551409}" type="slidenum">
              <a:t>25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11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12"/>
          <p:cNvSpPr/>
          <p:nvPr/>
        </p:nvSpPr>
        <p:spPr>
          <a:xfrm>
            <a:off x="6249558" y="6361471"/>
            <a:ext cx="2552126" cy="359999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13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15"/>
          <p:cNvSpPr/>
          <p:nvPr/>
        </p:nvSpPr>
        <p:spPr>
          <a:xfrm rot="10799991">
            <a:off x="7454188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5358081" y="2035018"/>
            <a:ext cx="658368" cy="117435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203" y="1641110"/>
            <a:ext cx="4212112" cy="1972434"/>
          </a:xfrm>
          <a:prstGeom prst="rect">
            <a:avLst/>
          </a:prstGeo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143999" tIns="107999" rIns="143999" bIns="107999" anchor="t" anchorCtr="0" compatLnSpc="1">
            <a:sp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Pct val="100000"/>
              <a:buFont typeface="Wingdings" pitchFamily="2"/>
              <a:buChar char="§"/>
              <a:tabLst/>
              <a:def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a,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dirty="0" smtClean="0"/>
              <a:t>{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&lt;&lt;a&lt;&lt;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- “ </a:t>
            </a:r>
            <a:r>
              <a:rPr lang="en-US" dirty="0" smtClean="0"/>
              <a:t>&lt;&lt;b; }</a:t>
            </a:r>
            <a:endParaRPr lang="bg-BG" dirty="0" smtClean="0"/>
          </a:p>
          <a:p>
            <a:pPr marL="0" lv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B0F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a, </a:t>
            </a:r>
            <a:r>
              <a:rPr lang="en-US" dirty="0">
                <a:solidFill>
                  <a:srgbClr val="00B0F0"/>
                </a:solidFill>
              </a:rPr>
              <a:t>unsigned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dirty="0" smtClean="0"/>
              <a:t>{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&lt;&lt;b</a:t>
            </a:r>
            <a:r>
              <a:rPr lang="en-US" dirty="0" smtClean="0"/>
              <a:t>&lt;&lt;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- “ </a:t>
            </a:r>
            <a:r>
              <a:rPr lang="en-US" dirty="0" smtClean="0"/>
              <a:t>&lt;&lt;</a:t>
            </a:r>
            <a:r>
              <a:rPr lang="en-US" dirty="0"/>
              <a:t>a</a:t>
            </a:r>
            <a:r>
              <a:rPr lang="en-US" dirty="0" smtClean="0"/>
              <a:t>;}</a:t>
            </a:r>
            <a:r>
              <a:rPr lang="bg-BG" dirty="0" smtClean="0"/>
              <a:t> </a:t>
            </a:r>
            <a:endParaRPr lang="bg-BG" dirty="0"/>
          </a:p>
          <a:p>
            <a: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/>
              <a:buNone/>
            </a:pPr>
            <a:endParaRPr lang="en-US" b="1" dirty="0">
              <a:solidFill>
                <a:srgbClr val="404040"/>
              </a:solidFill>
              <a:latin typeface="Consolas" pitchFamily="49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274443" y="1641110"/>
            <a:ext cx="5697592" cy="1962175"/>
          </a:xfrm>
          <a:prstGeom prst="rect">
            <a:avLst/>
          </a:prstGeo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143999" tIns="107999" rIns="143999" bIns="107999" anchor="t" anchorCtr="0" compatLnSpc="1">
            <a:sp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B2D1"/>
              </a:buClr>
              <a:buSzPct val="100000"/>
              <a:buFont typeface="Wingdings" pitchFamily="2"/>
              <a:buChar char="§"/>
              <a:tabLst/>
              <a:def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a,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dirty="0" smtClean="0"/>
              <a:t>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</a:t>
            </a:r>
            <a:r>
              <a:rPr lang="en-US" dirty="0" smtClean="0"/>
              <a:t>&lt;&lt;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- “ </a:t>
            </a:r>
            <a:r>
              <a:rPr lang="en-US" dirty="0" smtClean="0"/>
              <a:t>&lt;&lt;</a:t>
            </a:r>
            <a:r>
              <a:rPr lang="en-US" dirty="0"/>
              <a:t>b;}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unsigned </a:t>
            </a:r>
            <a:r>
              <a:rPr lang="en-US" dirty="0"/>
              <a:t>b, 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a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dirty="0" smtClean="0"/>
              <a:t>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&lt;&lt;b</a:t>
            </a:r>
            <a:r>
              <a:rPr lang="en-US" dirty="0" smtClean="0"/>
              <a:t>&lt;&lt;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- “ </a:t>
            </a:r>
            <a:r>
              <a:rPr lang="en-US" dirty="0" smtClean="0"/>
              <a:t>&lt;&lt;</a:t>
            </a:r>
            <a:r>
              <a:rPr lang="en-US" dirty="0"/>
              <a:t>a</a:t>
            </a:r>
            <a:r>
              <a:rPr lang="en-US" dirty="0" smtClean="0"/>
              <a:t>;}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bg-BG" dirty="0" smtClean="0">
                <a:solidFill>
                  <a:srgbClr val="92D050"/>
                </a:solidFill>
              </a:rPr>
              <a:t>//</a:t>
            </a:r>
            <a:r>
              <a:rPr lang="bg-BG" dirty="0">
                <a:solidFill>
                  <a:srgbClr val="92D050"/>
                </a:solidFill>
              </a:rPr>
              <a:t>разменяме </a:t>
            </a:r>
            <a:r>
              <a:rPr lang="en-US" dirty="0">
                <a:solidFill>
                  <a:srgbClr val="92D050"/>
                </a:solidFill>
              </a:rPr>
              <a:t>unsigned </a:t>
            </a: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bg-BG" dirty="0">
                <a:solidFill>
                  <a:srgbClr val="92D050"/>
                </a:solidFill>
              </a:rPr>
              <a:t>и</a:t>
            </a:r>
            <a:r>
              <a:rPr lang="en-US" dirty="0">
                <a:solidFill>
                  <a:srgbClr val="92D050"/>
                </a:solidFill>
              </a:rPr>
              <a:t> char </a:t>
            </a:r>
            <a:r>
              <a:rPr lang="en-US" dirty="0" smtClean="0">
                <a:solidFill>
                  <a:srgbClr val="92D050"/>
                </a:solidFill>
              </a:rPr>
              <a:t>parameters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95445" cy="6721470"/>
          </a:xfrm>
        </p:spPr>
        <p:txBody>
          <a:bodyPr/>
          <a:lstStyle/>
          <a:p>
            <a:pPr lvl="0"/>
            <a:r>
              <a:rPr lang="bg-BG"/>
              <a:t>Параметри по подразбиране</a:t>
            </a:r>
            <a:endParaRPr lang="en-US"/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4705346" y="140680"/>
            <a:ext cx="7369414" cy="6209324"/>
          </a:xfrm>
        </p:spPr>
        <p:txBody>
          <a:bodyPr>
            <a:normAutofit/>
          </a:bodyPr>
          <a:lstStyle/>
          <a:p>
            <a:pPr lvl="0"/>
            <a:endParaRPr lang="bg-BG" sz="1800" dirty="0"/>
          </a:p>
          <a:p>
            <a:pPr lvl="0"/>
            <a:r>
              <a:rPr lang="bg-BG" sz="1800" dirty="0"/>
              <a:t>Възможно е да имате програма, в която 90% от случаите подавате един и същ параметър на дадено място</a:t>
            </a:r>
          </a:p>
          <a:p>
            <a:pPr lvl="0"/>
            <a:endParaRPr lang="bg-BG" sz="1800" dirty="0"/>
          </a:p>
          <a:p>
            <a:pPr lvl="0"/>
            <a:r>
              <a:rPr lang="en-US" sz="1800" dirty="0"/>
              <a:t>C++</a:t>
            </a:r>
            <a:r>
              <a:rPr lang="bg-BG" sz="1800" dirty="0"/>
              <a:t> позволява да имате стойност по подразбиране за 1 или повече параметри, които не се налага да уточнявате при извикване на функцията</a:t>
            </a:r>
          </a:p>
          <a:p>
            <a:pPr lvl="0"/>
            <a:endParaRPr lang="bg-BG" sz="1800" dirty="0"/>
          </a:p>
          <a:p>
            <a:pPr lvl="0"/>
            <a:r>
              <a:rPr lang="bg-BG" sz="1800" dirty="0"/>
              <a:t>Синтаксис</a:t>
            </a:r>
            <a:r>
              <a:rPr lang="en-US" sz="1800" dirty="0"/>
              <a:t>:</a:t>
            </a:r>
            <a:r>
              <a:rPr lang="bg-BG" sz="1800" dirty="0"/>
              <a:t> </a:t>
            </a:r>
            <a:endParaRPr lang="bg-BG" sz="1800" dirty="0" smtClean="0"/>
          </a:p>
          <a:p>
            <a:pPr marL="0" lvl="0" indent="0">
              <a:buNone/>
            </a:pPr>
            <a:r>
              <a:rPr lang="bg-BG" sz="1800" dirty="0">
                <a:solidFill>
                  <a:srgbClr val="00B0F0"/>
                </a:solidFill>
              </a:rPr>
              <a:t> </a:t>
            </a:r>
            <a:r>
              <a:rPr lang="bg-BG" sz="1800" dirty="0" smtClean="0">
                <a:solidFill>
                  <a:srgbClr val="00B0F0"/>
                </a:solidFill>
              </a:rPr>
              <a:t>   </a:t>
            </a:r>
            <a:r>
              <a:rPr lang="en-US" sz="1800" dirty="0" smtClean="0">
                <a:solidFill>
                  <a:srgbClr val="00B0F0"/>
                </a:solidFill>
              </a:rPr>
              <a:t>void</a:t>
            </a:r>
            <a:r>
              <a:rPr lang="en-US" sz="1800" dirty="0" smtClean="0"/>
              <a:t> </a:t>
            </a:r>
            <a:r>
              <a:rPr lang="en-US" sz="1800" dirty="0" err="1"/>
              <a:t>Cout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B0F0"/>
                </a:solidFill>
              </a:rPr>
              <a:t>int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a, </a:t>
            </a:r>
            <a:r>
              <a:rPr lang="en-US" sz="1800" dirty="0" err="1">
                <a:solidFill>
                  <a:srgbClr val="00B0F0"/>
                </a:solidFill>
              </a:rPr>
              <a:t>int</a:t>
            </a:r>
            <a:r>
              <a:rPr lang="en-US" sz="1800" dirty="0"/>
              <a:t> b = 5){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&lt;&lt;</a:t>
            </a:r>
            <a:r>
              <a:rPr lang="en-US" sz="1800" dirty="0" smtClean="0"/>
              <a:t>a</a:t>
            </a:r>
            <a:r>
              <a:rPr lang="bg-BG" sz="1800" dirty="0" smtClean="0"/>
              <a:t> </a:t>
            </a:r>
            <a:r>
              <a:rPr lang="en-US" sz="1800" dirty="0" smtClean="0"/>
              <a:t>&lt;&lt;</a:t>
            </a:r>
            <a:r>
              <a:rPr lang="bg-BG" sz="1800" dirty="0" smtClean="0"/>
              <a:t>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bg-BG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</a:t>
            </a:r>
            <a:r>
              <a:rPr lang="en-US" sz="1800" dirty="0" smtClean="0"/>
              <a:t>&lt;&lt;</a:t>
            </a:r>
            <a:r>
              <a:rPr lang="bg-BG" sz="1800" dirty="0" smtClean="0"/>
              <a:t> </a:t>
            </a:r>
            <a:r>
              <a:rPr lang="en-US" sz="1800" dirty="0" smtClean="0"/>
              <a:t>b</a:t>
            </a:r>
            <a:r>
              <a:rPr lang="en-US" sz="1800" dirty="0"/>
              <a:t>;}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(4); </a:t>
            </a:r>
            <a:r>
              <a:rPr lang="en-US" sz="1800" dirty="0">
                <a:solidFill>
                  <a:srgbClr val="00B050"/>
                </a:solidFill>
              </a:rPr>
              <a:t>// 4 5</a:t>
            </a:r>
          </a:p>
          <a:p>
            <a:pPr marL="0" lv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(3, 6); </a:t>
            </a:r>
            <a:r>
              <a:rPr lang="en-US" sz="1800" dirty="0">
                <a:solidFill>
                  <a:srgbClr val="00B050"/>
                </a:solidFill>
              </a:rPr>
              <a:t>// 3 6</a:t>
            </a:r>
            <a:endParaRPr lang="bg-BG" sz="1800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endParaRPr lang="en-US" sz="1800" dirty="0"/>
          </a:p>
          <a:p>
            <a:pPr lvl="0"/>
            <a:r>
              <a:rPr lang="bg-BG" sz="1800" dirty="0">
                <a:solidFill>
                  <a:srgbClr val="FF0000"/>
                </a:solidFill>
              </a:rPr>
              <a:t>Параметрите по подразбиране трябва винаги да са в края!!!</a:t>
            </a:r>
            <a:endParaRPr lang="bg-BG" sz="1800" dirty="0">
              <a:solidFill>
                <a:srgbClr val="FF11FF"/>
              </a:solidFill>
            </a:endParaRPr>
          </a:p>
          <a:p>
            <a:pPr marL="0" lvl="0" indent="0">
              <a:buNone/>
            </a:pPr>
            <a:endParaRPr lang="bg-BG" sz="1800" dirty="0"/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4" name="Slide Number Placeholder 19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75594ED6-BDCD-496D-A5EA-8F5DF4F8E6C9}" type="slidenum">
              <a:t>26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9558" y="6557848"/>
            <a:ext cx="2552126" cy="16363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1676" y="6361471"/>
            <a:ext cx="2552126" cy="359999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9"/>
          <p:cNvSpPr/>
          <p:nvPr/>
        </p:nvSpPr>
        <p:spPr>
          <a:xfrm rot="10799991">
            <a:off x="10006315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95445" cy="6721470"/>
          </a:xfrm>
        </p:spPr>
        <p:txBody>
          <a:bodyPr/>
          <a:lstStyle/>
          <a:p>
            <a:pPr lvl="0"/>
            <a:r>
              <a:rPr lang="bg-BG"/>
              <a:t>Параметри по подразбиране</a:t>
            </a:r>
            <a:endParaRPr lang="en-US"/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4705346" y="140680"/>
            <a:ext cx="7369414" cy="6209324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B0F0"/>
                </a:solidFill>
              </a:rPr>
              <a:t>int</a:t>
            </a:r>
            <a:r>
              <a:rPr lang="en-US" sz="1800" dirty="0"/>
              <a:t> a, </a:t>
            </a:r>
            <a:r>
              <a:rPr lang="en-US" sz="1800" dirty="0" err="1">
                <a:solidFill>
                  <a:srgbClr val="00B0F0"/>
                </a:solidFill>
              </a:rPr>
              <a:t>int</a:t>
            </a:r>
            <a:r>
              <a:rPr lang="en-US" sz="1800" dirty="0"/>
              <a:t> b = 5</a:t>
            </a:r>
            <a:r>
              <a:rPr lang="bg-BG" sz="1800" dirty="0"/>
              <a:t>, </a:t>
            </a:r>
            <a:r>
              <a:rPr lang="en-GB" sz="1800" dirty="0">
                <a:solidFill>
                  <a:srgbClr val="00B0F0"/>
                </a:solidFill>
              </a:rPr>
              <a:t>char</a:t>
            </a:r>
            <a:r>
              <a:rPr lang="en-GB" sz="1800" dirty="0"/>
              <a:t> c = </a:t>
            </a:r>
            <a:r>
              <a:rPr lang="en-GB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‘t‘</a:t>
            </a:r>
            <a:r>
              <a:rPr lang="en-US" sz="1800" dirty="0" smtClean="0"/>
              <a:t>)</a:t>
            </a:r>
          </a:p>
          <a:p>
            <a:pPr marL="0" lvl="0" indent="0">
              <a:buNone/>
            </a:pPr>
            <a:r>
              <a:rPr lang="en-US" sz="1800" dirty="0" smtClean="0"/>
              <a:t>{</a:t>
            </a:r>
          </a:p>
          <a:p>
            <a:pPr marL="0" lvl="0" indent="0">
              <a:buNone/>
            </a:pPr>
            <a:r>
              <a:rPr lang="en-US" sz="1800" dirty="0" err="1" smtClean="0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&lt;&lt;a</a:t>
            </a:r>
            <a:r>
              <a:rPr lang="en-US" sz="1800" dirty="0" smtClean="0"/>
              <a:t>&lt;&lt;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bg-BG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</a:t>
            </a:r>
            <a:r>
              <a:rPr lang="en-US" sz="1800" dirty="0" smtClean="0"/>
              <a:t>&lt;&lt;</a:t>
            </a:r>
            <a:r>
              <a:rPr lang="en-US" sz="1800" dirty="0"/>
              <a:t>b</a:t>
            </a:r>
            <a:r>
              <a:rPr lang="en-US" sz="1800" dirty="0" smtClean="0"/>
              <a:t>&lt;&lt;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bg-BG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</a:t>
            </a:r>
            <a:r>
              <a:rPr lang="en-US" sz="1800" dirty="0" smtClean="0"/>
              <a:t>&lt;&lt;</a:t>
            </a:r>
            <a:r>
              <a:rPr lang="en-US" sz="1800" dirty="0"/>
              <a:t>c</a:t>
            </a:r>
            <a:r>
              <a:rPr lang="en-US" sz="1800" dirty="0" smtClean="0"/>
              <a:t>;</a:t>
            </a:r>
          </a:p>
          <a:p>
            <a:pPr marL="0" lv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(4); </a:t>
            </a:r>
            <a:r>
              <a:rPr lang="en-US" sz="1800" dirty="0">
                <a:solidFill>
                  <a:srgbClr val="00B050"/>
                </a:solidFill>
              </a:rPr>
              <a:t>// 4 5 t</a:t>
            </a:r>
          </a:p>
          <a:p>
            <a:pPr marL="0" lv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(3,6); </a:t>
            </a:r>
            <a:r>
              <a:rPr lang="en-US" sz="1800" dirty="0">
                <a:solidFill>
                  <a:srgbClr val="00B050"/>
                </a:solidFill>
              </a:rPr>
              <a:t>// 3 6 t</a:t>
            </a:r>
          </a:p>
          <a:p>
            <a:pPr marL="0" lv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(3,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‘0’</a:t>
            </a:r>
            <a:r>
              <a:rPr lang="en-US" sz="1800" dirty="0"/>
              <a:t>); </a:t>
            </a:r>
            <a:r>
              <a:rPr lang="bg-BG" sz="1800" dirty="0">
                <a:solidFill>
                  <a:srgbClr val="00B050"/>
                </a:solidFill>
              </a:rPr>
              <a:t>// 3 48 </a:t>
            </a:r>
            <a:r>
              <a:rPr lang="en-GB" sz="1800" dirty="0">
                <a:solidFill>
                  <a:srgbClr val="00B050"/>
                </a:solidFill>
              </a:rPr>
              <a:t>t</a:t>
            </a:r>
            <a:endParaRPr lang="bg-BG" sz="1800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endParaRPr lang="bg-BG" sz="1800" dirty="0"/>
          </a:p>
          <a:p>
            <a:pPr lvl="0"/>
            <a:r>
              <a:rPr lang="en-GB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‘0’ </a:t>
            </a:r>
            <a:r>
              <a:rPr lang="bg-BG" sz="1800" dirty="0"/>
              <a:t>има стойност 48 в </a:t>
            </a:r>
            <a:r>
              <a:rPr lang="en-GB" sz="1800" dirty="0"/>
              <a:t>ASCII =&gt; </a:t>
            </a:r>
            <a:r>
              <a:rPr lang="bg-BG" sz="1800" dirty="0"/>
              <a:t>компилаторът го разглежда като 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bg-BG" sz="1800" dirty="0"/>
              <a:t>със стойност 48</a:t>
            </a:r>
            <a:endParaRPr lang="en-US" sz="1800" dirty="0"/>
          </a:p>
          <a:p>
            <a:pPr lvl="0"/>
            <a:endParaRPr lang="bg-BG" sz="1800" dirty="0">
              <a:solidFill>
                <a:srgbClr val="404040"/>
              </a:solidFill>
            </a:endParaRPr>
          </a:p>
          <a:p>
            <a:pPr lvl="0"/>
            <a:r>
              <a:rPr lang="bg-BG" sz="1800" dirty="0">
                <a:solidFill>
                  <a:srgbClr val="FF0000"/>
                </a:solidFill>
              </a:rPr>
              <a:t>Параметрите по подразбиране винаги са в последователността, в която са дефинирани, не могат да се прескачат</a:t>
            </a:r>
            <a:endParaRPr lang="en-GB" sz="18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bg-BG" sz="1800" dirty="0"/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4" name="Slide Number Placeholder 19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082F191C-78A1-463F-B33A-593ABB6BC34A}" type="slidenum">
              <a:t>27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9558" y="6557848"/>
            <a:ext cx="2552126" cy="16363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1676" y="6361471"/>
            <a:ext cx="2552126" cy="359999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9"/>
          <p:cNvSpPr/>
          <p:nvPr/>
        </p:nvSpPr>
        <p:spPr>
          <a:xfrm rot="10799991">
            <a:off x="10006315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Function Declaration vs. </a:t>
            </a:r>
            <a:br>
              <a:rPr lang="en-US"/>
            </a:br>
            <a:r>
              <a:rPr lang="en-US"/>
              <a:t>Definition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4705356" y="2332890"/>
            <a:ext cx="6648446" cy="4005629"/>
          </a:xfrm>
        </p:spPr>
        <p:txBody>
          <a:bodyPr/>
          <a:lstStyle/>
          <a:p>
            <a:pPr marL="0" lvl="0" indent="0">
              <a:lnSpc>
                <a:spcPct val="94500"/>
              </a:lnSpc>
              <a:buNone/>
            </a:pPr>
            <a:r>
              <a:rPr lang="en-US"/>
              <a:t>Declaration – </a:t>
            </a:r>
            <a:r>
              <a:rPr lang="bg-BG"/>
              <a:t> казва на компилатора,</a:t>
            </a:r>
          </a:p>
          <a:p>
            <a:pPr marL="0" lvl="0" indent="0">
              <a:lnSpc>
                <a:spcPct val="94500"/>
              </a:lnSpc>
              <a:buNone/>
            </a:pPr>
            <a:r>
              <a:rPr lang="bg-BG"/>
              <a:t>Че така функция съществува.</a:t>
            </a:r>
          </a:p>
          <a:p>
            <a:pPr marL="0" lvl="0" indent="0">
              <a:lnSpc>
                <a:spcPct val="94500"/>
              </a:lnSpc>
              <a:buNone/>
            </a:pPr>
            <a:endParaRPr lang="bg-BG"/>
          </a:p>
          <a:p>
            <a:pPr marL="0" lvl="0" indent="0">
              <a:lnSpc>
                <a:spcPct val="94500"/>
              </a:lnSpc>
              <a:buNone/>
            </a:pPr>
            <a:r>
              <a:rPr lang="en-US"/>
              <a:t>Definition – </a:t>
            </a:r>
            <a:r>
              <a:rPr lang="bg-BG"/>
              <a:t>казва на компилатора, какво всъщност прави тази функция(нейната функционалност)</a:t>
            </a:r>
          </a:p>
          <a:p>
            <a:pPr marL="0" lvl="0" indent="0">
              <a:lnSpc>
                <a:spcPct val="94500"/>
              </a:lnSpc>
              <a:buNone/>
            </a:pPr>
            <a:endParaRPr lang="bg-BG"/>
          </a:p>
          <a:p>
            <a:pPr marL="0" lvl="0" indent="0">
              <a:lnSpc>
                <a:spcPct val="94500"/>
              </a:lnSpc>
              <a:buNone/>
            </a:pPr>
            <a:r>
              <a:rPr lang="bg-BG"/>
              <a:t>Една функция може да бъде декларирана, но да не бъде дефинирана.Получаваме компилационна грешка, ако тази функция бъде извикана.</a:t>
            </a:r>
            <a:endParaRPr lang="en-US"/>
          </a:p>
        </p:txBody>
      </p:sp>
      <p:sp>
        <p:nvSpPr>
          <p:cNvPr id="4" name="Slide Number Placeholder 19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E57A3754-B6CF-4276-8199-10AFECE5EC98}" type="slidenum">
              <a:t>28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AutoShape 24"/>
          <p:cNvSpPr/>
          <p:nvPr/>
        </p:nvSpPr>
        <p:spPr>
          <a:xfrm>
            <a:off x="8810362" y="154359"/>
            <a:ext cx="3099815" cy="2596896"/>
          </a:xfrm>
          <a:custGeom>
            <a:avLst>
              <a:gd name="f0" fmla="val 14252"/>
              <a:gd name="f1" fmla="val 14228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0"/>
              <a:gd name="f9" fmla="val 21600"/>
              <a:gd name="f10" fmla="+- 0 0 1"/>
              <a:gd name="f11" fmla="val -2147483647"/>
              <a:gd name="f12" fmla="val 2147483647"/>
              <a:gd name="f13" fmla="val 3590"/>
              <a:gd name="f14" fmla="val 8970"/>
              <a:gd name="f15" fmla="val 12630"/>
              <a:gd name="f16" fmla="val 18010"/>
              <a:gd name="f17" fmla="+- 0 0 180"/>
              <a:gd name="f18" fmla="*/ f6 1 21600"/>
              <a:gd name="f19" fmla="*/ f7 1 21600"/>
              <a:gd name="f20" fmla="pin -2147483647 f0 2147483647"/>
              <a:gd name="f21" fmla="pin -2147483647 f1 2147483647"/>
              <a:gd name="f22" fmla="+- 0 0 f13"/>
              <a:gd name="f23" fmla="+- 3590 0 f8"/>
              <a:gd name="f24" fmla="+- 0 0 f3"/>
              <a:gd name="f25" fmla="+- 21600 0 f16"/>
              <a:gd name="f26" fmla="+- 18010 0 f9"/>
              <a:gd name="f27" fmla="*/ f17 f2 1"/>
              <a:gd name="f28" fmla="+- f20 0 10800"/>
              <a:gd name="f29" fmla="+- f21 0 10800"/>
              <a:gd name="f30" fmla="+- f21 0 21600"/>
              <a:gd name="f31" fmla="+- f20 0 21600"/>
              <a:gd name="f32" fmla="val f20"/>
              <a:gd name="f33" fmla="val f21"/>
              <a:gd name="f34" fmla="*/ f20 f18 1"/>
              <a:gd name="f35" fmla="*/ f21 f19 1"/>
              <a:gd name="f36" fmla="*/ 800 f18 1"/>
              <a:gd name="f37" fmla="*/ 20800 f18 1"/>
              <a:gd name="f38" fmla="*/ 20800 f19 1"/>
              <a:gd name="f39" fmla="*/ 800 f19 1"/>
              <a:gd name="f40" fmla="abs f22"/>
              <a:gd name="f41" fmla="abs f23"/>
              <a:gd name="f42" fmla="?: f22 f24 f3"/>
              <a:gd name="f43" fmla="?: f22 f3 f24"/>
              <a:gd name="f44" fmla="?: f22 f4 f3"/>
              <a:gd name="f45" fmla="?: f22 f3 f4"/>
              <a:gd name="f46" fmla="abs f25"/>
              <a:gd name="f47" fmla="?: f23 f24 f3"/>
              <a:gd name="f48" fmla="?: f23 f3 f24"/>
              <a:gd name="f49" fmla="?: f25 0 f2"/>
              <a:gd name="f50" fmla="?: f25 f2 0"/>
              <a:gd name="f51" fmla="abs f26"/>
              <a:gd name="f52" fmla="?: f25 f24 f3"/>
              <a:gd name="f53" fmla="?: f25 f3 f24"/>
              <a:gd name="f54" fmla="?: f25 f4 f3"/>
              <a:gd name="f55" fmla="?: f25 f3 f4"/>
              <a:gd name="f56" fmla="?: f26 f24 f3"/>
              <a:gd name="f57" fmla="?: f26 f3 f24"/>
              <a:gd name="f58" fmla="?: f22 0 f2"/>
              <a:gd name="f59" fmla="?: f22 f2 0"/>
              <a:gd name="f60" fmla="*/ f27 1 f5"/>
              <a:gd name="f61" fmla="abs f28"/>
              <a:gd name="f62" fmla="abs f29"/>
              <a:gd name="f63" fmla="?: f22 f45 f44"/>
              <a:gd name="f64" fmla="?: f22 f44 f45"/>
              <a:gd name="f65" fmla="?: f23 f43 f42"/>
              <a:gd name="f66" fmla="?: f23 f50 f49"/>
              <a:gd name="f67" fmla="?: f23 f49 f50"/>
              <a:gd name="f68" fmla="?: f25 f47 f48"/>
              <a:gd name="f69" fmla="?: f25 f55 f54"/>
              <a:gd name="f70" fmla="?: f25 f54 f55"/>
              <a:gd name="f71" fmla="?: f26 f53 f52"/>
              <a:gd name="f72" fmla="?: f26 f59 f58"/>
              <a:gd name="f73" fmla="?: f26 f58 f59"/>
              <a:gd name="f74" fmla="?: f22 f56 f57"/>
              <a:gd name="f75" fmla="*/ f32 f18 1"/>
              <a:gd name="f76" fmla="*/ f33 f19 1"/>
              <a:gd name="f77" fmla="+- f60 0 f3"/>
              <a:gd name="f78" fmla="+- f61 0 f62"/>
              <a:gd name="f79" fmla="+- f62 0 f61"/>
              <a:gd name="f80" fmla="?: f23 f64 f63"/>
              <a:gd name="f81" fmla="?: f25 f66 f67"/>
              <a:gd name="f82" fmla="?: f26 f70 f69"/>
              <a:gd name="f83" fmla="?: f22 f72 f73"/>
              <a:gd name="f84" fmla="?: f29 f10 f78"/>
              <a:gd name="f85" fmla="?: f29 f78 f10"/>
              <a:gd name="f86" fmla="?: f28 f10 f79"/>
              <a:gd name="f87" fmla="?: f28 f79 f10"/>
              <a:gd name="f88" fmla="?: f20 f10 f84"/>
              <a:gd name="f89" fmla="?: f20 f10 f85"/>
              <a:gd name="f90" fmla="?: f30 f86 f10"/>
              <a:gd name="f91" fmla="?: f30 f87 f10"/>
              <a:gd name="f92" fmla="?: f31 f85 f10"/>
              <a:gd name="f93" fmla="?: f31 f84 f10"/>
              <a:gd name="f94" fmla="?: f21 f10 f87"/>
              <a:gd name="f95" fmla="?: f21 f10 f86"/>
              <a:gd name="f96" fmla="?: f88 f20 0"/>
              <a:gd name="f97" fmla="?: f88 f21 6280"/>
              <a:gd name="f98" fmla="?: f89 f20 0"/>
              <a:gd name="f99" fmla="?: f89 f21 15320"/>
              <a:gd name="f100" fmla="?: f90 f20 6280"/>
              <a:gd name="f101" fmla="?: f90 f21 21600"/>
              <a:gd name="f102" fmla="?: f91 f20 15320"/>
              <a:gd name="f103" fmla="?: f91 f21 21600"/>
              <a:gd name="f104" fmla="?: f92 f20 21600"/>
              <a:gd name="f105" fmla="?: f92 f21 15320"/>
              <a:gd name="f106" fmla="?: f93 f20 21600"/>
              <a:gd name="f107" fmla="?: f93 f21 6280"/>
              <a:gd name="f108" fmla="?: f94 f20 15320"/>
              <a:gd name="f109" fmla="?: f94 f21 0"/>
              <a:gd name="f110" fmla="?: f95 f20 6280"/>
              <a:gd name="f111" fmla="?: f95 f21 0"/>
            </a:gdLst>
            <a:ahLst>
              <a:ahXY gdRefX="f0" minX="f11" maxX="f12" gdRefY="f1" minY="f11" maxY="f12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75" y="f76"/>
              </a:cxn>
            </a:cxnLst>
            <a:rect l="f36" t="f39" r="f37" b="f38"/>
            <a:pathLst>
              <a:path w="21600" h="21600">
                <a:moveTo>
                  <a:pt x="f13" y="f8"/>
                </a:moveTo>
                <a:arcTo wR="f40" hR="f41" stAng="f80" swAng="f65"/>
                <a:lnTo>
                  <a:pt x="f96" y="f97"/>
                </a:lnTo>
                <a:lnTo>
                  <a:pt x="f8" y="f14"/>
                </a:lnTo>
                <a:lnTo>
                  <a:pt x="f8" y="f15"/>
                </a:lnTo>
                <a:lnTo>
                  <a:pt x="f98" y="f99"/>
                </a:lnTo>
                <a:lnTo>
                  <a:pt x="f8" y="f16"/>
                </a:lnTo>
                <a:arcTo wR="f41" hR="f46" stAng="f81" swAng="f68"/>
                <a:lnTo>
                  <a:pt x="f100" y="f101"/>
                </a:lnTo>
                <a:lnTo>
                  <a:pt x="f14" y="f9"/>
                </a:lnTo>
                <a:lnTo>
                  <a:pt x="f15" y="f9"/>
                </a:lnTo>
                <a:lnTo>
                  <a:pt x="f102" y="f103"/>
                </a:lnTo>
                <a:lnTo>
                  <a:pt x="f16" y="f9"/>
                </a:lnTo>
                <a:arcTo wR="f46" hR="f51" stAng="f82" swAng="f71"/>
                <a:lnTo>
                  <a:pt x="f104" y="f105"/>
                </a:lnTo>
                <a:lnTo>
                  <a:pt x="f9" y="f15"/>
                </a:lnTo>
                <a:lnTo>
                  <a:pt x="f9" y="f14"/>
                </a:lnTo>
                <a:lnTo>
                  <a:pt x="f106" y="f107"/>
                </a:lnTo>
                <a:lnTo>
                  <a:pt x="f9" y="f13"/>
                </a:lnTo>
                <a:arcTo wR="f51" hR="f40" stAng="f83" swAng="f74"/>
                <a:lnTo>
                  <a:pt x="f108" y="f109"/>
                </a:lnTo>
                <a:lnTo>
                  <a:pt x="f15" y="f8"/>
                </a:lnTo>
                <a:lnTo>
                  <a:pt x="f14" y="f8"/>
                </a:lnTo>
                <a:lnTo>
                  <a:pt x="f110" y="f111"/>
                </a:lnTo>
                <a:close/>
              </a:path>
            </a:pathLst>
          </a:custGeom>
          <a:solidFill>
            <a:srgbClr val="11869D">
              <a:alpha val="80000"/>
            </a:srgbClr>
          </a:solidFill>
          <a:ln w="19046" cap="flat">
            <a:solidFill>
              <a:srgbClr val="000000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Declaration – function’s name, return type and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parameters</a:t>
            </a:r>
          </a:p>
        </p:txBody>
      </p:sp>
      <p:sp>
        <p:nvSpPr>
          <p:cNvPr id="6" name="Rectangle 11"/>
          <p:cNvSpPr/>
          <p:nvPr/>
        </p:nvSpPr>
        <p:spPr>
          <a:xfrm>
            <a:off x="1145313" y="6557848"/>
            <a:ext cx="2552126" cy="163622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7" name="Rectangle 12"/>
          <p:cNvSpPr/>
          <p:nvPr/>
        </p:nvSpPr>
        <p:spPr>
          <a:xfrm>
            <a:off x="3697431" y="6557848"/>
            <a:ext cx="2552126" cy="16363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8" name="Rectangle 13"/>
          <p:cNvSpPr/>
          <p:nvPr/>
        </p:nvSpPr>
        <p:spPr>
          <a:xfrm>
            <a:off x="6249558" y="6557848"/>
            <a:ext cx="2552126" cy="16363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9" name="Rectangle 14"/>
          <p:cNvSpPr/>
          <p:nvPr/>
        </p:nvSpPr>
        <p:spPr>
          <a:xfrm>
            <a:off x="8801676" y="6361471"/>
            <a:ext cx="2552126" cy="359999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10" name="Isosceles Triangle 15"/>
          <p:cNvSpPr/>
          <p:nvPr/>
        </p:nvSpPr>
        <p:spPr>
          <a:xfrm rot="10799991">
            <a:off x="10006315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612474"/>
            <a:ext cx="4096109" cy="854808"/>
          </a:xfrm>
        </p:spPr>
        <p:txBody>
          <a:bodyPr/>
          <a:lstStyle/>
          <a:p>
            <a:pPr lvl="0"/>
            <a:r>
              <a:rPr lang="bg-BG"/>
              <a:t>Какво е функция ?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226393" y="1693752"/>
            <a:ext cx="8524164" cy="4351336"/>
          </a:xfrm>
        </p:spPr>
        <p:txBody>
          <a:bodyPr/>
          <a:lstStyle/>
          <a:p>
            <a:pPr lvl="0">
              <a:buClr>
                <a:srgbClr val="234465"/>
              </a:buClr>
            </a:pPr>
            <a:r>
              <a:rPr lang="ru-RU" sz="2400" dirty="0"/>
              <a:t>(</a:t>
            </a:r>
            <a:r>
              <a:rPr lang="ru-RU" sz="2400" dirty="0" err="1"/>
              <a:t>именувано</a:t>
            </a:r>
            <a:r>
              <a:rPr lang="ru-RU" sz="2400" dirty="0"/>
              <a:t>)парче код, </a:t>
            </a:r>
            <a:r>
              <a:rPr lang="ru-RU" sz="2400" dirty="0" err="1"/>
              <a:t>което</a:t>
            </a:r>
            <a:r>
              <a:rPr lang="ru-RU" sz="2400" dirty="0"/>
              <a:t> </a:t>
            </a:r>
            <a:r>
              <a:rPr lang="ru-RU" sz="2400" dirty="0" err="1"/>
              <a:t>изпълнява</a:t>
            </a:r>
            <a:r>
              <a:rPr lang="ru-RU" sz="2400" dirty="0"/>
              <a:t> </a:t>
            </a:r>
            <a:r>
              <a:rPr lang="ru-RU" sz="2400" dirty="0" err="1"/>
              <a:t>някакво</a:t>
            </a:r>
            <a:r>
              <a:rPr lang="ru-RU" sz="2400" dirty="0"/>
              <a:t> действие.</a:t>
            </a:r>
          </a:p>
          <a:p>
            <a:pPr lvl="0">
              <a:buClr>
                <a:srgbClr val="234465"/>
              </a:buClr>
            </a:pPr>
            <a:r>
              <a:rPr lang="ru-RU" sz="2400" dirty="0" err="1"/>
              <a:t>Може</a:t>
            </a:r>
            <a:r>
              <a:rPr lang="ru-RU" sz="2400" dirty="0"/>
              <a:t>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извикано</a:t>
            </a:r>
            <a:r>
              <a:rPr lang="ru-RU" sz="2400" dirty="0"/>
              <a:t> от друг код,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използван</a:t>
            </a:r>
            <a:r>
              <a:rPr lang="ru-RU" sz="2400" dirty="0"/>
              <a:t> </a:t>
            </a:r>
            <a:r>
              <a:rPr lang="ru-RU" sz="2400" dirty="0" smtClean="0"/>
              <a:t>многократно.</a:t>
            </a:r>
            <a:endParaRPr lang="ru-RU" sz="2400" dirty="0"/>
          </a:p>
          <a:p>
            <a:pPr lvl="0">
              <a:buClr>
                <a:srgbClr val="234465"/>
              </a:buClr>
            </a:pPr>
            <a:r>
              <a:rPr lang="ru-RU" sz="2400" dirty="0" err="1"/>
              <a:t>Може</a:t>
            </a:r>
            <a:r>
              <a:rPr lang="ru-RU" sz="2400" dirty="0"/>
              <a:t> да приема </a:t>
            </a:r>
            <a:r>
              <a:rPr lang="ru-RU" sz="2400" dirty="0" err="1"/>
              <a:t>параметри</a:t>
            </a:r>
            <a:r>
              <a:rPr lang="ru-RU" sz="2400" dirty="0"/>
              <a:t> и да </a:t>
            </a:r>
            <a:r>
              <a:rPr lang="ru-RU" sz="2400" dirty="0" err="1"/>
              <a:t>връща</a:t>
            </a:r>
            <a:r>
              <a:rPr lang="ru-RU" sz="2400" dirty="0"/>
              <a:t> даден </a:t>
            </a:r>
            <a:r>
              <a:rPr lang="ru-RU" sz="2400" dirty="0" err="1"/>
              <a:t>резултат</a:t>
            </a:r>
            <a:r>
              <a:rPr lang="ru-RU" sz="2400" dirty="0"/>
              <a:t>/</a:t>
            </a:r>
            <a:r>
              <a:rPr lang="ru-RU" sz="2400" dirty="0" err="1"/>
              <a:t>стойност</a:t>
            </a:r>
            <a:r>
              <a:rPr lang="ru-RU" sz="2400" dirty="0"/>
              <a:t>.</a:t>
            </a:r>
          </a:p>
          <a:p>
            <a:pPr lvl="0">
              <a:buClr>
                <a:srgbClr val="234465"/>
              </a:buClr>
            </a:pPr>
            <a:r>
              <a:rPr lang="ru-RU" sz="2400" dirty="0" err="1"/>
              <a:t>Освобождава</a:t>
            </a:r>
            <a:r>
              <a:rPr lang="ru-RU" sz="2400" dirty="0"/>
              <a:t> </a:t>
            </a:r>
            <a:r>
              <a:rPr lang="ru-RU" sz="2400" dirty="0" err="1"/>
              <a:t>място</a:t>
            </a:r>
            <a:r>
              <a:rPr lang="ru-RU" sz="2400" dirty="0"/>
              <a:t> в </a:t>
            </a:r>
            <a:r>
              <a:rPr lang="en-US" sz="2400" dirty="0">
                <a:solidFill>
                  <a:srgbClr val="00B0F0"/>
                </a:solidFill>
              </a:rPr>
              <a:t>main()</a:t>
            </a:r>
            <a:endParaRPr lang="bg-BG" sz="2400" dirty="0">
              <a:solidFill>
                <a:srgbClr val="00B0F0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2400" dirty="0">
                <a:solidFill>
                  <a:srgbClr val="00B0F0"/>
                </a:solidFill>
              </a:rPr>
              <a:t>main()</a:t>
            </a:r>
            <a:r>
              <a:rPr lang="bg-BG" sz="2400" dirty="0">
                <a:solidFill>
                  <a:srgbClr val="00B0F0"/>
                </a:solidFill>
              </a:rPr>
              <a:t> </a:t>
            </a:r>
            <a:r>
              <a:rPr lang="bg-BG" sz="2400" dirty="0"/>
              <a:t>е функция.</a:t>
            </a:r>
            <a:endParaRPr lang="ru-RU" sz="2400" dirty="0"/>
          </a:p>
          <a:p>
            <a:pPr lvl="0">
              <a:buClr>
                <a:srgbClr val="234465"/>
              </a:buClr>
            </a:pPr>
            <a:endParaRPr lang="en-US" sz="3200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06EBB918-9173-43EE-A0C6-2A44643D788A}" type="slidenum">
              <a:t>3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5313" y="513060"/>
            <a:ext cx="4096109" cy="854808"/>
          </a:xfrm>
        </p:spPr>
        <p:txBody>
          <a:bodyPr/>
          <a:lstStyle/>
          <a:p>
            <a:pPr lvl="0"/>
            <a:r>
              <a:rPr lang="bg-BG"/>
              <a:t>Синтаксис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31613" y="1546789"/>
            <a:ext cx="8746126" cy="4714417"/>
          </a:xfrm>
        </p:spPr>
        <p:txBody>
          <a:bodyPr>
            <a:noAutofit/>
          </a:bodyPr>
          <a:lstStyle/>
          <a:p>
            <a:pPr lvl="0"/>
            <a:r>
              <a:rPr lang="bg-BG" dirty="0"/>
              <a:t>&lt;сигнатура&gt; &lt;идентификатор&gt; (</a:t>
            </a:r>
            <a:r>
              <a:rPr lang="en-GB" dirty="0"/>
              <a:t>[&lt;</a:t>
            </a:r>
            <a:r>
              <a:rPr lang="bg-BG" dirty="0"/>
              <a:t>формални_параметри&gt;</a:t>
            </a:r>
            <a:r>
              <a:rPr lang="en-GB" dirty="0"/>
              <a:t>]</a:t>
            </a:r>
            <a:r>
              <a:rPr lang="bg-BG" dirty="0"/>
              <a:t>){ &lt;тяло&gt; }</a:t>
            </a:r>
          </a:p>
          <a:p>
            <a:pPr lvl="0"/>
            <a:endParaRPr lang="bg-BG" dirty="0"/>
          </a:p>
          <a:p>
            <a:pPr lvl="0"/>
            <a:r>
              <a:rPr lang="bg-BG" dirty="0"/>
              <a:t> &lt;сигнатура&gt; </a:t>
            </a:r>
            <a:r>
              <a:rPr lang="bg-BG" dirty="0" smtClean="0"/>
              <a:t> -  </a:t>
            </a:r>
            <a:r>
              <a:rPr lang="bg-BG" dirty="0"/>
              <a:t>[ &lt;тип_резултат&gt; | </a:t>
            </a:r>
            <a:r>
              <a:rPr lang="en-GB" dirty="0"/>
              <a:t>void ] </a:t>
            </a:r>
            <a:endParaRPr lang="bg-BG" dirty="0"/>
          </a:p>
          <a:p>
            <a:pPr lvl="1"/>
            <a:r>
              <a:rPr lang="en-GB" dirty="0"/>
              <a:t>void = </a:t>
            </a:r>
            <a:r>
              <a:rPr lang="bg-BG" dirty="0"/>
              <a:t>празен тип, не връща </a:t>
            </a:r>
            <a:r>
              <a:rPr lang="bg-BG" dirty="0" smtClean="0"/>
              <a:t>резултат</a:t>
            </a:r>
            <a:endParaRPr lang="bg-BG" dirty="0"/>
          </a:p>
          <a:p>
            <a:pPr lvl="1"/>
            <a:r>
              <a:rPr lang="bg-BG" dirty="0"/>
              <a:t>Ако типът на резултата се пропусне, подразбира се </a:t>
            </a:r>
            <a:r>
              <a:rPr lang="en-GB" dirty="0" err="1"/>
              <a:t>int</a:t>
            </a:r>
            <a:endParaRPr lang="bg-BG" dirty="0"/>
          </a:p>
          <a:p>
            <a:pPr lvl="0"/>
            <a:endParaRPr lang="bg-BG" dirty="0"/>
          </a:p>
          <a:p>
            <a:pPr lvl="0"/>
            <a:r>
              <a:rPr lang="bg-BG" dirty="0"/>
              <a:t>Ако функция със сигнатура различна от </a:t>
            </a:r>
            <a:r>
              <a:rPr lang="en-GB" dirty="0"/>
              <a:t>void</a:t>
            </a:r>
            <a:r>
              <a:rPr lang="bg-BG" dirty="0"/>
              <a:t> не връща стойност се получава грешка при </a:t>
            </a:r>
            <a:r>
              <a:rPr lang="bg-BG" dirty="0" smtClean="0"/>
              <a:t>компилация.</a:t>
            </a:r>
            <a:endParaRPr lang="bg-BG" dirty="0"/>
          </a:p>
          <a:p>
            <a:pPr lvl="0"/>
            <a:r>
              <a:rPr lang="bg-BG" dirty="0"/>
              <a:t>Ако има формални параметри, то трябва да се специфицира типът </a:t>
            </a:r>
            <a:r>
              <a:rPr lang="bg-BG" dirty="0" smtClean="0"/>
              <a:t>им.</a:t>
            </a:r>
            <a:endParaRPr lang="bg-BG" dirty="0"/>
          </a:p>
          <a:p>
            <a:pPr lvl="0"/>
            <a:r>
              <a:rPr lang="bg-BG" dirty="0"/>
              <a:t>Ако параметър е примитивен тип данна или някакъв обект, то се създава нов обект в </a:t>
            </a:r>
            <a:r>
              <a:rPr lang="en-GB" dirty="0"/>
              <a:t>scope</a:t>
            </a:r>
            <a:r>
              <a:rPr lang="bg-BG" dirty="0"/>
              <a:t>-а</a:t>
            </a:r>
            <a:r>
              <a:rPr lang="en-GB" dirty="0"/>
              <a:t> </a:t>
            </a:r>
            <a:r>
              <a:rPr lang="bg-BG" dirty="0"/>
              <a:t>на функцията!</a:t>
            </a:r>
            <a:endParaRPr lang="en-GB" dirty="0"/>
          </a:p>
          <a:p>
            <a:pPr lvl="0"/>
            <a:endParaRPr lang="bg-BG" dirty="0"/>
          </a:p>
          <a:p>
            <a:pPr lvl="0">
              <a:buClr>
                <a:srgbClr val="234465"/>
              </a:buClr>
            </a:pPr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C373E99D-2CEE-49DF-871C-94754978AE93}" type="slidenum">
              <a:t>4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5313" y="521683"/>
            <a:ext cx="4096109" cy="854808"/>
          </a:xfrm>
        </p:spPr>
        <p:txBody>
          <a:bodyPr/>
          <a:lstStyle/>
          <a:p>
            <a:pPr lvl="0"/>
            <a:r>
              <a:rPr lang="bg-BG"/>
              <a:t>Извикване на ф-я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553574" y="1649074"/>
            <a:ext cx="8524164" cy="4351336"/>
          </a:xfrm>
        </p:spPr>
        <p:txBody>
          <a:bodyPr/>
          <a:lstStyle/>
          <a:p>
            <a:pPr lvl="0"/>
            <a:r>
              <a:rPr lang="ru-RU" sz="2400"/>
              <a:t>&lt;име&gt;(</a:t>
            </a:r>
            <a:r>
              <a:rPr lang="en-GB" sz="2400"/>
              <a:t>[</a:t>
            </a:r>
            <a:r>
              <a:rPr lang="ru-RU" sz="2400"/>
              <a:t>&lt;фактически_параметри&gt;</a:t>
            </a:r>
            <a:r>
              <a:rPr lang="en-GB" sz="2400"/>
              <a:t>]</a:t>
            </a:r>
            <a:r>
              <a:rPr lang="ru-RU" sz="2400"/>
              <a:t>);</a:t>
            </a:r>
          </a:p>
          <a:p>
            <a:pPr lvl="0"/>
            <a:endParaRPr lang="ru-RU" sz="2400"/>
          </a:p>
          <a:p>
            <a:pPr lvl="0"/>
            <a:r>
              <a:rPr lang="ru-RU" sz="2400"/>
              <a:t>Извикването на функция всъщност е операция с много висок приоритет</a:t>
            </a:r>
          </a:p>
          <a:p>
            <a:pPr lvl="0"/>
            <a:endParaRPr lang="ru-RU" sz="2400"/>
          </a:p>
          <a:p>
            <a:pPr lvl="0"/>
            <a:r>
              <a:rPr lang="bg-BG" sz="2400"/>
              <a:t>Използването на функции/Извикването на функции е почти същото като използването на променливи.</a:t>
            </a:r>
          </a:p>
          <a:p>
            <a:pPr lvl="0"/>
            <a:r>
              <a:rPr lang="bg-BG" sz="2400"/>
              <a:t>Пишем </a:t>
            </a:r>
            <a:r>
              <a:rPr lang="en-US" sz="2400" b="1">
                <a:solidFill>
                  <a:srgbClr val="17B2D1"/>
                </a:solidFill>
              </a:rPr>
              <a:t>()</a:t>
            </a:r>
            <a:r>
              <a:rPr lang="bg-BG" sz="2400" b="1">
                <a:solidFill>
                  <a:srgbClr val="FFA000"/>
                </a:solidFill>
              </a:rPr>
              <a:t> </a:t>
            </a:r>
            <a:r>
              <a:rPr lang="bg-BG" sz="2400" b="1"/>
              <a:t>след функцията, като може да съдържа параметри.</a:t>
            </a:r>
            <a:endParaRPr lang="en-US" sz="240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4F9D99D5-F305-434E-A36A-9107C4F631C2}" type="slidenum">
              <a:t>5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5313" y="532263"/>
            <a:ext cx="6420057" cy="833658"/>
          </a:xfrm>
        </p:spPr>
        <p:txBody>
          <a:bodyPr/>
          <a:lstStyle/>
          <a:p>
            <a:pPr lvl="0"/>
            <a:r>
              <a:rPr lang="bg-BG" dirty="0" smtClean="0"/>
              <a:t>Оператор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553574" y="1649074"/>
            <a:ext cx="8524164" cy="435133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ru-RU" sz="3000" dirty="0"/>
              <a:t>Оператор за </a:t>
            </a:r>
            <a:r>
              <a:rPr lang="ru-RU" sz="3000" dirty="0" err="1"/>
              <a:t>връщане</a:t>
            </a:r>
            <a:r>
              <a:rPr lang="ru-RU" sz="3000" dirty="0"/>
              <a:t> на </a:t>
            </a:r>
            <a:r>
              <a:rPr lang="ru-RU" sz="3000" dirty="0" err="1"/>
              <a:t>резултат</a:t>
            </a:r>
            <a:r>
              <a:rPr lang="ru-RU" sz="3000" dirty="0"/>
              <a:t> на функция</a:t>
            </a:r>
          </a:p>
          <a:p>
            <a:pPr lvl="0">
              <a:lnSpc>
                <a:spcPct val="70000"/>
              </a:lnSpc>
            </a:pPr>
            <a:endParaRPr lang="ru-RU" sz="3000" dirty="0"/>
          </a:p>
          <a:p>
            <a:pPr lvl="0">
              <a:lnSpc>
                <a:spcPct val="70000"/>
              </a:lnSpc>
            </a:pPr>
            <a:r>
              <a:rPr lang="ru-RU" sz="3000" dirty="0"/>
              <a:t> </a:t>
            </a:r>
            <a:r>
              <a:rPr lang="ru-RU" sz="3000" dirty="0" err="1"/>
              <a:t>Типът</a:t>
            </a:r>
            <a:r>
              <a:rPr lang="ru-RU" sz="3000" dirty="0"/>
              <a:t> на &lt;</a:t>
            </a:r>
            <a:r>
              <a:rPr lang="ru-RU" sz="3000" dirty="0" err="1"/>
              <a:t>израз</a:t>
            </a:r>
            <a:r>
              <a:rPr lang="ru-RU" sz="3000" dirty="0"/>
              <a:t>&gt; се </a:t>
            </a:r>
            <a:r>
              <a:rPr lang="ru-RU" sz="3000" dirty="0" err="1"/>
              <a:t>съпоставя</a:t>
            </a:r>
            <a:r>
              <a:rPr lang="ru-RU" sz="3000" dirty="0"/>
              <a:t> с типа на </a:t>
            </a:r>
            <a:r>
              <a:rPr lang="ru-RU" sz="3000" dirty="0" err="1"/>
              <a:t>резултата</a:t>
            </a:r>
            <a:r>
              <a:rPr lang="ru-RU" sz="3000" dirty="0"/>
              <a:t> на </a:t>
            </a:r>
            <a:r>
              <a:rPr lang="ru-RU" sz="3000" dirty="0" err="1"/>
              <a:t>функцията</a:t>
            </a:r>
            <a:r>
              <a:rPr lang="ru-RU" sz="3000" dirty="0"/>
              <a:t> </a:t>
            </a:r>
            <a:r>
              <a:rPr lang="ru-RU" sz="3000" dirty="0" err="1"/>
              <a:t>ако</a:t>
            </a:r>
            <a:r>
              <a:rPr lang="ru-RU" sz="3000" dirty="0"/>
              <a:t> се </a:t>
            </a:r>
            <a:r>
              <a:rPr lang="ru-RU" sz="3000" dirty="0" err="1"/>
              <a:t>налага</a:t>
            </a:r>
            <a:r>
              <a:rPr lang="ru-RU" sz="3000" dirty="0"/>
              <a:t>, </a:t>
            </a:r>
            <a:r>
              <a:rPr lang="ru-RU" sz="3000" dirty="0" err="1"/>
              <a:t>прави</a:t>
            </a:r>
            <a:r>
              <a:rPr lang="ru-RU" sz="3000" dirty="0"/>
              <a:t> се </a:t>
            </a:r>
            <a:r>
              <a:rPr lang="ru-RU" sz="3000" dirty="0" err="1"/>
              <a:t>преобразуване</a:t>
            </a:r>
            <a:r>
              <a:rPr lang="ru-RU" sz="3000" dirty="0"/>
              <a:t> на </a:t>
            </a:r>
            <a:r>
              <a:rPr lang="ru-RU" sz="3000" dirty="0" err="1"/>
              <a:t>типовете</a:t>
            </a:r>
            <a:endParaRPr lang="ru-RU" sz="3000" dirty="0"/>
          </a:p>
          <a:p>
            <a:pPr lvl="0">
              <a:lnSpc>
                <a:spcPct val="70000"/>
              </a:lnSpc>
            </a:pPr>
            <a:endParaRPr lang="ru-RU" sz="3000" dirty="0"/>
          </a:p>
          <a:p>
            <a:pPr lvl="0">
              <a:lnSpc>
                <a:spcPct val="70000"/>
              </a:lnSpc>
            </a:pPr>
            <a:r>
              <a:rPr lang="ru-RU" sz="3000" dirty="0" err="1"/>
              <a:t>Работата</a:t>
            </a:r>
            <a:r>
              <a:rPr lang="ru-RU" sz="3000" dirty="0"/>
              <a:t> на </a:t>
            </a:r>
            <a:r>
              <a:rPr lang="ru-RU" sz="3000" dirty="0" err="1"/>
              <a:t>функцията</a:t>
            </a:r>
            <a:r>
              <a:rPr lang="ru-RU" sz="3000" dirty="0"/>
              <a:t> се </a:t>
            </a:r>
            <a:r>
              <a:rPr lang="ru-RU" sz="3000" dirty="0" err="1"/>
              <a:t>прекратява</a:t>
            </a:r>
            <a:r>
              <a:rPr lang="ru-RU" sz="3000" dirty="0"/>
              <a:t> </a:t>
            </a:r>
            <a:r>
              <a:rPr lang="ru-RU" sz="3000" dirty="0" err="1"/>
              <a:t>незабавно</a:t>
            </a:r>
            <a:endParaRPr lang="ru-RU" sz="3000" dirty="0"/>
          </a:p>
          <a:p>
            <a:pPr lvl="0">
              <a:lnSpc>
                <a:spcPct val="70000"/>
              </a:lnSpc>
            </a:pPr>
            <a:endParaRPr lang="ru-RU" sz="3000" dirty="0"/>
          </a:p>
          <a:p>
            <a:pPr lvl="0">
              <a:lnSpc>
                <a:spcPct val="70000"/>
              </a:lnSpc>
            </a:pPr>
            <a:r>
              <a:rPr lang="bg-BG" sz="3000" dirty="0"/>
              <a:t>При сигнатура </a:t>
            </a:r>
            <a:r>
              <a:rPr lang="en-GB" sz="3000" dirty="0"/>
              <a:t>void</a:t>
            </a:r>
            <a:r>
              <a:rPr lang="bg-BG" sz="3000" dirty="0"/>
              <a:t>, </a:t>
            </a:r>
            <a:r>
              <a:rPr lang="en-GB" sz="3000" dirty="0"/>
              <a:t>return </a:t>
            </a:r>
            <a:r>
              <a:rPr lang="bg-BG" sz="3000" dirty="0"/>
              <a:t>не връща нищо, а просто прекъсва функцията (не е задължителен)</a:t>
            </a:r>
            <a:endParaRPr lang="ru-RU" sz="3000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2836B8BA-0719-454F-A0DB-BA851E1C62CC}" type="slidenum">
              <a:t>6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6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7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8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9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48192" y="575395"/>
            <a:ext cx="525348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35443F96-D4D6-44FD-A23D-6BFD58A0CEFA}" type="slidenum">
              <a:t>7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918127" y="1498966"/>
            <a:ext cx="6110734" cy="1910876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FF9933"/>
                </a:solidFill>
                <a:latin typeface="Consolas" pitchFamily="49"/>
              </a:rPr>
              <a:t>#include&lt;iostream&gt;</a:t>
            </a: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17B2D1"/>
                </a:solidFill>
                <a:latin typeface="Consolas" pitchFamily="49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en-US" b="1">
                <a:latin typeface="Consolas" pitchFamily="49"/>
              </a:rPr>
              <a:t>helloWorld()</a:t>
            </a:r>
            <a:r>
              <a:rPr lang="en-US" b="1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en-US" b="1">
                <a:latin typeface="Consolas" pitchFamily="49"/>
              </a:rPr>
              <a:t>{</a:t>
            </a: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latin typeface="Consolas" pitchFamily="49"/>
              </a:rPr>
              <a:t>std::cout &lt;&lt; </a:t>
            </a:r>
            <a:r>
              <a:rPr lang="en-US" b="1">
                <a:solidFill>
                  <a:srgbClr val="FF9933"/>
                </a:solidFill>
                <a:latin typeface="Consolas" pitchFamily="49"/>
              </a:rPr>
              <a:t>“Hello World!”</a:t>
            </a:r>
            <a:r>
              <a:rPr lang="en-US" b="1">
                <a:latin typeface="Consolas" pitchFamily="49"/>
              </a:rPr>
              <a:t> &lt;&lt;std::endl;</a:t>
            </a:r>
          </a:p>
          <a:p>
            <a:pPr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latin typeface="Consolas" pitchFamily="49"/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4470245" y="3409843"/>
            <a:ext cx="6110734" cy="2372547"/>
          </a:xfrm>
          <a:prstGeom prst="rect">
            <a:avLst/>
          </a:prstGeom>
          <a:solidFill>
            <a:srgbClr val="FFFFFF">
              <a:alpha val="15000"/>
            </a:srgbClr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143999" tIns="107999" rIns="143999" bIns="107999" anchor="t" anchorCtr="0" compatLnSpc="1">
            <a:spAutoFit/>
          </a:bodyPr>
          <a:lstStyle/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main() {</a:t>
            </a:r>
          </a:p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 helloWorld();</a:t>
            </a:r>
          </a:p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 </a:t>
            </a:r>
            <a:r>
              <a:rPr lang="en-US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return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0;</a:t>
            </a:r>
          </a:p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}</a:t>
            </a:r>
          </a:p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FFFFFF"/>
              </a:solidFill>
              <a:uFillTx/>
              <a:latin typeface="Consolas" pitchFamily="49"/>
              <a:cs typeface="Consolas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9478" y="229139"/>
            <a:ext cx="10448812" cy="1037697"/>
          </a:xfrm>
        </p:spPr>
        <p:txBody>
          <a:bodyPr/>
          <a:lstStyle/>
          <a:p>
            <a:pPr lvl="0"/>
            <a:r>
              <a:rPr lang="bg-BG" sz="3600"/>
              <a:t>Пример</a:t>
            </a:r>
            <a:r>
              <a:rPr lang="en-US" sz="3600"/>
              <a:t> - </a:t>
            </a:r>
            <a:r>
              <a:rPr lang="bg-BG" sz="3600"/>
              <a:t>Функция намираща сбора на 5 числа</a:t>
            </a:r>
            <a:br>
              <a:rPr lang="bg-BG" sz="3600"/>
            </a:br>
            <a:endParaRPr lang="en-US" sz="3600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270BFBF1-C207-43DD-AC9E-F3067B30BF4F}" type="slidenum">
              <a:t>8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2791873" y="4481628"/>
            <a:ext cx="6622752" cy="1449214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GB" b="1" dirty="0">
                <a:latin typeface="Consolas" pitchFamily="49"/>
              </a:rPr>
              <a:t> Sum (</a:t>
            </a:r>
            <a:r>
              <a:rPr lang="en-GB" b="1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GB" b="1" dirty="0">
                <a:latin typeface="Consolas" pitchFamily="49"/>
              </a:rPr>
              <a:t> a, </a:t>
            </a:r>
            <a:r>
              <a:rPr lang="en-GB" b="1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GB" b="1" dirty="0">
                <a:latin typeface="Consolas" pitchFamily="49"/>
              </a:rPr>
              <a:t> b, </a:t>
            </a:r>
            <a:r>
              <a:rPr lang="en-GB" b="1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GB" b="1" dirty="0">
                <a:latin typeface="Consolas" pitchFamily="49"/>
              </a:rPr>
              <a:t> c, </a:t>
            </a:r>
            <a:r>
              <a:rPr lang="en-GB" b="1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GB" b="1" dirty="0">
                <a:latin typeface="Consolas" pitchFamily="49"/>
              </a:rPr>
              <a:t> d, </a:t>
            </a:r>
            <a:r>
              <a:rPr lang="en-GB" b="1" dirty="0" err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GB" b="1" dirty="0">
                <a:latin typeface="Consolas" pitchFamily="49"/>
              </a:rPr>
              <a:t> e) {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latin typeface="Consolas" pitchFamily="49"/>
              </a:rPr>
              <a:t>	</a:t>
            </a:r>
            <a:r>
              <a:rPr lang="en-GB" b="1" dirty="0">
                <a:solidFill>
                  <a:srgbClr val="17B2D1"/>
                </a:solidFill>
                <a:latin typeface="Consolas" pitchFamily="49"/>
              </a:rPr>
              <a:t>return</a:t>
            </a:r>
            <a:r>
              <a:rPr lang="en-GB" b="1" dirty="0">
                <a:latin typeface="Consolas" pitchFamily="49"/>
              </a:rPr>
              <a:t> (a + b + c + d + e);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latin typeface="Consolas" pitchFamily="49"/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791873" y="1436331"/>
            <a:ext cx="6622752" cy="1910876"/>
          </a:xfrm>
          <a:prstGeom prst="rect">
            <a:avLst/>
          </a:prstGeom>
          <a:solidFill>
            <a:srgbClr val="FFFFFF">
              <a:alpha val="15000"/>
            </a:srgbClr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143999" tIns="107999" rIns="143999" bIns="107999" anchor="t" anchorCtr="0" compatLnSpc="1">
            <a:spAutoFit/>
          </a:bodyPr>
          <a:lstStyle/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Sum (</a:t>
            </a: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a, </a:t>
            </a: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b, </a:t>
            </a: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c, </a:t>
            </a: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d, </a:t>
            </a: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e) {</a:t>
            </a:r>
          </a:p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	</a:t>
            </a: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int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temp = a + b + c + d + e;</a:t>
            </a:r>
          </a:p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	</a:t>
            </a:r>
            <a:r>
              <a:rPr lang="en-GB" sz="2000" b="1" i="0" u="none" strike="noStrike" kern="1200" cap="none" spc="0" baseline="0">
                <a:solidFill>
                  <a:srgbClr val="17B2D1"/>
                </a:solidFill>
                <a:uFillTx/>
                <a:latin typeface="Consolas" pitchFamily="49"/>
                <a:cs typeface="Consolas" pitchFamily="49"/>
              </a:rPr>
              <a:t>return</a:t>
            </a: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 temp;</a:t>
            </a:r>
          </a:p>
          <a:p>
            <a:pPr marL="0" marR="0" lvl="0" indent="0" algn="l" defTabSz="1218438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>
                <a:solidFill>
                  <a:srgbClr val="FFFFFF"/>
                </a:solidFill>
                <a:uFillTx/>
                <a:latin typeface="Consolas" pitchFamily="49"/>
                <a:cs typeface="Consolas" pitchFamily="49"/>
              </a:rPr>
              <a:t>}</a:t>
            </a:r>
          </a:p>
        </p:txBody>
      </p:sp>
      <p:sp>
        <p:nvSpPr>
          <p:cNvPr id="11" name="Down Arrow 2"/>
          <p:cNvSpPr/>
          <p:nvPr/>
        </p:nvSpPr>
        <p:spPr>
          <a:xfrm>
            <a:off x="5460732" y="3394471"/>
            <a:ext cx="1126303" cy="103989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17B2D1"/>
          </a:solidFill>
          <a:ln w="12701" cap="flat">
            <a:solidFill>
              <a:srgbClr val="3B509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9BE5F4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5313" y="2689543"/>
            <a:ext cx="3696324" cy="833658"/>
          </a:xfrm>
        </p:spPr>
        <p:txBody>
          <a:bodyPr/>
          <a:lstStyle/>
          <a:p>
            <a:pPr lvl="0"/>
            <a:r>
              <a:rPr lang="bg-BG"/>
              <a:t>Пример</a:t>
            </a:r>
            <a:endParaRPr lang="en-US"/>
          </a:p>
        </p:txBody>
      </p:sp>
      <p:sp>
        <p:nvSpPr>
          <p:cNvPr id="3" name="Slide Number Placeholder 3"/>
          <p:cNvSpPr txBox="1"/>
          <p:nvPr/>
        </p:nvSpPr>
        <p:spPr>
          <a:xfrm>
            <a:off x="11353803" y="6361471"/>
            <a:ext cx="838203" cy="359999"/>
          </a:xfrm>
          <a:prstGeom prst="rect">
            <a:avLst/>
          </a:prstGeom>
          <a:solidFill>
            <a:srgbClr val="262626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PAGE </a:t>
            </a:r>
            <a:fld id="{8D87FE8A-2CA9-402F-94F3-7646F65A2FA8}" type="slidenum">
              <a:t>9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145313" y="6361471"/>
            <a:ext cx="2552126" cy="359999"/>
          </a:xfrm>
          <a:prstGeom prst="rect">
            <a:avLst/>
          </a:prstGeom>
          <a:gradFill>
            <a:gsLst>
              <a:gs pos="0">
                <a:srgbClr val="17B2D1"/>
              </a:gs>
              <a:gs pos="100000">
                <a:srgbClr val="404040"/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First Skill</a:t>
            </a:r>
          </a:p>
        </p:txBody>
      </p:sp>
      <p:sp>
        <p:nvSpPr>
          <p:cNvPr id="5" name="Rectangle 9"/>
          <p:cNvSpPr/>
          <p:nvPr/>
        </p:nvSpPr>
        <p:spPr>
          <a:xfrm>
            <a:off x="3697431" y="6561999"/>
            <a:ext cx="2552126" cy="159471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Second Skill</a:t>
            </a:r>
          </a:p>
        </p:txBody>
      </p:sp>
      <p:sp>
        <p:nvSpPr>
          <p:cNvPr id="6" name="Rectangle 10"/>
          <p:cNvSpPr/>
          <p:nvPr/>
        </p:nvSpPr>
        <p:spPr>
          <a:xfrm>
            <a:off x="6249558" y="6561999"/>
            <a:ext cx="2552126" cy="159471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Third Skill</a:t>
            </a:r>
          </a:p>
        </p:txBody>
      </p:sp>
      <p:sp>
        <p:nvSpPr>
          <p:cNvPr id="7" name="Rectangle 11"/>
          <p:cNvSpPr/>
          <p:nvPr/>
        </p:nvSpPr>
        <p:spPr>
          <a:xfrm>
            <a:off x="8801676" y="6561999"/>
            <a:ext cx="2552126" cy="159471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8" name="Isosceles Triangle 13"/>
          <p:cNvSpPr/>
          <p:nvPr/>
        </p:nvSpPr>
        <p:spPr>
          <a:xfrm rot="10799991">
            <a:off x="2349943" y="6271567"/>
            <a:ext cx="142847" cy="9156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5559643" y="458160"/>
            <a:ext cx="6110734" cy="5296424"/>
          </a:xfrm>
          <a:solidFill>
            <a:srgbClr val="FFFFFF">
              <a:alpha val="15000"/>
            </a:srgbClr>
          </a:solidFill>
          <a:ln w="12701">
            <a:solidFill>
              <a:srgbClr val="000000"/>
            </a:solidFill>
            <a:prstDash val="solid"/>
          </a:ln>
        </p:spPr>
        <p:txBody>
          <a:bodyPr lIns="143999" tIns="107999" rIns="143999" bIns="107999">
            <a:spAutoFit/>
          </a:bodyPr>
          <a:lstStyle/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solidFill>
                  <a:srgbClr val="17B2D1"/>
                </a:solidFill>
                <a:latin typeface="Consolas" pitchFamily="49"/>
              </a:rPr>
              <a:t>bool</a:t>
            </a:r>
            <a:r>
              <a:rPr lang="en-GB" b="1">
                <a:latin typeface="Consolas" pitchFamily="49"/>
              </a:rPr>
              <a:t> ValidateData(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int</a:t>
            </a:r>
            <a:r>
              <a:rPr lang="en-GB" b="1">
                <a:latin typeface="Consolas" pitchFamily="49"/>
              </a:rPr>
              <a:t> a) {</a:t>
            </a:r>
            <a:endParaRPr lang="bg-BG" b="1"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if</a:t>
            </a:r>
            <a:r>
              <a:rPr lang="en-GB" b="1">
                <a:latin typeface="Consolas" pitchFamily="49"/>
              </a:rPr>
              <a:t> (a &gt;= 1000) {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	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return</a:t>
            </a:r>
            <a:r>
              <a:rPr lang="en-GB" b="1">
                <a:latin typeface="Consolas" pitchFamily="49"/>
              </a:rPr>
              <a:t> true;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}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if</a:t>
            </a:r>
            <a:r>
              <a:rPr lang="en-GB" b="1">
                <a:latin typeface="Consolas" pitchFamily="49"/>
              </a:rPr>
              <a:t> (a % 2 != 0) {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		</a:t>
            </a:r>
            <a:r>
              <a:rPr lang="en-GB" b="1">
                <a:solidFill>
                  <a:srgbClr val="17B2D1"/>
                </a:solidFill>
                <a:latin typeface="Consolas" pitchFamily="49"/>
              </a:rPr>
              <a:t>return</a:t>
            </a:r>
            <a:r>
              <a:rPr lang="en-GB" b="1">
                <a:latin typeface="Consolas" pitchFamily="49"/>
              </a:rPr>
              <a:t> false;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      }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latin typeface="Consolas" pitchFamily="49"/>
              </a:rPr>
              <a:t>}</a:t>
            </a: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b="1">
              <a:solidFill>
                <a:srgbClr val="404040"/>
              </a:solidFill>
              <a:latin typeface="Consolas" pitchFamily="49"/>
            </a:endParaRPr>
          </a:p>
          <a:p>
            <a:pPr marL="0" lvl="0"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solidFill>
                  <a:srgbClr val="00B050"/>
                </a:solidFill>
                <a:latin typeface="Consolas" pitchFamily="49"/>
              </a:rPr>
              <a:t>// </a:t>
            </a:r>
            <a:r>
              <a:rPr lang="bg-BG" b="1">
                <a:solidFill>
                  <a:srgbClr val="00B050"/>
                </a:solidFill>
                <a:latin typeface="Consolas" pitchFamily="49"/>
              </a:rPr>
              <a:t>Грешка при компилиране</a:t>
            </a:r>
            <a:r>
              <a:rPr lang="en-GB" b="1">
                <a:solidFill>
                  <a:srgbClr val="00B050"/>
                </a:solidFill>
                <a:latin typeface="Consolas" pitchFamily="49"/>
              </a:rPr>
              <a:t>(undefined behaviour)</a:t>
            </a:r>
            <a:r>
              <a:rPr lang="bg-BG" b="1">
                <a:solidFill>
                  <a:srgbClr val="00B050"/>
                </a:solidFill>
                <a:latin typeface="Consolas" pitchFamily="49"/>
              </a:rPr>
              <a:t>, защото не всички възможни изходи връщат стойност</a:t>
            </a:r>
            <a:endParaRPr lang="en-GB" b="1">
              <a:solidFill>
                <a:srgbClr val="00B050"/>
              </a:solidFill>
              <a:latin typeface="Consolas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Classic%20corporate%20teach%20a%20course%20with%20animation</Template>
  <TotalTime>40</TotalTime>
  <Words>1715</Words>
  <Application>Microsoft Office PowerPoint</Application>
  <PresentationFormat>Widescreen</PresentationFormat>
  <Paragraphs>389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 Theme</vt:lpstr>
      <vt:lpstr>Функции</vt:lpstr>
      <vt:lpstr>Summary</vt:lpstr>
      <vt:lpstr>Какво е функция ?</vt:lpstr>
      <vt:lpstr>Синтаксис</vt:lpstr>
      <vt:lpstr>Извикване на ф-я</vt:lpstr>
      <vt:lpstr>Оператор return</vt:lpstr>
      <vt:lpstr>Пример</vt:lpstr>
      <vt:lpstr>Пример - Функция намираща сбора на 5 числа </vt:lpstr>
      <vt:lpstr>Пример</vt:lpstr>
      <vt:lpstr>Q&amp;A</vt:lpstr>
      <vt:lpstr>Пояснение относно параметрите</vt:lpstr>
      <vt:lpstr>Пример</vt:lpstr>
      <vt:lpstr>Пример</vt:lpstr>
      <vt:lpstr>Пример</vt:lpstr>
      <vt:lpstr>Пример</vt:lpstr>
      <vt:lpstr>Пример</vt:lpstr>
      <vt:lpstr>Reference/Pointer</vt:lpstr>
      <vt:lpstr>Пример</vt:lpstr>
      <vt:lpstr>Пример</vt:lpstr>
      <vt:lpstr>Overloading</vt:lpstr>
      <vt:lpstr>Overloading</vt:lpstr>
      <vt:lpstr>Overloading</vt:lpstr>
      <vt:lpstr>Пример</vt:lpstr>
      <vt:lpstr>Пример</vt:lpstr>
      <vt:lpstr>Как да ги променим?</vt:lpstr>
      <vt:lpstr>Параметри по подразбиране</vt:lpstr>
      <vt:lpstr>Параметри по подразбиране</vt:lpstr>
      <vt:lpstr>Function Declaration vs.  Definition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Home</dc:creator>
  <cp:lastModifiedBy>Home</cp:lastModifiedBy>
  <cp:revision>12</cp:revision>
  <dcterms:created xsi:type="dcterms:W3CDTF">2020-11-16T07:30:29Z</dcterms:created>
  <dcterms:modified xsi:type="dcterms:W3CDTF">2021-11-04T20:03:32Z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