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embeddedFontLst>
    <p:embeddedFont>
      <p:font typeface="Lexend Medium"/>
      <p:regular r:id="rId29"/>
      <p:bold r:id="rId30"/>
    </p:embeddedFont>
    <p:embeddedFont>
      <p:font typeface="Old Standard TT"/>
      <p:regular r:id="rId31"/>
      <p:bold r:id="rId32"/>
      <p: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exendMedium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ldStandardTT-regular.fntdata"/><Relationship Id="rId30" Type="http://schemas.openxmlformats.org/officeDocument/2006/relationships/font" Target="fonts/LexendMedium-bold.fntdata"/><Relationship Id="rId11" Type="http://schemas.openxmlformats.org/officeDocument/2006/relationships/slide" Target="slides/slide6.xml"/><Relationship Id="rId33" Type="http://schemas.openxmlformats.org/officeDocument/2006/relationships/font" Target="fonts/OldStandardTT-italic.fntdata"/><Relationship Id="rId10" Type="http://schemas.openxmlformats.org/officeDocument/2006/relationships/slide" Target="slides/slide5.xml"/><Relationship Id="rId32" Type="http://schemas.openxmlformats.org/officeDocument/2006/relationships/font" Target="fonts/OldStandardTT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r>
              <a:rPr lang="en"/>
              <a:t>entralized, digital (automated)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a3e13dde83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a3e13dde83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9e0394b34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9e0394b34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9de0dba58f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9de0dba58f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9e0394b34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9e0394b34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a3e13dde83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a3e13dde83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9e0394b34d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9e0394b34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a3e13dde83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a3e13dde83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9e0394b34d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9e0394b34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9a86610fab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9a86610fab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ANUP ICON LAGA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9d025ae72f_0_3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9d025ae72f_0_3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management - task assignment, progress tracking, continuous performance analysis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 service - payments, cost estimation, order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Finance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Archives - files, rating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9d025ae72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9d025ae72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a3e13dde83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a3e13dde83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a3e13dde83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a3e13dde83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a3e13dde83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a3e13dde8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a3e13dde83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a3e13dde83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9a86610fa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9a86610fa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9d025ae72f_0_3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9d025ae72f_0_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9de0dba58f_2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9de0dba58f_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9de0dba58f_2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9de0dba58f_2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9de0dba58f_2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9de0dba58f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a3e13dde83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a3e13dde83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Rate of predefined fields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Manual cost input of new fields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9e0394b34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9e0394b34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Rate of predefined fields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Manual cost input of new fields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311700" y="516475"/>
            <a:ext cx="8118600" cy="70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Creative Production Management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453200" y="2292300"/>
            <a:ext cx="8520600" cy="11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</a:rPr>
              <a:t>Group - 4</a:t>
            </a:r>
            <a:endParaRPr sz="21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500">
                <a:solidFill>
                  <a:schemeClr val="lt1"/>
                </a:solidFill>
              </a:rPr>
              <a:t>1805067, 1805068, 1805077, 1805082, 1805087, 1805093</a:t>
            </a:r>
            <a:endParaRPr sz="1500">
              <a:solidFill>
                <a:schemeClr val="lt1"/>
              </a:solidFill>
            </a:endParaRPr>
          </a:p>
        </p:txBody>
      </p:sp>
      <p:cxnSp>
        <p:nvCxnSpPr>
          <p:cNvPr id="61" name="Google Shape;61;p13"/>
          <p:cNvCxnSpPr/>
          <p:nvPr/>
        </p:nvCxnSpPr>
        <p:spPr>
          <a:xfrm>
            <a:off x="453200" y="1259000"/>
            <a:ext cx="11055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" name="Google Shape;62;p13"/>
          <p:cNvSpPr/>
          <p:nvPr/>
        </p:nvSpPr>
        <p:spPr>
          <a:xfrm>
            <a:off x="523550" y="3466725"/>
            <a:ext cx="983400" cy="276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Management</a:t>
            </a:r>
            <a:endParaRPr/>
          </a:p>
        </p:txBody>
      </p:sp>
      <p:sp>
        <p:nvSpPr>
          <p:cNvPr id="119" name="Google Shape;119;p22"/>
          <p:cNvSpPr txBox="1"/>
          <p:nvPr>
            <p:ph idx="1" type="body"/>
          </p:nvPr>
        </p:nvSpPr>
        <p:spPr>
          <a:xfrm>
            <a:off x="311700" y="1457450"/>
            <a:ext cx="8520600" cy="31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House Task Assignment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Client Service Officer would assign</a:t>
            </a:r>
            <a:r>
              <a:rPr lang="en"/>
              <a:t> tasks based on the load of all designers and their expertise.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Tasks assigned to Vendors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work order will be generated mentioning the details of the task and the cost agreed by both the client and the vendor.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Management</a:t>
            </a:r>
            <a:endParaRPr/>
          </a:p>
        </p:txBody>
      </p:sp>
      <p:sp>
        <p:nvSpPr>
          <p:cNvPr id="125" name="Google Shape;125;p23"/>
          <p:cNvSpPr txBox="1"/>
          <p:nvPr>
            <p:ph idx="1" type="body"/>
          </p:nvPr>
        </p:nvSpPr>
        <p:spPr>
          <a:xfrm>
            <a:off x="311700" y="1457450"/>
            <a:ext cx="8520600" cy="31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In-House Task Assignment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Assignment of tasks based on the load and expertise of the designers by Client Service.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Tasks </a:t>
            </a:r>
            <a:r>
              <a:rPr lang="en"/>
              <a:t>assign</a:t>
            </a:r>
            <a:r>
              <a:rPr lang="en"/>
              <a:t>ed to Vendors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Generation of </a:t>
            </a:r>
            <a:r>
              <a:rPr lang="en"/>
              <a:t>work order according to prior agreement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Progress Tracking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Role-specific dashboards for tracking progress and deadline information.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Management</a:t>
            </a:r>
            <a:endParaRPr/>
          </a:p>
        </p:txBody>
      </p:sp>
      <p:sp>
        <p:nvSpPr>
          <p:cNvPr id="131" name="Google Shape;131;p24"/>
          <p:cNvSpPr txBox="1"/>
          <p:nvPr>
            <p:ph idx="1" type="body"/>
          </p:nvPr>
        </p:nvSpPr>
        <p:spPr>
          <a:xfrm>
            <a:off x="311700" y="1457450"/>
            <a:ext cx="8520600" cy="31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Progress Tracking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dashboard will be in place for keeping track of ongoing tasks with their deadline.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Top Management and Client Service can observe the progress of the ongoing tasks throughout the organization.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Members of the Creative Team can observe the progress of their own tasks.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Tasks outsourced to Vendors will also show up in the dashboard.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Tasks exceeding deadlines will be displayed in different color in the dashboard.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Management</a:t>
            </a:r>
            <a:endParaRPr/>
          </a:p>
        </p:txBody>
      </p:sp>
      <p:sp>
        <p:nvSpPr>
          <p:cNvPr id="137" name="Google Shape;137;p25"/>
          <p:cNvSpPr txBox="1"/>
          <p:nvPr>
            <p:ph idx="1" type="body"/>
          </p:nvPr>
        </p:nvSpPr>
        <p:spPr>
          <a:xfrm>
            <a:off x="311700" y="1457450"/>
            <a:ext cx="8520600" cy="31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Progress Tracking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Role-specific dashboards for tracking progress and deadline information.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Archive Management</a:t>
            </a:r>
            <a:endParaRPr/>
          </a:p>
        </p:txBody>
      </p:sp>
      <p:sp>
        <p:nvSpPr>
          <p:cNvPr id="143" name="Google Shape;143;p26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Client Service Officers (CSO) are in charge of Archives.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Upon receiving a content from the creative team, CSO will add that to the archives after inclusion of necessary metadata.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CSO can rate the creative content</a:t>
            </a:r>
            <a:r>
              <a:rPr lang="en"/>
              <a:t>s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Creative Team has the ability to search extensively through the archive for inspiration.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Archive Management</a:t>
            </a:r>
            <a:endParaRPr/>
          </a:p>
        </p:txBody>
      </p:sp>
      <p:sp>
        <p:nvSpPr>
          <p:cNvPr id="149" name="Google Shape;149;p27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Completed contents archived by Client Service for future references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Archived along with important metadata regarding related task and rating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 Evaluation</a:t>
            </a:r>
            <a:endParaRPr/>
          </a:p>
        </p:txBody>
      </p:sp>
      <p:sp>
        <p:nvSpPr>
          <p:cNvPr id="155" name="Google Shape;155;p28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Top Management and Client Service will be able to see th evaluate the performance of the individual members of the Creative Team based on their volume of work </a:t>
            </a:r>
            <a:r>
              <a:rPr lang="en"/>
              <a:t>against</a:t>
            </a:r>
            <a:r>
              <a:rPr lang="en"/>
              <a:t> time required and the quality of work.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 Evaluation</a:t>
            </a:r>
            <a:endParaRPr/>
          </a:p>
        </p:txBody>
      </p:sp>
      <p:sp>
        <p:nvSpPr>
          <p:cNvPr id="161" name="Google Shape;161;p29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Review of performance according to work per time and quality of completed work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Related examples</a:t>
            </a:r>
            <a:endParaRPr/>
          </a:p>
        </p:txBody>
      </p:sp>
      <p:pic>
        <p:nvPicPr>
          <p:cNvPr id="167" name="Google Shape;16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2375" y="1408400"/>
            <a:ext cx="1275550" cy="12755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8" name="Google Shape;168;p30"/>
          <p:cNvGrpSpPr/>
          <p:nvPr/>
        </p:nvGrpSpPr>
        <p:grpSpPr>
          <a:xfrm>
            <a:off x="554075" y="1744200"/>
            <a:ext cx="2093325" cy="701950"/>
            <a:chOff x="573675" y="1588975"/>
            <a:chExt cx="2093325" cy="701950"/>
          </a:xfrm>
        </p:grpSpPr>
        <p:pic>
          <p:nvPicPr>
            <p:cNvPr id="169" name="Google Shape;169;p3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73675" y="1588975"/>
              <a:ext cx="701950" cy="7019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0" name="Google Shape;170;p30"/>
            <p:cNvSpPr txBox="1"/>
            <p:nvPr/>
          </p:nvSpPr>
          <p:spPr>
            <a:xfrm>
              <a:off x="1391400" y="1632150"/>
              <a:ext cx="12756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latin typeface="Lexend Medium"/>
                  <a:ea typeface="Lexend Medium"/>
                  <a:cs typeface="Lexend Medium"/>
                  <a:sym typeface="Lexend Medium"/>
                </a:rPr>
                <a:t>slack</a:t>
              </a:r>
              <a:endParaRPr sz="2800">
                <a:latin typeface="Lexend Medium"/>
                <a:ea typeface="Lexend Medium"/>
                <a:cs typeface="Lexend Medium"/>
                <a:sym typeface="Lexend Medium"/>
              </a:endParaRP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Modules</a:t>
            </a:r>
            <a:endParaRPr/>
          </a:p>
        </p:txBody>
      </p:sp>
      <p:pic>
        <p:nvPicPr>
          <p:cNvPr id="176" name="Google Shape;17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7699" y="1112925"/>
            <a:ext cx="7625498" cy="361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bg>
      <p:bgPr>
        <a:solidFill>
          <a:schemeClr val="accent1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type="ctr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Overview</a:t>
            </a:r>
            <a:endParaRPr/>
          </a:p>
        </p:txBody>
      </p:sp>
      <p:sp>
        <p:nvSpPr>
          <p:cNvPr id="68" name="Google Shape;68;p14"/>
          <p:cNvSpPr txBox="1"/>
          <p:nvPr/>
        </p:nvSpPr>
        <p:spPr>
          <a:xfrm>
            <a:off x="509400" y="2391350"/>
            <a:ext cx="79521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28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ld Standard TT"/>
              <a:buNone/>
            </a:pPr>
            <a:r>
              <a:rPr lang="en" sz="19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Client and cost management (ANUP)</a:t>
            </a:r>
            <a:endParaRPr sz="19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228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ld Standard TT"/>
              <a:buNone/>
            </a:pPr>
            <a:r>
              <a:rPr lang="en" sz="19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Task delegation and assignment (ANUP)</a:t>
            </a:r>
            <a:endParaRPr sz="19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311700" y="1017725"/>
            <a:ext cx="75420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A centralized system for the regulation of creative content production</a:t>
            </a:r>
            <a:endParaRPr sz="19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2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Order Placement</a:t>
            </a:r>
            <a:endParaRPr/>
          </a:p>
        </p:txBody>
      </p:sp>
      <p:sp>
        <p:nvSpPr>
          <p:cNvPr id="182" name="Google Shape;182;p32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Taking orders from clients through a well defined form.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Orders taken at different rates depending on the type of customers.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3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Payment</a:t>
            </a:r>
            <a:endParaRPr/>
          </a:p>
        </p:txBody>
      </p:sp>
      <p:sp>
        <p:nvSpPr>
          <p:cNvPr id="188" name="Google Shape;188;p33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Retainer clients would have a defined cards of standard costs and a personal discount per this type of client.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 hoc clients would need to discuss his requirements and negotiate an amount up front or via email.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Payment Gateway will be in place for receiving payments (advance and final).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Finance</a:t>
            </a:r>
            <a:endParaRPr/>
          </a:p>
        </p:txBody>
      </p:sp>
      <p:sp>
        <p:nvSpPr>
          <p:cNvPr id="194" name="Google Shape;194;p3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Keeps track of </a:t>
            </a:r>
            <a:endParaRPr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Payment of already delivered orders</a:t>
            </a:r>
            <a:endParaRPr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Designers’ salary</a:t>
            </a:r>
            <a:endParaRPr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Suppliers’ cost</a:t>
            </a:r>
            <a:endParaRPr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Finalized orders with agreed cost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Calculates</a:t>
            </a:r>
            <a:endParaRPr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Net profit at the end of a month/year</a:t>
            </a:r>
            <a:endParaRPr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Estimated profit at the end of a month/year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Management</a:t>
            </a:r>
            <a:endParaRPr/>
          </a:p>
        </p:txBody>
      </p:sp>
      <p:sp>
        <p:nvSpPr>
          <p:cNvPr id="200" name="Google Shape;200;p35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Client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Retainer Client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Ad Hoc Client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Designer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Manager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1152475"/>
            <a:ext cx="8520600" cy="163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The process involving the demand and production of creative content is very tedious and primitive</a:t>
            </a:r>
            <a:endParaRPr sz="1900"/>
          </a:p>
          <a:p>
            <a:pPr indent="-349250" lvl="0" marL="457200" rtl="0" algn="l">
              <a:spcBef>
                <a:spcPts val="100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No suitable platform uniting the client and the organization of content creators is available </a:t>
            </a:r>
            <a:endParaRPr sz="19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Modules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Cost Estimation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Task Management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Archive Management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Performance Analysis</a:t>
            </a:r>
            <a:endParaRPr/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0675" y="1171600"/>
            <a:ext cx="5278177" cy="238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Top Management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Client Service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Creative Team</a:t>
            </a:r>
            <a:endParaRPr/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5100" y="1058225"/>
            <a:ext cx="3337074" cy="2172024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Roles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Flow of Control</a:t>
            </a:r>
            <a:endParaRPr/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8038" y="2007888"/>
            <a:ext cx="6487926" cy="112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Delegation</a:t>
            </a:r>
            <a:endParaRPr/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62011" y="1740625"/>
            <a:ext cx="2819974" cy="223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Cost Estimation</a:t>
            </a:r>
            <a:endParaRPr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In House Development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Requirements breakdown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Specific cost according to certain types of works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Manual cost input of new types of works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Vendors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Cost Estimation taken from the outside contractor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Costs would be finalized upon client’s approval.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Cost Estimation</a:t>
            </a:r>
            <a:endParaRPr/>
          </a:p>
        </p:txBody>
      </p:sp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In-House Assignment 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Requirements breakdown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Work-specific cost (with manual inclusion of new types)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Vendors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Cost Estimation taken from the outside contractor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Costs would be finalized upon client’s approval.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