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294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279" r:id="rId20"/>
    <p:sldId id="287" r:id="rId21"/>
    <p:sldId id="313" r:id="rId22"/>
    <p:sldId id="314" r:id="rId23"/>
    <p:sldId id="315" r:id="rId24"/>
    <p:sldId id="269" r:id="rId25"/>
    <p:sldId id="320" r:id="rId26"/>
    <p:sldId id="270" r:id="rId27"/>
    <p:sldId id="317" r:id="rId28"/>
    <p:sldId id="318" r:id="rId29"/>
    <p:sldId id="321" r:id="rId30"/>
    <p:sldId id="323" r:id="rId31"/>
    <p:sldId id="326" r:id="rId32"/>
    <p:sldId id="322" r:id="rId33"/>
    <p:sldId id="324" r:id="rId34"/>
    <p:sldId id="319" r:id="rId35"/>
    <p:sldId id="325" r:id="rId36"/>
    <p:sldId id="331" r:id="rId37"/>
    <p:sldId id="327" r:id="rId38"/>
    <p:sldId id="330" r:id="rId39"/>
    <p:sldId id="328" r:id="rId40"/>
    <p:sldId id="332" r:id="rId41"/>
    <p:sldId id="329" r:id="rId42"/>
    <p:sldId id="333" r:id="rId43"/>
    <p:sldId id="334" r:id="rId44"/>
    <p:sldId id="335" r:id="rId45"/>
    <p:sldId id="340" r:id="rId46"/>
    <p:sldId id="336" r:id="rId47"/>
    <p:sldId id="337" r:id="rId48"/>
    <p:sldId id="341" r:id="rId49"/>
    <p:sldId id="339" r:id="rId50"/>
    <p:sldId id="342" r:id="rId51"/>
    <p:sldId id="343" r:id="rId52"/>
    <p:sldId id="344" r:id="rId53"/>
    <p:sldId id="345" r:id="rId54"/>
    <p:sldId id="346" r:id="rId55"/>
    <p:sldId id="348" r:id="rId56"/>
    <p:sldId id="349" r:id="rId57"/>
    <p:sldId id="352" r:id="rId58"/>
    <p:sldId id="350" r:id="rId59"/>
    <p:sldId id="266" r:id="rId60"/>
    <p:sldId id="353" r:id="rId61"/>
    <p:sldId id="35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27" autoAdjust="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98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P1, P2, and 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4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6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245-897C-3B5C-83E0-6D5DBC4F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Netfilter</a:t>
            </a:r>
            <a:r>
              <a:rPr lang="en-US" dirty="0"/>
              <a:t>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CC1D6-165B-521E-24A9-0143E5E9A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30380"/>
            <a:ext cx="10972800" cy="3665603"/>
          </a:xfrm>
        </p:spPr>
      </p:pic>
    </p:spTree>
    <p:extLst>
      <p:ext uri="{BB962C8B-B14F-4D97-AF65-F5344CB8AC3E}">
        <p14:creationId xmlns:p14="http://schemas.microsoft.com/office/powerpoint/2010/main" val="402324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516-004B-590D-02C9-39F5B3C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Netfilter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1C58-5ECA-8359-9683-7A901E49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Filtering: Stateless Firewall</a:t>
            </a:r>
          </a:p>
          <a:p>
            <a:r>
              <a:rPr lang="en-US" dirty="0"/>
              <a:t>Connection Tracking: Stateful Firewall</a:t>
            </a:r>
          </a:p>
          <a:p>
            <a:r>
              <a:rPr lang="en-US" dirty="0"/>
              <a:t>Packet Address Translation: NAT</a:t>
            </a:r>
          </a:p>
          <a:p>
            <a:r>
              <a:rPr lang="en-US" dirty="0"/>
              <a:t>Further Packet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38543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291-6876-E88A-02E1-D39FFA34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Module: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EC4D2-50EC-FC54-5C21-587A2071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75556" cy="4525963"/>
          </a:xfrm>
        </p:spPr>
      </p:pic>
    </p:spTree>
    <p:extLst>
      <p:ext uri="{BB962C8B-B14F-4D97-AF65-F5344CB8AC3E}">
        <p14:creationId xmlns:p14="http://schemas.microsoft.com/office/powerpoint/2010/main" val="44781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F001-71CD-F05B-8DE3-B71E8C71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23BF-847C-2E86-DADD-688A8F44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r>
              <a:rPr lang="en-US" dirty="0"/>
              <a:t>Compilation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5328C-3204-DDFE-A97D-1F7C2A45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8555197" cy="1496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C1C73-7CC9-D4D6-CEBF-96476B05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42353"/>
            <a:ext cx="705901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0B41-126B-1539-7397-BBC80E1B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Module: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54FA-D0A6-D4CF-94C2-7FCE04DC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the kernel printout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dmesg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A30F-8F29-3D13-AE35-EDBE0D22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059010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B6452-D090-7A21-F904-0A057CB0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83269"/>
            <a:ext cx="578248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7700-0E50-481B-AC9E-705AAE87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Netfilter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F0E70-3205-38D1-E1DF-A93BBD5FE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30381"/>
            <a:ext cx="10117323" cy="3379820"/>
          </a:xfrm>
        </p:spPr>
      </p:pic>
    </p:spTree>
    <p:extLst>
      <p:ext uri="{BB962C8B-B14F-4D97-AF65-F5344CB8AC3E}">
        <p14:creationId xmlns:p14="http://schemas.microsoft.com/office/powerpoint/2010/main" val="30986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449-234F-6823-1DCC-79702A38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Hook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E4C81-D4C3-A964-156A-EFB85A6A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5906765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63EAB-A76F-EEED-D0A4-AD6BEEC8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76400"/>
            <a:ext cx="4612476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90813-6A38-7A09-12A0-2FA9A34F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5440362"/>
            <a:ext cx="2841660" cy="8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E13-95F7-CF55-3D23-125B8666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7D5B3-678F-F01B-DB83-7DC42BB4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125694" cy="2162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90789-D6B7-0F88-C3E8-77702443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7200"/>
            <a:ext cx="576342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4E7D-2657-A4E7-BCB0-79CD7611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Hook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9165F-D124-113F-FFC8-3F5DC1B0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57400"/>
            <a:ext cx="7573432" cy="14956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75636-56CF-F670-DAFD-D463B020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78" y="4343400"/>
            <a:ext cx="376628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GB" dirty="0"/>
              <a:t>Verdict on Packets (Return Values)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200" y="1536633"/>
            <a:ext cx="10363200" cy="4555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NF_ACCEPT</a:t>
            </a:r>
            <a:r>
              <a:rPr lang="en-GB" sz="2800" dirty="0">
                <a:solidFill>
                  <a:srgbClr val="000000"/>
                </a:solidFill>
              </a:rPr>
              <a:t>:  Let the packet flow through the stack</a:t>
            </a:r>
          </a:p>
          <a:p>
            <a:r>
              <a:rPr lang="en-GB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NF_DROP</a:t>
            </a:r>
            <a:r>
              <a:rPr lang="en-GB" sz="2800" dirty="0">
                <a:solidFill>
                  <a:srgbClr val="000000"/>
                </a:solidFill>
              </a:rPr>
              <a:t>:       Discard the packet</a:t>
            </a:r>
          </a:p>
          <a:p>
            <a:pPr marL="0" indent="0">
              <a:buNone/>
            </a:pPr>
            <a:endParaRPr lang="en-GB" sz="2800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NF_QUEUE</a:t>
            </a:r>
            <a:r>
              <a:rPr lang="en-GB" sz="2800" dirty="0">
                <a:solidFill>
                  <a:srgbClr val="000000"/>
                </a:solidFill>
              </a:rPr>
              <a:t>:     Pass the packet to the user space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NF_STOLEN</a:t>
            </a:r>
            <a:r>
              <a:rPr lang="en-GB" sz="2800" dirty="0">
                <a:solidFill>
                  <a:srgbClr val="000000"/>
                </a:solidFill>
              </a:rPr>
              <a:t>:  Tell netfilter to forget about this packet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NF_REPEAT</a:t>
            </a:r>
            <a:r>
              <a:rPr lang="en-GB" sz="2800" dirty="0">
                <a:solidFill>
                  <a:srgbClr val="000000"/>
                </a:solidFill>
              </a:rPr>
              <a:t>:  Request the netfilter to call this module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GB" dirty="0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025967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Firewall concept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Netfilter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Implement a simple firewall using Netfilter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Iptables firewall in Linux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Stateful Firewall and connection tracking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Bypassing Firewall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5592-B458-7CF3-DC92-CB9B296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Experimenting with the Return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5DEF-0CC7-BB3D-1913-E157945D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78" y="1600200"/>
            <a:ext cx="11360800" cy="1130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Hook </a:t>
            </a:r>
            <a:r>
              <a:rPr lang="en-US" dirty="0">
                <a:latin typeface="Consolas" panose="020B0609020204030204" pitchFamily="49" charset="0"/>
              </a:rPr>
              <a:t>hello2</a:t>
            </a:r>
            <a:r>
              <a:rPr lang="en-US" dirty="0"/>
              <a:t>: change NF_ACCEPT to </a:t>
            </a:r>
            <a:r>
              <a:rPr lang="en-US" dirty="0">
                <a:solidFill>
                  <a:srgbClr val="FF0000"/>
                </a:solidFill>
              </a:rPr>
              <a:t>NF_DROP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D14207-7EF5-7C98-3094-8F3264F6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9663"/>
            <a:ext cx="7840286" cy="34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8E6-D9D7-90B9-F7E1-081D7232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Hook Example 1: Print Out Information</a:t>
            </a:r>
          </a:p>
        </p:txBody>
      </p:sp>
      <p:pic>
        <p:nvPicPr>
          <p:cNvPr id="15" name="Content Placeholder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251A59-0B3D-EA3C-9AA8-D81EF6DB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8661638" cy="4525963"/>
          </a:xfrm>
        </p:spPr>
      </p:pic>
    </p:spTree>
    <p:extLst>
      <p:ext uri="{BB962C8B-B14F-4D97-AF65-F5344CB8AC3E}">
        <p14:creationId xmlns:p14="http://schemas.microsoft.com/office/powerpoint/2010/main" val="263548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0A70-3358-A0A9-0ED8-08D091F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Hook Example 2: Block Packets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64D2E9B-AA30-A986-0845-AFE45E45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9058974" cy="4525963"/>
          </a:xfrm>
        </p:spPr>
      </p:pic>
    </p:spTree>
    <p:extLst>
      <p:ext uri="{BB962C8B-B14F-4D97-AF65-F5344CB8AC3E}">
        <p14:creationId xmlns:p14="http://schemas.microsoft.com/office/powerpoint/2010/main" val="364206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E478-F838-9EC6-91B3-EE3606A3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Hook Example 3: Modify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0383B-33D9-F4E2-32DA-9A4141F5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7973538" cy="3943900"/>
          </a:xfrm>
        </p:spPr>
      </p:pic>
    </p:spTree>
    <p:extLst>
      <p:ext uri="{BB962C8B-B14F-4D97-AF65-F5344CB8AC3E}">
        <p14:creationId xmlns:p14="http://schemas.microsoft.com/office/powerpoint/2010/main" val="365154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DDD0-B585-F672-9E28-180EBEB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Testing: Increase TTL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FA44DF-7084-6F81-3140-9AC6544E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47816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3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CF77-A22F-3BEC-54F0-41D5DDF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0DF6-18B1-EEC4-0B09-C47D8147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998-B253-8ACB-E617-3EFC8A5E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Iptables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7B1E-192B-9BF0-12A3-F49C1028A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Linux’s built-in firewall</a:t>
            </a:r>
          </a:p>
          <a:p>
            <a:r>
              <a:rPr lang="en-US" dirty="0"/>
              <a:t>iptables is only the user-space program</a:t>
            </a:r>
          </a:p>
          <a:p>
            <a:r>
              <a:rPr lang="en-US" dirty="0"/>
              <a:t>The actual firewall in the kernel is </a:t>
            </a:r>
            <a:r>
              <a:rPr lang="en-US" dirty="0" err="1"/>
              <a:t>Xtables</a:t>
            </a:r>
            <a:endParaRPr lang="en-US" dirty="0"/>
          </a:p>
          <a:p>
            <a:r>
              <a:rPr lang="en-US" dirty="0"/>
              <a:t>iptables is often used to refer to both</a:t>
            </a:r>
          </a:p>
        </p:txBody>
      </p:sp>
    </p:spTree>
    <p:extLst>
      <p:ext uri="{BB962C8B-B14F-4D97-AF65-F5344CB8AC3E}">
        <p14:creationId xmlns:p14="http://schemas.microsoft.com/office/powerpoint/2010/main" val="37588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70FA-E17B-C0CE-3916-2742F3F9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Iptables and </a:t>
            </a:r>
            <a:r>
              <a:rPr lang="en-US" dirty="0" err="1"/>
              <a:t>Netfilter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E0351-FB10-7D1B-7DE3-969A8DFA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3200400"/>
            <a:ext cx="7620000" cy="2545558"/>
          </a:xfrm>
        </p:spPr>
      </p:pic>
    </p:spTree>
    <p:extLst>
      <p:ext uri="{BB962C8B-B14F-4D97-AF65-F5344CB8AC3E}">
        <p14:creationId xmlns:p14="http://schemas.microsoft.com/office/powerpoint/2010/main" val="268898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00EB-DCA7-6178-FCFB-7BB997DE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Chains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FA3C8DDB-E361-4DBC-1324-5D54C799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6" y="1752600"/>
            <a:ext cx="8430802" cy="4372585"/>
          </a:xfrm>
        </p:spPr>
      </p:pic>
    </p:spTree>
    <p:extLst>
      <p:ext uri="{BB962C8B-B14F-4D97-AF65-F5344CB8AC3E}">
        <p14:creationId xmlns:p14="http://schemas.microsoft.com/office/powerpoint/2010/main" val="252835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678C-761D-E05D-F49D-97DEC849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Traversal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84CE4-AF1E-1D36-A0BD-B3E6A9B2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8879579" cy="4525963"/>
          </a:xfrm>
        </p:spPr>
      </p:pic>
    </p:spTree>
    <p:extLst>
      <p:ext uri="{BB962C8B-B14F-4D97-AF65-F5344CB8AC3E}">
        <p14:creationId xmlns:p14="http://schemas.microsoft.com/office/powerpoint/2010/main" val="26762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FAD3-B224-C2F9-2F2F-C1A7DD2B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Firewall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7C8DE-0BA3-21E0-05EB-8E20008CD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79289"/>
            <a:ext cx="3560603" cy="21481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EE3AB-C9C2-F54E-3F50-0DBB3112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607512"/>
            <a:ext cx="3950669" cy="21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0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97B1-537E-8F38-D038-FB5A631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iptables: General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0078-5146-EB78-1589-14C1276E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01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iptables 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[-t filter] </a:t>
            </a:r>
            <a:r>
              <a:rPr lang="en-US" sz="2800" b="1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-A INPUT</a:t>
            </a:r>
            <a:r>
              <a:rPr lang="en-US" sz="2800" dirty="0">
                <a:effectLst/>
                <a:latin typeface="Consolas" panose="020B0609020204030204" pitchFamily="49" charset="0"/>
              </a:rPr>
              <a:t>  &lt;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rule&gt;  -j &lt;target&gt;</a:t>
            </a:r>
            <a:endParaRPr lang="en-US" sz="2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3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B3A-11E6-55C1-3A54-CEB9289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A0F1-DB88-0F14-4487-9353EF73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List/Delete All Rules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$ sudo iptables -t nat -L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$ sudo iptables -t nat -F</a:t>
            </a:r>
            <a:endParaRPr lang="en-US" dirty="0"/>
          </a:p>
          <a:p>
            <a:r>
              <a:rPr lang="en-US" dirty="0"/>
              <a:t>List/Delete Rules with Numbers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-L --line-numbers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7397-B785-F694-ECD8-912CB9DD0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07" b="22078"/>
          <a:stretch/>
        </p:blipFill>
        <p:spPr>
          <a:xfrm>
            <a:off x="1371600" y="3733800"/>
            <a:ext cx="5918151" cy="1775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5D387-4032-2490-DB02-6F71AF1C5001}"/>
              </a:ext>
            </a:extLst>
          </p:cNvPr>
          <p:cNvSpPr txBox="1"/>
          <p:nvPr/>
        </p:nvSpPr>
        <p:spPr>
          <a:xfrm>
            <a:off x="612422" y="57568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-D INPUT 2</a:t>
            </a:r>
          </a:p>
        </p:txBody>
      </p:sp>
    </p:spTree>
    <p:extLst>
      <p:ext uri="{BB962C8B-B14F-4D97-AF65-F5344CB8AC3E}">
        <p14:creationId xmlns:p14="http://schemas.microsoft.com/office/powerpoint/2010/main" val="228634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8FC0-80DD-4FBC-D2F1-51DD3593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Rule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F979-F086-0C0D-5991-864E387D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2 and 3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</a:rPr>
              <a:t>interface (incoming)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-o </a:t>
            </a:r>
            <a:r>
              <a:rPr lang="en-US" b="1" dirty="0">
                <a:effectLst/>
                <a:latin typeface="Consolas" panose="020B0609020204030204" pitchFamily="49" charset="0"/>
              </a:rPr>
              <a:t>interface (outgoing)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b="1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1" dirty="0">
                <a:effectLst/>
                <a:latin typeface="Consolas" panose="020B0609020204030204" pitchFamily="49" charset="0"/>
              </a:rPr>
              <a:t> source IP (/mask)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b="1" dirty="0">
                <a:effectLst/>
                <a:latin typeface="Consolas" panose="020B0609020204030204" pitchFamily="49" charset="0"/>
              </a:rPr>
              <a:t> destination IP (/mask)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AFF-46A2-5FC4-4F86-229F1D4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Rule (2):  TCP/UDP/ICMP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B86A-6473-C6AA-BBF8-4037DFF8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b="1" dirty="0">
                <a:effectLst/>
                <a:latin typeface="Consolas" panose="020B0609020204030204" pitchFamily="49" charset="0"/>
              </a:rPr>
              <a:t> protocol [protocol specific rule]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ex: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22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ex: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icmp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-type</a:t>
            </a:r>
            <a:r>
              <a:rPr lang="en-US" sz="2400" dirty="0">
                <a:effectLst/>
                <a:latin typeface="Consolas" panose="020B0609020204030204" pitchFamily="49" charset="0"/>
              </a:rPr>
              <a:t> echo-request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 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Get help: iptables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A3D0D-F5FE-23D0-B495-D862BDD7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92625"/>
            <a:ext cx="8077200" cy="24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4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5C60-BA12-C14F-F368-D2129F53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2C9E-0F84-B69E-30D7-3DFC4A6C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ACCEPT</a:t>
            </a:r>
          </a:p>
          <a:p>
            <a:r>
              <a:rPr lang="en-US" b="1" dirty="0"/>
              <a:t>DROP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LOG</a:t>
            </a:r>
          </a:p>
          <a:p>
            <a:r>
              <a:rPr lang="en-US" b="1" dirty="0"/>
              <a:t>Target Extension </a:t>
            </a:r>
            <a:r>
              <a:rPr lang="en-US" dirty="0"/>
              <a:t>(e.g., SNAT, TOS, TTL)</a:t>
            </a:r>
          </a:p>
          <a:p>
            <a:pPr lvl="1"/>
            <a:r>
              <a:rPr lang="en-US" dirty="0"/>
              <a:t>Get help:  </a:t>
            </a:r>
            <a:r>
              <a:rPr lang="en-US" dirty="0">
                <a:latin typeface="Consolas" panose="020B0609020204030204" pitchFamily="49" charset="0"/>
              </a:rPr>
              <a:t>iptables -j SNAT -h</a:t>
            </a:r>
          </a:p>
        </p:txBody>
      </p:sp>
    </p:spTree>
    <p:extLst>
      <p:ext uri="{BB962C8B-B14F-4D97-AF65-F5344CB8AC3E}">
        <p14:creationId xmlns:p14="http://schemas.microsoft.com/office/powerpoint/2010/main" val="137612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68A-E824-7F90-B1AC-4E290890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CA8-3FC4-E1AC-D76C-3AA77451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Block IP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INPUT -s 192.168.30.6 -d 192.168.1.0/24 -j DROP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Open TCP ports 22 and 80</a:t>
            </a:r>
            <a:endParaRPr lang="en-US" sz="2800" dirty="0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22 -j ACCEPT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80 -j ACCEPT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Allow all outgoing TCP traffic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OUTPUT -p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-j ACCEPT</a:t>
            </a:r>
          </a:p>
        </p:txBody>
      </p:sp>
    </p:spTree>
    <p:extLst>
      <p:ext uri="{BB962C8B-B14F-4D97-AF65-F5344CB8AC3E}">
        <p14:creationId xmlns:p14="http://schemas.microsoft.com/office/powerpoint/2010/main" val="4056753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ECB2-D989-3D6E-D5FE-B4AC4934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NAT Using iptables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E57A-1724-5540-E339-D02B2BCF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5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DC4-3379-8181-4D4B-68F8CBB5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FCE96-A753-D15F-4AD2-88D3022B5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9338152" cy="4525963"/>
          </a:xfrm>
        </p:spPr>
      </p:pic>
    </p:spTree>
    <p:extLst>
      <p:ext uri="{BB962C8B-B14F-4D97-AF65-F5344CB8AC3E}">
        <p14:creationId xmlns:p14="http://schemas.microsoft.com/office/powerpoint/2010/main" val="101818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6AFB-6FBF-7002-0490-B90E4C57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iptables for Source NAT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D3ED-40EE-17DE-69C9-9850F585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Modify Source IP: Source NAT (SNAT)</a:t>
            </a:r>
          </a:p>
          <a:p>
            <a:pPr marL="457200" lvl="1" indent="0">
              <a:buNone/>
            </a:pPr>
            <a:endParaRPr lang="fr-F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sudo iptables -t nat -A POSTROUTING -o enp0s3  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-j SNAT --to-source 10.0.2.7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dirty="0"/>
              <a:t>IP Masquerading and NAT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$ sudo iptables -t nat -A POSTROUTING -o enp0s3 \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-j MASQUERADE</a:t>
            </a:r>
          </a:p>
        </p:txBody>
      </p:sp>
    </p:spTree>
    <p:extLst>
      <p:ext uri="{BB962C8B-B14F-4D97-AF65-F5344CB8AC3E}">
        <p14:creationId xmlns:p14="http://schemas.microsoft.com/office/powerpoint/2010/main" val="1473338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FE18-1EB7-A430-F7F8-286DC5F6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3A785-351A-2F5D-D14B-CAA1C24E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7706801" cy="3238952"/>
          </a:xfrm>
        </p:spPr>
      </p:pic>
    </p:spTree>
    <p:extLst>
      <p:ext uri="{BB962C8B-B14F-4D97-AF65-F5344CB8AC3E}">
        <p14:creationId xmlns:p14="http://schemas.microsoft.com/office/powerpoint/2010/main" val="14813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2849-DCD9-5E57-4DEE-B59175B9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BD5-EAD9-7DE8-4E6F-EB3E8A69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Egress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	Packet Filter</a:t>
            </a:r>
          </a:p>
          <a:p>
            <a:pPr lvl="1"/>
            <a:r>
              <a:rPr lang="en-US" dirty="0"/>
              <a:t>	Stateful Firewall</a:t>
            </a:r>
          </a:p>
          <a:p>
            <a:pPr lvl="1"/>
            <a:r>
              <a:rPr lang="en-US" dirty="0"/>
              <a:t> Application/Proxy Firewall</a:t>
            </a:r>
          </a:p>
        </p:txBody>
      </p:sp>
    </p:spTree>
    <p:extLst>
      <p:ext uri="{BB962C8B-B14F-4D97-AF65-F5344CB8AC3E}">
        <p14:creationId xmlns:p14="http://schemas.microsoft.com/office/powerpoint/2010/main" val="961332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8C57-83B9-D83A-C812-49A0734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Destination NAT: Port Forwarding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37E8F-443C-509B-871A-ECCBF9941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22" y="1600200"/>
            <a:ext cx="7109178" cy="34456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1D73D-3695-6A38-5032-BA91E5DE27F3}"/>
              </a:ext>
            </a:extLst>
          </p:cNvPr>
          <p:cNvSpPr txBox="1"/>
          <p:nvPr/>
        </p:nvSpPr>
        <p:spPr>
          <a:xfrm>
            <a:off x="615244" y="5409318"/>
            <a:ext cx="10131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$ sudo iptables -t nat -A PREROUTING -p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tcp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--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dport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8000 \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-j DNAT --to-destination 192.168.60.5:23</a:t>
            </a:r>
          </a:p>
        </p:txBody>
      </p:sp>
    </p:spTree>
    <p:extLst>
      <p:ext uri="{BB962C8B-B14F-4D97-AF65-F5344CB8AC3E}">
        <p14:creationId xmlns:p14="http://schemas.microsoft.com/office/powerpoint/2010/main" val="84186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2E89-72D8-9A82-CA68-944742BF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DNAT: Load Balancing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85F0A-6408-B57D-2A02-36429DC07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9338152" cy="4525963"/>
          </a:xfrm>
        </p:spPr>
      </p:pic>
    </p:spTree>
    <p:extLst>
      <p:ext uri="{BB962C8B-B14F-4D97-AF65-F5344CB8AC3E}">
        <p14:creationId xmlns:p14="http://schemas.microsoft.com/office/powerpoint/2010/main" val="17769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92F8-FA1C-651B-22FC-454EB6B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DNAT: Load Balancing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2BB22-185E-BBE8-9B5B-B8D6A538611D}"/>
              </a:ext>
            </a:extLst>
          </p:cNvPr>
          <p:cNvSpPr txBox="1"/>
          <p:nvPr/>
        </p:nvSpPr>
        <p:spPr>
          <a:xfrm>
            <a:off x="304800" y="1417638"/>
            <a:ext cx="92964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random --probability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\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--to-destination 192.168.60.5:8000       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random --probability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\  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--to-destination 192.168.60.6:8000 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random --probability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P3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\  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--to-destination 192.168.60.7:8000 </a:t>
            </a:r>
          </a:p>
        </p:txBody>
      </p:sp>
    </p:spTree>
    <p:extLst>
      <p:ext uri="{BB962C8B-B14F-4D97-AF65-F5344CB8AC3E}">
        <p14:creationId xmlns:p14="http://schemas.microsoft.com/office/powerpoint/2010/main" val="1711204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CC4E-5C0B-C63A-6B82-6BEF85FA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Balancing: Use Another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F77E-E174-50B0-6FA7-A821D903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nth --every 3 --packet 0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\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-j DNAT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--to-destination 192.168.60.5:8000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2400" dirty="0">
                <a:effectLst/>
                <a:latin typeface="Consolas" panose="020B0609020204030204" pitchFamily="49" charset="0"/>
              </a:rPr>
              <a:t> iptables -t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-A PREROUTING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nth --every 2 --packet 0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\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-j DNAT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--to-destination 192.168.60.6:8000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--to-destination 192.168.60.7:8000 </a:t>
            </a:r>
          </a:p>
        </p:txBody>
      </p:sp>
    </p:spTree>
    <p:extLst>
      <p:ext uri="{BB962C8B-B14F-4D97-AF65-F5344CB8AC3E}">
        <p14:creationId xmlns:p14="http://schemas.microsoft.com/office/powerpoint/2010/main" val="1239041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09A7-AC5C-8879-3619-1133217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iptables Match/Target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F5DD-7456-2079-3F7B-54258A239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651F-F1F8-8633-ECAD-6EE8AD8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and Target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70F7-D0C1-70BA-EC53-E0EADCF2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iptables 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[-t filter] </a:t>
            </a:r>
            <a:r>
              <a:rPr lang="en-US" sz="2800" b="1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-A INPUT</a:t>
            </a:r>
            <a:r>
              <a:rPr lang="en-US" sz="2800" dirty="0">
                <a:effectLst/>
                <a:latin typeface="Consolas" panose="020B0609020204030204" pitchFamily="49" charset="0"/>
              </a:rPr>
              <a:t>  &lt;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rule&gt;  -j &lt;target&gt;</a:t>
            </a:r>
            <a:endParaRPr lang="en-US" sz="28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89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3C3C-43BD-E9CE-28D4-86E058A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Extension Example: the Limit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AF96-8B6C-D52F-B004-1973C2B1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-m limit --limit 10/min --limit-burst 5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-j ACCEPT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-j DROP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sudo iptables -m limit -h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6394C-803F-64C6-AB8C-7B242016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44143"/>
            <a:ext cx="947869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1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5A11-92B3-E300-184C-816EAD2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Extension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D0D5-9108-8002-694E-9D068342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SNAT and DNAT Target Extension (nat table)</a:t>
            </a:r>
          </a:p>
          <a:p>
            <a:r>
              <a:rPr lang="en-US" dirty="0"/>
              <a:t>Increase the TTL field of all packets by 5 (mangle table)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$ sudo iptables -t mangle -A OUTPUT -j TTL --</a:t>
            </a:r>
            <a:r>
              <a:rPr lang="en-US" sz="24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ttl-inc</a:t>
            </a: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5</a:t>
            </a:r>
            <a:endParaRPr lang="en-US" sz="2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Get help: </a:t>
            </a:r>
            <a:r>
              <a:rPr lang="en-US" sz="2400" b="1" dirty="0">
                <a:latin typeface="Consolas" panose="020B0609020204030204" pitchFamily="49" charset="0"/>
              </a:rPr>
              <a:t>iptables -j TTL -h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9F7A6-259F-BF2E-1EAC-ACF6CA2E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91827"/>
            <a:ext cx="828790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8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CFB6-A0C0-97EE-001E-0444A64B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Firewall &amp; Connection 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0B6D-990E-4BCF-F45F-99BA6D3BA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3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EA6-D16E-9CE0-8E3C-A99DB74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Connection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5276-3C13-CCCA-0A38-B02D2A93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4221-0603-A50F-A6B7-59CB1BF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76B80-4DC0-45C6-67D3-053C264E0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62200"/>
            <a:ext cx="9621593" cy="3210373"/>
          </a:xfrm>
        </p:spPr>
      </p:pic>
    </p:spTree>
    <p:extLst>
      <p:ext uri="{BB962C8B-B14F-4D97-AF65-F5344CB8AC3E}">
        <p14:creationId xmlns:p14="http://schemas.microsoft.com/office/powerpoint/2010/main" val="622947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71DE-06D0-8A7F-F751-6F25E854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Connection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1293B-3BB0-60AB-66D8-33812A7D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33600"/>
            <a:ext cx="9392961" cy="3600953"/>
          </a:xfrm>
        </p:spPr>
      </p:pic>
    </p:spTree>
    <p:extLst>
      <p:ext uri="{BB962C8B-B14F-4D97-AF65-F5344CB8AC3E}">
        <p14:creationId xmlns:p14="http://schemas.microsoft.com/office/powerpoint/2010/main" val="3072373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BBC1-BD74-1E80-CB39-BC87023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56F6-D895-BAB8-F44E-7BAEAACF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r>
              <a:rPr lang="en-US" dirty="0"/>
              <a:t>ESTABLISHED</a:t>
            </a:r>
          </a:p>
          <a:p>
            <a:r>
              <a:rPr lang="en-US" dirty="0"/>
              <a:t>RELATED</a:t>
            </a:r>
          </a:p>
          <a:p>
            <a:r>
              <a:rPr lang="en-US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3318122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8F42-75C5-D7E9-F666-24ACC971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Connection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979F4-F9DC-DCB5-1A44-403EE675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992" y="2667000"/>
            <a:ext cx="10498015" cy="3248478"/>
          </a:xfrm>
        </p:spPr>
      </p:pic>
    </p:spTree>
    <p:extLst>
      <p:ext uri="{BB962C8B-B14F-4D97-AF65-F5344CB8AC3E}">
        <p14:creationId xmlns:p14="http://schemas.microsoft.com/office/powerpoint/2010/main" val="499518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C5A8-F45A-12EE-6906-684EA0C7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Connection Tracking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AAE0-4B9C-D32D-856F-06CEF14B1AAC}"/>
              </a:ext>
            </a:extLst>
          </p:cNvPr>
          <p:cNvSpPr txBox="1"/>
          <p:nvPr/>
        </p:nvSpPr>
        <p:spPr>
          <a:xfrm>
            <a:off x="609600" y="2057400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iptables -A INPUT –p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-m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conntrack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ctstate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NEW,RELATED,ESTABLISHED 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-j ACCEPT</a:t>
            </a:r>
          </a:p>
        </p:txBody>
      </p:sp>
    </p:spTree>
    <p:extLst>
      <p:ext uri="{BB962C8B-B14F-4D97-AF65-F5344CB8AC3E}">
        <p14:creationId xmlns:p14="http://schemas.microsoft.com/office/powerpoint/2010/main" val="782358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5DA9-E9A2-28C7-9257-F60CFBA1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B70212F-972C-681B-179E-2E97ACD9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10317015" cy="4420217"/>
          </a:xfrm>
        </p:spPr>
      </p:pic>
    </p:spTree>
    <p:extLst>
      <p:ext uri="{BB962C8B-B14F-4D97-AF65-F5344CB8AC3E}">
        <p14:creationId xmlns:p14="http://schemas.microsoft.com/office/powerpoint/2010/main" val="1718882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B3A5-FC81-6230-09B9-F2593F2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Firewall/Proxy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7AF5-D946-51E7-7849-40AD57168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6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EC79-A937-3A93-F441-1BCB00EC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Proxy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39C2E-7628-FE2A-1FD0-0F6FA383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6042330" cy="195167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65A441-5680-3FC7-D02A-9A805841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17" y="1417638"/>
            <a:ext cx="5270894" cy="41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1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2F5-2825-F529-DDED-0DCFE343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4664-E690-A2B8-821F-005CF3F82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4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87C5-1600-CB6B-D55B-6B3E71B5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Bypassing Firewall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9E5E0F-B967-1A6E-D65F-408ACD53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vulnerabilities</a:t>
            </a:r>
          </a:p>
          <a:p>
            <a:r>
              <a:rPr lang="en-US" dirty="0"/>
              <a:t>Use tunneling</a:t>
            </a:r>
          </a:p>
        </p:txBody>
      </p:sp>
    </p:spTree>
    <p:extLst>
      <p:ext uri="{BB962C8B-B14F-4D97-AF65-F5344CB8AC3E}">
        <p14:creationId xmlns:p14="http://schemas.microsoft.com/office/powerpoint/2010/main" val="3452487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DDFE-0650-5380-A2FB-BB254D75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Ideas of Tunneling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7EADB4-1486-821D-C6D7-4A5BF5C0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8364117" cy="3486637"/>
          </a:xfrm>
        </p:spPr>
      </p:pic>
    </p:spTree>
    <p:extLst>
      <p:ext uri="{BB962C8B-B14F-4D97-AF65-F5344CB8AC3E}">
        <p14:creationId xmlns:p14="http://schemas.microsoft.com/office/powerpoint/2010/main" val="24333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01D-E381-25CF-98C6-14F3954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6C1A2-291E-07C9-5125-7FBEE597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67" y="2124626"/>
            <a:ext cx="9612066" cy="3477110"/>
          </a:xfrm>
        </p:spPr>
      </p:pic>
    </p:spTree>
    <p:extLst>
      <p:ext uri="{BB962C8B-B14F-4D97-AF65-F5344CB8AC3E}">
        <p14:creationId xmlns:p14="http://schemas.microsoft.com/office/powerpoint/2010/main" val="3522916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CBF-A13E-2017-FAF4-AE341365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Chapter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63F4319-0B35-D293-92F4-C28C01AFF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5779405" cy="3733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3B60E9-5A5E-E8CF-5E2D-9F5F4F7A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44" y="2362200"/>
            <a:ext cx="4947356" cy="19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1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546C-7BB3-B186-FE45-7057E211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A202E7-3B61-3C8A-636D-BC83C3A3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4048"/>
            <a:ext cx="10972800" cy="2729904"/>
          </a:xfrm>
        </p:spPr>
      </p:pic>
    </p:spTree>
    <p:extLst>
      <p:ext uri="{BB962C8B-B14F-4D97-AF65-F5344CB8AC3E}">
        <p14:creationId xmlns:p14="http://schemas.microsoft.com/office/powerpoint/2010/main" val="9012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210F-7660-2F7B-9C9B-BC09E700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Application/Proxy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2D774-209F-DB16-1087-FCDB2988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81200"/>
            <a:ext cx="9612066" cy="2591162"/>
          </a:xfrm>
        </p:spPr>
      </p:pic>
    </p:spTree>
    <p:extLst>
      <p:ext uri="{BB962C8B-B14F-4D97-AF65-F5344CB8AC3E}">
        <p14:creationId xmlns:p14="http://schemas.microsoft.com/office/powerpoint/2010/main" val="7379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0B16-0B42-ACE3-4B04-A28FAB9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0CA1-B853-2762-1F9D-06765275D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B7C2-0820-B46A-FD3E-BEC583F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Firewall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9456-EB21-1D65-B7DD-8EEA047F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1035</Words>
  <Application>Microsoft Office PowerPoint</Application>
  <PresentationFormat>Widescreen</PresentationFormat>
  <Paragraphs>207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Office Theme</vt:lpstr>
      <vt:lpstr>Firewall</vt:lpstr>
      <vt:lpstr>Outline</vt:lpstr>
      <vt:lpstr>Overview of Firewall </vt:lpstr>
      <vt:lpstr>Concept</vt:lpstr>
      <vt:lpstr>Packet Filter</vt:lpstr>
      <vt:lpstr>Stateful Firewall</vt:lpstr>
      <vt:lpstr>Application/Proxy Firewall</vt:lpstr>
      <vt:lpstr>Implement a simple firewall</vt:lpstr>
      <vt:lpstr>How Firewall Works </vt:lpstr>
      <vt:lpstr>Netfilter Hooks</vt:lpstr>
      <vt:lpstr>Applications of Netfilter</vt:lpstr>
      <vt:lpstr>Kernel Module: Code</vt:lpstr>
      <vt:lpstr>Compilation &amp; Installation</vt:lpstr>
      <vt:lpstr>Kernel Module: Commands</vt:lpstr>
      <vt:lpstr>Using Netfilter</vt:lpstr>
      <vt:lpstr>Registering Hook Functions</vt:lpstr>
      <vt:lpstr>Execution Results</vt:lpstr>
      <vt:lpstr>Remove Hook Functions</vt:lpstr>
      <vt:lpstr>Verdict on Packets (Return Values) </vt:lpstr>
      <vt:lpstr>Experimenting with the Return Value</vt:lpstr>
      <vt:lpstr>Hook Example 1: Print Out Information</vt:lpstr>
      <vt:lpstr>Hook Example 2: Block Packets</vt:lpstr>
      <vt:lpstr>Hook Example 3: Modify Packets</vt:lpstr>
      <vt:lpstr>Testing: Increase TTL</vt:lpstr>
      <vt:lpstr>iptables</vt:lpstr>
      <vt:lpstr>Iptables</vt:lpstr>
      <vt:lpstr>Iptables and Netfilter</vt:lpstr>
      <vt:lpstr>Tables and Chains</vt:lpstr>
      <vt:lpstr>Packet Traversal Path</vt:lpstr>
      <vt:lpstr>Using iptables: General Format</vt:lpstr>
      <vt:lpstr>Examples</vt:lpstr>
      <vt:lpstr>Specifying Rule (1)</vt:lpstr>
      <vt:lpstr>Specifying Rule (2):  TCP/UDP/ICMP</vt:lpstr>
      <vt:lpstr>Target</vt:lpstr>
      <vt:lpstr>Examples</vt:lpstr>
      <vt:lpstr>Implement NAT Using iptables </vt:lpstr>
      <vt:lpstr>Network Address Translation (NAT)</vt:lpstr>
      <vt:lpstr>Using iptables for Source NAT </vt:lpstr>
      <vt:lpstr>Getting Help</vt:lpstr>
      <vt:lpstr>Destination NAT: Port Forwarding</vt:lpstr>
      <vt:lpstr>DNAT: Load Balancing</vt:lpstr>
      <vt:lpstr>DNAT: Load Balancing</vt:lpstr>
      <vt:lpstr>Load Balancing: Use Another Module</vt:lpstr>
      <vt:lpstr>Use iptables Match/Target Extensions</vt:lpstr>
      <vt:lpstr>Match and Target Extensions</vt:lpstr>
      <vt:lpstr>Match Extension Example: the Limit Module</vt:lpstr>
      <vt:lpstr>Target Extension Examples</vt:lpstr>
      <vt:lpstr>Stateful Firewall &amp; Connection Tracking</vt:lpstr>
      <vt:lpstr>Need for Connection Tracking</vt:lpstr>
      <vt:lpstr>Mechanism for Connection Tracking</vt:lpstr>
      <vt:lpstr>Connection States</vt:lpstr>
      <vt:lpstr>Check Connection Tracking</vt:lpstr>
      <vt:lpstr>Using Connection Tracking</vt:lpstr>
      <vt:lpstr>An Example</vt:lpstr>
      <vt:lpstr>Application Firewall/Proxy</vt:lpstr>
      <vt:lpstr>Web Proxy</vt:lpstr>
      <vt:lpstr>bypassing firewall</vt:lpstr>
      <vt:lpstr>How to Bypassing Firewall</vt:lpstr>
      <vt:lpstr>The General Ideas of Tunneling</vt:lpstr>
      <vt:lpstr>New Chapter (3rd edition)</vt:lpstr>
      <vt:lpstr>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66</cp:revision>
  <dcterms:created xsi:type="dcterms:W3CDTF">2017-11-22T15:54:43Z</dcterms:created>
  <dcterms:modified xsi:type="dcterms:W3CDTF">2022-07-27T15:19:38Z</dcterms:modified>
</cp:coreProperties>
</file>