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5" r:id="rId2"/>
    <p:sldId id="296" r:id="rId3"/>
    <p:sldId id="447" r:id="rId4"/>
    <p:sldId id="449" r:id="rId5"/>
    <p:sldId id="448" r:id="rId6"/>
    <p:sldId id="450" r:id="rId7"/>
    <p:sldId id="451" r:id="rId8"/>
    <p:sldId id="452" r:id="rId9"/>
    <p:sldId id="453" r:id="rId10"/>
    <p:sldId id="421" r:id="rId11"/>
    <p:sldId id="436" r:id="rId12"/>
    <p:sldId id="431" r:id="rId13"/>
    <p:sldId id="416" r:id="rId14"/>
    <p:sldId id="424" r:id="rId15"/>
    <p:sldId id="437" r:id="rId16"/>
    <p:sldId id="438" r:id="rId17"/>
    <p:sldId id="442" r:id="rId18"/>
    <p:sldId id="440" r:id="rId19"/>
    <p:sldId id="446" r:id="rId20"/>
    <p:sldId id="426" r:id="rId21"/>
    <p:sldId id="441" r:id="rId22"/>
    <p:sldId id="4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F009F9-0186-7C4D-884C-27FA375D4EFD}">
          <p14:sldIdLst>
            <p14:sldId id="295"/>
            <p14:sldId id="296"/>
            <p14:sldId id="447"/>
            <p14:sldId id="449"/>
            <p14:sldId id="448"/>
            <p14:sldId id="450"/>
            <p14:sldId id="451"/>
            <p14:sldId id="452"/>
            <p14:sldId id="453"/>
            <p14:sldId id="421"/>
            <p14:sldId id="436"/>
            <p14:sldId id="431"/>
            <p14:sldId id="416"/>
            <p14:sldId id="424"/>
            <p14:sldId id="437"/>
            <p14:sldId id="438"/>
            <p14:sldId id="442"/>
            <p14:sldId id="440"/>
            <p14:sldId id="446"/>
            <p14:sldId id="426"/>
            <p14:sldId id="441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洁" initials="王" lastIdx="1" clrIdx="0">
    <p:extLst>
      <p:ext uri="{19B8F6BF-5375-455C-9EA6-DF929625EA0E}">
        <p15:presenceInfo xmlns:p15="http://schemas.microsoft.com/office/powerpoint/2012/main" userId="e3b3194dd473d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7" autoAdjust="0"/>
    <p:restoredTop sz="71166" autoAdjust="0"/>
  </p:normalViewPr>
  <p:slideViewPr>
    <p:cSldViewPr snapToGrid="0">
      <p:cViewPr varScale="1">
        <p:scale>
          <a:sx n="96" d="100"/>
          <a:sy n="96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16DCCC-5F88-4BAD-9C35-070A146F7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01927-197B-4A8F-891D-334E05993C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256E-EAFF-497F-9118-5A9BC23C007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63C02-9A0F-43FD-B761-4731E6A3E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7D53F-8FB0-4F20-AA9B-B9E34ABDAE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1831-FB4B-4486-BB35-C75C8E3D3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70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9E8D-0B4D-4E8E-BC46-B769A0FE6F98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31C54-62A2-457D-B398-2DF115F6E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53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）相互作用在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vector-wise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方面应用，而不是在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bit-wise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水平上应用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）明确测量高阶特征相互作用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）网络的复杂性不会随着交互程度呈指数级增长。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不同深度（即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）的特征充分交互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沿着 </a:t>
            </a:r>
            <a:r>
              <a:rPr lang="en-US" altLang="zh-CN" dirty="0"/>
              <a:t>D </a:t>
            </a:r>
            <a:r>
              <a:rPr lang="zh-CN" altLang="en-US" dirty="0"/>
              <a:t>维度进行 </a:t>
            </a:r>
            <a:r>
              <a:rPr lang="en-US" altLang="zh-CN" dirty="0"/>
              <a:t>sum pooling</a:t>
            </a:r>
            <a:r>
              <a:rPr lang="zh-CN" altLang="en-US" dirty="0"/>
              <a:t>，得到的是中间结果 </a:t>
            </a:r>
            <a:r>
              <a:rPr lang="en-US" altLang="zh-CN" dirty="0"/>
              <a:t>x k </a:t>
            </a:r>
            <a:r>
              <a:rPr lang="zh-CN" altLang="en-US" dirty="0"/>
              <a:t>和 </a:t>
            </a:r>
            <a:r>
              <a:rPr lang="en-US" altLang="zh-CN" dirty="0"/>
              <a:t>x </a:t>
            </a:r>
            <a:r>
              <a:rPr lang="zh-CN" altLang="en-US" dirty="0"/>
              <a:t>的一次</a:t>
            </a:r>
            <a:r>
              <a:rPr lang="en-US" altLang="zh-CN" dirty="0"/>
              <a:t>vector wise </a:t>
            </a:r>
            <a:r>
              <a:rPr lang="zh-CN" altLang="en-US" dirty="0"/>
              <a:t>级别特征交叉。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7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0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3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0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6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文档和代码写的很清楚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3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3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推荐系统是一种信息过滤系统，它使用算法和数据分析来为用户提供个性化的建议、推荐或推荐内容。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我们这次实验主要分为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个部分，一方面是阅读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篇推荐系统相关论文，并进行文献综述和算法总结，另一方面是大家需要复现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xDeepFM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。稍后我会跟大家说一下模型和实验流程。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6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接下来我们来讲一下用到的数据集，我们使用的是</a:t>
            </a:r>
            <a:r>
              <a:rPr lang="en-US" altLang="zh-CN"/>
              <a:t>Criteo</a:t>
            </a:r>
            <a:r>
              <a:rPr lang="zh-CN" altLang="en-US"/>
              <a:t>广告数据集，它包含</a:t>
            </a:r>
            <a:r>
              <a:rPr lang="en-US" altLang="zh-CN"/>
              <a:t>7</a:t>
            </a:r>
            <a:r>
              <a:rPr lang="zh-CN" altLang="en-US"/>
              <a:t>天内的一部分流量。模型需要预测的是广告是否被点击，</a:t>
            </a:r>
            <a:r>
              <a:rPr lang="zh-CN" altLang="en-US" sz="1200"/>
              <a:t>待预测广告，被点击是1，没有被点击是0。然后数据总共有</a:t>
            </a:r>
            <a:r>
              <a:rPr lang="en-US" altLang="zh-CN" sz="1200"/>
              <a:t>39</a:t>
            </a:r>
            <a:r>
              <a:rPr lang="zh-CN" altLang="en-US" sz="1200"/>
              <a:t>列，</a:t>
            </a:r>
            <a:r>
              <a:rPr lang="en-US" altLang="zh-CN" sz="1200"/>
              <a:t>13</a:t>
            </a:r>
            <a:r>
              <a:rPr lang="zh-CN" altLang="en-US" sz="1200"/>
              <a:t>列数值型特征，</a:t>
            </a:r>
            <a:r>
              <a:rPr lang="en-US" altLang="zh-CN" sz="1200"/>
              <a:t>26</a:t>
            </a:r>
            <a:r>
              <a:rPr lang="zh-CN" altLang="en-US" sz="1200"/>
              <a:t>列匿名的类别型特征。</a:t>
            </a:r>
            <a:endParaRPr lang="en-US" altLang="zh-CN" sz="120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这是数据集的介绍和链接，大家可以课后自己点击看一下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4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当我们训练模型的时候，是如何判断好坏的呢。一般是通过线上线下两种指标，线下的指标同学们都比较熟悉，而线上指标一般使用的是点击率，来测评推荐系统好坏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Negative,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被判定为负样本，但事实上是正样本。也叫假阴性。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被判定为正样本，但事实上是负样本。也叫假阳性。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Negative,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被判定为负样本，事实上也是负样本。也叫真阴性。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被判定为正样本，事实上也是证样本。也叫真阳性。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：查准率，即在检索后返回的结果中，真正正确的个数占整个结果的比例。 公式：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TP / (TP + FP)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，指推荐系统正确推荐的物品数量与总推荐物品数量的比率。它衡量了推荐物品中有多少是用户真正感兴趣的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：查全率，即在检索结果中真正正确的个数，占整个数据集（检索到的和未检索到的）中真正正确个数的比例 公式：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TP / (TP + FN)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推荐系统正确推荐的物品数量与用户真正感兴趣的物品数量的比率。它衡量了系统能够覆盖用户兴趣的能力。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score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measure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，是两个判断依据的权衡，用一个标准来衡量系统性能。 公式：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 2 * P * R / (P + 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准确率和召回率的加权调和平均，用于综合考虑系统的精确性和覆盖性。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 Operating Characteristic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）曲线全称是“受试者工作特征”，通常用来衡量一个二分类学习器的好坏。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(Area Under Curve)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曲线下的面积，显然这个面积的数值不会大于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。又由于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曲线一般都处于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这条直线的上方，所以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的取值范围一般在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输入特征是不确定的，因为实际系统需要尽可能多地利用信息，推荐系统可以从简单的特征工程过渡到自动的特征学习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推荐系统不仅考虑特征的低阶交互，还要考虑高阶特征之间的关联，以提高预测效果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这里所说的低阶与高阶特征：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低阶特征通常指的是单个特征或特征之间的简单交互。它们主要关注特征的直接影响，通常是线性的。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高阶特征指的是特征之间的复杂交互，通常涉及多个特征的组合。它们能够捕捉到特征之间的非线性关系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因子分解机通常用于捕捉低阶特征的交互。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则用于高阶特征学习，其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通过多层非线性变换，能够捕捉到复杂的特征关系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。将这两者结合可以增强模型的学习能力，尤其是在推荐系统中处理复杂数据时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不同的模型共同利用相同的特征，提高效率和效果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接下来我们来讲一下模型，在讲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xDeepFM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之前，我们需要先讲一下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7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正如模型的名称所示，</a:t>
            </a:r>
            <a:r>
              <a:rPr lang="en-US" altLang="zh-CN" dirty="0" err="1"/>
              <a:t>DeepFM</a:t>
            </a:r>
            <a:r>
              <a:rPr lang="zh-CN" altLang="en-US" dirty="0"/>
              <a:t>由深度神经网路和因式分解机组成。左侧的因式分解机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通过学习特征的组合关系，可以考虑到特征之间的交互关系，但是仅限于低阶的交互，即特征两两之间的组合</a:t>
            </a:r>
            <a:r>
              <a:rPr lang="zh-CN" altLang="en-US" dirty="0"/>
              <a:t>，右侧的深度神经网络负责学习特征的非线性关系，即高阶交互。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优点：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两部分联合训练，无需加入人工特征，更易部署；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结构简单，复杂度低，两部分共享输入，共享信息，可更精确的训练学习。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缺点：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将类别特征对应的稠密向量拼接作为输入，然后对元素进行两两交叉。这样导致模型无法意识到域的概念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0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优点：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两部分联合训练，无需加入人工特征，更易部署；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结构简单，复杂度低，两部分共享输入，共享信息，可更精确的训练学习。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缺点：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将类别特征对应的稠密向量拼接作为输入，然后对元素进行两两交叉。这样导致模型无法意识到域的概念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每个特征御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Xdeepfm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引入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，可以显示的控制高阶特征交互，而不仅仅是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deepfm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里面的二阶交互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8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31C54-62A2-457D-B398-2DF115F6E6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3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ABB4A28-AB85-462D-89E6-C8F4B5AA6F64}"/>
              </a:ext>
            </a:extLst>
          </p:cNvPr>
          <p:cNvSpPr/>
          <p:nvPr userDrawn="1"/>
        </p:nvSpPr>
        <p:spPr>
          <a:xfrm>
            <a:off x="0" y="1665348"/>
            <a:ext cx="12192000" cy="2919384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4A61E7-309E-462C-9CAE-9C040B323EBC}"/>
              </a:ext>
            </a:extLst>
          </p:cNvPr>
          <p:cNvSpPr/>
          <p:nvPr userDrawn="1"/>
        </p:nvSpPr>
        <p:spPr>
          <a:xfrm>
            <a:off x="0" y="4237582"/>
            <a:ext cx="12192000" cy="347150"/>
          </a:xfrm>
          <a:prstGeom prst="rect">
            <a:avLst/>
          </a:prstGeom>
          <a:solidFill>
            <a:srgbClr val="0A6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AC3F52-10ED-4C57-BAB9-119709DF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59" y="1871002"/>
            <a:ext cx="11349681" cy="21664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auto">
              <a:defRPr sz="5000" b="1" spc="3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6949" y="254936"/>
            <a:ext cx="2419528" cy="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8FA8C7-9AC4-49BF-ABDE-B1B324220F65}"/>
              </a:ext>
            </a:extLst>
          </p:cNvPr>
          <p:cNvSpPr/>
          <p:nvPr userDrawn="1"/>
        </p:nvSpPr>
        <p:spPr>
          <a:xfrm>
            <a:off x="0" y="-1"/>
            <a:ext cx="3304903" cy="6858000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7597E8-2962-4ED3-9096-397D7C46D0EF}"/>
              </a:ext>
            </a:extLst>
          </p:cNvPr>
          <p:cNvSpPr/>
          <p:nvPr userDrawn="1"/>
        </p:nvSpPr>
        <p:spPr>
          <a:xfrm rot="5400000">
            <a:off x="86320" y="3215463"/>
            <a:ext cx="6858002" cy="427073"/>
          </a:xfrm>
          <a:prstGeom prst="rect">
            <a:avLst/>
          </a:prstGeom>
          <a:solidFill>
            <a:srgbClr val="0A6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6949" y="254936"/>
            <a:ext cx="2419528" cy="789170"/>
          </a:xfrm>
          <a:prstGeom prst="rect">
            <a:avLst/>
          </a:prstGeom>
        </p:spPr>
      </p:pic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7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FE222-448A-405E-8C87-E07AABA1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CEDD-1EB5-45FD-B789-7A35777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C8DA-273A-4487-A33C-B1C277C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CFA9D-70D2-4C11-8DA2-E51769F8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1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EFE05-1537-4554-954E-1F4889AF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4B6B4-DC7C-4B1C-8091-473EC1C7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B09EF-17C0-40F2-A599-63F5F5EB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761802B-E1F0-4741-B27E-EAB939B93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980" y="1242896"/>
            <a:ext cx="5350820" cy="49340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9235A897-D505-4FF8-8237-772EF70D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2896"/>
            <a:ext cx="5350820" cy="49340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526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669600" y="683440"/>
            <a:ext cx="8946000" cy="4392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36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F9515-F80F-43B0-B04F-56A8C9475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1526" y="6356350"/>
            <a:ext cx="860474" cy="365125"/>
          </a:xfrm>
          <a:prstGeom prst="rect">
            <a:avLst/>
          </a:prstGeom>
          <a:solidFill>
            <a:srgbClr val="074C88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8F2E70-7678-4559-9F76-7E748C33E2B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96E74-4DF4-43E8-8E3A-5515CB3C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980" y="1242896"/>
            <a:ext cx="10854040" cy="493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1B9EA-0B11-4591-91B9-CA5E8C23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8980" y="6356350"/>
            <a:ext cx="1314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8CFA6-4B78-415A-A5FF-C7D49570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89639" y="6356350"/>
            <a:ext cx="8012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988374" y="212409"/>
            <a:ext cx="1997750" cy="651600"/>
          </a:xfrm>
          <a:prstGeom prst="rect">
            <a:avLst/>
          </a:prstGeom>
        </p:spPr>
      </p:pic>
      <p:sp>
        <p:nvSpPr>
          <p:cNvPr id="16" name="标题占位符 15"/>
          <p:cNvSpPr>
            <a:spLocks noGrp="1"/>
          </p:cNvSpPr>
          <p:nvPr>
            <p:ph type="title"/>
          </p:nvPr>
        </p:nvSpPr>
        <p:spPr>
          <a:xfrm>
            <a:off x="670820" y="140119"/>
            <a:ext cx="8944448" cy="5284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BFCE709-C3E3-4D1D-B6B5-0C059244059A}"/>
              </a:ext>
            </a:extLst>
          </p:cNvPr>
          <p:cNvCxnSpPr>
            <a:cxnSpLocks/>
          </p:cNvCxnSpPr>
          <p:nvPr/>
        </p:nvCxnSpPr>
        <p:spPr>
          <a:xfrm flipV="1">
            <a:off x="681846" y="668587"/>
            <a:ext cx="8933422" cy="1"/>
          </a:xfrm>
          <a:prstGeom prst="line">
            <a:avLst/>
          </a:prstGeom>
          <a:ln w="38100">
            <a:solidFill>
              <a:srgbClr val="074C8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A8E959F-39B0-4F71-8ABF-5DCF07C54F6A}"/>
              </a:ext>
            </a:extLst>
          </p:cNvPr>
          <p:cNvSpPr/>
          <p:nvPr userDrawn="1"/>
        </p:nvSpPr>
        <p:spPr>
          <a:xfrm>
            <a:off x="66621" y="235555"/>
            <a:ext cx="536985" cy="735999"/>
          </a:xfrm>
          <a:prstGeom prst="rect">
            <a:avLst/>
          </a:prstGeom>
          <a:solidFill>
            <a:srgbClr val="07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1">
            <a:lumMod val="75000"/>
          </a:schemeClr>
        </a:buClr>
        <a:buFont typeface="Calibri" panose="020F0502020204030204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mac-osx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mac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weichen/DeepCTR-Tor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deepctr-torch.readthedocs.io/en/latest/Exampl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ctr-torch.readthedocs.io/en/latest/deepctr_torch.models.xdeepfm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deepctr-torch.readthedocs.io/en/latest/_modules/deepctr_torch/models/xdeepfm.html#xDeepFM.forwar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cp.expert/google-cloud-products-quick-star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JS9gcn7MPe-7ExNtBkkep7kcSfnHqoXc?usp=sharing" TargetMode="External"/><Relationship Id="rId4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weichen/DeepCTR-To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criteo.com/2014/02/download-kaggle-display-advertising-challenge-datas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推荐系统</a:t>
            </a:r>
            <a:r>
              <a:rPr lang="zh-CN" altLang="zh-CN" sz="4000" dirty="0"/>
              <a:t>：</a:t>
            </a:r>
            <a:r>
              <a:rPr lang="zh-CN" altLang="en-US" sz="4000" dirty="0"/>
              <a:t>任务讲解、环境搭建与运行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7521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20B6C5-19BA-B44C-98E5-5A54A4FA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092506"/>
            <a:ext cx="9812334" cy="547498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改进：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&amp; Wide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-&gt; 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xDeepFM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eep &amp; Cross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rgbClr val="1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引进高低阶特征间的交互</a:t>
            </a:r>
            <a:endParaRPr lang="en-US" altLang="zh-CN" b="0" i="0" dirty="0">
              <a:solidFill>
                <a:srgbClr val="1F090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核心模块：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Compressed Interaction Network 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412AD-8045-4B4C-82DF-FB551DD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57C693-259B-DE45-9804-C7A7D76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/>
              <a:t>推荐系统 </a:t>
            </a:r>
            <a:r>
              <a:rPr lang="en-US" altLang="zh-CN" sz="2800" dirty="0"/>
              <a:t>- </a:t>
            </a:r>
            <a:r>
              <a:rPr lang="zh-CN" altLang="en-US" sz="2800" dirty="0"/>
              <a:t>模型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FEB390-B766-4F24-BB9E-B00E5D04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3" y="2923615"/>
            <a:ext cx="7273747" cy="2680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ACA092D-F009-4826-9CD0-4A282FC6B36E}"/>
                  </a:ext>
                </a:extLst>
              </p:cNvPr>
              <p:cNvSpPr txBox="1"/>
              <p:nvPr/>
            </p:nvSpPr>
            <p:spPr>
              <a:xfrm>
                <a:off x="3828811" y="5986145"/>
                <a:ext cx="148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1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100" b="0" i="0">
                    <a:solidFill>
                      <a:srgbClr val="404040"/>
                    </a:solidFill>
                    <a:effectLst/>
                    <a:latin typeface="-apple-system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1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100">
                    <a:solidFill>
                      <a:srgbClr val="404040"/>
                    </a:solidFill>
                    <a:latin typeface="-apple-system"/>
                  </a:rPr>
                  <a:t>)</a:t>
                </a:r>
                <a:r>
                  <a:rPr lang="zh-CN" altLang="en-US" sz="1100" b="0" i="0">
                    <a:solidFill>
                      <a:srgbClr val="404040"/>
                    </a:solidFill>
                    <a:effectLst/>
                    <a:latin typeface="-apple-system"/>
                  </a:rPr>
                  <a:t>卷积核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ACA092D-F009-4826-9CD0-4A282FC6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811" y="5986145"/>
                <a:ext cx="148636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https://upload-images.jianshu.io/upload_images/4155986-52d9f278c189208a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919" y="1091399"/>
            <a:ext cx="3269358" cy="5026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B75636-EC1F-29E7-CF7E-C731E7871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19" y="5663116"/>
            <a:ext cx="3062234" cy="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8493" y="773769"/>
            <a:ext cx="10854040" cy="54749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Windows</a:t>
            </a:r>
          </a:p>
          <a:p>
            <a:pPr lvl="1"/>
            <a:r>
              <a:rPr lang="zh-CN" altLang="en-US" sz="2400" dirty="0"/>
              <a:t>无自带版本</a:t>
            </a:r>
            <a:endParaRPr lang="en-US" altLang="zh-CN" sz="2400" dirty="0"/>
          </a:p>
          <a:p>
            <a:pPr lvl="1"/>
            <a:r>
              <a:rPr lang="zh-CN" altLang="en-US" sz="2400" dirty="0"/>
              <a:t>浏览器输入</a:t>
            </a:r>
            <a:r>
              <a:rPr lang="zh-CN" altLang="en-US" sz="2400" dirty="0">
                <a:hlinkClick r:id="rId2"/>
              </a:rPr>
              <a:t>https://www.python.org/downloads/windows/</a:t>
            </a:r>
            <a:endParaRPr lang="en-US" altLang="zh-CN" sz="2400" dirty="0"/>
          </a:p>
          <a:p>
            <a:r>
              <a:rPr lang="en-US" altLang="zh-CN" sz="2400" dirty="0"/>
              <a:t>Mac</a:t>
            </a:r>
          </a:p>
          <a:p>
            <a:pPr lvl="1"/>
            <a:r>
              <a:rPr lang="zh-CN" altLang="en-US" sz="2400" dirty="0">
                <a:sym typeface="+mn-ea"/>
              </a:rPr>
              <a:t>自带</a:t>
            </a:r>
            <a:r>
              <a:rPr lang="en-US" altLang="zh-CN" sz="2400" dirty="0">
                <a:sym typeface="+mn-ea"/>
              </a:rPr>
              <a:t>python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浏览器输入</a:t>
            </a:r>
            <a:r>
              <a:rPr lang="zh-CN" altLang="en-US" sz="2400" dirty="0">
                <a:sym typeface="+mn-ea"/>
                <a:hlinkClick r:id="rId3"/>
              </a:rPr>
              <a:t>https://www.python.org/downloads/mac-osx/</a:t>
            </a:r>
            <a:endParaRPr lang="zh-CN" altLang="en-US" sz="2400" dirty="0">
              <a:sym typeface="+mn-ea"/>
            </a:endParaRPr>
          </a:p>
          <a:p>
            <a:pPr lvl="0"/>
            <a:r>
              <a:rPr lang="en-US" altLang="zh-CN" sz="2400" dirty="0"/>
              <a:t>Linux</a:t>
            </a:r>
          </a:p>
          <a:p>
            <a:pPr lvl="1"/>
            <a:r>
              <a:rPr lang="zh-CN" altLang="en-US" sz="2400" dirty="0"/>
              <a:t>自带</a:t>
            </a:r>
            <a:r>
              <a:rPr lang="en-US" altLang="zh-CN" sz="2400" dirty="0"/>
              <a:t>python</a:t>
            </a:r>
          </a:p>
          <a:p>
            <a:r>
              <a:rPr kumimoji="1" lang="zh-CN" altLang="en-US" sz="2400" dirty="0"/>
              <a:t>推荐版本：</a:t>
            </a:r>
            <a:r>
              <a:rPr kumimoji="1" lang="en-US" altLang="zh-CN" sz="2400" dirty="0"/>
              <a:t>3.5/3.6/3.7</a:t>
            </a:r>
            <a:r>
              <a:rPr kumimoji="1" lang="zh-CN" altLang="en-US" sz="2400" dirty="0"/>
              <a:t>（过</a:t>
            </a:r>
            <a:r>
              <a:rPr lang="zh-CN" altLang="en-US" sz="2400" dirty="0"/>
              <a:t>新版本可能会出现兼容性问题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r>
              <a:rPr lang="en-US" altLang="zh-CN" sz="2400" dirty="0"/>
              <a:t>Python IDE</a:t>
            </a:r>
          </a:p>
          <a:p>
            <a:pPr lvl="1"/>
            <a:r>
              <a:rPr lang="en-US" altLang="zh-CN" sz="2400" dirty="0"/>
              <a:t>PyCharm,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Notebook, ……</a:t>
            </a:r>
          </a:p>
          <a:p>
            <a:endParaRPr kumimoji="1" lang="en-US" altLang="zh-CN" sz="2400" dirty="0"/>
          </a:p>
          <a:p>
            <a:pPr lvl="0"/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</a:t>
            </a:r>
            <a:r>
              <a:rPr kumimoji="1" lang="en-US" dirty="0"/>
              <a:t>ython</a:t>
            </a:r>
            <a:r>
              <a:rPr kumimoji="1" lang="zh-CN" altLang="en-US" dirty="0" err="1"/>
              <a:t>的下载与安装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8980" y="1063927"/>
            <a:ext cx="10854040" cy="547498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pip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lvl="1"/>
            <a:r>
              <a:rPr lang="en-US" altLang="zh-CN" sz="2400" dirty="0"/>
              <a:t>pip install </a:t>
            </a:r>
            <a:r>
              <a:rPr kumimoji="1" lang="zh-CN" altLang="en-US" sz="2400" dirty="0" err="1">
                <a:sym typeface="+mn-ea"/>
              </a:rPr>
              <a:t>第三方库名称</a:t>
            </a:r>
            <a:endParaRPr lang="en-US" altLang="zh-CN" sz="2400" dirty="0"/>
          </a:p>
          <a:p>
            <a:pPr lvl="2"/>
            <a:r>
              <a:rPr lang="zh-CN" altLang="en-US" sz="2400" dirty="0"/>
              <a:t>国外源，速度较慢经常中断</a:t>
            </a:r>
            <a:endParaRPr lang="en-US" altLang="zh-CN" sz="2400" dirty="0"/>
          </a:p>
          <a:p>
            <a:pPr lvl="1"/>
            <a:r>
              <a:rPr lang="en-US" sz="2400" dirty="0">
                <a:sym typeface="+mn-ea"/>
              </a:rPr>
              <a:t>pip install -i https://pypi.tuna.tsinghua.edu.cn/simple </a:t>
            </a:r>
            <a:r>
              <a:rPr kumimoji="1" lang="zh-CN" altLang="en-US" sz="2400" dirty="0" err="1">
                <a:sym typeface="+mn-ea"/>
              </a:rPr>
              <a:t>第三方库名称</a:t>
            </a:r>
            <a:endParaRPr 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清华源，速度较快偶尔出错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pip install .</a:t>
            </a:r>
            <a:r>
              <a:rPr lang="en-US" altLang="zh-CN" sz="2400" dirty="0" err="1">
                <a:sym typeface="+mn-ea"/>
              </a:rPr>
              <a:t>whl</a:t>
            </a:r>
            <a:endParaRPr lang="en-US" altLang="zh-CN" sz="2400" dirty="0">
              <a:sym typeface="+mn-ea"/>
            </a:endParaRPr>
          </a:p>
          <a:p>
            <a:pPr lvl="2"/>
            <a:r>
              <a:rPr lang="zh-CN" altLang="en-US" sz="2400">
                <a:sym typeface="+mn-ea"/>
              </a:rPr>
              <a:t>下载</a:t>
            </a:r>
            <a:r>
              <a:rPr lang="en-US" altLang="zh-CN" sz="2400">
                <a:sym typeface="+mn-ea"/>
              </a:rPr>
              <a:t>Wheel</a:t>
            </a:r>
            <a:r>
              <a:rPr lang="zh-CN" altLang="en-US" sz="2400">
                <a:sym typeface="+mn-ea"/>
              </a:rPr>
              <a:t>文件，</a:t>
            </a:r>
            <a:r>
              <a:rPr lang="en-US" altLang="zh-CN" sz="2400">
                <a:sym typeface="+mn-ea"/>
              </a:rPr>
              <a:t>cd </a:t>
            </a:r>
            <a:r>
              <a:rPr lang="zh-CN" altLang="en-US" sz="2400" dirty="0">
                <a:sym typeface="+mn-ea"/>
              </a:rPr>
              <a:t>文件所在位置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b="1" dirty="0">
                <a:sym typeface="+mn-ea"/>
              </a:rPr>
              <a:t>注意某些库可能存在依赖关系及版本适配现象，需要正确的安装顺序和兼容否则报错</a:t>
            </a:r>
            <a:endParaRPr lang="en-US" altLang="zh-CN" sz="2400" b="1" dirty="0">
              <a:sym typeface="+mn-ea"/>
            </a:endParaRPr>
          </a:p>
          <a:p>
            <a:pPr lvl="2"/>
            <a:endParaRPr lang="en-US" altLang="zh-CN" sz="24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：第三方库的下载与安装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以</a:t>
            </a:r>
            <a:r>
              <a:rPr lang="en-US" altLang="zh-CN" sz="2400" dirty="0">
                <a:sym typeface="+mn-ea"/>
              </a:rPr>
              <a:t>Windows</a:t>
            </a:r>
            <a:r>
              <a:rPr lang="zh-CN" altLang="en-US" sz="2400"/>
              <a:t>为例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环境配置</a:t>
            </a:r>
            <a:endParaRPr lang="en-US" altLang="zh-CN" dirty="0"/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安装：</a:t>
            </a:r>
            <a:r>
              <a:rPr lang="en-US" altLang="zh-CN" dirty="0"/>
              <a:t>bash Anaconda3-5.2.0-Linux-x86_64.sh</a:t>
            </a:r>
          </a:p>
          <a:p>
            <a:pPr lvl="2"/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https://www.anaconda.com/products/individual#macos</a:t>
            </a:r>
            <a:r>
              <a:rPr lang="en-US" altLang="zh-CN" dirty="0"/>
              <a:t> </a:t>
            </a:r>
            <a:r>
              <a:rPr lang="zh-CN" altLang="en-US" dirty="0"/>
              <a:t>安装对应旧版本</a:t>
            </a:r>
            <a:endParaRPr lang="en-US" altLang="zh-CN" dirty="0"/>
          </a:p>
          <a:p>
            <a:pPr lvl="1"/>
            <a:r>
              <a:rPr lang="zh-CN" altLang="en-US" dirty="0"/>
              <a:t> 添加路径，并</a:t>
            </a:r>
            <a:r>
              <a:rPr lang="en-US" altLang="zh-CN" dirty="0"/>
              <a:t>source: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检查安装成功：</a:t>
            </a:r>
            <a:r>
              <a:rPr lang="en-US" altLang="zh-CN" dirty="0" err="1"/>
              <a:t>conda</a:t>
            </a:r>
            <a:r>
              <a:rPr lang="zh-CN" altLang="en-US" dirty="0"/>
              <a:t>，出现上图提示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38DCFF-890F-49E9-8ABD-46672D8C5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13" y="3229499"/>
            <a:ext cx="5838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861391"/>
            <a:ext cx="10852200" cy="5901359"/>
          </a:xfrm>
        </p:spPr>
        <p:txBody>
          <a:bodyPr>
            <a:normAutofit/>
          </a:bodyPr>
          <a:lstStyle/>
          <a:p>
            <a:r>
              <a:rPr lang="en-US" altLang="zh-CN" dirty="0"/>
              <a:t>Anaconda</a:t>
            </a:r>
            <a:r>
              <a:rPr lang="zh-CN" altLang="en-US" dirty="0"/>
              <a:t>使用（课后会分享详细文档，方便大家探索且不损害系统环境）</a:t>
            </a:r>
            <a:endParaRPr lang="en-US" altLang="zh-CN" dirty="0"/>
          </a:p>
          <a:p>
            <a:pPr lvl="1"/>
            <a:r>
              <a:rPr lang="zh-CN" altLang="en-US" dirty="0"/>
              <a:t>创建一个环境    </a:t>
            </a:r>
            <a:r>
              <a:rPr lang="en-US" altLang="zh-CN" dirty="0" err="1"/>
              <a:t>conda</a:t>
            </a:r>
            <a:r>
              <a:rPr lang="en-US" altLang="zh-CN" dirty="0"/>
              <a:t> create --name </a:t>
            </a:r>
            <a:r>
              <a:rPr lang="en-US" altLang="zh-CN" dirty="0" err="1"/>
              <a:t>myenv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若想要指定某一个包的版本号，可以利用如下的命令    </a:t>
            </a:r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dirty="0" err="1"/>
              <a:t>myenv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en-US" altLang="zh-CN" dirty="0"/>
              <a:t>=0.15.0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在使用它之前需要对其进行激活，从而进入。    </a:t>
            </a:r>
            <a:r>
              <a:rPr lang="en-US" altLang="zh-CN" dirty="0" err="1"/>
              <a:t>conda</a:t>
            </a:r>
            <a:r>
              <a:rPr lang="en-US" altLang="zh-CN" dirty="0"/>
              <a:t> activate &lt;</a:t>
            </a:r>
            <a:r>
              <a:rPr lang="en-US" altLang="zh-CN" dirty="0" err="1"/>
              <a:t>env_name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这个时候命令行的开头部分会有如下的标示    </a:t>
            </a:r>
            <a:r>
              <a:rPr lang="en-US" altLang="zh-CN" dirty="0"/>
              <a:t>(</a:t>
            </a:r>
            <a:r>
              <a:rPr lang="en-US" altLang="zh-CN" dirty="0" err="1"/>
              <a:t>env_name</a:t>
            </a:r>
            <a:r>
              <a:rPr lang="en-US" altLang="zh-CN" dirty="0"/>
              <a:t>) $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工作结束后，如果想要退出当前的环境，可以通过    </a:t>
            </a:r>
            <a:r>
              <a:rPr lang="en-US" altLang="zh-CN" dirty="0" err="1"/>
              <a:t>conda</a:t>
            </a:r>
            <a:r>
              <a:rPr lang="en-US" altLang="zh-CN" dirty="0"/>
              <a:t> deactivate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更新与安装：</a:t>
            </a:r>
            <a:r>
              <a:rPr lang="en-US" altLang="zh-CN" dirty="0"/>
              <a:t>pip install &lt;package==version&gt;   /  </a:t>
            </a:r>
            <a:r>
              <a:rPr lang="en-US" altLang="zh-CN" dirty="0" err="1"/>
              <a:t>conda</a:t>
            </a:r>
            <a:r>
              <a:rPr lang="en-US" altLang="zh-CN" dirty="0"/>
              <a:t> update &lt;package&gt;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删除环境（慎用）在退出要删除的环境的情况下   </a:t>
            </a:r>
            <a:r>
              <a:rPr lang="en-US" altLang="zh-CN" dirty="0" err="1"/>
              <a:t>conda</a:t>
            </a:r>
            <a:r>
              <a:rPr lang="en-US" altLang="zh-CN" dirty="0"/>
              <a:t> remove --name &lt;</a:t>
            </a:r>
            <a:r>
              <a:rPr lang="en-US" altLang="zh-CN" dirty="0" err="1"/>
              <a:t>env_name</a:t>
            </a:r>
            <a:r>
              <a:rPr lang="en-US" altLang="zh-CN" dirty="0"/>
              <a:t>&gt; --all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8785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https://github.com/shenweichen/DeepCTR-Torch</a:t>
            </a:r>
            <a:endParaRPr lang="en-US" altLang="zh-CN" dirty="0"/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create --name Recommend python=3.7</a:t>
            </a:r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activate Recommend</a:t>
            </a:r>
          </a:p>
          <a:p>
            <a:pPr lvl="1"/>
            <a:r>
              <a:rPr lang="en-US" altLang="zh-CN" dirty="0"/>
              <a:t>pip install -U </a:t>
            </a:r>
            <a:r>
              <a:rPr lang="en-US" altLang="zh-CN" dirty="0" err="1"/>
              <a:t>deepctr</a:t>
            </a:r>
            <a:r>
              <a:rPr lang="en-US" altLang="zh-CN" dirty="0"/>
              <a:t>-torch</a:t>
            </a:r>
          </a:p>
          <a:p>
            <a:pPr lvl="1"/>
            <a:r>
              <a:rPr lang="en-US" altLang="zh-CN" dirty="0"/>
              <a:t>pip install pandas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>
                <a:hlinkClick r:id="rId4"/>
              </a:rPr>
              <a:t>https://deepctr-torch.readthedocs.io/en/latest/Examples.html</a:t>
            </a:r>
            <a:endParaRPr lang="en-US" altLang="zh-CN" dirty="0"/>
          </a:p>
          <a:p>
            <a:r>
              <a:rPr lang="zh-CN" altLang="en-US" dirty="0"/>
              <a:t>复现 </a:t>
            </a:r>
            <a:r>
              <a:rPr lang="en-US" altLang="zh-CN" dirty="0"/>
              <a:t>Example 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7391401" y="1838325"/>
            <a:ext cx="459946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复现 </a:t>
            </a:r>
            <a:r>
              <a:rPr lang="en-US" altLang="zh-CN" dirty="0"/>
              <a:t>Example </a:t>
            </a:r>
            <a:r>
              <a:rPr lang="zh-CN" altLang="en-US" dirty="0"/>
              <a:t>回归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37464" y="2264510"/>
            <a:ext cx="5172710" cy="3476625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 txBox="1">
            <a:spLocks/>
          </p:cNvSpPr>
          <p:nvPr/>
        </p:nvSpPr>
        <p:spPr>
          <a:xfrm>
            <a:off x="6408250" y="1579998"/>
            <a:ext cx="3119717" cy="578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复现 </a:t>
            </a:r>
            <a:r>
              <a:rPr lang="en-US" altLang="zh-CN" dirty="0"/>
              <a:t>Example</a:t>
            </a:r>
            <a:r>
              <a:rPr lang="zh-CN" altLang="en-US" dirty="0"/>
              <a:t>多输入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408250" y="2347368"/>
            <a:ext cx="5274310" cy="50482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408250" y="2969846"/>
            <a:ext cx="4915535" cy="331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F6E13B-199F-4B99-2897-67E1A4DEAE6C}"/>
              </a:ext>
            </a:extLst>
          </p:cNvPr>
          <p:cNvSpPr txBox="1"/>
          <p:nvPr/>
        </p:nvSpPr>
        <p:spPr>
          <a:xfrm>
            <a:off x="668980" y="1085385"/>
            <a:ext cx="49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.py</a:t>
            </a:r>
            <a:r>
              <a:rPr lang="zh-CN" altLang="en-US"/>
              <a:t>文件都在</a:t>
            </a:r>
            <a:r>
              <a:rPr lang="en-US" altLang="zh-CN"/>
              <a:t>examples</a:t>
            </a:r>
            <a:r>
              <a:rPr lang="zh-CN" altLang="en-US"/>
              <a:t>目录下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19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>
            <a:normAutofit/>
          </a:bodyPr>
          <a:lstStyle/>
          <a:p>
            <a:r>
              <a:rPr lang="en-US" altLang="zh-CN" dirty="0"/>
              <a:t>NVIDIA GeForce GTX 1080 8G </a:t>
            </a:r>
            <a:r>
              <a:rPr lang="zh-CN" altLang="zh-CN" dirty="0"/>
              <a:t>上：</a:t>
            </a:r>
          </a:p>
          <a:p>
            <a:pPr lvl="1"/>
            <a:r>
              <a:rPr lang="en-US" altLang="zh-CN" dirty="0"/>
              <a:t>Batch size=64 </a:t>
            </a:r>
            <a:r>
              <a:rPr lang="zh-CN" altLang="en-US" dirty="0"/>
              <a:t>一晚上</a:t>
            </a:r>
            <a:r>
              <a:rPr lang="zh-CN" altLang="zh-CN" dirty="0"/>
              <a:t>跑</a:t>
            </a:r>
            <a:r>
              <a:rPr lang="zh-CN" altLang="en-US" dirty="0"/>
              <a:t>不了</a:t>
            </a:r>
            <a:r>
              <a:rPr lang="zh-CN" altLang="zh-CN" dirty="0"/>
              <a:t>一代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Batch size=128 </a:t>
            </a:r>
            <a:r>
              <a:rPr lang="zh-CN" altLang="en-US" dirty="0"/>
              <a:t>一晚上</a:t>
            </a:r>
            <a:r>
              <a:rPr lang="zh-CN" altLang="zh-CN" dirty="0"/>
              <a:t>跑</a:t>
            </a:r>
            <a:r>
              <a:rPr lang="zh-CN" altLang="en-US" dirty="0"/>
              <a:t>了</a:t>
            </a:r>
            <a:r>
              <a:rPr lang="zh-CN" altLang="zh-CN" dirty="0"/>
              <a:t>一代</a:t>
            </a:r>
            <a:endParaRPr lang="en-US" altLang="zh-CN" dirty="0"/>
          </a:p>
          <a:p>
            <a:pPr lvl="1"/>
            <a:endParaRPr lang="zh-CN" altLang="zh-CN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73371" y="2187542"/>
            <a:ext cx="7257282" cy="8444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3370" y="3866912"/>
            <a:ext cx="7257283" cy="1451708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73371" y="5608218"/>
            <a:ext cx="7257282" cy="7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082476"/>
            <a:ext cx="10854040" cy="55198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如果发现处理完整的</a:t>
            </a:r>
            <a:r>
              <a:rPr lang="en-US" altLang="zh-CN" sz="2000" dirty="0" err="1"/>
              <a:t>Criteo</a:t>
            </a:r>
            <a:r>
              <a:rPr lang="zh-CN" altLang="en-US" sz="2000" dirty="0"/>
              <a:t>数据集有困难，可以选取部分数据来进行实验，但不得少于全量数据的</a:t>
            </a:r>
            <a:r>
              <a:rPr lang="en-US" altLang="zh-CN" sz="2000" dirty="0"/>
              <a:t>5%</a:t>
            </a:r>
            <a:r>
              <a:rPr lang="zh-CN" altLang="en-US" sz="2000" dirty="0"/>
              <a:t>，并在作业报告中说明数据选取的规则。</a:t>
            </a:r>
            <a:endParaRPr lang="zh-CN" altLang="en-US" sz="2400" dirty="0"/>
          </a:p>
          <a:p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416390"/>
            <a:ext cx="11839575" cy="16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>
            <a:normAutofit/>
          </a:bodyPr>
          <a:lstStyle/>
          <a:p>
            <a:r>
              <a:rPr lang="en-US" altLang="zh-CN" dirty="0"/>
              <a:t>NVIDIA GeForce GTX 1080 8G </a:t>
            </a:r>
            <a:r>
              <a:rPr lang="zh-CN" altLang="zh-CN" dirty="0"/>
              <a:t>上：</a:t>
            </a:r>
          </a:p>
          <a:p>
            <a:pPr lvl="1"/>
            <a:r>
              <a:rPr lang="en-US" altLang="zh-CN" dirty="0"/>
              <a:t>5%</a:t>
            </a:r>
            <a:r>
              <a:rPr lang="zh-CN" altLang="zh-CN" dirty="0"/>
              <a:t>的数据集</a:t>
            </a:r>
            <a:r>
              <a:rPr lang="zh-CN" altLang="en-US" dirty="0"/>
              <a:t>，</a:t>
            </a:r>
            <a:r>
              <a:rPr lang="en-US" altLang="zh-CN" dirty="0"/>
              <a:t>Batch size=128 20min</a:t>
            </a:r>
            <a:r>
              <a:rPr lang="zh-CN" altLang="zh-CN" dirty="0"/>
              <a:t>跑一代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12950" y="2308057"/>
            <a:ext cx="9471092" cy="1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202278-7D50-4DF9-98BF-F3BA8897B638}"/>
              </a:ext>
            </a:extLst>
          </p:cNvPr>
          <p:cNvGrpSpPr/>
          <p:nvPr/>
        </p:nvGrpSpPr>
        <p:grpSpPr>
          <a:xfrm>
            <a:off x="822023" y="2388961"/>
            <a:ext cx="1743852" cy="1300356"/>
            <a:chOff x="586393" y="2927901"/>
            <a:chExt cx="1743852" cy="130035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A7CF09-7018-499A-A57D-FFD7B625CB35}"/>
                </a:ext>
              </a:extLst>
            </p:cNvPr>
            <p:cNvSpPr txBox="1"/>
            <p:nvPr/>
          </p:nvSpPr>
          <p:spPr>
            <a:xfrm>
              <a:off x="586393" y="2927901"/>
              <a:ext cx="17438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spc="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5CA0F34-A170-4389-BDAC-B7C80C245A71}"/>
                </a:ext>
              </a:extLst>
            </p:cNvPr>
            <p:cNvSpPr txBox="1"/>
            <p:nvPr/>
          </p:nvSpPr>
          <p:spPr>
            <a:xfrm>
              <a:off x="645147" y="3697342"/>
              <a:ext cx="162929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5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</a:t>
              </a:r>
              <a:endParaRPr lang="zh-CN" altLang="en-US" sz="28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DC727E-A5A6-482B-B7E0-342E3EE9EBF8}"/>
              </a:ext>
            </a:extLst>
          </p:cNvPr>
          <p:cNvGrpSpPr/>
          <p:nvPr/>
        </p:nvGrpSpPr>
        <p:grpSpPr>
          <a:xfrm>
            <a:off x="4775156" y="1992449"/>
            <a:ext cx="5504648" cy="923330"/>
            <a:chOff x="4262925" y="2111703"/>
            <a:chExt cx="5504648" cy="9233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B59B9C-BA62-409D-8AA2-137EC0B95E9E}"/>
                </a:ext>
              </a:extLst>
            </p:cNvPr>
            <p:cNvSpPr txBox="1"/>
            <p:nvPr/>
          </p:nvSpPr>
          <p:spPr>
            <a:xfrm>
              <a:off x="5347825" y="2265591"/>
              <a:ext cx="4419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zh-CN" altLang="en-US" sz="2800" dirty="0"/>
                <a:t>任务模型讲解：推荐系统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7BFAE11-025F-4AF6-8A81-C0D5765192E9}"/>
                </a:ext>
              </a:extLst>
            </p:cNvPr>
            <p:cNvSpPr txBox="1"/>
            <p:nvPr/>
          </p:nvSpPr>
          <p:spPr>
            <a:xfrm>
              <a:off x="4262925" y="2111703"/>
              <a:ext cx="105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74C88"/>
                  </a:solidFill>
                  <a:latin typeface="Alibaba PuHuiTi B" panose="00020600040101010101" pitchFamily="18" charset="-122"/>
                  <a:ea typeface="Alibaba PuHuiTi B" panose="00020600040101010101" pitchFamily="18" charset="-122"/>
                  <a:cs typeface="Alibaba PuHuiTi B" panose="00020600040101010101" pitchFamily="18" charset="-122"/>
                </a:rPr>
                <a:t>01</a:t>
              </a:r>
              <a:endParaRPr lang="zh-CN" altLang="en-US" sz="5400" b="1" dirty="0">
                <a:solidFill>
                  <a:srgbClr val="074C88"/>
                </a:solidFill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35766E-8F5B-FC49-AB9D-43AC5862321A}"/>
              </a:ext>
            </a:extLst>
          </p:cNvPr>
          <p:cNvGrpSpPr/>
          <p:nvPr/>
        </p:nvGrpSpPr>
        <p:grpSpPr>
          <a:xfrm>
            <a:off x="4789564" y="3130910"/>
            <a:ext cx="5504648" cy="923330"/>
            <a:chOff x="4262925" y="1076389"/>
            <a:chExt cx="5504648" cy="92333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0611CF8-CC64-154A-ACBE-CF85611325E2}"/>
                </a:ext>
              </a:extLst>
            </p:cNvPr>
            <p:cNvSpPr txBox="1"/>
            <p:nvPr/>
          </p:nvSpPr>
          <p:spPr>
            <a:xfrm>
              <a:off x="5365046" y="1230277"/>
              <a:ext cx="440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下</a:t>
              </a:r>
              <a:r>
                <a:rPr lang="en-US" altLang="zh-CN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GPU</a:t>
              </a:r>
              <a:r>
                <a:rPr lang="zh-CN" altLang="en-US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运行示例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B3CEE5C-B5D6-284B-97ED-D9AE25962D67}"/>
                </a:ext>
              </a:extLst>
            </p:cNvPr>
            <p:cNvSpPr txBox="1"/>
            <p:nvPr/>
          </p:nvSpPr>
          <p:spPr>
            <a:xfrm>
              <a:off x="4262925" y="1076389"/>
              <a:ext cx="10583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74C88"/>
                  </a:solidFill>
                  <a:latin typeface="Alibaba PuHuiTi B" panose="00020600040101010101" pitchFamily="18" charset="-122"/>
                  <a:ea typeface="Alibaba PuHuiTi B" panose="00020600040101010101" pitchFamily="18" charset="-122"/>
                  <a:cs typeface="Alibaba PuHuiTi B" panose="00020600040101010101" pitchFamily="18" charset="-122"/>
                </a:rPr>
                <a:t>02</a:t>
              </a:r>
              <a:endParaRPr lang="zh-CN" altLang="en-US" sz="5400" b="1" dirty="0">
                <a:solidFill>
                  <a:srgbClr val="074C88"/>
                </a:solidFill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9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242896"/>
            <a:ext cx="10854040" cy="5519854"/>
          </a:xfrm>
        </p:spPr>
        <p:txBody>
          <a:bodyPr>
            <a:normAutofit/>
          </a:bodyPr>
          <a:lstStyle/>
          <a:p>
            <a:r>
              <a:rPr lang="zh-CN" altLang="en-US" dirty="0"/>
              <a:t>实验要求简析：</a:t>
            </a:r>
            <a:endParaRPr lang="en-US" altLang="zh-CN" dirty="0"/>
          </a:p>
          <a:p>
            <a:pPr lvl="1"/>
            <a:r>
              <a:rPr lang="en-US" altLang="zh-CN" sz="1800" b="0" i="0" u="none" strike="noStrike" baseline="0" dirty="0">
                <a:latin typeface="LinLibertineT"/>
              </a:rPr>
              <a:t>Criteo</a:t>
            </a:r>
            <a:r>
              <a:rPr lang="zh-CN" altLang="en-US" sz="1800" b="0" i="0" u="none" strike="noStrike" baseline="0" dirty="0">
                <a:latin typeface="LinLibertineT"/>
              </a:rPr>
              <a:t>数据集</a:t>
            </a:r>
            <a:r>
              <a:rPr lang="zh-CN" altLang="en-US" dirty="0"/>
              <a:t>论文参考值：</a:t>
            </a:r>
            <a:endParaRPr lang="en-US" altLang="zh-CN" dirty="0"/>
          </a:p>
          <a:p>
            <a:pPr lvl="2"/>
            <a:r>
              <a:rPr lang="zh-CN" altLang="en-US" dirty="0"/>
              <a:t>不要求完全一致，但未达到要有详细的结果分析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关键模块</a:t>
            </a:r>
            <a:r>
              <a:rPr lang="en-US" altLang="zh-CN" dirty="0"/>
              <a:t>CIN</a:t>
            </a:r>
            <a:r>
              <a:rPr lang="zh-CN" altLang="en-US" dirty="0"/>
              <a:t>进行详细注释：</a:t>
            </a:r>
            <a:endParaRPr lang="en-US" altLang="zh-CN" dirty="0"/>
          </a:p>
          <a:p>
            <a:pPr lvl="2"/>
            <a:r>
              <a:rPr lang="zh-CN" altLang="en-US" dirty="0"/>
              <a:t>模型代码出处：</a:t>
            </a:r>
            <a:r>
              <a:rPr lang="en-US" altLang="zh-CN" dirty="0"/>
              <a:t>https://github.com/microsoft/recommenders/blob/master/reco_utils/recommender/deeprec/models/xDeepFM.py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70EE93-3B2C-4971-B59A-8F4532EF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83" y="1313118"/>
            <a:ext cx="3526743" cy="24134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4B5E82-4A19-4511-B1B6-69A4C5FC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54" y="4633751"/>
            <a:ext cx="10119700" cy="16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0" y="1128596"/>
            <a:ext cx="10854040" cy="5519854"/>
          </a:xfrm>
        </p:spPr>
        <p:txBody>
          <a:bodyPr>
            <a:normAutofit/>
          </a:bodyPr>
          <a:lstStyle/>
          <a:p>
            <a:r>
              <a:rPr lang="zh-CN" altLang="en-US" dirty="0"/>
              <a:t>实验要求简析：</a:t>
            </a:r>
            <a:endParaRPr lang="en-US" altLang="zh-CN" dirty="0"/>
          </a:p>
          <a:p>
            <a:pPr lvl="1"/>
            <a:r>
              <a:rPr lang="zh-CN" altLang="zh-CN" dirty="0"/>
              <a:t>数据预处理的流程、创建特征列</a:t>
            </a:r>
          </a:p>
          <a:p>
            <a:pPr lvl="1"/>
            <a:r>
              <a:rPr lang="zh-CN" altLang="zh-CN" dirty="0"/>
              <a:t>模型：</a:t>
            </a:r>
          </a:p>
          <a:p>
            <a:r>
              <a:rPr lang="zh-CN" altLang="zh-CN" dirty="0"/>
              <a:t>参考文档</a:t>
            </a:r>
            <a:endParaRPr lang="en-US" altLang="zh-CN" dirty="0"/>
          </a:p>
          <a:p>
            <a:pPr lvl="1"/>
            <a:r>
              <a:rPr lang="en-US" altLang="zh-CN" u="sng" dirty="0" err="1">
                <a:hlinkClick r:id="rId3"/>
              </a:rPr>
              <a:t>deepctr_torch.models.xdeepfm</a:t>
            </a:r>
            <a:r>
              <a:rPr lang="en-US" altLang="zh-CN" u="sng" dirty="0">
                <a:hlinkClick r:id="rId3"/>
              </a:rPr>
              <a:t> module — </a:t>
            </a:r>
            <a:r>
              <a:rPr lang="en-US" altLang="zh-CN" u="sng" dirty="0" err="1">
                <a:hlinkClick r:id="rId3"/>
              </a:rPr>
              <a:t>DeepCTR</a:t>
            </a:r>
            <a:r>
              <a:rPr lang="en-US" altLang="zh-CN" u="sng" dirty="0">
                <a:hlinkClick r:id="rId3"/>
              </a:rPr>
              <a:t>-Torch 0.2.8 documentation</a:t>
            </a:r>
            <a:endParaRPr lang="zh-CN" altLang="zh-CN" dirty="0"/>
          </a:p>
          <a:p>
            <a:pPr lvl="1"/>
            <a:r>
              <a:rPr lang="en-US" altLang="zh-CN" u="sng" dirty="0" err="1">
                <a:hlinkClick r:id="rId4"/>
              </a:rPr>
              <a:t>deepctr_torch.models.xdeepfm</a:t>
            </a:r>
            <a:r>
              <a:rPr lang="en-US" altLang="zh-CN" u="sng" dirty="0">
                <a:hlinkClick r:id="rId4"/>
              </a:rPr>
              <a:t> — </a:t>
            </a:r>
            <a:r>
              <a:rPr lang="en-US" altLang="zh-CN" u="sng" dirty="0" err="1">
                <a:hlinkClick r:id="rId4"/>
              </a:rPr>
              <a:t>DeepCTR</a:t>
            </a:r>
            <a:r>
              <a:rPr lang="en-US" altLang="zh-CN" u="sng" dirty="0">
                <a:hlinkClick r:id="rId4"/>
              </a:rPr>
              <a:t>-Torch 0.2.8 documentation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运行示例</a:t>
            </a:r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298119" y="3886200"/>
            <a:ext cx="3844925" cy="283527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273800" y="3886199"/>
            <a:ext cx="3657140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79" y="1242896"/>
            <a:ext cx="11273879" cy="4526673"/>
          </a:xfrm>
        </p:spPr>
        <p:txBody>
          <a:bodyPr>
            <a:normAutofit/>
          </a:bodyPr>
          <a:lstStyle/>
          <a:p>
            <a:r>
              <a:rPr lang="zh-CN" altLang="en-US" dirty="0"/>
              <a:t>计算资源：</a:t>
            </a:r>
            <a:endParaRPr lang="en-US" altLang="zh-CN" dirty="0"/>
          </a:p>
          <a:p>
            <a:pPr lvl="1"/>
            <a:r>
              <a:rPr lang="en-US" altLang="zh-CN" sz="1800" b="0" i="0" u="none" strike="noStrike" baseline="0" dirty="0">
                <a:latin typeface="LinLibertineT"/>
              </a:rPr>
              <a:t>Google</a:t>
            </a:r>
            <a:r>
              <a:rPr lang="zh-CN" altLang="en-US" sz="1800" b="0" i="0" u="none" strike="noStrike" baseline="0" dirty="0">
                <a:latin typeface="LinLibertineT"/>
              </a:rPr>
              <a:t>云：</a:t>
            </a:r>
            <a:r>
              <a:rPr lang="en-US" altLang="zh-CN" sz="1800" b="0" i="0" u="none" strike="noStrike" baseline="0" dirty="0">
                <a:latin typeface="LinLibertineT"/>
                <a:hlinkClick r:id="rId3"/>
              </a:rPr>
              <a:t>https://blog.gcp.expert/google-cloud-products-quick-start/</a:t>
            </a:r>
            <a:endParaRPr lang="en-US" altLang="zh-CN" sz="1800" b="0" i="0" u="none" strike="noStrike" baseline="0" dirty="0">
              <a:latin typeface="LinLibertineT"/>
            </a:endParaRPr>
          </a:p>
          <a:p>
            <a:pPr lvl="1"/>
            <a:r>
              <a:rPr lang="zh-CN" altLang="en-US" dirty="0">
                <a:latin typeface="LinLibertineT"/>
              </a:rPr>
              <a:t>谷歌</a:t>
            </a:r>
            <a:r>
              <a:rPr lang="en-US" altLang="zh-CN" dirty="0" err="1">
                <a:latin typeface="LinLibertineT"/>
              </a:rPr>
              <a:t>CoLab</a:t>
            </a:r>
            <a:r>
              <a:rPr lang="zh-CN" altLang="en-US" dirty="0">
                <a:latin typeface="LinLibertineT"/>
              </a:rPr>
              <a:t>：</a:t>
            </a:r>
            <a:r>
              <a:rPr lang="en-US" altLang="zh-CN" dirty="0">
                <a:latin typeface="LinLibertineT"/>
                <a:hlinkClick r:id="rId4"/>
              </a:rPr>
              <a:t>https://colab.research.google.com/</a:t>
            </a:r>
            <a:endParaRPr lang="en-US" altLang="zh-CN" dirty="0">
              <a:latin typeface="LinLibertineT"/>
            </a:endParaRPr>
          </a:p>
          <a:p>
            <a:pPr lvl="1"/>
            <a:r>
              <a:rPr lang="en-US" altLang="zh-CN" dirty="0" err="1">
                <a:latin typeface="LinLibertineT"/>
              </a:rPr>
              <a:t>CoLab</a:t>
            </a:r>
            <a:r>
              <a:rPr lang="en-US" altLang="zh-CN" dirty="0">
                <a:latin typeface="LinLibertineT"/>
              </a:rPr>
              <a:t> </a:t>
            </a:r>
            <a:r>
              <a:rPr lang="zh-CN" altLang="en-US" dirty="0">
                <a:latin typeface="LinLibertineT"/>
              </a:rPr>
              <a:t>教程：</a:t>
            </a:r>
            <a:r>
              <a:rPr lang="en-US" altLang="zh-CN" dirty="0">
                <a:latin typeface="LinLibertineT"/>
                <a:hlinkClick r:id="rId5"/>
              </a:rPr>
              <a:t>https://colab.research.google.com/drive/1JS9gcn7MPe-7ExNtBkkep7kcSfnHqoXc?usp=sharing</a:t>
            </a:r>
            <a:endParaRPr lang="en-US" altLang="zh-CN" dirty="0"/>
          </a:p>
          <a:p>
            <a:pPr lvl="1"/>
            <a:r>
              <a:rPr lang="zh-CN" altLang="en-US" dirty="0"/>
              <a:t>阿里云</a:t>
            </a:r>
            <a:r>
              <a:rPr lang="en-US" altLang="zh-CN" dirty="0"/>
              <a:t>/</a:t>
            </a:r>
            <a:r>
              <a:rPr lang="zh-CN" altLang="en-US" dirty="0"/>
              <a:t>百度云</a:t>
            </a:r>
            <a:r>
              <a:rPr lang="en-US" altLang="zh-CN" dirty="0"/>
              <a:t>/</a:t>
            </a:r>
            <a:r>
              <a:rPr lang="zh-CN" altLang="en-US" dirty="0"/>
              <a:t>华为云：学生优惠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实验建议：</a:t>
            </a:r>
            <a:endParaRPr lang="en-US" altLang="zh-CN" b="1" dirty="0"/>
          </a:p>
          <a:p>
            <a:pPr lvl="1"/>
            <a:r>
              <a:rPr lang="zh-CN" altLang="en-US" b="1" dirty="0"/>
              <a:t>建议使用</a:t>
            </a:r>
            <a:r>
              <a:rPr lang="en-US" altLang="zh-CN" b="1" dirty="0"/>
              <a:t>anaconda</a:t>
            </a:r>
            <a:r>
              <a:rPr lang="zh-CN" altLang="en-US" b="1" dirty="0"/>
              <a:t>管理环境</a:t>
            </a:r>
            <a:endParaRPr lang="en-US" altLang="zh-CN" b="1" dirty="0"/>
          </a:p>
          <a:p>
            <a:pPr lvl="1"/>
            <a:r>
              <a:rPr lang="zh-CN" altLang="en-US" b="1" dirty="0"/>
              <a:t>不建议</a:t>
            </a:r>
            <a:r>
              <a:rPr lang="en-US" altLang="zh-CN" b="1" dirty="0"/>
              <a:t>CPU</a:t>
            </a:r>
            <a:r>
              <a:rPr lang="zh-CN" altLang="en-US" b="1" dirty="0"/>
              <a:t>运行训练代码，速度太慢</a:t>
            </a:r>
            <a:endParaRPr lang="en-US" altLang="zh-CN" b="1" dirty="0"/>
          </a:p>
          <a:p>
            <a:pPr lvl="1"/>
            <a:r>
              <a:rPr lang="zh-CN" altLang="en-US" b="1" dirty="0"/>
              <a:t>论文形式的正式报告建议</a:t>
            </a:r>
            <a:r>
              <a:rPr lang="en-US" altLang="zh-CN" b="1" dirty="0"/>
              <a:t>Latex</a:t>
            </a:r>
            <a:r>
              <a:rPr lang="zh-CN" altLang="en-US" b="1" dirty="0"/>
              <a:t>排版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491916"/>
            <a:ext cx="10854040" cy="52295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阅读所附的 </a:t>
            </a:r>
            <a:r>
              <a:rPr lang="en-US" altLang="zh-CN" sz="2000" dirty="0"/>
              <a:t>3 </a:t>
            </a:r>
            <a:r>
              <a:rPr lang="zh-CN" altLang="en-US" sz="2000" dirty="0"/>
              <a:t>篇推荐系统相关的论文，进行文献综述和算法总结。 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 err="1"/>
              <a:t>xDeepFM</a:t>
            </a:r>
            <a:r>
              <a:rPr lang="zh-CN" altLang="en-US" sz="2000" dirty="0"/>
              <a:t>论文复现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根 据 “ </a:t>
            </a:r>
            <a:r>
              <a:rPr lang="en-US" altLang="zh-CN" sz="2000" dirty="0" err="1"/>
              <a:t>xDeepFM</a:t>
            </a:r>
            <a:r>
              <a:rPr lang="en-US" altLang="zh-CN" sz="2000" dirty="0"/>
              <a:t>: Combining Explicit and Implicit Feature Interactions for Recommender Systems”</a:t>
            </a:r>
            <a:r>
              <a:rPr lang="zh-CN" altLang="en-US" sz="2000" dirty="0"/>
              <a:t>论文（下文称之为：要复现的论文），进行实验复现或部分复现； 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结合 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</a:t>
            </a:r>
            <a:r>
              <a:rPr lang="zh-CN" altLang="en-US" sz="2000" dirty="0"/>
              <a:t>中有关 </a:t>
            </a:r>
            <a:r>
              <a:rPr lang="en-US" altLang="zh-CN" sz="2000" dirty="0" err="1"/>
              <a:t>xDeepFM</a:t>
            </a:r>
            <a:r>
              <a:rPr lang="en-US" altLang="zh-CN" sz="2000" dirty="0"/>
              <a:t> </a:t>
            </a:r>
            <a:r>
              <a:rPr lang="zh-CN" altLang="en-US" sz="2000" dirty="0"/>
              <a:t>的教程，复现相关工作及结果。参考链接： </a:t>
            </a:r>
            <a:r>
              <a:rPr lang="en-US" altLang="zh-CN" sz="2000" dirty="0">
                <a:hlinkClick r:id="rId3"/>
              </a:rPr>
              <a:t>https://github.com/shenweichen/DeepCTR-Torch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推荐系统 </a:t>
            </a:r>
            <a:r>
              <a:rPr lang="en-US" altLang="zh-CN" dirty="0"/>
              <a:t>– </a:t>
            </a:r>
            <a:r>
              <a:rPr lang="zh-CN" altLang="en-US" dirty="0"/>
              <a:t>任务介绍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6E542-2898-418C-89A7-F0FA71F1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914400"/>
            <a:ext cx="10854040" cy="580707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Criteo</a:t>
            </a:r>
            <a:r>
              <a:rPr lang="zh-CN" altLang="en-US" sz="2000" dirty="0"/>
              <a:t>数据集</a:t>
            </a:r>
            <a:endParaRPr lang="en-US" altLang="zh-CN" sz="2000" dirty="0"/>
          </a:p>
          <a:p>
            <a:r>
              <a:rPr lang="zh-CN" altLang="en-US" sz="2000" dirty="0"/>
              <a:t>训练集包含 Criteo 7 天内的一部分流量。 每行对应一个由 Criteo 提供的展示广告。 正（点击）和负（未点击）示例都以不同的比率进行了子采样，以减少数据集大小。 这些示例按时间顺序排列。）测试集的计算方式与训练集相同，针对的是训练集后一天的事件。</a:t>
            </a:r>
            <a:endParaRPr lang="en-US" altLang="zh-CN" sz="2000" dirty="0"/>
          </a:p>
          <a:p>
            <a:r>
              <a:rPr lang="zh-CN" altLang="en-US" sz="2000" dirty="0"/>
              <a:t>待预测广告，被点击是1，没有被点击是0</a:t>
            </a:r>
            <a:endParaRPr lang="en-US" altLang="zh-CN" sz="2000" dirty="0"/>
          </a:p>
          <a:p>
            <a:r>
              <a:rPr lang="zh-CN" altLang="en-US" sz="2000" dirty="0"/>
              <a:t>I1-I13 总共 13 列数值型特征（主要是计数特征）</a:t>
            </a:r>
            <a:endParaRPr lang="en-US" altLang="zh-CN" sz="2000" dirty="0"/>
          </a:p>
          <a:p>
            <a:r>
              <a:rPr lang="zh-CN" altLang="en-US" sz="2000" dirty="0"/>
              <a:t>C1-C26 共有 26 列类别型特征。 出于匿名目的，这些功能的值已散列到 32 位</a:t>
            </a:r>
            <a:endParaRPr lang="en-US" altLang="zh-CN" sz="2000" dirty="0"/>
          </a:p>
          <a:p>
            <a:r>
              <a:rPr lang="zh-CN" altLang="en-US" sz="2000" dirty="0"/>
              <a:t>功能的语义未公开</a:t>
            </a:r>
            <a:endParaRPr lang="en-US" altLang="zh-CN" sz="2000" dirty="0"/>
          </a:p>
          <a:p>
            <a:r>
              <a:rPr lang="zh-CN" altLang="en-US" sz="2000" dirty="0"/>
              <a:t>当缺少值时，该字段为空。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推荐系统 </a:t>
            </a:r>
            <a:r>
              <a:rPr lang="en-US" altLang="zh-CN" dirty="0"/>
              <a:t>- </a:t>
            </a:r>
            <a:r>
              <a:rPr lang="zh-CN" altLang="en-US" dirty="0"/>
              <a:t>数据集介绍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B3AE1-6584-9B88-0624-49F421E69F68}"/>
              </a:ext>
            </a:extLst>
          </p:cNvPr>
          <p:cNvPicPr/>
          <p:nvPr/>
        </p:nvPicPr>
        <p:blipFill>
          <a:blip r:embed="rId3"/>
          <a:srcRect t="76956" r="39541"/>
          <a:stretch/>
        </p:blipFill>
        <p:spPr>
          <a:xfrm>
            <a:off x="4131988" y="4336192"/>
            <a:ext cx="7199538" cy="18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26D6B-437E-4BDD-BBB3-2AE91AD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7BB281-D983-4ABB-B62A-07692A6A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推荐系统 </a:t>
            </a:r>
            <a:r>
              <a:rPr lang="en-US" altLang="zh-CN" dirty="0"/>
              <a:t>- </a:t>
            </a:r>
            <a:r>
              <a:rPr lang="zh-CN" altLang="en-US" dirty="0"/>
              <a:t>数据集介绍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548" y="5859700"/>
            <a:ext cx="111229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[1] </a:t>
            </a:r>
            <a:r>
              <a:rPr lang="zh-CN" altLang="en-US" sz="1600" dirty="0"/>
              <a:t>下载链接：</a:t>
            </a:r>
            <a:r>
              <a:rPr lang="en-US" altLang="zh-CN" sz="1600" dirty="0">
                <a:hlinkClick r:id="rId3"/>
              </a:rPr>
              <a:t>https://labs.criteo.com/2014/02/download-kaggle-display-advertising-challenge-dataset/</a:t>
            </a:r>
            <a:endParaRPr lang="en-US" altLang="zh-CN" sz="1600" dirty="0"/>
          </a:p>
          <a:p>
            <a:r>
              <a:rPr lang="en-US" altLang="zh-CN" sz="1600" dirty="0"/>
              <a:t>[2] </a:t>
            </a:r>
            <a:r>
              <a:rPr lang="zh-CN" altLang="en-US" sz="1600" dirty="0"/>
              <a:t>中文介绍：</a:t>
            </a:r>
            <a:r>
              <a:rPr lang="en-US" altLang="zh-CN" sz="1600" dirty="0"/>
              <a:t>https://github.com/ZiyaoGeng/RecLearn/wiki/Criteo-Dataset</a:t>
            </a:r>
            <a:endParaRPr lang="zh-CN" altLang="en-US" sz="1600" dirty="0"/>
          </a:p>
          <a:p>
            <a:r>
              <a:rPr lang="en-US" altLang="zh-CN" sz="1600" dirty="0"/>
              <a:t>[3] </a:t>
            </a:r>
            <a:r>
              <a:rPr lang="zh-CN" altLang="en-US" sz="1600" dirty="0"/>
              <a:t>英文介绍：</a:t>
            </a:r>
            <a:r>
              <a:rPr lang="en-US" altLang="zh-CN" sz="1600" dirty="0"/>
              <a:t>https://www.kaggle.com/c/criteo-display-ad-challenge/data</a:t>
            </a: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46947" y="850231"/>
            <a:ext cx="6497052" cy="48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20B6C5-19BA-B44C-98E5-5A54A4FA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20" y="1119010"/>
            <a:ext cx="10854040" cy="5474985"/>
          </a:xfrm>
        </p:spPr>
        <p:txBody>
          <a:bodyPr>
            <a:normAutofit/>
          </a:bodyPr>
          <a:lstStyle/>
          <a:p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本质：分类任务 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通常评价指标（线下）：</a:t>
            </a:r>
            <a:r>
              <a:rPr kumimoji="1" lang="en-US" altLang="zh-CN" sz="2100" dirty="0">
                <a:solidFill>
                  <a:srgbClr val="1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recision</a:t>
            </a:r>
            <a:r>
              <a:rPr lang="zh-CN" altLang="en-US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dirty="0">
                <a:solidFill>
                  <a:srgbClr val="1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r>
              <a:rPr lang="zh-CN" altLang="en-US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F-score</a:t>
            </a:r>
            <a:r>
              <a:rPr lang="zh-CN" altLang="en-US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dirty="0">
                <a:solidFill>
                  <a:srgbClr val="1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zh-CN" altLang="en-US" sz="2100" dirty="0">
                <a:solidFill>
                  <a:srgbClr val="1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曲线下的面积</a:t>
            </a:r>
            <a:r>
              <a:rPr lang="zh-CN" altLang="en-US" sz="2100" b="0" i="0" dirty="0">
                <a:solidFill>
                  <a:srgbClr val="1F09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100" b="0" i="0" dirty="0">
              <a:solidFill>
                <a:srgbClr val="1F090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线上评价指标：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100" b="1" i="0" dirty="0">
                <a:solidFill>
                  <a:srgbClr val="FF6666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Click-Through-Rate 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引入被评测用户的主观操作 ，用以实际评测推荐系统好坏（卖点）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输入特征不定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实际系统通常是尽可能多用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 </a:t>
            </a:r>
            <a:r>
              <a:rPr lang="en-US" altLang="zh-CN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  <a:p>
            <a:pPr lvl="2"/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low-order  +  high-order</a:t>
            </a:r>
          </a:p>
          <a:p>
            <a:pPr lvl="2"/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Machines(FM: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特征低阶交叉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+  Deep Neutral Work(DNN: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高阶特征学习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共享输入层</a:t>
            </a:r>
            <a:endParaRPr kumimoji="1"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412AD-8045-4B4C-82DF-FB551DD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57C693-259B-DE45-9804-C7A7D76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/>
              <a:t>推荐系统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03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412AD-8045-4B4C-82DF-FB551DD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57C693-259B-DE45-9804-C7A7D76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/>
              <a:t>推荐系统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820" y="5947664"/>
            <a:ext cx="10854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Guo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Huifeng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et al. "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DeepFM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: a factorization-machine based neural network for CTR prediction." </a:t>
            </a:r>
            <a:r>
              <a:rPr lang="en-US" altLang="zh-CN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arXiv:1703.04247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(2017).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34" y="1119010"/>
            <a:ext cx="778301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412AD-8045-4B4C-82DF-FB551DD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57C693-259B-DE45-9804-C7A7D76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/>
              <a:t>推荐系统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820" y="5947664"/>
            <a:ext cx="10854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Guo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Huifeng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et al. "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DeepFM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: a factorization-machine based neural network for CTR prediction." </a:t>
            </a:r>
            <a:r>
              <a:rPr lang="en-US" altLang="zh-CN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arXiv:1703.04247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(2017).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9" y="2025081"/>
            <a:ext cx="6325483" cy="33532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11" y="1903779"/>
            <a:ext cx="560148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412AD-8045-4B4C-82DF-FB551DD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E70-7678-4559-9F76-7E748C33E2B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57C693-259B-DE45-9804-C7A7D76F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/>
              <a:t>推荐系统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980" y="5731165"/>
            <a:ext cx="10854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Lian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Jianxun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et al. "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xdeepfm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: Combining explicit and implicit feature interactions for recommender systems."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24th ACM SIGKDD international conference on knowledge discovery &amp; data mining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2018.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6" y="1058824"/>
            <a:ext cx="6370430" cy="44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HCS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2521</Words>
  <Application>Microsoft Macintosh PowerPoint</Application>
  <PresentationFormat>宽屏</PresentationFormat>
  <Paragraphs>243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-apple-system</vt:lpstr>
      <vt:lpstr>等线</vt:lpstr>
      <vt:lpstr>Microsoft YaHei</vt:lpstr>
      <vt:lpstr>Alibaba PuHuiTi B</vt:lpstr>
      <vt:lpstr>LinLibertineT</vt:lpstr>
      <vt:lpstr>Söhne</vt:lpstr>
      <vt:lpstr>Arial</vt:lpstr>
      <vt:lpstr>Calibri</vt:lpstr>
      <vt:lpstr>Cambria Math</vt:lpstr>
      <vt:lpstr>Times New Roman</vt:lpstr>
      <vt:lpstr>Wingdings</vt:lpstr>
      <vt:lpstr>Office 主题​​</vt:lpstr>
      <vt:lpstr>推荐系统：任务讲解、环境搭建与运行</vt:lpstr>
      <vt:lpstr>PowerPoint 演示文稿</vt:lpstr>
      <vt:lpstr>1：推荐系统 – 任务介绍</vt:lpstr>
      <vt:lpstr>1：推荐系统 - 数据集介绍</vt:lpstr>
      <vt:lpstr>1：推荐系统 - 数据集介绍</vt:lpstr>
      <vt:lpstr>1：推荐系统</vt:lpstr>
      <vt:lpstr>1：推荐系统</vt:lpstr>
      <vt:lpstr>1：推荐系统</vt:lpstr>
      <vt:lpstr>1：推荐系统</vt:lpstr>
      <vt:lpstr>1：推荐系统 - 模型</vt:lpstr>
      <vt:lpstr>2：Python的下载与安装</vt:lpstr>
      <vt:lpstr>2：第三方库的下载与安装</vt:lpstr>
      <vt:lpstr>2：Linux下GPU运行</vt:lpstr>
      <vt:lpstr>2：Linux下GPU运行（Anaconda）</vt:lpstr>
      <vt:lpstr>2：Linux下GPU运行示例（PyTorch）</vt:lpstr>
      <vt:lpstr>2：Linux下GPU运行示例（PyTorch）</vt:lpstr>
      <vt:lpstr>2：Linux下GPU运行示例（PyTorch）</vt:lpstr>
      <vt:lpstr>2：Linux下GPU运行示例（PyTorch）</vt:lpstr>
      <vt:lpstr>2：Linux下GPU运行示例（PyTorch）</vt:lpstr>
      <vt:lpstr>2：Linux下GPU运行示例</vt:lpstr>
      <vt:lpstr>2：Linux下GPU运行示例</vt:lpstr>
      <vt:lpstr>2：附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实验一：环境搭建与运行</dc:title>
  <dc:creator>SiCheng Yang</dc:creator>
  <cp:lastModifiedBy>T176796</cp:lastModifiedBy>
  <cp:revision>20</cp:revision>
  <dcterms:modified xsi:type="dcterms:W3CDTF">2024-10-22T11:58:27Z</dcterms:modified>
</cp:coreProperties>
</file>