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301" r:id="rId5"/>
    <p:sldId id="289" r:id="rId6"/>
    <p:sldId id="314" r:id="rId7"/>
    <p:sldId id="316" r:id="rId8"/>
    <p:sldId id="317" r:id="rId9"/>
    <p:sldId id="315" r:id="rId10"/>
    <p:sldId id="319" r:id="rId11"/>
    <p:sldId id="320" r:id="rId12"/>
    <p:sldId id="321" r:id="rId13"/>
    <p:sldId id="293" r:id="rId14"/>
    <p:sldId id="322" r:id="rId15"/>
    <p:sldId id="323" r:id="rId16"/>
    <p:sldId id="324" r:id="rId17"/>
    <p:sldId id="326" r:id="rId18"/>
    <p:sldId id="328" r:id="rId19"/>
    <p:sldId id="327" r:id="rId20"/>
    <p:sldId id="294" r:id="rId21"/>
    <p:sldId id="325" r:id="rId22"/>
    <p:sldId id="331" r:id="rId23"/>
    <p:sldId id="332" r:id="rId24"/>
    <p:sldId id="330" r:id="rId25"/>
    <p:sldId id="296" r:id="rId26"/>
    <p:sldId id="329" r:id="rId27"/>
    <p:sldId id="333" r:id="rId28"/>
    <p:sldId id="334" r:id="rId29"/>
    <p:sldId id="335" r:id="rId30"/>
    <p:sldId id="337" r:id="rId31"/>
    <p:sldId id="336" r:id="rId32"/>
    <p:sldId id="338" r:id="rId33"/>
    <p:sldId id="295" r:id="rId34"/>
    <p:sldId id="29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50" d="100"/>
          <a:sy n="50" d="100"/>
        </p:scale>
        <p:origin x="-14"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CAC99FC-C30C-4544-9DE2-D266FB0C214F}"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0015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48814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361303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217998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CAC99FC-C30C-4544-9DE2-D266FB0C214F}"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701146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297491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393870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259443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C1ABB-9741-40FB-80A5-FD5D0367745B}" type="datetimeFigureOut">
              <a:rPr lang="zh-TW" altLang="en-US" smtClean="0"/>
              <a:t>2023/6/6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CAC99FC-C30C-4544-9DE2-D266FB0C214F}" type="slidenum">
              <a:rPr lang="zh-TW" altLang="en-US" smtClean="0"/>
              <a:t>‹#›</a:t>
            </a:fld>
            <a:endParaRPr lang="zh-TW" altLang="en-US"/>
          </a:p>
        </p:txBody>
      </p:sp>
    </p:spTree>
    <p:extLst>
      <p:ext uri="{BB962C8B-B14F-4D97-AF65-F5344CB8AC3E}">
        <p14:creationId xmlns:p14="http://schemas.microsoft.com/office/powerpoint/2010/main" val="341302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EC1ABB-9741-40FB-80A5-FD5D0367745B}" type="datetimeFigureOut">
              <a:rPr lang="zh-TW" altLang="en-US" smtClean="0"/>
              <a:t>2023/6/6</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AC99FC-C30C-4544-9DE2-D266FB0C214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605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EC1ABB-9741-40FB-80A5-FD5D0367745B}" type="datetimeFigureOut">
              <a:rPr lang="zh-TW" altLang="en-US" smtClean="0"/>
              <a:t>2023/6/6</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AC99FC-C30C-4544-9DE2-D266FB0C214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574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BEC1ABB-9741-40FB-80A5-FD5D0367745B}" type="datetimeFigureOut">
              <a:rPr lang="zh-TW" altLang="en-US" smtClean="0"/>
              <a:t>2023/6/6</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CAC99FC-C30C-4544-9DE2-D266FB0C214F}"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1143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blog.yjtseng.info/post/2020-05-13-survival-curve/" TargetMode="External"/><Relationship Id="rId7" Type="http://schemas.openxmlformats.org/officeDocument/2006/relationships/hyperlink" Target="https://www.cbioportal.org/study/clinicalData?id=stes_tcga_pub" TargetMode="External"/><Relationship Id="rId2" Type="http://schemas.openxmlformats.org/officeDocument/2006/relationships/hyperlink" Target="https://www.rdocumentation.org/packages/VIM/versions/6.2.2/topics/aggr" TargetMode="External"/><Relationship Id="rId1" Type="http://schemas.openxmlformats.org/officeDocument/2006/relationships/slideLayout" Target="../slideLayouts/slideLayout2.xml"/><Relationship Id="rId6" Type="http://schemas.openxmlformats.org/officeDocument/2006/relationships/hyperlink" Target="https://www.rdocumentation.org/packages/stats/versions/3.6.2/topics/step" TargetMode="External"/><Relationship Id="rId5" Type="http://schemas.openxmlformats.org/officeDocument/2006/relationships/hyperlink" Target="https://rpubs.com/kaz_yos/resid_cox" TargetMode="External"/><Relationship Id="rId4" Type="http://schemas.openxmlformats.org/officeDocument/2006/relationships/hyperlink" Target="https://stats.stackexchange.com/questions/97250/stepwise-regression-in-r-with-both-direc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bioportal.org/study/clinicalData?id=stes_tcga_pu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bioportal.org/study/clinicalData?id=stes_tcga_pu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124475" y="2571457"/>
            <a:ext cx="3943050" cy="1219680"/>
          </a:xfrm>
        </p:spPr>
        <p:txBody>
          <a:bodyPr/>
          <a:lstStyle/>
          <a:p>
            <a:r>
              <a:rPr lang="zh-TW" altLang="en-US" dirty="0">
                <a:latin typeface="+mj-ea"/>
              </a:rPr>
              <a:t>食道癌</a:t>
            </a:r>
          </a:p>
        </p:txBody>
      </p:sp>
      <p:sp>
        <p:nvSpPr>
          <p:cNvPr id="3" name="副標題 2">
            <a:extLst>
              <a:ext uri="{FF2B5EF4-FFF2-40B4-BE49-F238E27FC236}">
                <a16:creationId xmlns:a16="http://schemas.microsoft.com/office/drawing/2014/main" id="{B422E448-2277-3C1D-CDA8-C3DB25DFD507}"/>
              </a:ext>
            </a:extLst>
          </p:cNvPr>
          <p:cNvSpPr>
            <a:spLocks noGrp="1"/>
          </p:cNvSpPr>
          <p:nvPr>
            <p:ph type="subTitle" idx="1"/>
          </p:nvPr>
        </p:nvSpPr>
        <p:spPr>
          <a:xfrm>
            <a:off x="3264282" y="3904047"/>
            <a:ext cx="5663436" cy="463321"/>
          </a:xfrm>
        </p:spPr>
        <p:txBody>
          <a:bodyPr/>
          <a:lstStyle/>
          <a:p>
            <a:r>
              <a:rPr lang="zh-TW" altLang="en-US" sz="1600" dirty="0">
                <a:latin typeface="+mn-ea"/>
              </a:rPr>
              <a:t>存活分析期末報告 </a:t>
            </a:r>
            <a:r>
              <a:rPr lang="en-US" altLang="zh-TW" sz="1600" dirty="0">
                <a:latin typeface="+mn-ea"/>
              </a:rPr>
              <a:t>B082040005 </a:t>
            </a:r>
            <a:r>
              <a:rPr lang="zh-TW" altLang="en-US" sz="1600" dirty="0">
                <a:latin typeface="+mn-ea"/>
              </a:rPr>
              <a:t>高念慈</a:t>
            </a:r>
          </a:p>
          <a:p>
            <a:endParaRPr lang="zh-TW" altLang="en-US" dirty="0"/>
          </a:p>
        </p:txBody>
      </p:sp>
      <p:sp>
        <p:nvSpPr>
          <p:cNvPr id="11" name="文字方塊 10">
            <a:extLst>
              <a:ext uri="{FF2B5EF4-FFF2-40B4-BE49-F238E27FC236}">
                <a16:creationId xmlns:a16="http://schemas.microsoft.com/office/drawing/2014/main" id="{FD87F7D1-DEBD-91C7-BC45-601E2BB170E9}"/>
              </a:ext>
            </a:extLst>
          </p:cNvPr>
          <p:cNvSpPr txBox="1"/>
          <p:nvPr/>
        </p:nvSpPr>
        <p:spPr>
          <a:xfrm>
            <a:off x="9565892" y="5244360"/>
            <a:ext cx="1514475" cy="338554"/>
          </a:xfrm>
          <a:prstGeom prst="rect">
            <a:avLst/>
          </a:prstGeom>
          <a:noFill/>
        </p:spPr>
        <p:txBody>
          <a:bodyPr wrap="square">
            <a:spAutoFit/>
          </a:bodyPr>
          <a:lstStyle/>
          <a:p>
            <a:r>
              <a:rPr lang="en-US" altLang="zh-TW" sz="1600" dirty="0"/>
              <a:t>2023/05/29</a:t>
            </a:r>
          </a:p>
        </p:txBody>
      </p:sp>
    </p:spTree>
    <p:extLst>
      <p:ext uri="{BB962C8B-B14F-4D97-AF65-F5344CB8AC3E}">
        <p14:creationId xmlns:p14="http://schemas.microsoft.com/office/powerpoint/2010/main" val="160966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FAD9E49E-19BD-A7E0-66C3-34432C75EEA3}"/>
              </a:ext>
            </a:extLst>
          </p:cNvPr>
          <p:cNvSpPr txBox="1">
            <a:spLocks/>
          </p:cNvSpPr>
          <p:nvPr/>
        </p:nvSpPr>
        <p:spPr>
          <a:xfrm>
            <a:off x="952499" y="232861"/>
            <a:ext cx="10925176" cy="6544678"/>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TW" dirty="0"/>
              <a:t>"EC"</a:t>
            </a:r>
            <a:r>
              <a:rPr lang="zh-TW" altLang="en-US" dirty="0"/>
              <a:t>，</a:t>
            </a:r>
            <a:r>
              <a:rPr lang="en-US" altLang="zh-TW" dirty="0"/>
              <a:t>(int.0:NO,1:YES)</a:t>
            </a:r>
            <a:r>
              <a:rPr lang="zh-TW" altLang="en-US" dirty="0"/>
              <a:t>，</a:t>
            </a:r>
            <a:r>
              <a:rPr lang="en-US" altLang="zh-TW" dirty="0"/>
              <a:t>EC </a:t>
            </a:r>
            <a:r>
              <a:rPr lang="zh-TW" altLang="en-US" dirty="0"/>
              <a:t>可能代表食道攝影檢查、食道黏膜刷取檢查、食道鏡檢查</a:t>
            </a:r>
            <a:endParaRPr lang="en-US" altLang="zh-TW" dirty="0"/>
          </a:p>
          <a:p>
            <a:r>
              <a:rPr lang="en-US" altLang="zh-TW" dirty="0"/>
              <a:t>"EC.SMG"</a:t>
            </a:r>
            <a:r>
              <a:rPr lang="zh-TW" altLang="en-US" dirty="0"/>
              <a:t>，</a:t>
            </a:r>
            <a:r>
              <a:rPr lang="en-US" altLang="zh-TW" dirty="0"/>
              <a:t>(int.0:NO,1:YES)</a:t>
            </a:r>
            <a:r>
              <a:rPr lang="zh-TW" altLang="en-US" dirty="0"/>
              <a:t>，</a:t>
            </a:r>
            <a:r>
              <a:rPr lang="en-US" altLang="zh-TW" dirty="0"/>
              <a:t>EC.SMG </a:t>
            </a:r>
            <a:r>
              <a:rPr lang="zh-TW" altLang="en-US" dirty="0"/>
              <a:t>可能代表食道超聲內視鏡檢查，也可能指食道超聲引導下淋巴結活檢</a:t>
            </a:r>
            <a:endParaRPr lang="en-US" altLang="zh-TW" dirty="0"/>
          </a:p>
          <a:p>
            <a:r>
              <a:rPr lang="en-US" altLang="zh-TW" dirty="0">
                <a:solidFill>
                  <a:srgbClr val="FF0000"/>
                </a:solidFill>
              </a:rPr>
              <a:t>"</a:t>
            </a:r>
            <a:r>
              <a:rPr lang="en-US" altLang="zh-TW" dirty="0" err="1">
                <a:solidFill>
                  <a:srgbClr val="FF0000"/>
                </a:solidFill>
              </a:rPr>
              <a:t>Estimated.Leukocyte.Percentage</a:t>
            </a:r>
            <a:r>
              <a:rPr lang="en-US" altLang="zh-TW" dirty="0">
                <a:solidFill>
                  <a:srgbClr val="FF0000"/>
                </a:solidFill>
              </a:rPr>
              <a:t>" : </a:t>
            </a:r>
            <a:r>
              <a:rPr lang="zh-TW" altLang="en-US" dirty="0">
                <a:solidFill>
                  <a:srgbClr val="FF0000"/>
                </a:solidFill>
              </a:rPr>
              <a:t>估計的白血球百分比，</a:t>
            </a:r>
            <a:r>
              <a:rPr lang="en-US" altLang="zh-TW" dirty="0">
                <a:solidFill>
                  <a:srgbClr val="FF0000"/>
                </a:solidFill>
              </a:rPr>
              <a:t>(num.)</a:t>
            </a:r>
            <a:r>
              <a:rPr lang="zh-TW" altLang="en-US" dirty="0"/>
              <a:t>，提供關於白血球組成的信息，幫助醫生判斷患者的免疫狀態和健康狀況</a:t>
            </a:r>
            <a:endParaRPr lang="en-US" altLang="zh-TW" dirty="0"/>
          </a:p>
          <a:p>
            <a:r>
              <a:rPr lang="en-US" altLang="zh-TW" dirty="0">
                <a:solidFill>
                  <a:srgbClr val="FF0000"/>
                </a:solidFill>
              </a:rPr>
              <a:t>"</a:t>
            </a:r>
            <a:r>
              <a:rPr lang="en-US" altLang="zh-TW" dirty="0" err="1">
                <a:solidFill>
                  <a:srgbClr val="FF0000"/>
                </a:solidFill>
              </a:rPr>
              <a:t>Fraction.Genome.Altered</a:t>
            </a:r>
            <a:r>
              <a:rPr lang="en-US" altLang="zh-TW" dirty="0">
                <a:solidFill>
                  <a:srgbClr val="FF0000"/>
                </a:solidFill>
              </a:rPr>
              <a:t>" : </a:t>
            </a:r>
            <a:r>
              <a:rPr lang="zh-TW" altLang="en-US" dirty="0">
                <a:solidFill>
                  <a:srgbClr val="FF0000"/>
                </a:solidFill>
              </a:rPr>
              <a:t>基因組改變比例，</a:t>
            </a:r>
            <a:r>
              <a:rPr lang="en-US" altLang="zh-TW" dirty="0">
                <a:solidFill>
                  <a:srgbClr val="FF0000"/>
                </a:solidFill>
              </a:rPr>
              <a:t>(num.)</a:t>
            </a:r>
            <a:r>
              <a:rPr lang="zh-TW" altLang="en-US" dirty="0"/>
              <a:t>，腫瘤細胞中發生基因組改變的比例，如果腫瘤細胞中有多個區域發生了基因組改變，值就會較高。</a:t>
            </a:r>
            <a:endParaRPr lang="en-US" altLang="zh-TW" dirty="0"/>
          </a:p>
          <a:p>
            <a:r>
              <a:rPr lang="en-US" altLang="zh-TW" dirty="0"/>
              <a:t>"</a:t>
            </a:r>
            <a:r>
              <a:rPr lang="en-US" altLang="zh-TW" dirty="0" err="1"/>
              <a:t>Gastric.Classification</a:t>
            </a:r>
            <a:r>
              <a:rPr lang="en-US" altLang="zh-TW" dirty="0"/>
              <a:t>" : </a:t>
            </a:r>
            <a:r>
              <a:rPr lang="zh-TW" altLang="en-US" dirty="0"/>
              <a:t>胃</a:t>
            </a:r>
            <a:r>
              <a:rPr lang="en-US" altLang="zh-TW" dirty="0"/>
              <a:t>.</a:t>
            </a:r>
            <a:r>
              <a:rPr lang="zh-TW" altLang="en-US" dirty="0"/>
              <a:t>分類，</a:t>
            </a:r>
            <a:r>
              <a:rPr lang="en-US" altLang="zh-TW" dirty="0"/>
              <a:t>(chr.)</a:t>
            </a:r>
          </a:p>
          <a:p>
            <a:r>
              <a:rPr lang="en-US" altLang="zh-TW" dirty="0"/>
              <a:t>"GEA.CIN.SMG"</a:t>
            </a:r>
            <a:r>
              <a:rPr lang="zh-TW" altLang="en-US" dirty="0"/>
              <a:t>，</a:t>
            </a:r>
            <a:r>
              <a:rPr lang="en-US" altLang="zh-TW" dirty="0"/>
              <a:t>(int.0:NO,1:YES)</a:t>
            </a:r>
            <a:r>
              <a:rPr lang="zh-TW" altLang="en-US" dirty="0"/>
              <a:t>，可能表示在食道癌檢查中同時進行食道細胞異常檢查和腹部超聲檢查</a:t>
            </a:r>
            <a:endParaRPr lang="en-US" altLang="zh-TW" dirty="0"/>
          </a:p>
          <a:p>
            <a:r>
              <a:rPr lang="en-US" altLang="zh-TW" dirty="0"/>
              <a:t>"GEA.GEJ"</a:t>
            </a:r>
            <a:r>
              <a:rPr lang="zh-TW" altLang="en-US" dirty="0"/>
              <a:t>，</a:t>
            </a:r>
            <a:r>
              <a:rPr lang="en-US" altLang="zh-TW" dirty="0"/>
              <a:t>(int.0:NO,1:YES)</a:t>
            </a:r>
            <a:r>
              <a:rPr lang="zh-TW" altLang="en-US" dirty="0"/>
              <a:t>，可能表示在食道癌檢查中同時進行上消化道鏡檢查以及專注於胃食道連接處的評估</a:t>
            </a:r>
            <a:endParaRPr lang="en-US" altLang="zh-TW" dirty="0"/>
          </a:p>
          <a:p>
            <a:r>
              <a:rPr lang="en-US" altLang="zh-TW" dirty="0"/>
              <a:t>"GEA.SMG"</a:t>
            </a:r>
            <a:r>
              <a:rPr lang="zh-TW" altLang="en-US" dirty="0"/>
              <a:t>，</a:t>
            </a:r>
            <a:r>
              <a:rPr lang="en-US" altLang="zh-TW" dirty="0"/>
              <a:t>(int.0:NO,1:YES)</a:t>
            </a:r>
            <a:r>
              <a:rPr lang="zh-TW" altLang="en-US" dirty="0"/>
              <a:t>，可能表示在食道癌檢查中同時進行腹部超聲和上消化道鏡檢查</a:t>
            </a:r>
            <a:endParaRPr lang="en-US" altLang="zh-TW" dirty="0"/>
          </a:p>
          <a:p>
            <a:r>
              <a:rPr lang="en-US" altLang="zh-TW" dirty="0">
                <a:solidFill>
                  <a:srgbClr val="FF0000"/>
                </a:solidFill>
              </a:rPr>
              <a:t>"</a:t>
            </a:r>
            <a:r>
              <a:rPr lang="en-US" altLang="zh-TW" dirty="0" err="1">
                <a:solidFill>
                  <a:srgbClr val="FF0000"/>
                </a:solidFill>
              </a:rPr>
              <a:t>Genome.Doublings</a:t>
            </a:r>
            <a:r>
              <a:rPr lang="en-US" altLang="zh-TW" dirty="0">
                <a:solidFill>
                  <a:srgbClr val="FF0000"/>
                </a:solidFill>
              </a:rPr>
              <a:t>" : </a:t>
            </a:r>
            <a:r>
              <a:rPr lang="zh-TW" altLang="en-US" dirty="0">
                <a:solidFill>
                  <a:srgbClr val="FF0000"/>
                </a:solidFill>
              </a:rPr>
              <a:t>基因體倍增，</a:t>
            </a:r>
            <a:r>
              <a:rPr lang="en-US" altLang="zh-TW" dirty="0">
                <a:solidFill>
                  <a:srgbClr val="FF0000"/>
                </a:solidFill>
              </a:rPr>
              <a:t>(int.)</a:t>
            </a:r>
            <a:r>
              <a:rPr lang="zh-TW" altLang="en-US" dirty="0"/>
              <a:t>，細胞的染色體數目增加為正常倍數的兩倍，它會影響細胞的功能和癌症的發展。</a:t>
            </a:r>
            <a:endParaRPr lang="en-US" altLang="zh-TW" dirty="0"/>
          </a:p>
          <a:p>
            <a:r>
              <a:rPr lang="en-US" altLang="zh-TW" dirty="0"/>
              <a:t>"PIK3CA.Protein.Coding" : PIK3CA </a:t>
            </a:r>
            <a:r>
              <a:rPr lang="zh-TW" altLang="en-US" dirty="0"/>
              <a:t>蛋白質編碼，</a:t>
            </a:r>
            <a:r>
              <a:rPr lang="en-US" altLang="zh-TW" dirty="0"/>
              <a:t>(int.0:NO,1:YES)</a:t>
            </a:r>
            <a:r>
              <a:rPr lang="zh-TW" altLang="en-US" dirty="0"/>
              <a:t> </a:t>
            </a:r>
            <a:r>
              <a:rPr lang="en-US" altLang="zh-TW" dirty="0"/>
              <a:t>PIK3CA </a:t>
            </a:r>
            <a:r>
              <a:rPr lang="zh-TW" altLang="en-US" dirty="0"/>
              <a:t>基因突變或過度表達與多種腫瘤的發生和進展有關，包括乳腺癌、卵巢癌、大腸癌、胃癌等</a:t>
            </a:r>
            <a:endParaRPr lang="en-US" altLang="zh-TW" dirty="0"/>
          </a:p>
          <a:p>
            <a:endParaRPr lang="en-US" altLang="zh-TW" dirty="0"/>
          </a:p>
        </p:txBody>
      </p:sp>
    </p:spTree>
    <p:extLst>
      <p:ext uri="{BB962C8B-B14F-4D97-AF65-F5344CB8AC3E}">
        <p14:creationId xmlns:p14="http://schemas.microsoft.com/office/powerpoint/2010/main" val="192426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FAD9E49E-19BD-A7E0-66C3-34432C75EEA3}"/>
              </a:ext>
            </a:extLst>
          </p:cNvPr>
          <p:cNvSpPr txBox="1">
            <a:spLocks/>
          </p:cNvSpPr>
          <p:nvPr/>
        </p:nvSpPr>
        <p:spPr>
          <a:xfrm>
            <a:off x="1124953" y="485776"/>
            <a:ext cx="10752722" cy="603884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TW" dirty="0">
                <a:solidFill>
                  <a:srgbClr val="FF0000"/>
                </a:solidFill>
              </a:rPr>
              <a:t>"</a:t>
            </a:r>
            <a:r>
              <a:rPr lang="en-US" altLang="zh-TW" dirty="0" err="1">
                <a:solidFill>
                  <a:srgbClr val="FF0000"/>
                </a:solidFill>
              </a:rPr>
              <a:t>Neoplasm.Histologic.Grade</a:t>
            </a:r>
            <a:r>
              <a:rPr lang="en-US" altLang="zh-TW" dirty="0">
                <a:solidFill>
                  <a:srgbClr val="FF0000"/>
                </a:solidFill>
              </a:rPr>
              <a:t>" : </a:t>
            </a:r>
            <a:r>
              <a:rPr lang="zh-TW" altLang="en-US" dirty="0">
                <a:solidFill>
                  <a:srgbClr val="FF0000"/>
                </a:solidFill>
              </a:rPr>
              <a:t>腫瘤</a:t>
            </a:r>
            <a:r>
              <a:rPr lang="en-US" altLang="zh-TW" dirty="0">
                <a:solidFill>
                  <a:srgbClr val="FF0000"/>
                </a:solidFill>
              </a:rPr>
              <a:t>.</a:t>
            </a:r>
            <a:r>
              <a:rPr lang="zh-TW" altLang="en-US" dirty="0">
                <a:solidFill>
                  <a:srgbClr val="FF0000"/>
                </a:solidFill>
              </a:rPr>
              <a:t>組織學</a:t>
            </a:r>
            <a:r>
              <a:rPr lang="en-US" altLang="zh-TW" dirty="0">
                <a:solidFill>
                  <a:srgbClr val="FF0000"/>
                </a:solidFill>
              </a:rPr>
              <a:t>.</a:t>
            </a:r>
            <a:r>
              <a:rPr lang="zh-TW" altLang="en-US" dirty="0">
                <a:solidFill>
                  <a:srgbClr val="FF0000"/>
                </a:solidFill>
              </a:rPr>
              <a:t>分級，</a:t>
            </a:r>
            <a:r>
              <a:rPr lang="en-US" altLang="zh-TW" dirty="0">
                <a:solidFill>
                  <a:srgbClr val="FF0000"/>
                </a:solidFill>
              </a:rPr>
              <a:t>(chr.)</a:t>
            </a:r>
            <a:r>
              <a:rPr lang="zh-TW" altLang="en-US" dirty="0"/>
              <a:t>，低分級通常表示腫瘤細胞較接近正常組織，分化程度較好，高分級則表示腫瘤細胞較不正常，分化程度較差</a:t>
            </a:r>
            <a:endParaRPr lang="en-US" altLang="zh-TW" dirty="0"/>
          </a:p>
          <a:p>
            <a:r>
              <a:rPr lang="en-US" altLang="zh-TW" dirty="0"/>
              <a:t>“HER2.Amplification.Status” : </a:t>
            </a:r>
            <a:r>
              <a:rPr lang="zh-TW" altLang="en-US" dirty="0"/>
              <a:t>人類表皮生長因子受體</a:t>
            </a:r>
            <a:r>
              <a:rPr lang="en-US" altLang="zh-TW" dirty="0"/>
              <a:t>2</a:t>
            </a:r>
            <a:r>
              <a:rPr lang="zh-TW" altLang="en-US" dirty="0"/>
              <a:t>基因放大的狀態，</a:t>
            </a:r>
            <a:r>
              <a:rPr lang="en-US" altLang="zh-TW" dirty="0"/>
              <a:t>(int.0:</a:t>
            </a:r>
            <a:r>
              <a:rPr lang="zh-TW" altLang="en-US" dirty="0"/>
              <a:t>正常</a:t>
            </a:r>
            <a:r>
              <a:rPr lang="en-US" altLang="zh-TW" dirty="0"/>
              <a:t>,1:</a:t>
            </a:r>
            <a:r>
              <a:rPr lang="zh-TW" altLang="en-US" dirty="0"/>
              <a:t>放大</a:t>
            </a:r>
            <a:r>
              <a:rPr lang="en-US" altLang="zh-TW" dirty="0"/>
              <a:t>)</a:t>
            </a:r>
            <a:r>
              <a:rPr lang="zh-TW" altLang="en-US" dirty="0"/>
              <a:t>，</a:t>
            </a:r>
            <a:r>
              <a:rPr lang="en-US" altLang="zh-TW" dirty="0"/>
              <a:t>HER2 </a:t>
            </a:r>
            <a:r>
              <a:rPr lang="zh-TW" altLang="en-US" dirty="0"/>
              <a:t>放大可能促進癌症細胞的生長和擴散，在乳腺癌中相對常見</a:t>
            </a:r>
            <a:endParaRPr lang="en-US" altLang="zh-TW" dirty="0"/>
          </a:p>
          <a:p>
            <a:r>
              <a:rPr lang="en-US" altLang="zh-TW" dirty="0"/>
              <a:t>“</a:t>
            </a:r>
            <a:r>
              <a:rPr lang="en-US" altLang="zh-TW" dirty="0" err="1"/>
              <a:t>KRAS.Protein.Coding</a:t>
            </a:r>
            <a:r>
              <a:rPr lang="en-US" altLang="zh-TW" dirty="0"/>
              <a:t>” : KRAS</a:t>
            </a:r>
            <a:r>
              <a:rPr lang="zh-TW" altLang="en-US" dirty="0"/>
              <a:t>蛋白編碼，</a:t>
            </a:r>
            <a:r>
              <a:rPr lang="en-US" altLang="zh-TW" dirty="0"/>
              <a:t>(int.0:NO,1:YES)</a:t>
            </a:r>
            <a:r>
              <a:rPr lang="zh-TW" altLang="en-US" dirty="0"/>
              <a:t> </a:t>
            </a:r>
            <a:r>
              <a:rPr lang="en-US" altLang="zh-TW" dirty="0"/>
              <a:t>KRAS </a:t>
            </a:r>
            <a:r>
              <a:rPr lang="zh-TW" altLang="en-US" dirty="0"/>
              <a:t>基因是一個重要的腫瘤抑制基因，它在調節細胞生長和分化中起著關鍵的作用，特別是大腸癌和肺癌等</a:t>
            </a:r>
            <a:endParaRPr lang="en-US" altLang="zh-TW" dirty="0"/>
          </a:p>
          <a:p>
            <a:r>
              <a:rPr lang="en-US" altLang="zh-TW" dirty="0">
                <a:solidFill>
                  <a:srgbClr val="FF0000"/>
                </a:solidFill>
              </a:rPr>
              <a:t>"MLH1.Methylation" : MLH1</a:t>
            </a:r>
            <a:r>
              <a:rPr lang="zh-TW" altLang="en-US" dirty="0">
                <a:solidFill>
                  <a:srgbClr val="FF0000"/>
                </a:solidFill>
              </a:rPr>
              <a:t>甲基化，</a:t>
            </a:r>
            <a:r>
              <a:rPr lang="en-US" altLang="zh-TW" dirty="0">
                <a:solidFill>
                  <a:srgbClr val="FF0000"/>
                </a:solidFill>
              </a:rPr>
              <a:t>(</a:t>
            </a:r>
            <a:r>
              <a:rPr lang="en-US" altLang="zh-TW" dirty="0" err="1">
                <a:solidFill>
                  <a:srgbClr val="FF0000"/>
                </a:solidFill>
              </a:rPr>
              <a:t>logi.FALSE,TRUE</a:t>
            </a:r>
            <a:r>
              <a:rPr lang="en-US" altLang="zh-TW" dirty="0">
                <a:solidFill>
                  <a:srgbClr val="FF0000"/>
                </a:solidFill>
              </a:rPr>
              <a:t>)</a:t>
            </a:r>
            <a:r>
              <a:rPr lang="en-US" altLang="zh-TW" dirty="0"/>
              <a:t> MLH1</a:t>
            </a:r>
            <a:r>
              <a:rPr lang="zh-TW" altLang="en-US" dirty="0"/>
              <a:t>甲基化導致基因組中的</a:t>
            </a:r>
            <a:r>
              <a:rPr lang="en-US" altLang="zh-TW" dirty="0"/>
              <a:t>MLH1</a:t>
            </a:r>
            <a:r>
              <a:rPr lang="zh-TW" altLang="en-US" dirty="0"/>
              <a:t>基因失去表達，這意味著蛋白質無法正常產生。缺乏 </a:t>
            </a:r>
            <a:r>
              <a:rPr lang="en-US" altLang="zh-TW" dirty="0"/>
              <a:t>MLH1</a:t>
            </a:r>
            <a:r>
              <a:rPr lang="zh-TW" altLang="en-US" dirty="0"/>
              <a:t>蛋白質會干擾 </a:t>
            </a:r>
            <a:r>
              <a:rPr lang="en-US" altLang="zh-TW" dirty="0"/>
              <a:t>DNA </a:t>
            </a:r>
            <a:r>
              <a:rPr lang="zh-TW" altLang="en-US" dirty="0"/>
              <a:t>配對修復機制，使得 </a:t>
            </a:r>
            <a:r>
              <a:rPr lang="en-US" altLang="zh-TW" dirty="0"/>
              <a:t>DNA </a:t>
            </a:r>
            <a:r>
              <a:rPr lang="zh-TW" altLang="en-US" dirty="0"/>
              <a:t>錯誤無法被及時修復，增加細胞的突變風險</a:t>
            </a:r>
            <a:endParaRPr lang="en-US" altLang="zh-TW" dirty="0"/>
          </a:p>
          <a:p>
            <a:r>
              <a:rPr lang="en-US" altLang="zh-TW" dirty="0"/>
              <a:t>“</a:t>
            </a:r>
            <a:r>
              <a:rPr lang="en-US" altLang="zh-TW" dirty="0" err="1"/>
              <a:t>MSI.Status</a:t>
            </a:r>
            <a:r>
              <a:rPr lang="en-US" altLang="zh-TW" dirty="0"/>
              <a:t>” : </a:t>
            </a:r>
            <a:r>
              <a:rPr lang="zh-TW" altLang="en-US" dirty="0"/>
              <a:t>微衛星不穩定性的狀態，</a:t>
            </a:r>
            <a:r>
              <a:rPr lang="en-US" altLang="zh-TW" dirty="0"/>
              <a:t>(chr.)</a:t>
            </a:r>
            <a:r>
              <a:rPr lang="zh-TW" altLang="en-US" dirty="0"/>
              <a:t>，</a:t>
            </a:r>
            <a:r>
              <a:rPr lang="en-US" altLang="zh-TW" dirty="0"/>
              <a:t> </a:t>
            </a:r>
            <a:r>
              <a:rPr lang="zh-TW" altLang="en-US" dirty="0"/>
              <a:t>微衛星穩定（</a:t>
            </a:r>
            <a:r>
              <a:rPr lang="en-US" altLang="zh-TW" dirty="0"/>
              <a:t>MSS</a:t>
            </a:r>
            <a:r>
              <a:rPr lang="zh-TW" altLang="en-US" dirty="0"/>
              <a:t>）：腫瘤組織中微衛星序列保持穩定，沒有明顯的不穩定性，微衛星不穩定（</a:t>
            </a:r>
            <a:r>
              <a:rPr lang="en-US" altLang="zh-TW" dirty="0"/>
              <a:t>MSI</a:t>
            </a:r>
            <a:r>
              <a:rPr lang="zh-TW" altLang="en-US" dirty="0"/>
              <a:t>）：腫瘤組織中出現微衛星不穩定性，表明微衛星序列的錯誤或缺陷</a:t>
            </a:r>
            <a:endParaRPr lang="en-US" altLang="zh-TW" dirty="0"/>
          </a:p>
          <a:p>
            <a:r>
              <a:rPr lang="en-US" altLang="zh-TW" dirty="0">
                <a:solidFill>
                  <a:srgbClr val="FF0000"/>
                </a:solidFill>
              </a:rPr>
              <a:t>"</a:t>
            </a:r>
            <a:r>
              <a:rPr lang="en-US" altLang="zh-TW" dirty="0" err="1">
                <a:solidFill>
                  <a:srgbClr val="FF0000"/>
                </a:solidFill>
              </a:rPr>
              <a:t>Mutation.Rate</a:t>
            </a:r>
            <a:r>
              <a:rPr lang="en-US" altLang="zh-TW" dirty="0">
                <a:solidFill>
                  <a:srgbClr val="FF0000"/>
                </a:solidFill>
              </a:rPr>
              <a:t>" : </a:t>
            </a:r>
            <a:r>
              <a:rPr lang="zh-TW" altLang="en-US" dirty="0">
                <a:solidFill>
                  <a:srgbClr val="FF0000"/>
                </a:solidFill>
              </a:rPr>
              <a:t>突變率，</a:t>
            </a:r>
            <a:r>
              <a:rPr lang="en-US" altLang="zh-TW" dirty="0">
                <a:solidFill>
                  <a:srgbClr val="FF0000"/>
                </a:solidFill>
              </a:rPr>
              <a:t>(num.)</a:t>
            </a:r>
            <a:r>
              <a:rPr lang="zh-TW" altLang="en-US" dirty="0"/>
              <a:t>，在一個特定基因或基因群中突變事件發生的頻率</a:t>
            </a:r>
            <a:endParaRPr lang="en-US" altLang="zh-TW" dirty="0"/>
          </a:p>
          <a:p>
            <a:r>
              <a:rPr lang="en-US" altLang="zh-TW" dirty="0">
                <a:solidFill>
                  <a:srgbClr val="FF0000"/>
                </a:solidFill>
              </a:rPr>
              <a:t>“</a:t>
            </a:r>
            <a:r>
              <a:rPr lang="en-US" altLang="zh-TW" dirty="0" err="1">
                <a:solidFill>
                  <a:srgbClr val="FF0000"/>
                </a:solidFill>
              </a:rPr>
              <a:t>New.Neoplasm.Event.Post.Initial.Therapy.Indicator</a:t>
            </a:r>
            <a:r>
              <a:rPr lang="en-US" altLang="zh-TW" dirty="0">
                <a:solidFill>
                  <a:srgbClr val="FF0000"/>
                </a:solidFill>
              </a:rPr>
              <a:t>” : </a:t>
            </a:r>
            <a:r>
              <a:rPr lang="zh-TW" altLang="en-US" dirty="0">
                <a:solidFill>
                  <a:srgbClr val="FF0000"/>
                </a:solidFill>
              </a:rPr>
              <a:t>新的腫瘤。事件</a:t>
            </a:r>
            <a:r>
              <a:rPr lang="en-US" altLang="zh-TW" dirty="0">
                <a:solidFill>
                  <a:srgbClr val="FF0000"/>
                </a:solidFill>
              </a:rPr>
              <a:t>.</a:t>
            </a:r>
            <a:r>
              <a:rPr lang="zh-TW" altLang="en-US" dirty="0">
                <a:solidFill>
                  <a:srgbClr val="FF0000"/>
                </a:solidFill>
              </a:rPr>
              <a:t>後</a:t>
            </a:r>
            <a:r>
              <a:rPr lang="en-US" altLang="zh-TW" dirty="0">
                <a:solidFill>
                  <a:srgbClr val="FF0000"/>
                </a:solidFill>
              </a:rPr>
              <a:t>.</a:t>
            </a:r>
            <a:r>
              <a:rPr lang="zh-TW" altLang="en-US" dirty="0">
                <a:solidFill>
                  <a:srgbClr val="FF0000"/>
                </a:solidFill>
              </a:rPr>
              <a:t>初始</a:t>
            </a:r>
            <a:r>
              <a:rPr lang="en-US" altLang="zh-TW" dirty="0">
                <a:solidFill>
                  <a:srgbClr val="FF0000"/>
                </a:solidFill>
              </a:rPr>
              <a:t>.</a:t>
            </a:r>
            <a:r>
              <a:rPr lang="zh-TW" altLang="en-US" dirty="0">
                <a:solidFill>
                  <a:srgbClr val="FF0000"/>
                </a:solidFill>
              </a:rPr>
              <a:t>治療</a:t>
            </a:r>
            <a:r>
              <a:rPr lang="en-US" altLang="zh-TW" dirty="0">
                <a:solidFill>
                  <a:srgbClr val="FF0000"/>
                </a:solidFill>
              </a:rPr>
              <a:t>.</a:t>
            </a:r>
            <a:r>
              <a:rPr lang="zh-TW" altLang="en-US" dirty="0">
                <a:solidFill>
                  <a:srgbClr val="FF0000"/>
                </a:solidFill>
              </a:rPr>
              <a:t>指標，</a:t>
            </a:r>
            <a:r>
              <a:rPr lang="en-US" altLang="zh-TW" dirty="0">
                <a:solidFill>
                  <a:srgbClr val="FF0000"/>
                </a:solidFill>
              </a:rPr>
              <a:t>(</a:t>
            </a:r>
            <a:r>
              <a:rPr lang="en-US" altLang="zh-TW" dirty="0" err="1">
                <a:solidFill>
                  <a:srgbClr val="FF0000"/>
                </a:solidFill>
              </a:rPr>
              <a:t>chr,YES</a:t>
            </a:r>
            <a:r>
              <a:rPr lang="en-US" altLang="zh-TW" dirty="0">
                <a:solidFill>
                  <a:srgbClr val="FF0000"/>
                </a:solidFill>
              </a:rPr>
              <a:t>/NO)</a:t>
            </a:r>
            <a:r>
              <a:rPr lang="zh-TW" altLang="en-US" dirty="0"/>
              <a:t>，在初次治療後是否出現新的腫瘤事件。</a:t>
            </a:r>
            <a:r>
              <a:rPr lang="en-US" altLang="zh-TW" dirty="0"/>
              <a:t>Positive/Yes</a:t>
            </a:r>
            <a:r>
              <a:rPr lang="zh-TW" altLang="en-US" dirty="0"/>
              <a:t>：可能意味著癌症復發、轉移或出現了新的原發腫瘤，</a:t>
            </a:r>
            <a:r>
              <a:rPr lang="en-US" altLang="zh-TW" dirty="0"/>
              <a:t>Negative/No</a:t>
            </a:r>
            <a:r>
              <a:rPr lang="zh-TW" altLang="en-US" dirty="0"/>
              <a:t>：意味著患者在初次治療後沒有出現新的腫瘤或腫瘤復發的跡象</a:t>
            </a:r>
            <a:endParaRPr lang="en-US" altLang="zh-TW" dirty="0"/>
          </a:p>
          <a:p>
            <a:endParaRPr lang="en-US" altLang="zh-TW" dirty="0"/>
          </a:p>
        </p:txBody>
      </p:sp>
    </p:spTree>
    <p:extLst>
      <p:ext uri="{BB962C8B-B14F-4D97-AF65-F5344CB8AC3E}">
        <p14:creationId xmlns:p14="http://schemas.microsoft.com/office/powerpoint/2010/main" val="245317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FAD9E49E-19BD-A7E0-66C3-34432C75EEA3}"/>
              </a:ext>
            </a:extLst>
          </p:cNvPr>
          <p:cNvSpPr txBox="1">
            <a:spLocks/>
          </p:cNvSpPr>
          <p:nvPr/>
        </p:nvSpPr>
        <p:spPr>
          <a:xfrm>
            <a:off x="967473" y="219075"/>
            <a:ext cx="10657472" cy="671004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TW" dirty="0"/>
              <a:t>"</a:t>
            </a:r>
            <a:r>
              <a:rPr lang="en-US" altLang="zh-TW" dirty="0" err="1"/>
              <a:t>RHOA.Protein.Coding</a:t>
            </a:r>
            <a:r>
              <a:rPr lang="en-US" altLang="zh-TW" dirty="0"/>
              <a:t>" : RHOA </a:t>
            </a:r>
            <a:r>
              <a:rPr lang="zh-TW" altLang="en-US" dirty="0"/>
              <a:t>蛋白質編碼，</a:t>
            </a:r>
            <a:r>
              <a:rPr lang="en-US" altLang="zh-TW" dirty="0"/>
              <a:t>(int.0:NO,1:YES) RHOA </a:t>
            </a:r>
            <a:r>
              <a:rPr lang="zh-TW" altLang="en-US" dirty="0"/>
              <a:t>基因的突變或異常活化可能導致細胞的遷移、侵襲和轉移能力增強，從而促進腫瘤的進展和轉移</a:t>
            </a:r>
            <a:endParaRPr lang="en-US" altLang="zh-TW" dirty="0"/>
          </a:p>
          <a:p>
            <a:r>
              <a:rPr lang="en-US" altLang="zh-TW" dirty="0">
                <a:solidFill>
                  <a:srgbClr val="FF0000"/>
                </a:solidFill>
              </a:rPr>
              <a:t>"</a:t>
            </a:r>
            <a:r>
              <a:rPr lang="en-US" altLang="zh-TW" dirty="0" err="1">
                <a:solidFill>
                  <a:srgbClr val="FF0000"/>
                </a:solidFill>
              </a:rPr>
              <a:t>Surgical.Margin.Resection.Status</a:t>
            </a:r>
            <a:r>
              <a:rPr lang="en-US" altLang="zh-TW" dirty="0">
                <a:solidFill>
                  <a:srgbClr val="FF0000"/>
                </a:solidFill>
              </a:rPr>
              <a:t>" : </a:t>
            </a:r>
            <a:r>
              <a:rPr lang="zh-TW" altLang="en-US" dirty="0">
                <a:solidFill>
                  <a:srgbClr val="FF0000"/>
                </a:solidFill>
              </a:rPr>
              <a:t>手術邊緣切除狀態，</a:t>
            </a:r>
            <a:r>
              <a:rPr lang="en-US" altLang="zh-TW" dirty="0">
                <a:solidFill>
                  <a:srgbClr val="FF0000"/>
                </a:solidFill>
              </a:rPr>
              <a:t>(chr.)</a:t>
            </a:r>
            <a:r>
              <a:rPr lang="zh-TW" altLang="en-US" dirty="0"/>
              <a:t>，指在手術過程中腫瘤或病變組織周圍的切緣是否被完全切除的狀態。</a:t>
            </a:r>
            <a:r>
              <a:rPr lang="en-US" altLang="zh-TW" dirty="0"/>
              <a:t> </a:t>
            </a:r>
            <a:r>
              <a:rPr lang="zh-TW" altLang="en-US" dirty="0"/>
              <a:t>正常組織（</a:t>
            </a:r>
            <a:r>
              <a:rPr lang="en-US" altLang="zh-TW" dirty="0"/>
              <a:t>Negative Margin</a:t>
            </a:r>
            <a:r>
              <a:rPr lang="zh-TW" altLang="en-US" dirty="0"/>
              <a:t>，切緣未檢測到腫瘤或病變組織）不確定（</a:t>
            </a:r>
            <a:r>
              <a:rPr lang="en-US" altLang="zh-TW" dirty="0"/>
              <a:t>Close Margin</a:t>
            </a:r>
            <a:r>
              <a:rPr lang="zh-TW" altLang="en-US" dirty="0"/>
              <a:t>，切緣附近可能存在腫瘤或病變組織）腫瘤或病變組織殘留（</a:t>
            </a:r>
            <a:r>
              <a:rPr lang="en-US" altLang="zh-TW" dirty="0"/>
              <a:t>Positive Margin</a:t>
            </a:r>
            <a:r>
              <a:rPr lang="zh-TW" altLang="en-US" dirty="0"/>
              <a:t>，切緣檢測到腫瘤或病變組織）</a:t>
            </a:r>
            <a:endParaRPr lang="en-US" altLang="zh-TW" dirty="0"/>
          </a:p>
          <a:p>
            <a:r>
              <a:rPr lang="en-US" altLang="zh-TW" dirty="0"/>
              <a:t>"SCC" : </a:t>
            </a:r>
            <a:r>
              <a:rPr lang="zh-TW" altLang="en-US" dirty="0"/>
              <a:t>鳞状细胞癌，</a:t>
            </a:r>
            <a:r>
              <a:rPr lang="en-US" altLang="zh-TW" dirty="0"/>
              <a:t>(int.,0:NO,1:YES)</a:t>
            </a:r>
          </a:p>
          <a:p>
            <a:r>
              <a:rPr lang="en-US" altLang="zh-TW" dirty="0"/>
              <a:t>"SCC.SMG"</a:t>
            </a:r>
            <a:r>
              <a:rPr lang="zh-TW" altLang="en-US" dirty="0"/>
              <a:t>，</a:t>
            </a:r>
            <a:r>
              <a:rPr lang="en-US" altLang="zh-TW" dirty="0"/>
              <a:t>(int.,0,1)</a:t>
            </a:r>
            <a:r>
              <a:rPr lang="zh-TW" altLang="en-US" dirty="0"/>
              <a:t>，</a:t>
            </a:r>
            <a:r>
              <a:rPr lang="en-US" altLang="zh-TW" dirty="0"/>
              <a:t>(int.,0:NO,1:YES)</a:t>
            </a:r>
            <a:r>
              <a:rPr lang="zh-TW" altLang="en-US" dirty="0"/>
              <a:t>，</a:t>
            </a:r>
            <a:r>
              <a:rPr lang="en-US" altLang="zh-TW" dirty="0"/>
              <a:t>"SMG" </a:t>
            </a:r>
            <a:r>
              <a:rPr lang="zh-TW" altLang="en-US" dirty="0"/>
              <a:t>可以代表 </a:t>
            </a:r>
            <a:r>
              <a:rPr lang="en-US" altLang="zh-TW" dirty="0"/>
              <a:t>SLNM</a:t>
            </a:r>
            <a:r>
              <a:rPr lang="zh-TW" altLang="en-US" dirty="0"/>
              <a:t>、</a:t>
            </a:r>
            <a:r>
              <a:rPr lang="en-US" altLang="zh-TW" dirty="0"/>
              <a:t>Mediastinoscopy</a:t>
            </a:r>
            <a:r>
              <a:rPr lang="zh-TW" altLang="en-US" dirty="0"/>
              <a:t>、</a:t>
            </a:r>
            <a:r>
              <a:rPr lang="en-US" altLang="zh-TW" dirty="0"/>
              <a:t>Groove Node Dissection</a:t>
            </a:r>
            <a:r>
              <a:rPr lang="zh-TW" altLang="en-US" dirty="0"/>
              <a:t>等檢查項目</a:t>
            </a:r>
            <a:endParaRPr lang="en-US" altLang="zh-TW" dirty="0"/>
          </a:p>
          <a:p>
            <a:r>
              <a:rPr lang="en-US" altLang="zh-TW" dirty="0"/>
              <a:t>"</a:t>
            </a:r>
            <a:r>
              <a:rPr lang="en-US" altLang="zh-TW" dirty="0" err="1"/>
              <a:t>SCNA.Cluster.GEA</a:t>
            </a:r>
            <a:r>
              <a:rPr lang="en-US" altLang="zh-TW" dirty="0"/>
              <a:t>" : </a:t>
            </a:r>
            <a:r>
              <a:rPr lang="zh-TW" altLang="en-US" dirty="0"/>
              <a:t>基因組拷貝數異常在胃食道腺癌中的聚類分析，</a:t>
            </a:r>
            <a:r>
              <a:rPr lang="en-US" altLang="zh-TW" dirty="0"/>
              <a:t>(chr.)</a:t>
            </a:r>
            <a:r>
              <a:rPr lang="zh-TW" altLang="en-US" dirty="0"/>
              <a:t>，描述基因組拷貝數異常的模式，使用聚類分析方法將相似的拷貝數異常模式的腫瘤分到同一個聚類中</a:t>
            </a:r>
            <a:endParaRPr lang="en-US" altLang="zh-TW" dirty="0"/>
          </a:p>
          <a:p>
            <a:r>
              <a:rPr lang="en-US" altLang="zh-TW" dirty="0">
                <a:solidFill>
                  <a:srgbClr val="FF0000"/>
                </a:solidFill>
              </a:rPr>
              <a:t>"Sex" : </a:t>
            </a:r>
            <a:r>
              <a:rPr lang="zh-TW" altLang="en-US" dirty="0">
                <a:solidFill>
                  <a:srgbClr val="FF0000"/>
                </a:solidFill>
              </a:rPr>
              <a:t>性別 </a:t>
            </a:r>
            <a:endParaRPr lang="en-US" altLang="zh-TW" dirty="0">
              <a:solidFill>
                <a:srgbClr val="FF0000"/>
              </a:solidFill>
            </a:endParaRPr>
          </a:p>
          <a:p>
            <a:r>
              <a:rPr lang="en-US" altLang="zh-TW" dirty="0">
                <a:solidFill>
                  <a:srgbClr val="FF0000"/>
                </a:solidFill>
              </a:rPr>
              <a:t>“</a:t>
            </a:r>
            <a:r>
              <a:rPr lang="en-US" altLang="zh-TW" dirty="0" err="1">
                <a:solidFill>
                  <a:srgbClr val="FF0000"/>
                </a:solidFill>
              </a:rPr>
              <a:t>TMB..nonsynonymous</a:t>
            </a:r>
            <a:r>
              <a:rPr lang="en-US" altLang="zh-TW" dirty="0">
                <a:solidFill>
                  <a:srgbClr val="FF0000"/>
                </a:solidFill>
              </a:rPr>
              <a:t>.” : </a:t>
            </a:r>
            <a:r>
              <a:rPr lang="zh-TW" altLang="en-US" dirty="0">
                <a:solidFill>
                  <a:srgbClr val="FF0000"/>
                </a:solidFill>
              </a:rPr>
              <a:t>腫瘤組織中非同義突變的數量，</a:t>
            </a:r>
            <a:r>
              <a:rPr lang="en-US" altLang="zh-TW" dirty="0">
                <a:solidFill>
                  <a:srgbClr val="FF0000"/>
                </a:solidFill>
              </a:rPr>
              <a:t>(num.)</a:t>
            </a:r>
            <a:r>
              <a:rPr lang="zh-TW" altLang="en-US" dirty="0"/>
              <a:t>，高 </a:t>
            </a:r>
            <a:r>
              <a:rPr lang="en-US" altLang="zh-TW" dirty="0" err="1"/>
              <a:t>TMB.nonsynonymous</a:t>
            </a:r>
            <a:r>
              <a:rPr lang="zh-TW" altLang="en-US" dirty="0"/>
              <a:t> 暗示著腫瘤組織中存在大量的基因突變，可能對免疫系統的識別和攻擊產生影響</a:t>
            </a:r>
            <a:endParaRPr lang="en-US" altLang="zh-TW" dirty="0"/>
          </a:p>
          <a:p>
            <a:r>
              <a:rPr lang="en-US" altLang="zh-TW" dirty="0"/>
              <a:t>"TP53.Protein.Coding" : TP53 </a:t>
            </a:r>
            <a:r>
              <a:rPr lang="zh-TW" altLang="en-US" dirty="0"/>
              <a:t>蛋白質編碼，</a:t>
            </a:r>
            <a:r>
              <a:rPr lang="en-US" altLang="zh-TW" dirty="0"/>
              <a:t>(int.0:NO,1:YES) TP53 </a:t>
            </a:r>
            <a:r>
              <a:rPr lang="zh-TW" altLang="en-US" dirty="0"/>
              <a:t>是人類體內最為重要的腫瘤抑制基因之一，</a:t>
            </a:r>
            <a:r>
              <a:rPr lang="en-US" altLang="zh-TW" dirty="0"/>
              <a:t>TP53 </a:t>
            </a:r>
            <a:r>
              <a:rPr lang="zh-TW" altLang="en-US" dirty="0"/>
              <a:t>的突變可能導致 </a:t>
            </a:r>
            <a:r>
              <a:rPr lang="en-US" altLang="zh-TW" dirty="0"/>
              <a:t>p53 </a:t>
            </a:r>
            <a:r>
              <a:rPr lang="zh-TW" altLang="en-US" dirty="0"/>
              <a:t>蛋白質的功能喪失或減弱，從而降低細胞對</a:t>
            </a:r>
            <a:r>
              <a:rPr lang="en-US" altLang="zh-TW" dirty="0"/>
              <a:t>DNA</a:t>
            </a:r>
            <a:r>
              <a:rPr lang="zh-TW" altLang="en-US" dirty="0"/>
              <a:t>損傷的應答和防止腫瘤發展的能力。</a:t>
            </a:r>
            <a:endParaRPr lang="en-US" altLang="zh-TW" dirty="0"/>
          </a:p>
          <a:p>
            <a:r>
              <a:rPr lang="en-US" altLang="zh-TW" dirty="0">
                <a:solidFill>
                  <a:srgbClr val="FF0000"/>
                </a:solidFill>
              </a:rPr>
              <a:t>"</a:t>
            </a:r>
            <a:r>
              <a:rPr lang="en-US" altLang="zh-TW" dirty="0" err="1">
                <a:solidFill>
                  <a:srgbClr val="FF0000"/>
                </a:solidFill>
              </a:rPr>
              <a:t>Tumor.Stage</a:t>
            </a:r>
            <a:r>
              <a:rPr lang="en-US" altLang="zh-TW" dirty="0">
                <a:solidFill>
                  <a:srgbClr val="FF0000"/>
                </a:solidFill>
              </a:rPr>
              <a:t>" : </a:t>
            </a:r>
            <a:r>
              <a:rPr lang="zh-TW" altLang="en-US" dirty="0">
                <a:solidFill>
                  <a:srgbClr val="FF0000"/>
                </a:solidFill>
              </a:rPr>
              <a:t>腫瘤階段，</a:t>
            </a:r>
            <a:r>
              <a:rPr lang="en-US" altLang="zh-TW" dirty="0">
                <a:solidFill>
                  <a:srgbClr val="FF0000"/>
                </a:solidFill>
              </a:rPr>
              <a:t>(chr.)</a:t>
            </a:r>
            <a:endParaRPr lang="zh-TW" altLang="en-US" dirty="0"/>
          </a:p>
        </p:txBody>
      </p:sp>
    </p:spTree>
    <p:extLst>
      <p:ext uri="{BB962C8B-B14F-4D97-AF65-F5344CB8AC3E}">
        <p14:creationId xmlns:p14="http://schemas.microsoft.com/office/powerpoint/2010/main" val="115574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474406" y="2943224"/>
            <a:ext cx="3243187" cy="971551"/>
          </a:xfrm>
        </p:spPr>
        <p:txBody>
          <a:bodyPr/>
          <a:lstStyle/>
          <a:p>
            <a:r>
              <a:rPr lang="zh-TW" altLang="en-US" sz="6000" dirty="0"/>
              <a:t>變數挑選</a:t>
            </a:r>
            <a:endParaRPr lang="zh-TW" altLang="en-US" sz="6000" dirty="0">
              <a:latin typeface="+mj-ea"/>
            </a:endParaRPr>
          </a:p>
        </p:txBody>
      </p:sp>
    </p:spTree>
    <p:extLst>
      <p:ext uri="{BB962C8B-B14F-4D97-AF65-F5344CB8AC3E}">
        <p14:creationId xmlns:p14="http://schemas.microsoft.com/office/powerpoint/2010/main" val="190113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662157-96C7-0716-1A9D-BFD4B025842C}"/>
              </a:ext>
            </a:extLst>
          </p:cNvPr>
          <p:cNvSpPr>
            <a:spLocks noGrp="1"/>
          </p:cNvSpPr>
          <p:nvPr>
            <p:ph type="title"/>
          </p:nvPr>
        </p:nvSpPr>
        <p:spPr>
          <a:xfrm>
            <a:off x="1371599" y="932214"/>
            <a:ext cx="9601200" cy="1485900"/>
          </a:xfrm>
        </p:spPr>
        <p:txBody>
          <a:bodyPr/>
          <a:lstStyle/>
          <a:p>
            <a:r>
              <a:rPr lang="en-US" altLang="zh-TW" dirty="0"/>
              <a:t>Log rank test</a:t>
            </a:r>
            <a:endParaRPr lang="zh-TW" altLang="en-US" dirty="0"/>
          </a:p>
        </p:txBody>
      </p:sp>
      <p:sp>
        <p:nvSpPr>
          <p:cNvPr id="3" name="內容版面配置區 2">
            <a:extLst>
              <a:ext uri="{FF2B5EF4-FFF2-40B4-BE49-F238E27FC236}">
                <a16:creationId xmlns:a16="http://schemas.microsoft.com/office/drawing/2014/main" id="{38487554-3B2E-E2D6-7C76-E415492013A9}"/>
              </a:ext>
            </a:extLst>
          </p:cNvPr>
          <p:cNvSpPr>
            <a:spLocks noGrp="1"/>
          </p:cNvSpPr>
          <p:nvPr>
            <p:ph idx="1"/>
          </p:nvPr>
        </p:nvSpPr>
        <p:spPr>
          <a:xfrm>
            <a:off x="6096000" y="417864"/>
            <a:ext cx="3906253" cy="2000250"/>
          </a:xfrm>
        </p:spPr>
        <p:txBody>
          <a:bodyPr>
            <a:normAutofit/>
          </a:bodyPr>
          <a:lstStyle/>
          <a:p>
            <a:r>
              <a:rPr lang="en-US" altLang="zh-TW" dirty="0"/>
              <a:t>test </a:t>
            </a:r>
            <a:r>
              <a:rPr lang="zh-TW" altLang="en-US" dirty="0"/>
              <a:t>整個風險函數有無差異</a:t>
            </a:r>
            <a:endParaRPr lang="en-US" altLang="zh-TW" dirty="0"/>
          </a:p>
          <a:p>
            <a:r>
              <a:rPr lang="zh-TW" altLang="en-US" dirty="0"/>
              <a:t>不考慮其他變數</a:t>
            </a:r>
            <a:endParaRPr lang="en-US" altLang="zh-TW" dirty="0"/>
          </a:p>
          <a:p>
            <a:r>
              <a:rPr lang="zh-TW" altLang="en-US" dirty="0"/>
              <a:t>權重 </a:t>
            </a:r>
            <a:r>
              <a:rPr lang="en-US" altLang="zh-TW" dirty="0"/>
              <a:t>: p = q = 0</a:t>
            </a:r>
          </a:p>
          <a:p>
            <a:r>
              <a:rPr lang="pt-BR" altLang="zh-TW" dirty="0"/>
              <a:t>H0:h1(t)=h2(t)</a:t>
            </a:r>
            <a:endParaRPr lang="zh-TW" altLang="en-US" dirty="0"/>
          </a:p>
        </p:txBody>
      </p:sp>
      <p:pic>
        <p:nvPicPr>
          <p:cNvPr id="5" name="圖片 4">
            <a:extLst>
              <a:ext uri="{FF2B5EF4-FFF2-40B4-BE49-F238E27FC236}">
                <a16:creationId xmlns:a16="http://schemas.microsoft.com/office/drawing/2014/main" id="{0E005058-BB24-207F-9C75-0CEF6B8556CA}"/>
              </a:ext>
            </a:extLst>
          </p:cNvPr>
          <p:cNvPicPr>
            <a:picLocks noChangeAspect="1"/>
          </p:cNvPicPr>
          <p:nvPr/>
        </p:nvPicPr>
        <p:blipFill>
          <a:blip r:embed="rId2"/>
          <a:stretch>
            <a:fillRect/>
          </a:stretch>
        </p:blipFill>
        <p:spPr>
          <a:xfrm>
            <a:off x="2198025" y="2664528"/>
            <a:ext cx="7948349" cy="3856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660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8B01BC3-543A-3222-6B15-105D923A9BC2}"/>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27040F8C-EE79-9AB5-80DE-1BEF39C6148A}"/>
              </a:ext>
            </a:extLst>
          </p:cNvPr>
          <p:cNvPicPr>
            <a:picLocks noChangeAspect="1"/>
          </p:cNvPicPr>
          <p:nvPr/>
        </p:nvPicPr>
        <p:blipFill>
          <a:blip r:embed="rId2"/>
          <a:stretch>
            <a:fillRect/>
          </a:stretch>
        </p:blipFill>
        <p:spPr>
          <a:xfrm>
            <a:off x="0" y="45005"/>
            <a:ext cx="5502117" cy="332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815AA65F-A7F4-D890-D6CD-51C5D8A66720}"/>
              </a:ext>
            </a:extLst>
          </p:cNvPr>
          <p:cNvPicPr>
            <a:picLocks noChangeAspect="1"/>
          </p:cNvPicPr>
          <p:nvPr/>
        </p:nvPicPr>
        <p:blipFill>
          <a:blip r:embed="rId3"/>
          <a:stretch>
            <a:fillRect/>
          </a:stretch>
        </p:blipFill>
        <p:spPr>
          <a:xfrm>
            <a:off x="6567953" y="33574"/>
            <a:ext cx="5624047" cy="334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a:extLst>
              <a:ext uri="{FF2B5EF4-FFF2-40B4-BE49-F238E27FC236}">
                <a16:creationId xmlns:a16="http://schemas.microsoft.com/office/drawing/2014/main" id="{478CA957-DD54-D997-9E40-7189BBDD8837}"/>
              </a:ext>
            </a:extLst>
          </p:cNvPr>
          <p:cNvPicPr>
            <a:picLocks noChangeAspect="1"/>
          </p:cNvPicPr>
          <p:nvPr/>
        </p:nvPicPr>
        <p:blipFill>
          <a:blip r:embed="rId4"/>
          <a:stretch>
            <a:fillRect/>
          </a:stretch>
        </p:blipFill>
        <p:spPr>
          <a:xfrm>
            <a:off x="0" y="3642081"/>
            <a:ext cx="5433531" cy="3215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圖片 10">
            <a:extLst>
              <a:ext uri="{FF2B5EF4-FFF2-40B4-BE49-F238E27FC236}">
                <a16:creationId xmlns:a16="http://schemas.microsoft.com/office/drawing/2014/main" id="{7A10724C-15CC-3AB5-1E99-51A713B7EE1D}"/>
              </a:ext>
            </a:extLst>
          </p:cNvPr>
          <p:cNvPicPr>
            <a:picLocks noChangeAspect="1"/>
          </p:cNvPicPr>
          <p:nvPr/>
        </p:nvPicPr>
        <p:blipFill>
          <a:blip r:embed="rId5"/>
          <a:stretch>
            <a:fillRect/>
          </a:stretch>
        </p:blipFill>
        <p:spPr>
          <a:xfrm>
            <a:off x="6567953" y="3642081"/>
            <a:ext cx="5624047" cy="3215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989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0BF1AD2-AE2E-79F7-F77C-4616F9180FC4}"/>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7B394064-3E8B-0F59-B1D7-AF7F7C57FE4C}"/>
              </a:ext>
            </a:extLst>
          </p:cNvPr>
          <p:cNvPicPr>
            <a:picLocks noChangeAspect="1"/>
          </p:cNvPicPr>
          <p:nvPr/>
        </p:nvPicPr>
        <p:blipFill>
          <a:blip r:embed="rId2"/>
          <a:stretch>
            <a:fillRect/>
          </a:stretch>
        </p:blipFill>
        <p:spPr>
          <a:xfrm>
            <a:off x="0" y="0"/>
            <a:ext cx="5555460" cy="3215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7C1CC76F-E06C-E0E7-5279-AE2BB81E76D5}"/>
              </a:ext>
            </a:extLst>
          </p:cNvPr>
          <p:cNvPicPr>
            <a:picLocks noChangeAspect="1"/>
          </p:cNvPicPr>
          <p:nvPr/>
        </p:nvPicPr>
        <p:blipFill>
          <a:blip r:embed="rId3"/>
          <a:stretch>
            <a:fillRect/>
          </a:stretch>
        </p:blipFill>
        <p:spPr>
          <a:xfrm>
            <a:off x="0" y="3657323"/>
            <a:ext cx="5563082" cy="3200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a:extLst>
              <a:ext uri="{FF2B5EF4-FFF2-40B4-BE49-F238E27FC236}">
                <a16:creationId xmlns:a16="http://schemas.microsoft.com/office/drawing/2014/main" id="{2909B028-797D-5A94-B1AC-D476E2C14B08}"/>
              </a:ext>
            </a:extLst>
          </p:cNvPr>
          <p:cNvPicPr>
            <a:picLocks noChangeAspect="1"/>
          </p:cNvPicPr>
          <p:nvPr/>
        </p:nvPicPr>
        <p:blipFill>
          <a:blip r:embed="rId4"/>
          <a:stretch>
            <a:fillRect/>
          </a:stretch>
        </p:blipFill>
        <p:spPr>
          <a:xfrm>
            <a:off x="6636541" y="11430"/>
            <a:ext cx="5509737" cy="3193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圖片 10">
            <a:extLst>
              <a:ext uri="{FF2B5EF4-FFF2-40B4-BE49-F238E27FC236}">
                <a16:creationId xmlns:a16="http://schemas.microsoft.com/office/drawing/2014/main" id="{581339A7-58E5-F337-4772-1067DA18F8D7}"/>
              </a:ext>
            </a:extLst>
          </p:cNvPr>
          <p:cNvPicPr>
            <a:picLocks noChangeAspect="1"/>
          </p:cNvPicPr>
          <p:nvPr/>
        </p:nvPicPr>
        <p:blipFill>
          <a:blip r:embed="rId5"/>
          <a:stretch>
            <a:fillRect/>
          </a:stretch>
        </p:blipFill>
        <p:spPr>
          <a:xfrm>
            <a:off x="6636541" y="3657322"/>
            <a:ext cx="5509737" cy="3200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721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83497F7-F4B2-391D-3DD6-C3B56DC73516}"/>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AADEC3CC-AE98-C910-3A36-58D1BF26CB96}"/>
              </a:ext>
            </a:extLst>
          </p:cNvPr>
          <p:cNvPicPr>
            <a:picLocks noChangeAspect="1"/>
          </p:cNvPicPr>
          <p:nvPr/>
        </p:nvPicPr>
        <p:blipFill>
          <a:blip r:embed="rId2"/>
          <a:stretch>
            <a:fillRect/>
          </a:stretch>
        </p:blipFill>
        <p:spPr>
          <a:xfrm>
            <a:off x="0" y="0"/>
            <a:ext cx="5418290"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F7CC0F55-88FC-1E2E-46E3-E76DEADF6B14}"/>
              </a:ext>
            </a:extLst>
          </p:cNvPr>
          <p:cNvPicPr>
            <a:picLocks noChangeAspect="1"/>
          </p:cNvPicPr>
          <p:nvPr/>
        </p:nvPicPr>
        <p:blipFill>
          <a:blip r:embed="rId3"/>
          <a:stretch>
            <a:fillRect/>
          </a:stretch>
        </p:blipFill>
        <p:spPr>
          <a:xfrm>
            <a:off x="6589787" y="3552825"/>
            <a:ext cx="5517358" cy="329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內容版面配置區 2">
            <a:extLst>
              <a:ext uri="{FF2B5EF4-FFF2-40B4-BE49-F238E27FC236}">
                <a16:creationId xmlns:a16="http://schemas.microsoft.com/office/drawing/2014/main" id="{C80EF730-9091-12FE-09B6-170101F91E05}"/>
              </a:ext>
            </a:extLst>
          </p:cNvPr>
          <p:cNvSpPr>
            <a:spLocks noGrp="1"/>
          </p:cNvSpPr>
          <p:nvPr>
            <p:ph idx="1"/>
          </p:nvPr>
        </p:nvSpPr>
        <p:spPr>
          <a:xfrm>
            <a:off x="41751" y="3946738"/>
            <a:ext cx="6449136" cy="2504297"/>
          </a:xfrm>
        </p:spPr>
        <p:txBody>
          <a:bodyPr>
            <a:normAutofit lnSpcReduction="10000"/>
          </a:bodyPr>
          <a:lstStyle/>
          <a:p>
            <a:r>
              <a:rPr lang="en-US" altLang="zh-TW" sz="1800" dirty="0" err="1"/>
              <a:t>New.Neoplasm.Event.Post.Initial.Therapy.Indicator</a:t>
            </a:r>
            <a:r>
              <a:rPr lang="en-US" altLang="zh-TW" sz="1800" dirty="0"/>
              <a:t>" : </a:t>
            </a:r>
            <a:r>
              <a:rPr lang="zh-TW" altLang="en-US" sz="1800" dirty="0"/>
              <a:t>新的腫瘤。事件</a:t>
            </a:r>
            <a:r>
              <a:rPr lang="en-US" altLang="zh-TW" sz="1800" dirty="0"/>
              <a:t>.</a:t>
            </a:r>
            <a:r>
              <a:rPr lang="zh-TW" altLang="en-US" sz="1800" dirty="0"/>
              <a:t>後</a:t>
            </a:r>
            <a:r>
              <a:rPr lang="en-US" altLang="zh-TW" sz="1800" dirty="0"/>
              <a:t>.</a:t>
            </a:r>
            <a:r>
              <a:rPr lang="zh-TW" altLang="en-US" sz="1800" dirty="0"/>
              <a:t>初始</a:t>
            </a:r>
            <a:r>
              <a:rPr lang="en-US" altLang="zh-TW" sz="1800" dirty="0"/>
              <a:t>.</a:t>
            </a:r>
            <a:r>
              <a:rPr lang="zh-TW" altLang="en-US" sz="1800" dirty="0"/>
              <a:t>治療</a:t>
            </a:r>
            <a:r>
              <a:rPr lang="en-US" altLang="zh-TW" sz="1800" dirty="0"/>
              <a:t>.</a:t>
            </a:r>
            <a:r>
              <a:rPr lang="zh-TW" altLang="en-US" sz="1800" dirty="0"/>
              <a:t>指標，</a:t>
            </a:r>
            <a:r>
              <a:rPr lang="en-US" altLang="zh-TW" sz="1800" dirty="0"/>
              <a:t>(</a:t>
            </a:r>
            <a:r>
              <a:rPr lang="en-US" altLang="zh-TW" sz="1800" dirty="0" err="1"/>
              <a:t>chr,YES</a:t>
            </a:r>
            <a:r>
              <a:rPr lang="en-US" altLang="zh-TW" sz="1800" dirty="0"/>
              <a:t>/NO)</a:t>
            </a:r>
          </a:p>
          <a:p>
            <a:r>
              <a:rPr lang="en-US" altLang="zh-TW" sz="1800" dirty="0" err="1"/>
              <a:t>Person.Neoplasm.Cancer.Status</a:t>
            </a:r>
            <a:r>
              <a:rPr lang="en-US" altLang="zh-TW" sz="1800" dirty="0"/>
              <a:t> : </a:t>
            </a:r>
            <a:r>
              <a:rPr lang="zh-TW" altLang="en-US" sz="1800" dirty="0"/>
              <a:t>人體腫瘤癌症狀態，</a:t>
            </a:r>
            <a:r>
              <a:rPr lang="en-US" altLang="zh-TW" sz="1800" dirty="0"/>
              <a:t>(</a:t>
            </a:r>
            <a:r>
              <a:rPr lang="en-US" altLang="zh-TW" sz="1800" dirty="0" err="1"/>
              <a:t>chr.TUMOR_FREE</a:t>
            </a:r>
            <a:r>
              <a:rPr lang="en-US" altLang="zh-TW" sz="1800" dirty="0"/>
              <a:t>/WITH_TUMOR)</a:t>
            </a:r>
          </a:p>
          <a:p>
            <a:r>
              <a:rPr lang="en-US" altLang="zh-TW" sz="1800" dirty="0" err="1"/>
              <a:t>Surgical.Margin.Resection.Status</a:t>
            </a:r>
            <a:r>
              <a:rPr lang="en-US" altLang="zh-TW" sz="1800" dirty="0"/>
              <a:t> : </a:t>
            </a:r>
            <a:r>
              <a:rPr lang="zh-TW" altLang="en-US" sz="1800" dirty="0"/>
              <a:t>手術邊緣切除狀態，</a:t>
            </a:r>
            <a:r>
              <a:rPr lang="en-US" altLang="zh-TW" sz="1800" dirty="0"/>
              <a:t>(chr.)</a:t>
            </a:r>
          </a:p>
          <a:p>
            <a:r>
              <a:rPr lang="en-US" altLang="zh-TW" sz="1800" dirty="0"/>
              <a:t>Sex : </a:t>
            </a:r>
            <a:r>
              <a:rPr lang="zh-TW" altLang="en-US" sz="1800" dirty="0"/>
              <a:t>性別</a:t>
            </a:r>
            <a:endParaRPr lang="en-US" altLang="zh-TW" sz="1800" dirty="0"/>
          </a:p>
          <a:p>
            <a:r>
              <a:rPr lang="en-US" altLang="zh-TW" sz="1800" dirty="0" err="1"/>
              <a:t>Tumor.Stage</a:t>
            </a:r>
            <a:r>
              <a:rPr lang="en-US" altLang="zh-TW" sz="1800" dirty="0"/>
              <a:t> : </a:t>
            </a:r>
            <a:r>
              <a:rPr lang="zh-TW" altLang="en-US" sz="1800" dirty="0"/>
              <a:t>腫瘤階段，</a:t>
            </a:r>
            <a:r>
              <a:rPr lang="en-US" altLang="zh-TW" sz="1800" dirty="0"/>
              <a:t>(chr.)</a:t>
            </a:r>
            <a:endParaRPr lang="zh-TW" altLang="en-US" sz="1800" dirty="0"/>
          </a:p>
        </p:txBody>
      </p:sp>
      <p:sp>
        <p:nvSpPr>
          <p:cNvPr id="10" name="內容版面配置區 2">
            <a:extLst>
              <a:ext uri="{FF2B5EF4-FFF2-40B4-BE49-F238E27FC236}">
                <a16:creationId xmlns:a16="http://schemas.microsoft.com/office/drawing/2014/main" id="{E010AA33-7ED6-E25D-16A1-94278503C1F3}"/>
              </a:ext>
            </a:extLst>
          </p:cNvPr>
          <p:cNvSpPr txBox="1">
            <a:spLocks/>
          </p:cNvSpPr>
          <p:nvPr/>
        </p:nvSpPr>
        <p:spPr>
          <a:xfrm>
            <a:off x="5658009" y="632449"/>
            <a:ext cx="6449136" cy="222251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TW" sz="1800" dirty="0"/>
              <a:t>24</a:t>
            </a:r>
            <a:r>
              <a:rPr lang="zh-TW" altLang="en-US" sz="1800" dirty="0"/>
              <a:t>個類別變數中，</a:t>
            </a:r>
            <a:r>
              <a:rPr lang="en-US" altLang="zh-TW" sz="1800" dirty="0"/>
              <a:t>9</a:t>
            </a:r>
            <a:r>
              <a:rPr lang="zh-TW" altLang="en-US" sz="1800" dirty="0"/>
              <a:t>個變數分不分組對危險函數有顯著差別</a:t>
            </a:r>
            <a:endParaRPr lang="en-US" altLang="zh-TW" sz="1800" dirty="0"/>
          </a:p>
          <a:p>
            <a:r>
              <a:rPr lang="en-US" altLang="zh-TW" sz="1800" dirty="0"/>
              <a:t>Country : </a:t>
            </a:r>
            <a:r>
              <a:rPr lang="zh-TW" altLang="en-US" sz="1800" dirty="0"/>
              <a:t>國家，</a:t>
            </a:r>
            <a:r>
              <a:rPr lang="en-US" altLang="zh-TW" sz="1800" dirty="0"/>
              <a:t>(chr.)</a:t>
            </a:r>
          </a:p>
          <a:p>
            <a:r>
              <a:rPr lang="en-US" altLang="zh-TW" sz="1800" dirty="0" err="1"/>
              <a:t>Genome.Doublings</a:t>
            </a:r>
            <a:r>
              <a:rPr lang="en-US" altLang="zh-TW" sz="1800" dirty="0"/>
              <a:t> : </a:t>
            </a:r>
            <a:r>
              <a:rPr lang="zh-TW" altLang="en-US" sz="1800" dirty="0"/>
              <a:t>基因體倍增，</a:t>
            </a:r>
            <a:r>
              <a:rPr lang="en-US" altLang="zh-TW" sz="1800" dirty="0"/>
              <a:t>(int.)</a:t>
            </a:r>
          </a:p>
          <a:p>
            <a:r>
              <a:rPr lang="en-US" altLang="zh-TW" sz="1800" dirty="0" err="1"/>
              <a:t>Neoplasm.Histologic.Grade</a:t>
            </a:r>
            <a:r>
              <a:rPr lang="en-US" altLang="zh-TW" sz="1800" dirty="0"/>
              <a:t> : </a:t>
            </a:r>
            <a:r>
              <a:rPr lang="zh-TW" altLang="en-US" sz="1800" dirty="0"/>
              <a:t>腫瘤</a:t>
            </a:r>
            <a:r>
              <a:rPr lang="en-US" altLang="zh-TW" sz="1800" dirty="0"/>
              <a:t>.</a:t>
            </a:r>
            <a:r>
              <a:rPr lang="zh-TW" altLang="en-US" sz="1800" dirty="0"/>
              <a:t>組織學</a:t>
            </a:r>
            <a:r>
              <a:rPr lang="en-US" altLang="zh-TW" sz="1800" dirty="0"/>
              <a:t>.</a:t>
            </a:r>
            <a:r>
              <a:rPr lang="zh-TW" altLang="en-US" sz="1800" dirty="0"/>
              <a:t>分級，</a:t>
            </a:r>
            <a:r>
              <a:rPr lang="en-US" altLang="zh-TW" sz="1800" dirty="0"/>
              <a:t>(chr.)</a:t>
            </a:r>
          </a:p>
          <a:p>
            <a:r>
              <a:rPr lang="en-US" altLang="zh-TW" sz="1800" dirty="0"/>
              <a:t>MLH1.Methylation : MLH1</a:t>
            </a:r>
            <a:r>
              <a:rPr lang="zh-TW" altLang="en-US" sz="1800" dirty="0"/>
              <a:t>甲基化，</a:t>
            </a:r>
            <a:r>
              <a:rPr lang="en-US" altLang="zh-TW" sz="1800" dirty="0"/>
              <a:t>(</a:t>
            </a:r>
            <a:r>
              <a:rPr lang="en-US" altLang="zh-TW" sz="1800" dirty="0" err="1"/>
              <a:t>logi.FALSE,TRUE</a:t>
            </a:r>
            <a:r>
              <a:rPr lang="en-US" altLang="zh-TW" sz="1800" dirty="0"/>
              <a:t>)</a:t>
            </a:r>
          </a:p>
        </p:txBody>
      </p:sp>
    </p:spTree>
    <p:extLst>
      <p:ext uri="{BB962C8B-B14F-4D97-AF65-F5344CB8AC3E}">
        <p14:creationId xmlns:p14="http://schemas.microsoft.com/office/powerpoint/2010/main" val="38151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407640-AA73-A5F1-66D1-77B3AF38F518}"/>
              </a:ext>
            </a:extLst>
          </p:cNvPr>
          <p:cNvSpPr>
            <a:spLocks noGrp="1"/>
          </p:cNvSpPr>
          <p:nvPr>
            <p:ph type="title"/>
          </p:nvPr>
        </p:nvSpPr>
        <p:spPr>
          <a:xfrm>
            <a:off x="873760" y="172908"/>
            <a:ext cx="9601200" cy="1485900"/>
          </a:xfrm>
        </p:spPr>
        <p:txBody>
          <a:bodyPr/>
          <a:lstStyle/>
          <a:p>
            <a:r>
              <a:rPr lang="en-US" altLang="zh-TW" dirty="0"/>
              <a:t>Local test</a:t>
            </a:r>
            <a:endParaRPr lang="zh-TW" altLang="en-US" dirty="0"/>
          </a:p>
        </p:txBody>
      </p:sp>
      <p:sp>
        <p:nvSpPr>
          <p:cNvPr id="11" name="文字方塊 10">
            <a:extLst>
              <a:ext uri="{FF2B5EF4-FFF2-40B4-BE49-F238E27FC236}">
                <a16:creationId xmlns:a16="http://schemas.microsoft.com/office/drawing/2014/main" id="{579D3508-9717-ED34-9371-AD668994EB50}"/>
              </a:ext>
            </a:extLst>
          </p:cNvPr>
          <p:cNvSpPr txBox="1"/>
          <p:nvPr/>
        </p:nvSpPr>
        <p:spPr>
          <a:xfrm>
            <a:off x="745490" y="915858"/>
            <a:ext cx="11785600" cy="5632311"/>
          </a:xfrm>
          <a:prstGeom prst="rect">
            <a:avLst/>
          </a:prstGeom>
          <a:noFill/>
        </p:spPr>
        <p:txBody>
          <a:bodyPr wrap="square">
            <a:spAutoFit/>
          </a:bodyPr>
          <a:lstStyle/>
          <a:p>
            <a:r>
              <a:rPr lang="zh-TW" altLang="en-US" dirty="0"/>
              <a:t>Wald test :</a:t>
            </a:r>
            <a:endParaRPr lang="en-US" altLang="zh-TW" dirty="0"/>
          </a:p>
          <a:p>
            <a:pPr marL="285750" indent="-285750">
              <a:buFont typeface="Arial" panose="020B0604020202020204" pitchFamily="34" charset="0"/>
              <a:buChar char="•"/>
            </a:pPr>
            <a:r>
              <a:rPr lang="en-US" altLang="zh-TW" dirty="0"/>
              <a:t>pvalue:0.4105631 &gt; 0.05</a:t>
            </a:r>
            <a:r>
              <a:rPr lang="zh-TW" altLang="en-US" dirty="0"/>
              <a:t>，不拒絕</a:t>
            </a:r>
            <a:r>
              <a:rPr lang="en-US" altLang="zh-TW" dirty="0"/>
              <a:t>H0</a:t>
            </a:r>
            <a:r>
              <a:rPr lang="zh-TW" altLang="en-US" dirty="0"/>
              <a:t>，係數顯著為</a:t>
            </a:r>
            <a:r>
              <a:rPr lang="en-US" altLang="zh-TW" dirty="0"/>
              <a:t>0</a:t>
            </a:r>
            <a:r>
              <a:rPr lang="zh-TW" altLang="en-US" dirty="0"/>
              <a:t>，</a:t>
            </a:r>
            <a:r>
              <a:rPr lang="en-US" altLang="zh-TW" dirty="0" err="1"/>
              <a:t>Absolute.Extract.Ploidy</a:t>
            </a:r>
            <a:r>
              <a:rPr lang="zh-TW" altLang="en-US" dirty="0"/>
              <a:t>對食道癌生存沒有顯著影響</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 pvalue:0.1194808 &gt; 0.05</a:t>
            </a:r>
            <a:r>
              <a:rPr lang="zh-TW" altLang="en-US" dirty="0"/>
              <a:t>，不拒絕</a:t>
            </a:r>
            <a:r>
              <a:rPr lang="en-US" altLang="zh-TW" dirty="0"/>
              <a:t>H0</a:t>
            </a:r>
            <a:r>
              <a:rPr lang="zh-TW" altLang="en-US" dirty="0"/>
              <a:t>，係數顯著為</a:t>
            </a:r>
            <a:r>
              <a:rPr lang="en-US" altLang="zh-TW" dirty="0"/>
              <a:t>0</a:t>
            </a:r>
            <a:r>
              <a:rPr lang="zh-TW" altLang="en-US" dirty="0"/>
              <a:t>，</a:t>
            </a:r>
            <a:r>
              <a:rPr lang="en-US" altLang="zh-TW" dirty="0" err="1"/>
              <a:t>Absolute.Extract.Purity</a:t>
            </a:r>
            <a:r>
              <a:rPr lang="zh-TW" altLang="en-US" dirty="0"/>
              <a:t>對食道癌生存沒有顯著影響</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 </a:t>
            </a:r>
            <a:r>
              <a:rPr lang="en-US" altLang="zh-TW" dirty="0">
                <a:solidFill>
                  <a:srgbClr val="FF0000"/>
                </a:solidFill>
              </a:rPr>
              <a:t>pvalue:0.01779964 &lt; 0.05</a:t>
            </a:r>
            <a:r>
              <a:rPr lang="zh-TW" altLang="en-US" dirty="0">
                <a:solidFill>
                  <a:srgbClr val="FF0000"/>
                </a:solidFill>
              </a:rPr>
              <a:t>，拒絕</a:t>
            </a:r>
            <a:r>
              <a:rPr lang="en-US" altLang="zh-TW" dirty="0">
                <a:solidFill>
                  <a:srgbClr val="FF0000"/>
                </a:solidFill>
              </a:rPr>
              <a:t>H0</a:t>
            </a:r>
            <a:r>
              <a:rPr lang="zh-TW" altLang="en-US" dirty="0">
                <a:solidFill>
                  <a:srgbClr val="FF0000"/>
                </a:solidFill>
              </a:rPr>
              <a:t>，係數不顯著為</a:t>
            </a:r>
            <a:r>
              <a:rPr lang="en-US" altLang="zh-TW" dirty="0">
                <a:solidFill>
                  <a:srgbClr val="FF0000"/>
                </a:solidFill>
              </a:rPr>
              <a:t>0</a:t>
            </a:r>
            <a:r>
              <a:rPr lang="zh-TW" altLang="en-US" dirty="0">
                <a:solidFill>
                  <a:srgbClr val="FF0000"/>
                </a:solidFill>
              </a:rPr>
              <a:t>，年齡對食道癌生存有顯著影響</a:t>
            </a:r>
            <a:endParaRPr lang="en-US" altLang="zh-TW" dirty="0">
              <a:solidFill>
                <a:srgbClr val="FF0000"/>
              </a:solidFill>
            </a:endParaRPr>
          </a:p>
          <a:p>
            <a:pPr marL="285750" indent="-285750">
              <a:buFont typeface="Arial" panose="020B0604020202020204" pitchFamily="34" charset="0"/>
              <a:buChar char="•"/>
            </a:pPr>
            <a:endParaRPr lang="en-US" altLang="zh-TW" dirty="0"/>
          </a:p>
          <a:p>
            <a:r>
              <a:rPr lang="zh-TW" altLang="en-US" dirty="0"/>
              <a:t>Likelihood ratio test </a:t>
            </a:r>
            <a:r>
              <a:rPr lang="en-US" altLang="zh-TW" dirty="0"/>
              <a:t>:</a:t>
            </a:r>
          </a:p>
          <a:p>
            <a:pPr marL="285750" indent="-285750">
              <a:buFont typeface="Arial" panose="020B0604020202020204" pitchFamily="34" charset="0"/>
              <a:buChar char="•"/>
            </a:pPr>
            <a:r>
              <a:rPr lang="en-US" altLang="zh-TW" dirty="0">
                <a:solidFill>
                  <a:srgbClr val="FF0000"/>
                </a:solidFill>
              </a:rPr>
              <a:t>p-value:0.0496991 &lt; 0.05</a:t>
            </a:r>
            <a:r>
              <a:rPr lang="zh-TW" altLang="en-US" dirty="0">
                <a:solidFill>
                  <a:srgbClr val="FF0000"/>
                </a:solidFill>
              </a:rPr>
              <a:t>，拒絕</a:t>
            </a:r>
            <a:r>
              <a:rPr lang="en-US" altLang="zh-TW" dirty="0">
                <a:solidFill>
                  <a:srgbClr val="FF0000"/>
                </a:solidFill>
              </a:rPr>
              <a:t>H0</a:t>
            </a:r>
            <a:r>
              <a:rPr lang="zh-TW" altLang="en-US" dirty="0">
                <a:solidFill>
                  <a:srgbClr val="FF0000"/>
                </a:solidFill>
              </a:rPr>
              <a:t>，係數不顯著為</a:t>
            </a:r>
            <a:r>
              <a:rPr lang="en-US" altLang="zh-TW" dirty="0">
                <a:solidFill>
                  <a:srgbClr val="FF0000"/>
                </a:solidFill>
              </a:rPr>
              <a:t>0</a:t>
            </a:r>
            <a:r>
              <a:rPr lang="zh-TW" altLang="en-US" dirty="0">
                <a:solidFill>
                  <a:srgbClr val="FF0000"/>
                </a:solidFill>
              </a:rPr>
              <a:t>，白血球百分比對食道癌生存有顯著影響</a:t>
            </a:r>
            <a:endParaRPr lang="en-US" altLang="zh-TW" dirty="0">
              <a:solidFill>
                <a:srgbClr val="FF0000"/>
              </a:solidFill>
            </a:endParaRPr>
          </a:p>
          <a:p>
            <a:pPr marL="285750" indent="-285750">
              <a:buFont typeface="Arial" panose="020B0604020202020204" pitchFamily="34" charset="0"/>
              <a:buChar char="•"/>
            </a:pPr>
            <a:endParaRPr lang="en-US" altLang="zh-TW" dirty="0">
              <a:solidFill>
                <a:srgbClr val="FF0000"/>
              </a:solidFill>
            </a:endParaRPr>
          </a:p>
          <a:p>
            <a:pPr marL="285750" indent="-285750">
              <a:buFont typeface="Arial" panose="020B0604020202020204" pitchFamily="34" charset="0"/>
              <a:buChar char="•"/>
            </a:pPr>
            <a:r>
              <a:rPr lang="en-US" altLang="zh-TW" dirty="0">
                <a:solidFill>
                  <a:srgbClr val="FF0000"/>
                </a:solidFill>
              </a:rPr>
              <a:t>p-value:0.0483102 &lt; 0.05</a:t>
            </a:r>
            <a:r>
              <a:rPr lang="zh-TW" altLang="en-US" dirty="0">
                <a:solidFill>
                  <a:srgbClr val="FF0000"/>
                </a:solidFill>
              </a:rPr>
              <a:t>，拒絕</a:t>
            </a:r>
            <a:r>
              <a:rPr lang="en-US" altLang="zh-TW" dirty="0">
                <a:solidFill>
                  <a:srgbClr val="FF0000"/>
                </a:solidFill>
              </a:rPr>
              <a:t>H0</a:t>
            </a:r>
            <a:r>
              <a:rPr lang="zh-TW" altLang="en-US" dirty="0">
                <a:solidFill>
                  <a:srgbClr val="FF0000"/>
                </a:solidFill>
              </a:rPr>
              <a:t>，係數不顯著為</a:t>
            </a:r>
            <a:r>
              <a:rPr lang="en-US" altLang="zh-TW" dirty="0">
                <a:solidFill>
                  <a:srgbClr val="FF0000"/>
                </a:solidFill>
              </a:rPr>
              <a:t>0</a:t>
            </a:r>
            <a:r>
              <a:rPr lang="zh-TW" altLang="en-US" dirty="0">
                <a:solidFill>
                  <a:srgbClr val="FF0000"/>
                </a:solidFill>
              </a:rPr>
              <a:t>，基因組改變比例對食道癌生存有顯著影響</a:t>
            </a:r>
            <a:endParaRPr lang="en-US" altLang="zh-TW" dirty="0">
              <a:solidFill>
                <a:srgbClr val="FF0000"/>
              </a:solidFill>
            </a:endParaRP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p-value:0.4504393 &gt; 0.05</a:t>
            </a:r>
            <a:r>
              <a:rPr lang="zh-TW" altLang="en-US" dirty="0"/>
              <a:t>，不拒絕</a:t>
            </a:r>
            <a:r>
              <a:rPr lang="en-US" altLang="zh-TW" dirty="0"/>
              <a:t>H0</a:t>
            </a:r>
            <a:r>
              <a:rPr lang="zh-TW" altLang="en-US" dirty="0"/>
              <a:t>，係數顯著為</a:t>
            </a:r>
            <a:r>
              <a:rPr lang="en-US" altLang="zh-TW" dirty="0"/>
              <a:t>0</a:t>
            </a:r>
            <a:r>
              <a:rPr lang="zh-TW" altLang="en-US" dirty="0"/>
              <a:t>，突變率對食道癌生存沒有顯著影響</a:t>
            </a:r>
          </a:p>
          <a:p>
            <a:pPr marL="285750" indent="-285750">
              <a:buFont typeface="Arial" panose="020B0604020202020204" pitchFamily="34" charset="0"/>
              <a:buChar char="•"/>
            </a:pPr>
            <a:endParaRPr lang="en-US" altLang="zh-TW" dirty="0"/>
          </a:p>
          <a:p>
            <a:r>
              <a:rPr lang="en-US" altLang="zh-TW" dirty="0"/>
              <a:t>Score test</a:t>
            </a:r>
            <a:r>
              <a:rPr lang="zh-TW" altLang="en-US" dirty="0"/>
              <a:t> </a:t>
            </a:r>
            <a:r>
              <a:rPr lang="en-US" altLang="zh-TW" dirty="0"/>
              <a:t>:</a:t>
            </a:r>
          </a:p>
          <a:p>
            <a:pPr marL="285750" indent="-285750">
              <a:buFont typeface="Arial" panose="020B0604020202020204" pitchFamily="34" charset="0"/>
              <a:buChar char="•"/>
            </a:pPr>
            <a:r>
              <a:rPr lang="en-US" altLang="zh-TW" dirty="0"/>
              <a:t>p-value:0.7248046 &gt; 0.05</a:t>
            </a:r>
            <a:r>
              <a:rPr lang="zh-TW" altLang="en-US" dirty="0"/>
              <a:t>，不拒絕</a:t>
            </a:r>
            <a:r>
              <a:rPr lang="en-US" altLang="zh-TW" dirty="0"/>
              <a:t>H0</a:t>
            </a:r>
            <a:r>
              <a:rPr lang="zh-TW" altLang="en-US" dirty="0"/>
              <a:t>，係數顯著為</a:t>
            </a:r>
            <a:r>
              <a:rPr lang="en-US" altLang="zh-TW" dirty="0"/>
              <a:t>0</a:t>
            </a:r>
            <a:r>
              <a:rPr lang="zh-TW" altLang="en-US" dirty="0"/>
              <a:t>，癌細胞百分比對食道癌生存沒有顯著影響</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p-value:0.7152439 &gt; 0.05</a:t>
            </a:r>
            <a:r>
              <a:rPr lang="zh-TW" altLang="en-US" dirty="0"/>
              <a:t>，不拒絕</a:t>
            </a:r>
            <a:r>
              <a:rPr lang="en-US" altLang="zh-TW" dirty="0"/>
              <a:t>H0</a:t>
            </a:r>
            <a:r>
              <a:rPr lang="zh-TW" altLang="en-US" dirty="0"/>
              <a:t>，係數顯著為</a:t>
            </a:r>
            <a:r>
              <a:rPr lang="en-US" altLang="zh-TW" dirty="0"/>
              <a:t>0</a:t>
            </a:r>
            <a:r>
              <a:rPr lang="zh-TW" altLang="en-US" dirty="0"/>
              <a:t>，癌細胞核百分比對食道癌生存沒有顯著影響</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p-value:0.7928437 &gt; 0.05</a:t>
            </a:r>
            <a:r>
              <a:rPr lang="zh-TW" altLang="en-US" dirty="0"/>
              <a:t>，不拒絕</a:t>
            </a:r>
            <a:r>
              <a:rPr lang="en-US" altLang="zh-TW" dirty="0"/>
              <a:t>H0</a:t>
            </a:r>
            <a:r>
              <a:rPr lang="zh-TW" altLang="en-US" dirty="0"/>
              <a:t>，係數顯著為</a:t>
            </a:r>
            <a:r>
              <a:rPr lang="en-US" altLang="zh-TW" dirty="0"/>
              <a:t>0</a:t>
            </a:r>
            <a:r>
              <a:rPr lang="zh-TW" altLang="en-US" dirty="0"/>
              <a:t>，腫瘤組織中非同義突變的數量對食道癌生存沒有顯著影響</a:t>
            </a:r>
          </a:p>
        </p:txBody>
      </p:sp>
      <p:sp>
        <p:nvSpPr>
          <p:cNvPr id="17" name="文字方塊 16">
            <a:extLst>
              <a:ext uri="{FF2B5EF4-FFF2-40B4-BE49-F238E27FC236}">
                <a16:creationId xmlns:a16="http://schemas.microsoft.com/office/drawing/2014/main" id="{8BCA6A28-753C-986C-47B9-3B2AE55F8303}"/>
              </a:ext>
            </a:extLst>
          </p:cNvPr>
          <p:cNvSpPr txBox="1"/>
          <p:nvPr/>
        </p:nvSpPr>
        <p:spPr>
          <a:xfrm>
            <a:off x="3883660" y="251996"/>
            <a:ext cx="7647940" cy="584775"/>
          </a:xfrm>
          <a:prstGeom prst="rect">
            <a:avLst/>
          </a:prstGeom>
          <a:noFill/>
        </p:spPr>
        <p:txBody>
          <a:bodyPr wrap="square">
            <a:spAutoFit/>
          </a:bodyPr>
          <a:lstStyle/>
          <a:p>
            <a:r>
              <a:rPr lang="zh-TW" altLang="en-US" sz="1600" dirty="0"/>
              <a:t>看連續變數是否對食道癌生存有顯著影響</a:t>
            </a:r>
            <a:endParaRPr lang="en-US" altLang="zh-TW" sz="1600" dirty="0"/>
          </a:p>
          <a:p>
            <a:r>
              <a:rPr lang="en-US" altLang="zh-TW" sz="1600" dirty="0"/>
              <a:t>9</a:t>
            </a:r>
            <a:r>
              <a:rPr lang="zh-TW" altLang="en-US" sz="1600" dirty="0"/>
              <a:t>個連續變數中，只有</a:t>
            </a:r>
            <a:r>
              <a:rPr lang="en-US" altLang="zh-TW" sz="1600" dirty="0"/>
              <a:t>3</a:t>
            </a:r>
            <a:r>
              <a:rPr lang="zh-TW" altLang="en-US" sz="1600" dirty="0"/>
              <a:t>個對食道癌的生存有顯著影響</a:t>
            </a:r>
            <a:endParaRPr lang="en-US" altLang="zh-TW" sz="1600" dirty="0"/>
          </a:p>
        </p:txBody>
      </p:sp>
    </p:spTree>
    <p:extLst>
      <p:ext uri="{BB962C8B-B14F-4D97-AF65-F5344CB8AC3E}">
        <p14:creationId xmlns:p14="http://schemas.microsoft.com/office/powerpoint/2010/main" val="401919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216600C-25C8-888B-6B23-71957999E53B}"/>
              </a:ext>
            </a:extLst>
          </p:cNvPr>
          <p:cNvSpPr>
            <a:spLocks noGrp="1"/>
          </p:cNvSpPr>
          <p:nvPr>
            <p:ph idx="1"/>
          </p:nvPr>
        </p:nvSpPr>
        <p:spPr>
          <a:xfrm>
            <a:off x="2859881" y="1438274"/>
            <a:ext cx="6472238" cy="800100"/>
          </a:xfrm>
        </p:spPr>
        <p:txBody>
          <a:bodyPr/>
          <a:lstStyle/>
          <a:p>
            <a:r>
              <a:rPr lang="zh-TW" altLang="en-US" dirty="0"/>
              <a:t>更新最後資料變數</a:t>
            </a:r>
            <a:r>
              <a:rPr lang="en-US" altLang="zh-TW" dirty="0"/>
              <a:t> : DATA6</a:t>
            </a:r>
            <a:r>
              <a:rPr lang="zh-TW" altLang="en-US" dirty="0"/>
              <a:t>，</a:t>
            </a:r>
            <a:r>
              <a:rPr lang="en-US" altLang="zh-TW" dirty="0"/>
              <a:t>559 obs. of  14 variables</a:t>
            </a:r>
            <a:endParaRPr lang="zh-TW" altLang="en-US" dirty="0"/>
          </a:p>
        </p:txBody>
      </p:sp>
      <p:pic>
        <p:nvPicPr>
          <p:cNvPr id="7" name="圖片 6">
            <a:extLst>
              <a:ext uri="{FF2B5EF4-FFF2-40B4-BE49-F238E27FC236}">
                <a16:creationId xmlns:a16="http://schemas.microsoft.com/office/drawing/2014/main" id="{90004D2E-0AD8-D63E-E6E5-295AABC8C6DF}"/>
              </a:ext>
            </a:extLst>
          </p:cNvPr>
          <p:cNvPicPr>
            <a:picLocks noChangeAspect="1"/>
          </p:cNvPicPr>
          <p:nvPr/>
        </p:nvPicPr>
        <p:blipFill>
          <a:blip r:embed="rId2"/>
          <a:stretch>
            <a:fillRect/>
          </a:stretch>
        </p:blipFill>
        <p:spPr>
          <a:xfrm>
            <a:off x="962582" y="2238374"/>
            <a:ext cx="10920611" cy="2848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661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4E884A-974A-A64E-0910-90CC5E4C51BE}"/>
              </a:ext>
            </a:extLst>
          </p:cNvPr>
          <p:cNvSpPr>
            <a:spLocks noGrp="1"/>
          </p:cNvSpPr>
          <p:nvPr>
            <p:ph type="title"/>
          </p:nvPr>
        </p:nvSpPr>
        <p:spPr>
          <a:xfrm>
            <a:off x="2219324" y="854868"/>
            <a:ext cx="1685925" cy="823913"/>
          </a:xfrm>
        </p:spPr>
        <p:txBody>
          <a:bodyPr>
            <a:noAutofit/>
          </a:bodyPr>
          <a:lstStyle/>
          <a:p>
            <a:r>
              <a:rPr lang="zh-TW" altLang="en-US" sz="5400" dirty="0"/>
              <a:t>目錄</a:t>
            </a:r>
          </a:p>
        </p:txBody>
      </p:sp>
      <p:sp>
        <p:nvSpPr>
          <p:cNvPr id="5" name="文字方塊 4">
            <a:extLst>
              <a:ext uri="{FF2B5EF4-FFF2-40B4-BE49-F238E27FC236}">
                <a16:creationId xmlns:a16="http://schemas.microsoft.com/office/drawing/2014/main" id="{AA1027B1-71B3-1FB5-075F-F083B79AD9AB}"/>
              </a:ext>
            </a:extLst>
          </p:cNvPr>
          <p:cNvSpPr txBox="1"/>
          <p:nvPr/>
        </p:nvSpPr>
        <p:spPr>
          <a:xfrm>
            <a:off x="7267575" y="2097816"/>
            <a:ext cx="3181350" cy="3293209"/>
          </a:xfrm>
          <a:prstGeom prst="rect">
            <a:avLst/>
          </a:prstGeom>
          <a:noFill/>
        </p:spPr>
        <p:txBody>
          <a:bodyPr wrap="square">
            <a:spAutoFit/>
          </a:bodyPr>
          <a:lstStyle/>
          <a:p>
            <a:endParaRPr lang="en-US" altLang="zh-TW" sz="2600" dirty="0"/>
          </a:p>
          <a:p>
            <a:pPr marL="457200" indent="-457200">
              <a:buFont typeface="Wingdings" panose="05000000000000000000" pitchFamily="2" charset="2"/>
              <a:buChar char="u"/>
            </a:pPr>
            <a:r>
              <a:rPr lang="zh-TW" altLang="en-US" sz="2600" dirty="0"/>
              <a:t>模型</a:t>
            </a: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r>
              <a:rPr lang="zh-TW" altLang="en-US" sz="2600" dirty="0"/>
              <a:t>分析結果、解釋</a:t>
            </a: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r>
              <a:rPr lang="zh-TW" altLang="en-US" sz="2600" dirty="0"/>
              <a:t>結論</a:t>
            </a:r>
          </a:p>
        </p:txBody>
      </p:sp>
      <p:sp>
        <p:nvSpPr>
          <p:cNvPr id="6" name="文字方塊 5">
            <a:extLst>
              <a:ext uri="{FF2B5EF4-FFF2-40B4-BE49-F238E27FC236}">
                <a16:creationId xmlns:a16="http://schemas.microsoft.com/office/drawing/2014/main" id="{1BCA9DEA-876A-4546-8FC7-E55EFDE99091}"/>
              </a:ext>
            </a:extLst>
          </p:cNvPr>
          <p:cNvSpPr txBox="1"/>
          <p:nvPr/>
        </p:nvSpPr>
        <p:spPr>
          <a:xfrm>
            <a:off x="3062287" y="2097817"/>
            <a:ext cx="3181350" cy="3293209"/>
          </a:xfrm>
          <a:prstGeom prst="rect">
            <a:avLst/>
          </a:prstGeom>
          <a:noFill/>
        </p:spPr>
        <p:txBody>
          <a:bodyPr wrap="square">
            <a:spAutoFit/>
          </a:bodyPr>
          <a:lstStyle/>
          <a:p>
            <a:endParaRPr lang="en-US" altLang="zh-TW" sz="2600" dirty="0"/>
          </a:p>
          <a:p>
            <a:pPr marL="457200" indent="-457200">
              <a:buFont typeface="Wingdings" panose="05000000000000000000" pitchFamily="2" charset="2"/>
              <a:buChar char="u"/>
            </a:pPr>
            <a:r>
              <a:rPr lang="zh-TW" altLang="en-US" sz="2600" dirty="0"/>
              <a:t>動機目的</a:t>
            </a: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r>
              <a:rPr lang="zh-TW" altLang="en-US" sz="2600" dirty="0"/>
              <a:t>變數、資料介紹</a:t>
            </a: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endParaRPr lang="en-US" altLang="zh-TW" sz="2600" dirty="0"/>
          </a:p>
          <a:p>
            <a:pPr marL="457200" indent="-457200">
              <a:buFont typeface="Wingdings" panose="05000000000000000000" pitchFamily="2" charset="2"/>
              <a:buChar char="u"/>
            </a:pPr>
            <a:r>
              <a:rPr lang="zh-TW" altLang="en-US" sz="2600" dirty="0"/>
              <a:t>變數挑選</a:t>
            </a:r>
          </a:p>
        </p:txBody>
      </p:sp>
      <p:sp>
        <p:nvSpPr>
          <p:cNvPr id="3" name="文字方塊 2">
            <a:extLst>
              <a:ext uri="{FF2B5EF4-FFF2-40B4-BE49-F238E27FC236}">
                <a16:creationId xmlns:a16="http://schemas.microsoft.com/office/drawing/2014/main" id="{3026C1EA-7B16-D7B1-2F7B-1D6513BB66B7}"/>
              </a:ext>
            </a:extLst>
          </p:cNvPr>
          <p:cNvSpPr txBox="1"/>
          <p:nvPr/>
        </p:nvSpPr>
        <p:spPr>
          <a:xfrm>
            <a:off x="5164931" y="5391025"/>
            <a:ext cx="3181350" cy="892552"/>
          </a:xfrm>
          <a:prstGeom prst="rect">
            <a:avLst/>
          </a:prstGeom>
          <a:noFill/>
        </p:spPr>
        <p:txBody>
          <a:bodyPr wrap="square">
            <a:spAutoFit/>
          </a:bodyPr>
          <a:lstStyle/>
          <a:p>
            <a:endParaRPr lang="en-US" altLang="zh-TW" sz="2600" dirty="0"/>
          </a:p>
          <a:p>
            <a:pPr marL="457200" indent="-457200">
              <a:buFont typeface="Wingdings" panose="05000000000000000000" pitchFamily="2" charset="2"/>
              <a:buChar char="u"/>
            </a:pPr>
            <a:r>
              <a:rPr lang="zh-TW" altLang="en-US" sz="2600" dirty="0"/>
              <a:t>參考資料</a:t>
            </a:r>
          </a:p>
        </p:txBody>
      </p:sp>
    </p:spTree>
    <p:extLst>
      <p:ext uri="{BB962C8B-B14F-4D97-AF65-F5344CB8AC3E}">
        <p14:creationId xmlns:p14="http://schemas.microsoft.com/office/powerpoint/2010/main" val="173323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474406" y="2943224"/>
            <a:ext cx="3243187" cy="971551"/>
          </a:xfrm>
        </p:spPr>
        <p:txBody>
          <a:bodyPr/>
          <a:lstStyle/>
          <a:p>
            <a:r>
              <a:rPr lang="zh-TW" altLang="en-US" sz="6000" dirty="0">
                <a:latin typeface="+mj-ea"/>
              </a:rPr>
              <a:t>模型</a:t>
            </a:r>
          </a:p>
        </p:txBody>
      </p:sp>
    </p:spTree>
    <p:extLst>
      <p:ext uri="{BB962C8B-B14F-4D97-AF65-F5344CB8AC3E}">
        <p14:creationId xmlns:p14="http://schemas.microsoft.com/office/powerpoint/2010/main" val="160416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025FD04B-0589-3475-5FA6-D1C32A07A32E}"/>
              </a:ext>
            </a:extLst>
          </p:cNvPr>
          <p:cNvPicPr>
            <a:picLocks noGrp="1" noChangeAspect="1"/>
          </p:cNvPicPr>
          <p:nvPr>
            <p:ph idx="1"/>
          </p:nvPr>
        </p:nvPicPr>
        <p:blipFill>
          <a:blip r:embed="rId2"/>
          <a:stretch>
            <a:fillRect/>
          </a:stretch>
        </p:blipFill>
        <p:spPr>
          <a:xfrm>
            <a:off x="6452481" y="3495676"/>
            <a:ext cx="5258256" cy="3025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圖片 4">
            <a:extLst>
              <a:ext uri="{FF2B5EF4-FFF2-40B4-BE49-F238E27FC236}">
                <a16:creationId xmlns:a16="http://schemas.microsoft.com/office/drawing/2014/main" id="{03682F3B-0C4D-FB13-3EC1-A21234D6A772}"/>
              </a:ext>
            </a:extLst>
          </p:cNvPr>
          <p:cNvPicPr>
            <a:picLocks noChangeAspect="1"/>
          </p:cNvPicPr>
          <p:nvPr/>
        </p:nvPicPr>
        <p:blipFill>
          <a:blip r:embed="rId3"/>
          <a:stretch>
            <a:fillRect/>
          </a:stretch>
        </p:blipFill>
        <p:spPr>
          <a:xfrm>
            <a:off x="1123950" y="336923"/>
            <a:ext cx="5258256" cy="3025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文字方塊 8">
            <a:extLst>
              <a:ext uri="{FF2B5EF4-FFF2-40B4-BE49-F238E27FC236}">
                <a16:creationId xmlns:a16="http://schemas.microsoft.com/office/drawing/2014/main" id="{B6DFCC03-780F-2DA7-C1E9-769E5A054AFB}"/>
              </a:ext>
            </a:extLst>
          </p:cNvPr>
          <p:cNvSpPr txBox="1"/>
          <p:nvPr/>
        </p:nvSpPr>
        <p:spPr>
          <a:xfrm>
            <a:off x="2779021" y="4823711"/>
            <a:ext cx="1948113" cy="369332"/>
          </a:xfrm>
          <a:prstGeom prst="rect">
            <a:avLst/>
          </a:prstGeom>
          <a:noFill/>
        </p:spPr>
        <p:txBody>
          <a:bodyPr wrap="square">
            <a:spAutoFit/>
          </a:bodyPr>
          <a:lstStyle/>
          <a:p>
            <a:r>
              <a:rPr lang="zh-TW" altLang="en-US" dirty="0"/>
              <a:t>不考慮任何變數</a:t>
            </a:r>
          </a:p>
        </p:txBody>
      </p:sp>
      <p:sp>
        <p:nvSpPr>
          <p:cNvPr id="11" name="文字方塊 10">
            <a:extLst>
              <a:ext uri="{FF2B5EF4-FFF2-40B4-BE49-F238E27FC236}">
                <a16:creationId xmlns:a16="http://schemas.microsoft.com/office/drawing/2014/main" id="{E5D00EEA-0766-2849-11B9-311405ABADE9}"/>
              </a:ext>
            </a:extLst>
          </p:cNvPr>
          <p:cNvSpPr txBox="1"/>
          <p:nvPr/>
        </p:nvSpPr>
        <p:spPr>
          <a:xfrm>
            <a:off x="7048021" y="1664958"/>
            <a:ext cx="4067175" cy="369332"/>
          </a:xfrm>
          <a:prstGeom prst="rect">
            <a:avLst/>
          </a:prstGeom>
          <a:noFill/>
        </p:spPr>
        <p:txBody>
          <a:bodyPr wrap="square">
            <a:spAutoFit/>
          </a:bodyPr>
          <a:lstStyle/>
          <a:p>
            <a:r>
              <a:rPr lang="zh-TW" altLang="en-US" dirty="0"/>
              <a:t>Kaplan-Meier estimate </a:t>
            </a:r>
            <a:r>
              <a:rPr lang="en-US" altLang="zh-TW" dirty="0"/>
              <a:t>&amp;</a:t>
            </a:r>
            <a:r>
              <a:rPr lang="zh-TW" altLang="en-US" dirty="0"/>
              <a:t> 累積風險函數</a:t>
            </a:r>
          </a:p>
        </p:txBody>
      </p:sp>
    </p:spTree>
    <p:extLst>
      <p:ext uri="{BB962C8B-B14F-4D97-AF65-F5344CB8AC3E}">
        <p14:creationId xmlns:p14="http://schemas.microsoft.com/office/powerpoint/2010/main" val="2734013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88954D-8325-B7DC-EA83-B6FC756D4614}"/>
              </a:ext>
            </a:extLst>
          </p:cNvPr>
          <p:cNvSpPr>
            <a:spLocks noGrp="1"/>
          </p:cNvSpPr>
          <p:nvPr>
            <p:ph type="title"/>
          </p:nvPr>
        </p:nvSpPr>
        <p:spPr>
          <a:xfrm>
            <a:off x="1371600" y="428625"/>
            <a:ext cx="9601200" cy="1485900"/>
          </a:xfrm>
        </p:spPr>
        <p:txBody>
          <a:bodyPr/>
          <a:lstStyle/>
          <a:p>
            <a:r>
              <a:rPr lang="en-US" altLang="zh-TW" dirty="0"/>
              <a:t>Cox Proportional Hazard (PH) Model</a:t>
            </a:r>
            <a:endParaRPr lang="zh-TW" altLang="en-US" dirty="0"/>
          </a:p>
        </p:txBody>
      </p:sp>
      <p:sp>
        <p:nvSpPr>
          <p:cNvPr id="3" name="內容版面配置區 2">
            <a:extLst>
              <a:ext uri="{FF2B5EF4-FFF2-40B4-BE49-F238E27FC236}">
                <a16:creationId xmlns:a16="http://schemas.microsoft.com/office/drawing/2014/main" id="{C46FAB32-8E1B-4915-3DCB-7F064053D426}"/>
              </a:ext>
            </a:extLst>
          </p:cNvPr>
          <p:cNvSpPr>
            <a:spLocks noGrp="1"/>
          </p:cNvSpPr>
          <p:nvPr>
            <p:ph idx="1"/>
          </p:nvPr>
        </p:nvSpPr>
        <p:spPr>
          <a:xfrm>
            <a:off x="1371600" y="1362076"/>
            <a:ext cx="10563726" cy="3581400"/>
          </a:xfrm>
        </p:spPr>
        <p:txBody>
          <a:bodyPr/>
          <a:lstStyle/>
          <a:p>
            <a:r>
              <a:rPr lang="en-US" altLang="zh-TW" dirty="0"/>
              <a:t>Time varying cox model (Schoenfeld residuals test)</a:t>
            </a:r>
          </a:p>
          <a:p>
            <a:endParaRPr lang="en-US" altLang="zh-TW" dirty="0"/>
          </a:p>
          <a:p>
            <a:r>
              <a:rPr lang="en-US" altLang="zh-TW" dirty="0"/>
              <a:t>H0</a:t>
            </a:r>
            <a:r>
              <a:rPr lang="zh-TW" altLang="en-US" dirty="0"/>
              <a:t> </a:t>
            </a:r>
            <a:r>
              <a:rPr lang="en-US" altLang="zh-TW" dirty="0"/>
              <a:t>:</a:t>
            </a:r>
            <a:r>
              <a:rPr lang="zh-TW" altLang="en-US" dirty="0"/>
              <a:t> 係數隨時間變化</a:t>
            </a:r>
            <a:endParaRPr lang="en-US" altLang="zh-TW" dirty="0"/>
          </a:p>
          <a:p>
            <a:r>
              <a:rPr lang="en-US" altLang="zh-TW" dirty="0"/>
              <a:t> </a:t>
            </a:r>
            <a:r>
              <a:rPr lang="en-US" altLang="zh-TW" sz="1900" dirty="0" err="1"/>
              <a:t>New.Neoplasm.Event.Post.Initial.Therapy.Indicator</a:t>
            </a:r>
            <a:r>
              <a:rPr lang="zh-TW" altLang="en-US" sz="1900" dirty="0"/>
              <a:t>，</a:t>
            </a:r>
            <a:r>
              <a:rPr lang="en-US" altLang="zh-TW" sz="1900" dirty="0"/>
              <a:t>p = 5.5e-05 &lt; 0.05</a:t>
            </a:r>
            <a:r>
              <a:rPr lang="zh-TW" altLang="en-US" sz="1900" dirty="0"/>
              <a:t>，變數係數隨時間變化</a:t>
            </a:r>
            <a:endParaRPr lang="en-US" altLang="zh-TW" sz="1900" dirty="0"/>
          </a:p>
          <a:p>
            <a:r>
              <a:rPr lang="en-US" altLang="zh-TW" dirty="0" err="1"/>
              <a:t>Person.Neoplasm.Cancer.Status</a:t>
            </a:r>
            <a:r>
              <a:rPr lang="zh-TW" altLang="en-US" dirty="0"/>
              <a:t>，</a:t>
            </a:r>
            <a:r>
              <a:rPr lang="en-US" altLang="zh-TW" dirty="0"/>
              <a:t>p = 9.3e-05 &lt; 0.05</a:t>
            </a:r>
            <a:r>
              <a:rPr lang="zh-TW" altLang="en-US" dirty="0"/>
              <a:t>，拒絕 </a:t>
            </a:r>
            <a:r>
              <a:rPr lang="en-US" altLang="zh-TW" dirty="0"/>
              <a:t>H0</a:t>
            </a:r>
            <a:r>
              <a:rPr lang="zh-TW" altLang="en-US" dirty="0"/>
              <a:t>，變數係數隨時間變化</a:t>
            </a:r>
          </a:p>
        </p:txBody>
      </p:sp>
      <p:pic>
        <p:nvPicPr>
          <p:cNvPr id="5" name="圖片 4">
            <a:extLst>
              <a:ext uri="{FF2B5EF4-FFF2-40B4-BE49-F238E27FC236}">
                <a16:creationId xmlns:a16="http://schemas.microsoft.com/office/drawing/2014/main" id="{580BF6CE-2414-E9EA-11DC-4BA9182CA5E2}"/>
              </a:ext>
            </a:extLst>
          </p:cNvPr>
          <p:cNvPicPr>
            <a:picLocks noChangeAspect="1"/>
          </p:cNvPicPr>
          <p:nvPr/>
        </p:nvPicPr>
        <p:blipFill>
          <a:blip r:embed="rId2"/>
          <a:stretch>
            <a:fillRect/>
          </a:stretch>
        </p:blipFill>
        <p:spPr>
          <a:xfrm>
            <a:off x="3329793" y="3857625"/>
            <a:ext cx="6647339" cy="263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642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0E436EB-0C7B-94E6-506C-B77F30C31033}"/>
              </a:ext>
            </a:extLst>
          </p:cNvPr>
          <p:cNvPicPr>
            <a:picLocks noChangeAspect="1"/>
          </p:cNvPicPr>
          <p:nvPr/>
        </p:nvPicPr>
        <p:blipFill>
          <a:blip r:embed="rId2"/>
          <a:stretch>
            <a:fillRect/>
          </a:stretch>
        </p:blipFill>
        <p:spPr>
          <a:xfrm>
            <a:off x="6276974" y="3558164"/>
            <a:ext cx="5566311" cy="3093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圖片 4">
            <a:extLst>
              <a:ext uri="{FF2B5EF4-FFF2-40B4-BE49-F238E27FC236}">
                <a16:creationId xmlns:a16="http://schemas.microsoft.com/office/drawing/2014/main" id="{09B93CD1-27E4-89E6-A21E-7185344C4AA0}"/>
              </a:ext>
            </a:extLst>
          </p:cNvPr>
          <p:cNvPicPr>
            <a:picLocks noChangeAspect="1"/>
          </p:cNvPicPr>
          <p:nvPr/>
        </p:nvPicPr>
        <p:blipFill>
          <a:blip r:embed="rId3"/>
          <a:stretch>
            <a:fillRect/>
          </a:stretch>
        </p:blipFill>
        <p:spPr>
          <a:xfrm>
            <a:off x="866775" y="205972"/>
            <a:ext cx="5566311" cy="3093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434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4">
            <a:extLst>
              <a:ext uri="{FF2B5EF4-FFF2-40B4-BE49-F238E27FC236}">
                <a16:creationId xmlns:a16="http://schemas.microsoft.com/office/drawing/2014/main" id="{4AF65C24-BA0E-82EE-EE28-A175F59660AB}"/>
              </a:ext>
            </a:extLst>
          </p:cNvPr>
          <p:cNvPicPr>
            <a:picLocks noGrp="1" noChangeAspect="1"/>
          </p:cNvPicPr>
          <p:nvPr>
            <p:ph idx="1"/>
          </p:nvPr>
        </p:nvPicPr>
        <p:blipFill>
          <a:blip r:embed="rId2"/>
          <a:stretch>
            <a:fillRect/>
          </a:stretch>
        </p:blipFill>
        <p:spPr>
          <a:xfrm>
            <a:off x="2329940" y="1027828"/>
            <a:ext cx="7532117" cy="5459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內容版面配置區 2">
            <a:extLst>
              <a:ext uri="{FF2B5EF4-FFF2-40B4-BE49-F238E27FC236}">
                <a16:creationId xmlns:a16="http://schemas.microsoft.com/office/drawing/2014/main" id="{F8B32E9B-78B9-C55E-38EB-ECE8BD6321F8}"/>
              </a:ext>
            </a:extLst>
          </p:cNvPr>
          <p:cNvSpPr txBox="1">
            <a:spLocks/>
          </p:cNvSpPr>
          <p:nvPr/>
        </p:nvSpPr>
        <p:spPr>
          <a:xfrm>
            <a:off x="2137522" y="370458"/>
            <a:ext cx="7916954" cy="71338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TW" altLang="en-US" sz="2400" dirty="0"/>
              <a:t>最後模型 </a:t>
            </a:r>
            <a:r>
              <a:rPr lang="en-US" altLang="zh-TW" sz="2400" dirty="0"/>
              <a:t>:</a:t>
            </a:r>
            <a:r>
              <a:rPr lang="zh-TW" altLang="en-US" sz="2400" dirty="0"/>
              <a:t> </a:t>
            </a:r>
            <a:r>
              <a:rPr lang="en-US" altLang="zh-TW" sz="2400" dirty="0"/>
              <a:t>Time Dependent Covariates</a:t>
            </a:r>
            <a:r>
              <a:rPr lang="zh-TW" altLang="en-US" sz="2400" dirty="0"/>
              <a:t> </a:t>
            </a:r>
            <a:r>
              <a:rPr lang="en-US" altLang="zh-TW" sz="2400" dirty="0"/>
              <a:t>+</a:t>
            </a:r>
            <a:r>
              <a:rPr lang="zh-TW" altLang="en-US" sz="2400" dirty="0"/>
              <a:t> </a:t>
            </a:r>
            <a:r>
              <a:rPr lang="en-US" altLang="zh-TW" sz="2400" dirty="0"/>
              <a:t>AIC</a:t>
            </a:r>
            <a:r>
              <a:rPr lang="zh-TW" altLang="en-US" sz="2400" dirty="0"/>
              <a:t> 自動挑選變數</a:t>
            </a:r>
            <a:endParaRPr lang="en-US" altLang="zh-TW" sz="2400" dirty="0"/>
          </a:p>
        </p:txBody>
      </p:sp>
    </p:spTree>
    <p:extLst>
      <p:ext uri="{BB962C8B-B14F-4D97-AF65-F5344CB8AC3E}">
        <p14:creationId xmlns:p14="http://schemas.microsoft.com/office/powerpoint/2010/main" val="394100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3550257" y="2943224"/>
            <a:ext cx="5091486" cy="971551"/>
          </a:xfrm>
        </p:spPr>
        <p:txBody>
          <a:bodyPr/>
          <a:lstStyle/>
          <a:p>
            <a:r>
              <a:rPr lang="zh-TW" altLang="en-US" sz="5400" dirty="0">
                <a:latin typeface="+mj-ea"/>
              </a:rPr>
              <a:t>分析結果、解釋</a:t>
            </a:r>
          </a:p>
        </p:txBody>
      </p:sp>
    </p:spTree>
    <p:extLst>
      <p:ext uri="{BB962C8B-B14F-4D97-AF65-F5344CB8AC3E}">
        <p14:creationId xmlns:p14="http://schemas.microsoft.com/office/powerpoint/2010/main" val="295439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1FB0B5-64A6-813D-0688-D72BD6952A61}"/>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4D793E9F-6139-AA9B-1ADB-F0DEE7BEE166}"/>
              </a:ext>
            </a:extLst>
          </p:cNvPr>
          <p:cNvPicPr>
            <a:picLocks noChangeAspect="1"/>
          </p:cNvPicPr>
          <p:nvPr/>
        </p:nvPicPr>
        <p:blipFill>
          <a:blip r:embed="rId2"/>
          <a:stretch>
            <a:fillRect/>
          </a:stretch>
        </p:blipFill>
        <p:spPr>
          <a:xfrm>
            <a:off x="-1" y="361856"/>
            <a:ext cx="12192000" cy="457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圖片 9">
            <a:extLst>
              <a:ext uri="{FF2B5EF4-FFF2-40B4-BE49-F238E27FC236}">
                <a16:creationId xmlns:a16="http://schemas.microsoft.com/office/drawing/2014/main" id="{E385C4A2-9181-5898-D110-D5BD157BCCFD}"/>
              </a:ext>
            </a:extLst>
          </p:cNvPr>
          <p:cNvPicPr>
            <a:picLocks noChangeAspect="1"/>
          </p:cNvPicPr>
          <p:nvPr/>
        </p:nvPicPr>
        <p:blipFill>
          <a:blip r:embed="rId3"/>
          <a:stretch>
            <a:fillRect/>
          </a:stretch>
        </p:blipFill>
        <p:spPr>
          <a:xfrm>
            <a:off x="1725550" y="1093096"/>
            <a:ext cx="8740897" cy="5403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圖片 2">
            <a:extLst>
              <a:ext uri="{FF2B5EF4-FFF2-40B4-BE49-F238E27FC236}">
                <a16:creationId xmlns:a16="http://schemas.microsoft.com/office/drawing/2014/main" id="{0A09EDA0-E9E7-99B5-A4BD-3458EA164C6C}"/>
              </a:ext>
            </a:extLst>
          </p:cNvPr>
          <p:cNvPicPr>
            <a:picLocks noChangeAspect="1"/>
          </p:cNvPicPr>
          <p:nvPr/>
        </p:nvPicPr>
        <p:blipFill>
          <a:blip r:embed="rId4"/>
          <a:stretch>
            <a:fillRect/>
          </a:stretch>
        </p:blipFill>
        <p:spPr>
          <a:xfrm>
            <a:off x="1744601" y="1093096"/>
            <a:ext cx="8702794" cy="5387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0675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474404" y="2209799"/>
            <a:ext cx="3243187" cy="971551"/>
          </a:xfrm>
        </p:spPr>
        <p:txBody>
          <a:bodyPr/>
          <a:lstStyle/>
          <a:p>
            <a:r>
              <a:rPr lang="zh-TW" altLang="en-US" sz="6000" dirty="0">
                <a:latin typeface="+mj-ea"/>
              </a:rPr>
              <a:t>結論</a:t>
            </a:r>
          </a:p>
        </p:txBody>
      </p:sp>
      <p:sp>
        <p:nvSpPr>
          <p:cNvPr id="3" name="標題 1">
            <a:extLst>
              <a:ext uri="{FF2B5EF4-FFF2-40B4-BE49-F238E27FC236}">
                <a16:creationId xmlns:a16="http://schemas.microsoft.com/office/drawing/2014/main" id="{700E04BC-CEC0-763B-C7CF-F47C28E89082}"/>
              </a:ext>
            </a:extLst>
          </p:cNvPr>
          <p:cNvSpPr txBox="1">
            <a:spLocks/>
          </p:cNvSpPr>
          <p:nvPr/>
        </p:nvSpPr>
        <p:spPr>
          <a:xfrm>
            <a:off x="1557336" y="3343275"/>
            <a:ext cx="9077325" cy="1504950"/>
          </a:xfrm>
          <a:prstGeom prst="rect">
            <a:avLst/>
          </a:prstGeom>
        </p:spPr>
        <p:txBody>
          <a:bodyPr vert="horz" lIns="91440" tIns="45720" rIns="91440" bIns="45720" rtlCol="0" anchor="b">
            <a:norm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zh-TW" altLang="en-US" sz="2400" dirty="0"/>
              <a:t>資料中有很多基因相關變數，</a:t>
            </a:r>
            <a:br>
              <a:rPr lang="en-US" altLang="zh-TW" sz="2400" dirty="0"/>
            </a:br>
            <a:r>
              <a:rPr lang="zh-TW" altLang="en-US" sz="2400" dirty="0"/>
              <a:t>但各基因主要影響的器官不同，</a:t>
            </a:r>
            <a:br>
              <a:rPr lang="en-US" altLang="zh-TW" sz="2400" dirty="0"/>
            </a:br>
            <a:r>
              <a:rPr lang="zh-TW" altLang="en-US" sz="2400" dirty="0"/>
              <a:t>雖然基因突變容易造成癌症，</a:t>
            </a:r>
            <a:br>
              <a:rPr lang="en-US" altLang="zh-TW" sz="2400" dirty="0"/>
            </a:br>
            <a:r>
              <a:rPr lang="zh-TW" altLang="en-US" sz="2400" dirty="0"/>
              <a:t>但能直接影響食道癌的還是需要再進一步分析才能發現</a:t>
            </a:r>
          </a:p>
        </p:txBody>
      </p:sp>
    </p:spTree>
    <p:extLst>
      <p:ext uri="{BB962C8B-B14F-4D97-AF65-F5344CB8AC3E}">
        <p14:creationId xmlns:p14="http://schemas.microsoft.com/office/powerpoint/2010/main" val="410699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832873-8B5A-090E-C726-C77F7C8168EF}"/>
              </a:ext>
            </a:extLst>
          </p:cNvPr>
          <p:cNvSpPr>
            <a:spLocks noGrp="1"/>
          </p:cNvSpPr>
          <p:nvPr>
            <p:ph type="title"/>
          </p:nvPr>
        </p:nvSpPr>
        <p:spPr>
          <a:xfrm>
            <a:off x="1295400" y="428626"/>
            <a:ext cx="9601200" cy="1485900"/>
          </a:xfrm>
        </p:spPr>
        <p:txBody>
          <a:bodyPr/>
          <a:lstStyle/>
          <a:p>
            <a:r>
              <a:rPr lang="en-US" altLang="zh-TW" dirty="0"/>
              <a:t>Model Check</a:t>
            </a:r>
            <a:endParaRPr lang="zh-TW" altLang="en-US" dirty="0"/>
          </a:p>
        </p:txBody>
      </p:sp>
      <p:pic>
        <p:nvPicPr>
          <p:cNvPr id="5" name="內容版面配置區 4">
            <a:extLst>
              <a:ext uri="{FF2B5EF4-FFF2-40B4-BE49-F238E27FC236}">
                <a16:creationId xmlns:a16="http://schemas.microsoft.com/office/drawing/2014/main" id="{2DEE79EC-469F-25C5-B9F3-19B57BAB16C0}"/>
              </a:ext>
            </a:extLst>
          </p:cNvPr>
          <p:cNvPicPr>
            <a:picLocks noGrp="1" noChangeAspect="1"/>
          </p:cNvPicPr>
          <p:nvPr>
            <p:ph idx="1"/>
          </p:nvPr>
        </p:nvPicPr>
        <p:blipFill>
          <a:blip r:embed="rId2"/>
          <a:stretch>
            <a:fillRect/>
          </a:stretch>
        </p:blipFill>
        <p:spPr>
          <a:xfrm>
            <a:off x="2279599" y="1768563"/>
            <a:ext cx="7632802" cy="4869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內容版面配置區 2">
            <a:extLst>
              <a:ext uri="{FF2B5EF4-FFF2-40B4-BE49-F238E27FC236}">
                <a16:creationId xmlns:a16="http://schemas.microsoft.com/office/drawing/2014/main" id="{30E13B7E-FEC5-5B41-911A-3BD559057FD4}"/>
              </a:ext>
            </a:extLst>
          </p:cNvPr>
          <p:cNvSpPr txBox="1">
            <a:spLocks/>
          </p:cNvSpPr>
          <p:nvPr/>
        </p:nvSpPr>
        <p:spPr>
          <a:xfrm>
            <a:off x="2798671" y="1201139"/>
            <a:ext cx="6920106" cy="71338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TW" sz="2400" dirty="0"/>
              <a:t>Check</a:t>
            </a:r>
            <a:r>
              <a:rPr lang="zh-TW" altLang="en-US" sz="2400" dirty="0"/>
              <a:t>的模型為 </a:t>
            </a:r>
            <a:r>
              <a:rPr lang="en-US" altLang="zh-TW" sz="2400" dirty="0"/>
              <a:t>:</a:t>
            </a:r>
            <a:r>
              <a:rPr lang="zh-TW" altLang="en-US" sz="2400" dirty="0"/>
              <a:t> </a:t>
            </a:r>
            <a:r>
              <a:rPr lang="en-US" altLang="zh-TW" sz="2400" dirty="0"/>
              <a:t>Data6</a:t>
            </a:r>
            <a:r>
              <a:rPr lang="zh-TW" altLang="en-US" sz="2400" dirty="0"/>
              <a:t>，</a:t>
            </a:r>
            <a:r>
              <a:rPr lang="en-US" altLang="zh-TW" sz="2400" dirty="0"/>
              <a:t> 559 obs. of  14 variables</a:t>
            </a:r>
          </a:p>
        </p:txBody>
      </p:sp>
    </p:spTree>
    <p:extLst>
      <p:ext uri="{BB962C8B-B14F-4D97-AF65-F5344CB8AC3E}">
        <p14:creationId xmlns:p14="http://schemas.microsoft.com/office/powerpoint/2010/main" val="412055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C4245E2-B8B6-F546-B90A-FE7DC21D4426}"/>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C82BC10-79BE-91D8-6B1E-D4360995828B}"/>
              </a:ext>
            </a:extLst>
          </p:cNvPr>
          <p:cNvSpPr>
            <a:spLocks noGrp="1"/>
          </p:cNvSpPr>
          <p:nvPr>
            <p:ph type="title"/>
          </p:nvPr>
        </p:nvSpPr>
        <p:spPr>
          <a:xfrm>
            <a:off x="6554304" y="1440049"/>
            <a:ext cx="5637696" cy="1217426"/>
          </a:xfrm>
        </p:spPr>
        <p:txBody>
          <a:bodyPr>
            <a:normAutofit/>
          </a:bodyPr>
          <a:lstStyle/>
          <a:p>
            <a:pPr algn="ctr"/>
            <a:r>
              <a:rPr lang="en-US" altLang="zh-TW" sz="2000" dirty="0"/>
              <a:t>Cox baseline cumulative hazard function</a:t>
            </a:r>
            <a:br>
              <a:rPr lang="en-US" altLang="zh-TW" sz="2000" dirty="0"/>
            </a:br>
            <a:r>
              <a:rPr lang="en-US" altLang="zh-TW" sz="2000" dirty="0"/>
              <a:t>&amp;</a:t>
            </a:r>
            <a:br>
              <a:rPr lang="en-US" altLang="zh-TW" sz="2000" dirty="0"/>
            </a:br>
            <a:r>
              <a:rPr lang="zh-TW" altLang="en-US" sz="2000" dirty="0"/>
              <a:t>Kaplan-Meier estimate</a:t>
            </a:r>
          </a:p>
        </p:txBody>
      </p:sp>
      <p:pic>
        <p:nvPicPr>
          <p:cNvPr id="5" name="內容版面配置區 4">
            <a:extLst>
              <a:ext uri="{FF2B5EF4-FFF2-40B4-BE49-F238E27FC236}">
                <a16:creationId xmlns:a16="http://schemas.microsoft.com/office/drawing/2014/main" id="{92E51136-7F0C-2B74-10C7-79028BC30474}"/>
              </a:ext>
            </a:extLst>
          </p:cNvPr>
          <p:cNvPicPr>
            <a:picLocks noGrp="1" noChangeAspect="1"/>
          </p:cNvPicPr>
          <p:nvPr>
            <p:ph idx="1"/>
          </p:nvPr>
        </p:nvPicPr>
        <p:blipFill>
          <a:blip r:embed="rId2"/>
          <a:stretch>
            <a:fillRect/>
          </a:stretch>
        </p:blipFill>
        <p:spPr>
          <a:xfrm>
            <a:off x="253096" y="277602"/>
            <a:ext cx="6245840" cy="3218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5E969986-D249-80C6-2940-5E1A49A3D6E1}"/>
              </a:ext>
            </a:extLst>
          </p:cNvPr>
          <p:cNvPicPr>
            <a:picLocks noChangeAspect="1"/>
          </p:cNvPicPr>
          <p:nvPr/>
        </p:nvPicPr>
        <p:blipFill>
          <a:blip r:embed="rId3"/>
          <a:stretch>
            <a:fillRect/>
          </a:stretch>
        </p:blipFill>
        <p:spPr>
          <a:xfrm>
            <a:off x="5895720" y="3661175"/>
            <a:ext cx="6043184" cy="3010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文字方塊 8">
            <a:extLst>
              <a:ext uri="{FF2B5EF4-FFF2-40B4-BE49-F238E27FC236}">
                <a16:creationId xmlns:a16="http://schemas.microsoft.com/office/drawing/2014/main" id="{581AFF41-2CCE-17C5-1CB6-804FBB825DA0}"/>
              </a:ext>
            </a:extLst>
          </p:cNvPr>
          <p:cNvSpPr txBox="1"/>
          <p:nvPr/>
        </p:nvSpPr>
        <p:spPr>
          <a:xfrm>
            <a:off x="2326228" y="4796923"/>
            <a:ext cx="1948113" cy="369332"/>
          </a:xfrm>
          <a:prstGeom prst="rect">
            <a:avLst/>
          </a:prstGeom>
          <a:noFill/>
        </p:spPr>
        <p:txBody>
          <a:bodyPr wrap="square">
            <a:spAutoFit/>
          </a:bodyPr>
          <a:lstStyle/>
          <a:p>
            <a:r>
              <a:rPr lang="zh-TW" altLang="en-US" dirty="0"/>
              <a:t>考慮所有變數</a:t>
            </a:r>
          </a:p>
        </p:txBody>
      </p:sp>
    </p:spTree>
    <p:extLst>
      <p:ext uri="{BB962C8B-B14F-4D97-AF65-F5344CB8AC3E}">
        <p14:creationId xmlns:p14="http://schemas.microsoft.com/office/powerpoint/2010/main" val="204885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474406" y="2943224"/>
            <a:ext cx="3243187" cy="971551"/>
          </a:xfrm>
        </p:spPr>
        <p:txBody>
          <a:bodyPr/>
          <a:lstStyle/>
          <a:p>
            <a:r>
              <a:rPr lang="zh-TW" altLang="en-US" sz="6000" dirty="0">
                <a:latin typeface="+mj-ea"/>
              </a:rPr>
              <a:t>動機目的</a:t>
            </a:r>
          </a:p>
        </p:txBody>
      </p:sp>
    </p:spTree>
    <p:extLst>
      <p:ext uri="{BB962C8B-B14F-4D97-AF65-F5344CB8AC3E}">
        <p14:creationId xmlns:p14="http://schemas.microsoft.com/office/powerpoint/2010/main" val="1396774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26A405-A2F2-3BED-8604-680A4567858C}"/>
              </a:ext>
            </a:extLst>
          </p:cNvPr>
          <p:cNvSpPr>
            <a:spLocks noGrp="1"/>
          </p:cNvSpPr>
          <p:nvPr>
            <p:ph type="title"/>
          </p:nvPr>
        </p:nvSpPr>
        <p:spPr>
          <a:xfrm>
            <a:off x="1295400" y="184901"/>
            <a:ext cx="9601200" cy="1485900"/>
          </a:xfrm>
        </p:spPr>
        <p:txBody>
          <a:bodyPr>
            <a:normAutofit/>
          </a:bodyPr>
          <a:lstStyle/>
          <a:p>
            <a:r>
              <a:rPr lang="en-US" altLang="zh-TW" sz="4000" dirty="0"/>
              <a:t>Cox </a:t>
            </a:r>
            <a:r>
              <a:rPr lang="en-US" altLang="zh-TW" sz="4000" dirty="0" err="1"/>
              <a:t>snell's</a:t>
            </a:r>
            <a:r>
              <a:rPr lang="en-US" altLang="zh-TW" sz="4000" dirty="0"/>
              <a:t> residual</a:t>
            </a:r>
            <a:endParaRPr lang="zh-TW" altLang="en-US" sz="4000" dirty="0"/>
          </a:p>
        </p:txBody>
      </p:sp>
      <p:pic>
        <p:nvPicPr>
          <p:cNvPr id="5" name="內容版面配置區 4">
            <a:extLst>
              <a:ext uri="{FF2B5EF4-FFF2-40B4-BE49-F238E27FC236}">
                <a16:creationId xmlns:a16="http://schemas.microsoft.com/office/drawing/2014/main" id="{4A4BBBE9-B4A1-2C6B-A4C4-8FD0D8AD3E9D}"/>
              </a:ext>
            </a:extLst>
          </p:cNvPr>
          <p:cNvPicPr>
            <a:picLocks noGrp="1" noChangeAspect="1"/>
          </p:cNvPicPr>
          <p:nvPr>
            <p:ph idx="1"/>
          </p:nvPr>
        </p:nvPicPr>
        <p:blipFill>
          <a:blip r:embed="rId2"/>
          <a:stretch>
            <a:fillRect/>
          </a:stretch>
        </p:blipFill>
        <p:spPr>
          <a:xfrm>
            <a:off x="2524125" y="948971"/>
            <a:ext cx="7962900" cy="4960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文字方塊 6">
            <a:extLst>
              <a:ext uri="{FF2B5EF4-FFF2-40B4-BE49-F238E27FC236}">
                <a16:creationId xmlns:a16="http://schemas.microsoft.com/office/drawing/2014/main" id="{17703499-97A4-290D-4705-A9DCB7EA8DB6}"/>
              </a:ext>
            </a:extLst>
          </p:cNvPr>
          <p:cNvSpPr txBox="1"/>
          <p:nvPr/>
        </p:nvSpPr>
        <p:spPr>
          <a:xfrm>
            <a:off x="3171824" y="6191935"/>
            <a:ext cx="7010401" cy="369332"/>
          </a:xfrm>
          <a:prstGeom prst="rect">
            <a:avLst/>
          </a:prstGeom>
          <a:noFill/>
        </p:spPr>
        <p:txBody>
          <a:bodyPr wrap="square">
            <a:spAutoFit/>
          </a:bodyPr>
          <a:lstStyle/>
          <a:p>
            <a:r>
              <a:rPr lang="zh-TW" altLang="en-US" dirty="0"/>
              <a:t>用(snell殘差, </a:t>
            </a:r>
            <a:r>
              <a:rPr lang="en-US" altLang="zh-TW" dirty="0"/>
              <a:t>event</a:t>
            </a:r>
            <a:r>
              <a:rPr lang="zh-TW" altLang="en-US" dirty="0"/>
              <a:t>)估計累積風險函數，接近45度線，模型應該足夠</a:t>
            </a:r>
          </a:p>
        </p:txBody>
      </p:sp>
    </p:spTree>
    <p:extLst>
      <p:ext uri="{BB962C8B-B14F-4D97-AF65-F5344CB8AC3E}">
        <p14:creationId xmlns:p14="http://schemas.microsoft.com/office/powerpoint/2010/main" val="163062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9C8BC7D-E3A1-785B-96C5-62B9466628F1}"/>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844456B-0335-5F38-6754-3E770A2FCB4B}"/>
              </a:ext>
            </a:extLst>
          </p:cNvPr>
          <p:cNvSpPr>
            <a:spLocks noGrp="1"/>
          </p:cNvSpPr>
          <p:nvPr>
            <p:ph type="title"/>
          </p:nvPr>
        </p:nvSpPr>
        <p:spPr>
          <a:xfrm>
            <a:off x="7048500" y="1389465"/>
            <a:ext cx="4524375" cy="686018"/>
          </a:xfrm>
        </p:spPr>
        <p:txBody>
          <a:bodyPr>
            <a:normAutofit/>
          </a:bodyPr>
          <a:lstStyle/>
          <a:p>
            <a:r>
              <a:rPr lang="en-US" altLang="zh-TW" sz="4000" dirty="0"/>
              <a:t>Martingale residual</a:t>
            </a:r>
            <a:endParaRPr lang="zh-TW" altLang="en-US" sz="4000" dirty="0"/>
          </a:p>
        </p:txBody>
      </p:sp>
      <p:sp>
        <p:nvSpPr>
          <p:cNvPr id="3" name="內容版面配置區 2">
            <a:extLst>
              <a:ext uri="{FF2B5EF4-FFF2-40B4-BE49-F238E27FC236}">
                <a16:creationId xmlns:a16="http://schemas.microsoft.com/office/drawing/2014/main" id="{7E393E77-3563-2DE1-BC7C-835351B0AB7D}"/>
              </a:ext>
            </a:extLst>
          </p:cNvPr>
          <p:cNvSpPr>
            <a:spLocks noGrp="1"/>
          </p:cNvSpPr>
          <p:nvPr>
            <p:ph idx="1"/>
          </p:nvPr>
        </p:nvSpPr>
        <p:spPr>
          <a:xfrm>
            <a:off x="-771525" y="4731560"/>
            <a:ext cx="7477125" cy="533400"/>
          </a:xfrm>
        </p:spPr>
        <p:txBody>
          <a:bodyPr>
            <a:noAutofit/>
          </a:bodyPr>
          <a:lstStyle/>
          <a:p>
            <a:pPr marL="0" indent="0" algn="ctr">
              <a:buNone/>
            </a:pPr>
            <a:r>
              <a:rPr lang="zh-TW" altLang="en-US" dirty="0"/>
              <a:t>對連續變數做殘插圖，</a:t>
            </a:r>
            <a:endParaRPr lang="en-US" altLang="zh-TW" dirty="0"/>
          </a:p>
          <a:p>
            <a:pPr marL="0" indent="0" algn="ctr">
              <a:buNone/>
            </a:pPr>
            <a:r>
              <a:rPr lang="zh-TW" altLang="en-US" dirty="0"/>
              <a:t>看起來皆沒有特別的趨勢，模型可能足夠</a:t>
            </a:r>
          </a:p>
        </p:txBody>
      </p:sp>
      <p:pic>
        <p:nvPicPr>
          <p:cNvPr id="5" name="圖片 4">
            <a:extLst>
              <a:ext uri="{FF2B5EF4-FFF2-40B4-BE49-F238E27FC236}">
                <a16:creationId xmlns:a16="http://schemas.microsoft.com/office/drawing/2014/main" id="{327B98CB-69C2-C9DC-6B84-878D357D9B04}"/>
              </a:ext>
            </a:extLst>
          </p:cNvPr>
          <p:cNvPicPr>
            <a:picLocks noChangeAspect="1"/>
          </p:cNvPicPr>
          <p:nvPr/>
        </p:nvPicPr>
        <p:blipFill>
          <a:blip r:embed="rId2"/>
          <a:stretch>
            <a:fillRect/>
          </a:stretch>
        </p:blipFill>
        <p:spPr>
          <a:xfrm>
            <a:off x="171450" y="180469"/>
            <a:ext cx="5924550" cy="3104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A657CAFC-E98A-196C-76CC-F6A6F9DEA96D}"/>
              </a:ext>
            </a:extLst>
          </p:cNvPr>
          <p:cNvPicPr>
            <a:picLocks noChangeAspect="1"/>
          </p:cNvPicPr>
          <p:nvPr/>
        </p:nvPicPr>
        <p:blipFill>
          <a:blip r:embed="rId3"/>
          <a:stretch>
            <a:fillRect/>
          </a:stretch>
        </p:blipFill>
        <p:spPr>
          <a:xfrm>
            <a:off x="5814203" y="3514006"/>
            <a:ext cx="6197373" cy="3176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81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78D4D5-8533-7002-3791-9D79C7D8FBFC}"/>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內容版面配置區 4">
            <a:extLst>
              <a:ext uri="{FF2B5EF4-FFF2-40B4-BE49-F238E27FC236}">
                <a16:creationId xmlns:a16="http://schemas.microsoft.com/office/drawing/2014/main" id="{7DFF9CC6-B446-0001-75B1-AC7B3226A36D}"/>
              </a:ext>
            </a:extLst>
          </p:cNvPr>
          <p:cNvPicPr>
            <a:picLocks noGrp="1" noChangeAspect="1"/>
          </p:cNvPicPr>
          <p:nvPr>
            <p:ph idx="1"/>
          </p:nvPr>
        </p:nvPicPr>
        <p:blipFill>
          <a:blip r:embed="rId2"/>
          <a:stretch>
            <a:fillRect/>
          </a:stretch>
        </p:blipFill>
        <p:spPr>
          <a:xfrm>
            <a:off x="18495" y="53048"/>
            <a:ext cx="5905575" cy="3099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C2AA5FF9-D942-D8BA-DED0-EDAE60FFD808}"/>
              </a:ext>
            </a:extLst>
          </p:cNvPr>
          <p:cNvPicPr>
            <a:picLocks noChangeAspect="1"/>
          </p:cNvPicPr>
          <p:nvPr/>
        </p:nvPicPr>
        <p:blipFill>
          <a:blip r:embed="rId3"/>
          <a:stretch>
            <a:fillRect/>
          </a:stretch>
        </p:blipFill>
        <p:spPr>
          <a:xfrm>
            <a:off x="18496" y="3683566"/>
            <a:ext cx="5905574" cy="3129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a:extLst>
              <a:ext uri="{FF2B5EF4-FFF2-40B4-BE49-F238E27FC236}">
                <a16:creationId xmlns:a16="http://schemas.microsoft.com/office/drawing/2014/main" id="{CBDC0E0D-B62A-21DC-EB8E-AF79FD410B31}"/>
              </a:ext>
            </a:extLst>
          </p:cNvPr>
          <p:cNvPicPr>
            <a:picLocks noChangeAspect="1"/>
          </p:cNvPicPr>
          <p:nvPr/>
        </p:nvPicPr>
        <p:blipFill>
          <a:blip r:embed="rId4"/>
          <a:stretch>
            <a:fillRect/>
          </a:stretch>
        </p:blipFill>
        <p:spPr>
          <a:xfrm>
            <a:off x="6229989" y="3698115"/>
            <a:ext cx="5943515" cy="3106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圖片 9">
            <a:extLst>
              <a:ext uri="{FF2B5EF4-FFF2-40B4-BE49-F238E27FC236}">
                <a16:creationId xmlns:a16="http://schemas.microsoft.com/office/drawing/2014/main" id="{0A8E6CA6-A9DC-1F14-6265-F5689A867BD3}"/>
              </a:ext>
            </a:extLst>
          </p:cNvPr>
          <p:cNvPicPr>
            <a:picLocks noChangeAspect="1"/>
          </p:cNvPicPr>
          <p:nvPr/>
        </p:nvPicPr>
        <p:blipFill>
          <a:blip r:embed="rId5"/>
          <a:stretch>
            <a:fillRect/>
          </a:stretch>
        </p:blipFill>
        <p:spPr>
          <a:xfrm>
            <a:off x="6229989" y="53047"/>
            <a:ext cx="5943515" cy="3099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35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4474406" y="2943224"/>
            <a:ext cx="3243187" cy="971551"/>
          </a:xfrm>
        </p:spPr>
        <p:txBody>
          <a:bodyPr/>
          <a:lstStyle/>
          <a:p>
            <a:r>
              <a:rPr lang="zh-TW" altLang="en-US" sz="6000" dirty="0">
                <a:latin typeface="+mj-ea"/>
              </a:rPr>
              <a:t>參考資料</a:t>
            </a:r>
          </a:p>
        </p:txBody>
      </p:sp>
      <p:sp>
        <p:nvSpPr>
          <p:cNvPr id="11" name="文字方塊 10">
            <a:extLst>
              <a:ext uri="{FF2B5EF4-FFF2-40B4-BE49-F238E27FC236}">
                <a16:creationId xmlns:a16="http://schemas.microsoft.com/office/drawing/2014/main" id="{FD87F7D1-DEBD-91C7-BC45-601E2BB170E9}"/>
              </a:ext>
            </a:extLst>
          </p:cNvPr>
          <p:cNvSpPr txBox="1"/>
          <p:nvPr/>
        </p:nvSpPr>
        <p:spPr>
          <a:xfrm>
            <a:off x="9565892" y="5244360"/>
            <a:ext cx="1514475" cy="338554"/>
          </a:xfrm>
          <a:prstGeom prst="rect">
            <a:avLst/>
          </a:prstGeom>
          <a:noFill/>
        </p:spPr>
        <p:txBody>
          <a:bodyPr wrap="square">
            <a:spAutoFit/>
          </a:bodyPr>
          <a:lstStyle/>
          <a:p>
            <a:r>
              <a:rPr lang="en-US" altLang="zh-TW" sz="1600" dirty="0"/>
              <a:t>2023/05/29</a:t>
            </a:r>
          </a:p>
        </p:txBody>
      </p:sp>
    </p:spTree>
    <p:extLst>
      <p:ext uri="{BB962C8B-B14F-4D97-AF65-F5344CB8AC3E}">
        <p14:creationId xmlns:p14="http://schemas.microsoft.com/office/powerpoint/2010/main" val="296801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15DE1D3-05F3-946C-FB55-E1513F4E1304}"/>
              </a:ext>
            </a:extLst>
          </p:cNvPr>
          <p:cNvSpPr>
            <a:spLocks noGrp="1"/>
          </p:cNvSpPr>
          <p:nvPr>
            <p:ph idx="1"/>
          </p:nvPr>
        </p:nvSpPr>
        <p:spPr>
          <a:xfrm>
            <a:off x="1560653" y="904513"/>
            <a:ext cx="9070694" cy="5048974"/>
          </a:xfrm>
        </p:spPr>
        <p:txBody>
          <a:bodyPr>
            <a:normAutofit/>
          </a:bodyPr>
          <a:lstStyle/>
          <a:p>
            <a:pPr marL="0" indent="0" algn="l">
              <a:buNone/>
            </a:pPr>
            <a:endParaRPr lang="en-US" altLang="zh-TW" dirty="0">
              <a:solidFill>
                <a:srgbClr val="337AB7"/>
              </a:solidFill>
              <a:latin typeface="Helvetica Neue"/>
            </a:endParaRPr>
          </a:p>
          <a:p>
            <a:pPr>
              <a:buFont typeface="Arial" panose="020B0604020202020204" pitchFamily="34" charset="0"/>
              <a:buChar char="•"/>
            </a:pPr>
            <a:r>
              <a:rPr lang="en-US" altLang="zh-TW" b="0" i="0" u="sng" dirty="0">
                <a:solidFill>
                  <a:srgbClr val="23527C"/>
                </a:solidFill>
                <a:effectLst/>
                <a:latin typeface="Helvetica Neue"/>
                <a:hlinkClick r:id="rId2"/>
              </a:rPr>
              <a:t>https://www.rdocumentation.org/packages/VIM/versions/6.2.2/topics/aggr</a:t>
            </a:r>
            <a:endParaRPr lang="en-US" altLang="zh-TW" b="0" i="0" u="sng" dirty="0">
              <a:solidFill>
                <a:srgbClr val="23527C"/>
              </a:solidFill>
              <a:effectLst/>
              <a:latin typeface="Helvetica Neue"/>
            </a:endParaRPr>
          </a:p>
          <a:p>
            <a:pPr>
              <a:buFont typeface="Arial" panose="020B0604020202020204" pitchFamily="34" charset="0"/>
              <a:buChar char="•"/>
            </a:pPr>
            <a:endParaRPr lang="en-US" altLang="zh-TW" b="0" i="0" u="sng" dirty="0">
              <a:solidFill>
                <a:srgbClr val="23527C"/>
              </a:solidFill>
              <a:effectLst/>
              <a:latin typeface="Helvetica Neue"/>
            </a:endParaRPr>
          </a:p>
          <a:p>
            <a:pPr>
              <a:buFont typeface="Arial" panose="020B0604020202020204" pitchFamily="34" charset="0"/>
              <a:buChar char="•"/>
            </a:pPr>
            <a:r>
              <a:rPr lang="en-US" altLang="zh-TW" b="0" i="0" u="none" strike="noStrike" dirty="0">
                <a:solidFill>
                  <a:srgbClr val="337AB7"/>
                </a:solidFill>
                <a:effectLst/>
                <a:latin typeface="Helvetica Neue"/>
                <a:hlinkClick r:id="rId3"/>
              </a:rPr>
              <a:t>https://blog.yjtseng.info/post/2020-05-13-survival-curve/</a:t>
            </a:r>
            <a:endParaRPr lang="en-US" altLang="zh-TW" b="0" i="0" u="none" strike="noStrike" dirty="0">
              <a:solidFill>
                <a:srgbClr val="337AB7"/>
              </a:solidFill>
              <a:effectLst/>
              <a:latin typeface="Helvetica Neue"/>
            </a:endParaRPr>
          </a:p>
          <a:p>
            <a:pPr>
              <a:buFont typeface="Arial" panose="020B0604020202020204" pitchFamily="34" charset="0"/>
              <a:buChar char="•"/>
            </a:pPr>
            <a:endParaRPr lang="en-US" altLang="zh-TW" dirty="0">
              <a:hlinkClick r:id="rId4"/>
            </a:endParaRPr>
          </a:p>
          <a:p>
            <a:pPr>
              <a:buFont typeface="Arial" panose="020B0604020202020204" pitchFamily="34" charset="0"/>
              <a:buChar char="•"/>
            </a:pPr>
            <a:r>
              <a:rPr lang="en-US" altLang="zh-TW" dirty="0">
                <a:hlinkClick r:id="rId5"/>
              </a:rPr>
              <a:t>https://rpubs.com/kaz_yos/resid_cox</a:t>
            </a:r>
            <a:endParaRPr lang="en-US" altLang="zh-TW" dirty="0"/>
          </a:p>
          <a:p>
            <a:pPr>
              <a:buFont typeface="Arial" panose="020B0604020202020204" pitchFamily="34" charset="0"/>
              <a:buChar char="•"/>
            </a:pPr>
            <a:endParaRPr lang="en-US" altLang="zh-TW" dirty="0">
              <a:hlinkClick r:id="rId6"/>
            </a:endParaRPr>
          </a:p>
          <a:p>
            <a:pPr>
              <a:buFont typeface="Arial" panose="020B0604020202020204" pitchFamily="34" charset="0"/>
              <a:buChar char="•"/>
            </a:pPr>
            <a:r>
              <a:rPr lang="en-US" altLang="zh-TW" dirty="0">
                <a:hlinkClick r:id="rId6"/>
              </a:rPr>
              <a:t>step function – </a:t>
            </a:r>
            <a:r>
              <a:rPr lang="en-US" altLang="zh-TW" dirty="0" err="1">
                <a:hlinkClick r:id="rId6"/>
              </a:rPr>
              <a:t>Rdocumentation</a:t>
            </a:r>
            <a:endParaRPr lang="en-US" altLang="zh-TW" dirty="0"/>
          </a:p>
          <a:p>
            <a:pPr>
              <a:buFont typeface="Arial" panose="020B0604020202020204" pitchFamily="34" charset="0"/>
              <a:buChar char="•"/>
            </a:pPr>
            <a:endParaRPr lang="en-US" altLang="zh-TW" dirty="0"/>
          </a:p>
          <a:p>
            <a:pPr>
              <a:buFont typeface="Arial" panose="020B0604020202020204" pitchFamily="34" charset="0"/>
              <a:buChar char="•"/>
            </a:pPr>
            <a:r>
              <a:rPr lang="zh-TW" altLang="en-US" dirty="0"/>
              <a:t>資料來源 </a:t>
            </a:r>
            <a:r>
              <a:rPr lang="en-US" altLang="zh-TW" dirty="0"/>
              <a:t>:</a:t>
            </a:r>
          </a:p>
          <a:p>
            <a:pPr>
              <a:buFont typeface="Arial" panose="020B0604020202020204" pitchFamily="34" charset="0"/>
              <a:buChar char="•"/>
            </a:pPr>
            <a:r>
              <a:rPr lang="en-US" altLang="zh-TW" dirty="0">
                <a:hlinkClick r:id="rId7"/>
              </a:rPr>
              <a:t>https://www.cbioportal.org/study/clinicalData?id=stes_tcga_pub</a:t>
            </a:r>
            <a:endParaRPr lang="en-US" altLang="zh-TW" dirty="0"/>
          </a:p>
          <a:p>
            <a:pPr>
              <a:buFont typeface="Arial" panose="020B0604020202020204" pitchFamily="34" charset="0"/>
              <a:buChar char="•"/>
            </a:pPr>
            <a:endParaRPr lang="zh-TW" altLang="en-US" dirty="0"/>
          </a:p>
        </p:txBody>
      </p:sp>
    </p:spTree>
    <p:extLst>
      <p:ext uri="{BB962C8B-B14F-4D97-AF65-F5344CB8AC3E}">
        <p14:creationId xmlns:p14="http://schemas.microsoft.com/office/powerpoint/2010/main" val="395800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55CDCC-9B9C-F31D-F4D8-BF645213C061}"/>
              </a:ext>
            </a:extLst>
          </p:cNvPr>
          <p:cNvSpPr>
            <a:spLocks noGrp="1"/>
          </p:cNvSpPr>
          <p:nvPr>
            <p:ph idx="1"/>
          </p:nvPr>
        </p:nvSpPr>
        <p:spPr>
          <a:xfrm>
            <a:off x="1381125" y="1457074"/>
            <a:ext cx="4181475" cy="3943852"/>
          </a:xfr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endParaRPr lang="en-US" altLang="zh-TW" sz="2800" dirty="0">
              <a:solidFill>
                <a:srgbClr val="333333"/>
              </a:solidFill>
              <a:latin typeface="Helvetica Neue"/>
            </a:endParaRPr>
          </a:p>
          <a:p>
            <a:r>
              <a:rPr lang="zh-TW" altLang="en-US" sz="2800" dirty="0">
                <a:solidFill>
                  <a:srgbClr val="333333"/>
                </a:solidFill>
                <a:latin typeface="Helvetica Neue"/>
              </a:rPr>
              <a:t>動機</a:t>
            </a:r>
            <a:endParaRPr lang="zh-TW" altLang="en-US" sz="2800" b="0" i="0" dirty="0">
              <a:solidFill>
                <a:srgbClr val="333333"/>
              </a:solidFill>
              <a:effectLst/>
              <a:latin typeface="Helvetica Neue"/>
            </a:endParaRPr>
          </a:p>
          <a:p>
            <a:pPr algn="l"/>
            <a:r>
              <a:rPr lang="zh-TW" altLang="en-US" b="0" i="0" dirty="0">
                <a:solidFill>
                  <a:srgbClr val="333333"/>
                </a:solidFill>
                <a:effectLst/>
                <a:latin typeface="Helvetica Neue"/>
              </a:rPr>
              <a:t>食道雖然不像肝臟幾乎沒感覺，但也是個大家平常不會特別注意到的一個器官，能找出影響食道癌的特徵，有助於防患未然</a:t>
            </a:r>
            <a:endParaRPr lang="en-US" altLang="zh-TW" b="0" i="0" dirty="0">
              <a:solidFill>
                <a:srgbClr val="333333"/>
              </a:solidFill>
              <a:effectLst/>
              <a:latin typeface="Helvetica Neue"/>
            </a:endParaRPr>
          </a:p>
          <a:p>
            <a:pPr algn="l">
              <a:buFont typeface="Wingdings" panose="05000000000000000000" pitchFamily="2" charset="2"/>
              <a:buChar char="n"/>
            </a:pPr>
            <a:r>
              <a:rPr lang="zh-TW" altLang="en-US" sz="2800" dirty="0">
                <a:solidFill>
                  <a:srgbClr val="333333"/>
                </a:solidFill>
                <a:latin typeface="Helvetica Neue"/>
              </a:rPr>
              <a:t>目的</a:t>
            </a:r>
            <a:endParaRPr lang="en-US" altLang="zh-TW" sz="2800" dirty="0">
              <a:solidFill>
                <a:srgbClr val="333333"/>
              </a:solidFill>
              <a:latin typeface="Helvetica Neue"/>
            </a:endParaRPr>
          </a:p>
          <a:p>
            <a:pPr algn="l"/>
            <a:r>
              <a:rPr lang="zh-TW" altLang="en-US" b="0" i="0" dirty="0">
                <a:solidFill>
                  <a:srgbClr val="333333"/>
                </a:solidFill>
                <a:effectLst/>
                <a:latin typeface="Helvetica Neue"/>
              </a:rPr>
              <a:t>從</a:t>
            </a:r>
            <a:r>
              <a:rPr lang="en-US" altLang="zh-TW" b="0" i="0" dirty="0">
                <a:solidFill>
                  <a:srgbClr val="333333"/>
                </a:solidFill>
                <a:effectLst/>
                <a:latin typeface="Helvetica Neue"/>
              </a:rPr>
              <a:t>108</a:t>
            </a:r>
            <a:r>
              <a:rPr lang="zh-TW" altLang="en-US" b="0" i="0" dirty="0">
                <a:solidFill>
                  <a:srgbClr val="333333"/>
                </a:solidFill>
                <a:effectLst/>
                <a:latin typeface="Helvetica Neue"/>
              </a:rPr>
              <a:t>個變數中找出影響食道癌的變數，並做出解釋</a:t>
            </a:r>
          </a:p>
        </p:txBody>
      </p:sp>
      <p:sp>
        <p:nvSpPr>
          <p:cNvPr id="4" name="內容版面配置區 2">
            <a:extLst>
              <a:ext uri="{FF2B5EF4-FFF2-40B4-BE49-F238E27FC236}">
                <a16:creationId xmlns:a16="http://schemas.microsoft.com/office/drawing/2014/main" id="{74460943-3CAC-E247-4809-B006236088E4}"/>
              </a:ext>
            </a:extLst>
          </p:cNvPr>
          <p:cNvSpPr txBox="1">
            <a:spLocks/>
          </p:cNvSpPr>
          <p:nvPr/>
        </p:nvSpPr>
        <p:spPr>
          <a:xfrm>
            <a:off x="2650456" y="6384257"/>
            <a:ext cx="6891088" cy="388018"/>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zh-TW" altLang="en-US" sz="1600" dirty="0"/>
              <a:t>資料來源 </a:t>
            </a:r>
            <a:r>
              <a:rPr lang="en-US" altLang="zh-TW" sz="1600" dirty="0"/>
              <a:t>: </a:t>
            </a:r>
            <a:r>
              <a:rPr lang="en-US" altLang="zh-TW" sz="1600" dirty="0">
                <a:hlinkClick r:id="rId2"/>
              </a:rPr>
              <a:t>https://www.cbioportal.org/study/clinicalData?id=stes_tcga_pub</a:t>
            </a:r>
            <a:endParaRPr lang="en-US" altLang="zh-TW" sz="1600" dirty="0"/>
          </a:p>
        </p:txBody>
      </p:sp>
      <p:pic>
        <p:nvPicPr>
          <p:cNvPr id="5" name="圖片 4">
            <a:extLst>
              <a:ext uri="{FF2B5EF4-FFF2-40B4-BE49-F238E27FC236}">
                <a16:creationId xmlns:a16="http://schemas.microsoft.com/office/drawing/2014/main" id="{2E0A1BB0-B037-CC3F-EDA1-DFC858F39BC2}"/>
              </a:ext>
            </a:extLst>
          </p:cNvPr>
          <p:cNvPicPr>
            <a:picLocks noChangeAspect="1"/>
          </p:cNvPicPr>
          <p:nvPr/>
        </p:nvPicPr>
        <p:blipFill>
          <a:blip r:embed="rId3"/>
          <a:stretch>
            <a:fillRect/>
          </a:stretch>
        </p:blipFill>
        <p:spPr>
          <a:xfrm>
            <a:off x="6096000" y="681037"/>
            <a:ext cx="5495925" cy="5495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899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DFC92-812F-35B7-1B3D-9562D7E1EDBC}"/>
              </a:ext>
            </a:extLst>
          </p:cNvPr>
          <p:cNvSpPr>
            <a:spLocks noGrp="1"/>
          </p:cNvSpPr>
          <p:nvPr>
            <p:ph type="ctrTitle"/>
          </p:nvPr>
        </p:nvSpPr>
        <p:spPr>
          <a:xfrm>
            <a:off x="3584990" y="2943224"/>
            <a:ext cx="5022019" cy="971551"/>
          </a:xfrm>
        </p:spPr>
        <p:txBody>
          <a:bodyPr/>
          <a:lstStyle/>
          <a:p>
            <a:r>
              <a:rPr lang="zh-TW" altLang="en-US" sz="5400" dirty="0"/>
              <a:t>變數、資料介紹</a:t>
            </a:r>
            <a:endParaRPr lang="en-US" altLang="zh-TW" sz="5400" dirty="0"/>
          </a:p>
        </p:txBody>
      </p:sp>
    </p:spTree>
    <p:extLst>
      <p:ext uri="{BB962C8B-B14F-4D97-AF65-F5344CB8AC3E}">
        <p14:creationId xmlns:p14="http://schemas.microsoft.com/office/powerpoint/2010/main" val="14129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4C51D09-AD96-AAC2-C80A-642BDC4158E5}"/>
              </a:ext>
            </a:extLst>
          </p:cNvPr>
          <p:cNvSpPr/>
          <p:nvPr/>
        </p:nvSpPr>
        <p:spPr>
          <a:xfrm>
            <a:off x="371475" y="0"/>
            <a:ext cx="333375" cy="7105650"/>
          </a:xfrm>
          <a:prstGeom prst="rect">
            <a:avLst/>
          </a:prstGeom>
          <a:solidFill>
            <a:srgbClr val="EFEDE3"/>
          </a:solidFill>
          <a:ln>
            <a:solidFill>
              <a:srgbClr val="EFE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內容版面配置區 4">
            <a:extLst>
              <a:ext uri="{FF2B5EF4-FFF2-40B4-BE49-F238E27FC236}">
                <a16:creationId xmlns:a16="http://schemas.microsoft.com/office/drawing/2014/main" id="{EF5714ED-1EDD-ADC6-1FBE-2EBCF1D3283C}"/>
              </a:ext>
            </a:extLst>
          </p:cNvPr>
          <p:cNvPicPr>
            <a:picLocks noGrp="1" noChangeAspect="1"/>
          </p:cNvPicPr>
          <p:nvPr>
            <p:ph idx="1"/>
          </p:nvPr>
        </p:nvPicPr>
        <p:blipFill>
          <a:blip r:embed="rId2"/>
          <a:stretch>
            <a:fillRect/>
          </a:stretch>
        </p:blipFill>
        <p:spPr>
          <a:xfrm>
            <a:off x="371475" y="578764"/>
            <a:ext cx="11456937" cy="5700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內容版面配置區 2">
            <a:extLst>
              <a:ext uri="{FF2B5EF4-FFF2-40B4-BE49-F238E27FC236}">
                <a16:creationId xmlns:a16="http://schemas.microsoft.com/office/drawing/2014/main" id="{5A788B78-A5CB-95B1-0549-D252B0ABB7C0}"/>
              </a:ext>
            </a:extLst>
          </p:cNvPr>
          <p:cNvSpPr txBox="1">
            <a:spLocks/>
          </p:cNvSpPr>
          <p:nvPr/>
        </p:nvSpPr>
        <p:spPr>
          <a:xfrm>
            <a:off x="2650456" y="6384257"/>
            <a:ext cx="6891088" cy="388018"/>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zh-TW" altLang="en-US" sz="1600" dirty="0"/>
              <a:t>資料來源 </a:t>
            </a:r>
            <a:r>
              <a:rPr lang="en-US" altLang="zh-TW" sz="1600" dirty="0"/>
              <a:t>: </a:t>
            </a:r>
            <a:r>
              <a:rPr lang="en-US" altLang="zh-TW" sz="1600" dirty="0">
                <a:hlinkClick r:id="rId3"/>
              </a:rPr>
              <a:t>https://www.cbioportal.org/study/clinicalData?id=stes_tcga_pub</a:t>
            </a:r>
            <a:endParaRPr lang="en-US" altLang="zh-TW" sz="1600" dirty="0"/>
          </a:p>
        </p:txBody>
      </p:sp>
    </p:spTree>
    <p:extLst>
      <p:ext uri="{BB962C8B-B14F-4D97-AF65-F5344CB8AC3E}">
        <p14:creationId xmlns:p14="http://schemas.microsoft.com/office/powerpoint/2010/main" val="190607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F194F2-8CB9-3D9D-986B-6F4512B776FC}"/>
              </a:ext>
            </a:extLst>
          </p:cNvPr>
          <p:cNvSpPr>
            <a:spLocks noGrp="1"/>
          </p:cNvSpPr>
          <p:nvPr>
            <p:ph type="title"/>
          </p:nvPr>
        </p:nvSpPr>
        <p:spPr>
          <a:xfrm>
            <a:off x="1371600" y="907018"/>
            <a:ext cx="9601200" cy="1485900"/>
          </a:xfrm>
        </p:spPr>
        <p:txBody>
          <a:bodyPr/>
          <a:lstStyle/>
          <a:p>
            <a:r>
              <a:rPr lang="zh-TW" altLang="en-US" dirty="0"/>
              <a:t>前處理</a:t>
            </a:r>
          </a:p>
        </p:txBody>
      </p:sp>
      <p:sp>
        <p:nvSpPr>
          <p:cNvPr id="3" name="內容版面配置區 2">
            <a:extLst>
              <a:ext uri="{FF2B5EF4-FFF2-40B4-BE49-F238E27FC236}">
                <a16:creationId xmlns:a16="http://schemas.microsoft.com/office/drawing/2014/main" id="{5333FC29-66B5-B126-9F1F-2A7F52CAD2FA}"/>
              </a:ext>
            </a:extLst>
          </p:cNvPr>
          <p:cNvSpPr>
            <a:spLocks noGrp="1"/>
          </p:cNvSpPr>
          <p:nvPr>
            <p:ph idx="1"/>
          </p:nvPr>
        </p:nvSpPr>
        <p:spPr>
          <a:xfrm>
            <a:off x="2171700" y="2541032"/>
            <a:ext cx="7848600" cy="3409950"/>
          </a:xfrm>
        </p:spPr>
        <p:txBody>
          <a:bodyPr/>
          <a:lstStyle/>
          <a:p>
            <a:pPr>
              <a:buFont typeface="Wingdings" panose="05000000000000000000" pitchFamily="2" charset="2"/>
              <a:buChar char="n"/>
            </a:pPr>
            <a:r>
              <a:rPr lang="en-US" altLang="zh-TW" dirty="0"/>
              <a:t>559*0.8 = 447.2</a:t>
            </a:r>
          </a:p>
          <a:p>
            <a:pPr>
              <a:buFont typeface="Wingdings" panose="05000000000000000000" pitchFamily="2" charset="2"/>
              <a:buChar char="ü"/>
            </a:pPr>
            <a:r>
              <a:rPr lang="zh-TW" altLang="en-US" dirty="0"/>
              <a:t>移除缺失值超過 </a:t>
            </a:r>
            <a:r>
              <a:rPr lang="en-US" altLang="zh-TW" dirty="0"/>
              <a:t>559 - 448 = 111 </a:t>
            </a:r>
            <a:r>
              <a:rPr lang="zh-TW" altLang="en-US" dirty="0"/>
              <a:t>的資料 </a:t>
            </a:r>
            <a:r>
              <a:rPr lang="en-US" altLang="zh-TW" dirty="0">
                <a:sym typeface="Wingdings" panose="05000000000000000000" pitchFamily="2" charset="2"/>
              </a:rPr>
              <a:t></a:t>
            </a:r>
            <a:r>
              <a:rPr lang="zh-TW" altLang="en-US" dirty="0">
                <a:sym typeface="Wingdings" panose="05000000000000000000" pitchFamily="2" charset="2"/>
              </a:rPr>
              <a:t> 剩 </a:t>
            </a:r>
            <a:r>
              <a:rPr lang="en-US" altLang="zh-TW" dirty="0">
                <a:sym typeface="Wingdings" panose="05000000000000000000" pitchFamily="2" charset="2"/>
              </a:rPr>
              <a:t>56 variables</a:t>
            </a:r>
          </a:p>
          <a:p>
            <a:pPr>
              <a:buFont typeface="Wingdings" panose="05000000000000000000" pitchFamily="2" charset="2"/>
              <a:buChar char="ü"/>
            </a:pPr>
            <a:endParaRPr lang="en-US" altLang="zh-TW" dirty="0">
              <a:sym typeface="Wingdings" panose="05000000000000000000" pitchFamily="2" charset="2"/>
            </a:endParaRPr>
          </a:p>
          <a:p>
            <a:pPr>
              <a:buFont typeface="Wingdings" panose="05000000000000000000" pitchFamily="2" charset="2"/>
              <a:buChar char="n"/>
            </a:pPr>
            <a:r>
              <a:rPr lang="zh-TW" altLang="en-US" dirty="0"/>
              <a:t>去掉沒用 </a:t>
            </a:r>
            <a:r>
              <a:rPr lang="en-US" altLang="zh-TW" dirty="0"/>
              <a:t>&amp; </a:t>
            </a:r>
            <a:r>
              <a:rPr lang="zh-TW" altLang="en-US" dirty="0"/>
              <a:t>重複</a:t>
            </a:r>
            <a:r>
              <a:rPr lang="en-US" altLang="zh-TW" dirty="0"/>
              <a:t>/</a:t>
            </a:r>
            <a:r>
              <a:rPr lang="zh-TW" altLang="en-US" dirty="0"/>
              <a:t>相關性高 </a:t>
            </a:r>
            <a:r>
              <a:rPr lang="en-US" altLang="zh-TW" dirty="0"/>
              <a:t>&amp; </a:t>
            </a:r>
            <a:r>
              <a:rPr lang="zh-TW" altLang="en-US" dirty="0"/>
              <a:t>變異性小的變數</a:t>
            </a:r>
            <a:r>
              <a:rPr lang="zh-TW" altLang="en-US" dirty="0">
                <a:sym typeface="Wingdings" panose="05000000000000000000" pitchFamily="2" charset="2"/>
              </a:rPr>
              <a:t> </a:t>
            </a:r>
            <a:r>
              <a:rPr lang="en-US" altLang="zh-TW" dirty="0">
                <a:sym typeface="Wingdings" panose="05000000000000000000" pitchFamily="2" charset="2"/>
              </a:rPr>
              <a:t></a:t>
            </a:r>
            <a:r>
              <a:rPr lang="zh-TW" altLang="en-US" dirty="0">
                <a:sym typeface="Wingdings" panose="05000000000000000000" pitchFamily="2" charset="2"/>
              </a:rPr>
              <a:t> 剩 </a:t>
            </a:r>
            <a:r>
              <a:rPr lang="en-US" altLang="zh-TW" dirty="0">
                <a:sym typeface="Wingdings" panose="05000000000000000000" pitchFamily="2" charset="2"/>
              </a:rPr>
              <a:t>35 variables</a:t>
            </a:r>
          </a:p>
          <a:p>
            <a:pPr>
              <a:buFont typeface="Wingdings" panose="05000000000000000000" pitchFamily="2" charset="2"/>
              <a:buChar char="n"/>
            </a:pPr>
            <a:endParaRPr lang="en-US" altLang="zh-TW" dirty="0">
              <a:sym typeface="Wingdings" panose="05000000000000000000" pitchFamily="2" charset="2"/>
            </a:endParaRPr>
          </a:p>
          <a:p>
            <a:pPr>
              <a:buFont typeface="Wingdings" panose="05000000000000000000" pitchFamily="2" charset="2"/>
              <a:buChar char="n"/>
            </a:pPr>
            <a:r>
              <a:rPr lang="zh-TW" altLang="en-US" dirty="0">
                <a:sym typeface="Wingdings" panose="05000000000000000000" pitchFamily="2" charset="2"/>
              </a:rPr>
              <a:t>補缺失值</a:t>
            </a:r>
            <a:endParaRPr lang="en-US" altLang="zh-TW" dirty="0">
              <a:sym typeface="Wingdings" panose="05000000000000000000" pitchFamily="2" charset="2"/>
            </a:endParaRPr>
          </a:p>
          <a:p>
            <a:pPr>
              <a:buFont typeface="Wingdings" panose="05000000000000000000" pitchFamily="2" charset="2"/>
              <a:buChar char="ü"/>
            </a:pPr>
            <a:r>
              <a:rPr lang="zh-TW" altLang="en-US" dirty="0"/>
              <a:t>分出存活和死亡，分別填補各列中位數，類別變數則取眾數</a:t>
            </a:r>
          </a:p>
        </p:txBody>
      </p:sp>
      <p:sp>
        <p:nvSpPr>
          <p:cNvPr id="5" name="文字方塊 4">
            <a:extLst>
              <a:ext uri="{FF2B5EF4-FFF2-40B4-BE49-F238E27FC236}">
                <a16:creationId xmlns:a16="http://schemas.microsoft.com/office/drawing/2014/main" id="{7AC13DB7-2CE5-9D0C-8F7D-B033041BA16F}"/>
              </a:ext>
            </a:extLst>
          </p:cNvPr>
          <p:cNvSpPr txBox="1"/>
          <p:nvPr/>
        </p:nvSpPr>
        <p:spPr>
          <a:xfrm>
            <a:off x="1371600" y="1649968"/>
            <a:ext cx="6096000" cy="369332"/>
          </a:xfrm>
          <a:prstGeom prst="rect">
            <a:avLst/>
          </a:prstGeom>
          <a:noFill/>
        </p:spPr>
        <p:txBody>
          <a:bodyPr wrap="square">
            <a:spAutoFit/>
          </a:bodyPr>
          <a:lstStyle/>
          <a:p>
            <a:r>
              <a:rPr lang="zh-TW" altLang="en-US" dirty="0"/>
              <a:t>原資料大小 </a:t>
            </a:r>
            <a:r>
              <a:rPr lang="en-US" altLang="zh-TW" dirty="0"/>
              <a:t>:</a:t>
            </a:r>
            <a:r>
              <a:rPr lang="zh-TW" altLang="en-US" dirty="0"/>
              <a:t> 559 obs. of  108 variables</a:t>
            </a:r>
          </a:p>
        </p:txBody>
      </p:sp>
    </p:spTree>
    <p:extLst>
      <p:ext uri="{BB962C8B-B14F-4D97-AF65-F5344CB8AC3E}">
        <p14:creationId xmlns:p14="http://schemas.microsoft.com/office/powerpoint/2010/main" val="272531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E327939C-B37C-B4BD-B9B9-B6B320FD3A99}"/>
              </a:ext>
            </a:extLst>
          </p:cNvPr>
          <p:cNvPicPr>
            <a:picLocks noGrp="1" noChangeAspect="1"/>
          </p:cNvPicPr>
          <p:nvPr>
            <p:ph idx="1"/>
          </p:nvPr>
        </p:nvPicPr>
        <p:blipFill>
          <a:blip r:embed="rId2"/>
          <a:stretch>
            <a:fillRect/>
          </a:stretch>
        </p:blipFill>
        <p:spPr>
          <a:xfrm>
            <a:off x="1142620" y="3609975"/>
            <a:ext cx="4953382" cy="3009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BE56F700-25F9-ED6C-66FE-9EAF538285FD}"/>
              </a:ext>
            </a:extLst>
          </p:cNvPr>
          <p:cNvPicPr>
            <a:picLocks noChangeAspect="1"/>
          </p:cNvPicPr>
          <p:nvPr/>
        </p:nvPicPr>
        <p:blipFill>
          <a:blip r:embed="rId3"/>
          <a:stretch>
            <a:fillRect/>
          </a:stretch>
        </p:blipFill>
        <p:spPr>
          <a:xfrm>
            <a:off x="8384183" y="2063452"/>
            <a:ext cx="3042708" cy="2723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a:extLst>
              <a:ext uri="{FF2B5EF4-FFF2-40B4-BE49-F238E27FC236}">
                <a16:creationId xmlns:a16="http://schemas.microsoft.com/office/drawing/2014/main" id="{A4992425-9B22-409E-4B91-42823AC086A8}"/>
              </a:ext>
            </a:extLst>
          </p:cNvPr>
          <p:cNvPicPr>
            <a:picLocks noChangeAspect="1"/>
          </p:cNvPicPr>
          <p:nvPr/>
        </p:nvPicPr>
        <p:blipFill>
          <a:blip r:embed="rId4"/>
          <a:stretch>
            <a:fillRect/>
          </a:stretch>
        </p:blipFill>
        <p:spPr>
          <a:xfrm>
            <a:off x="1142620" y="238126"/>
            <a:ext cx="4953380" cy="3009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內容版面配置區 2">
            <a:extLst>
              <a:ext uri="{FF2B5EF4-FFF2-40B4-BE49-F238E27FC236}">
                <a16:creationId xmlns:a16="http://schemas.microsoft.com/office/drawing/2014/main" id="{E28E29CD-B7E9-D52A-AD63-6AAFF13D1BC7}"/>
              </a:ext>
            </a:extLst>
          </p:cNvPr>
          <p:cNvSpPr txBox="1">
            <a:spLocks/>
          </p:cNvSpPr>
          <p:nvPr/>
        </p:nvSpPr>
        <p:spPr>
          <a:xfrm>
            <a:off x="6368654" y="746165"/>
            <a:ext cx="2015529" cy="45719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zh-TW" altLang="en-US" dirty="0">
                <a:sym typeface="Wingdings" panose="05000000000000000000" pitchFamily="2" charset="2"/>
              </a:rPr>
              <a:t>補缺失值前 </a:t>
            </a:r>
            <a:endParaRPr lang="en-US" altLang="zh-TW" dirty="0">
              <a:sym typeface="Wingdings" panose="05000000000000000000" pitchFamily="2" charset="2"/>
            </a:endParaRPr>
          </a:p>
        </p:txBody>
      </p:sp>
      <p:sp>
        <p:nvSpPr>
          <p:cNvPr id="12" name="文字方塊 11">
            <a:extLst>
              <a:ext uri="{FF2B5EF4-FFF2-40B4-BE49-F238E27FC236}">
                <a16:creationId xmlns:a16="http://schemas.microsoft.com/office/drawing/2014/main" id="{31F338D9-2DBD-1054-595A-600EC1277453}"/>
              </a:ext>
            </a:extLst>
          </p:cNvPr>
          <p:cNvSpPr txBox="1"/>
          <p:nvPr/>
        </p:nvSpPr>
        <p:spPr>
          <a:xfrm>
            <a:off x="6904500" y="3240643"/>
            <a:ext cx="1479683" cy="369332"/>
          </a:xfrm>
          <a:prstGeom prst="rect">
            <a:avLst/>
          </a:prstGeom>
          <a:noFill/>
        </p:spPr>
        <p:txBody>
          <a:bodyPr wrap="square">
            <a:spAutoFit/>
          </a:bodyPr>
          <a:lstStyle/>
          <a:p>
            <a:pPr marL="285750" indent="-285750">
              <a:buFont typeface="Wingdings" panose="05000000000000000000" pitchFamily="2" charset="2"/>
              <a:buChar char="Ø"/>
            </a:pPr>
            <a:r>
              <a:rPr lang="zh-TW" altLang="en-US" dirty="0"/>
              <a:t>相關性</a:t>
            </a:r>
            <a:endParaRPr lang="en-US" altLang="zh-TW" dirty="0">
              <a:sym typeface="Wingdings" panose="05000000000000000000" pitchFamily="2" charset="2"/>
            </a:endParaRPr>
          </a:p>
        </p:txBody>
      </p:sp>
      <p:sp>
        <p:nvSpPr>
          <p:cNvPr id="13" name="內容版面配置區 2">
            <a:extLst>
              <a:ext uri="{FF2B5EF4-FFF2-40B4-BE49-F238E27FC236}">
                <a16:creationId xmlns:a16="http://schemas.microsoft.com/office/drawing/2014/main" id="{85CBBB25-F760-56A4-3D1B-F28C4DA1A911}"/>
              </a:ext>
            </a:extLst>
          </p:cNvPr>
          <p:cNvSpPr txBox="1">
            <a:spLocks/>
          </p:cNvSpPr>
          <p:nvPr/>
        </p:nvSpPr>
        <p:spPr>
          <a:xfrm>
            <a:off x="6368654" y="5647254"/>
            <a:ext cx="1781175" cy="464581"/>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zh-TW" altLang="en-US" dirty="0">
                <a:sym typeface="Wingdings" panose="05000000000000000000" pitchFamily="2" charset="2"/>
              </a:rPr>
              <a:t>補缺失值後</a:t>
            </a:r>
            <a:endParaRPr lang="en-US" altLang="zh-TW" dirty="0">
              <a:sym typeface="Wingdings" panose="05000000000000000000" pitchFamily="2" charset="2"/>
            </a:endParaRPr>
          </a:p>
        </p:txBody>
      </p:sp>
    </p:spTree>
    <p:extLst>
      <p:ext uri="{BB962C8B-B14F-4D97-AF65-F5344CB8AC3E}">
        <p14:creationId xmlns:p14="http://schemas.microsoft.com/office/powerpoint/2010/main" val="185973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FAD9E49E-19BD-A7E0-66C3-34432C75EEA3}"/>
              </a:ext>
            </a:extLst>
          </p:cNvPr>
          <p:cNvSpPr txBox="1">
            <a:spLocks/>
          </p:cNvSpPr>
          <p:nvPr/>
        </p:nvSpPr>
        <p:spPr>
          <a:xfrm>
            <a:off x="1039228" y="132348"/>
            <a:ext cx="10581272" cy="672565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TW" dirty="0">
                <a:solidFill>
                  <a:srgbClr val="FF0000"/>
                </a:solidFill>
              </a:rPr>
              <a:t> "</a:t>
            </a:r>
            <a:r>
              <a:rPr lang="en-US" altLang="zh-TW" dirty="0" err="1">
                <a:solidFill>
                  <a:srgbClr val="FF0000"/>
                </a:solidFill>
              </a:rPr>
              <a:t>Absolute.Extract.Ploidy</a:t>
            </a:r>
            <a:r>
              <a:rPr lang="en-US" altLang="zh-TW" dirty="0">
                <a:solidFill>
                  <a:srgbClr val="FF0000"/>
                </a:solidFill>
              </a:rPr>
              <a:t>" : </a:t>
            </a:r>
            <a:r>
              <a:rPr lang="zh-TW" altLang="en-US" dirty="0">
                <a:solidFill>
                  <a:srgbClr val="FF0000"/>
                </a:solidFill>
              </a:rPr>
              <a:t>絕對</a:t>
            </a:r>
            <a:r>
              <a:rPr lang="en-US" altLang="zh-TW" dirty="0">
                <a:solidFill>
                  <a:srgbClr val="FF0000"/>
                </a:solidFill>
              </a:rPr>
              <a:t>.</a:t>
            </a:r>
            <a:r>
              <a:rPr lang="zh-TW" altLang="en-US" dirty="0">
                <a:solidFill>
                  <a:srgbClr val="FF0000"/>
                </a:solidFill>
              </a:rPr>
              <a:t>提取物</a:t>
            </a:r>
            <a:r>
              <a:rPr lang="en-US" altLang="zh-TW" dirty="0">
                <a:solidFill>
                  <a:srgbClr val="FF0000"/>
                </a:solidFill>
              </a:rPr>
              <a:t>.</a:t>
            </a:r>
            <a:r>
              <a:rPr lang="zh-TW" altLang="en-US" dirty="0">
                <a:solidFill>
                  <a:srgbClr val="FF0000"/>
                </a:solidFill>
              </a:rPr>
              <a:t>倍性，</a:t>
            </a:r>
            <a:r>
              <a:rPr lang="en-US" altLang="zh-TW" dirty="0">
                <a:solidFill>
                  <a:srgbClr val="FF0000"/>
                </a:solidFill>
              </a:rPr>
              <a:t>(num.)</a:t>
            </a:r>
          </a:p>
          <a:p>
            <a:pPr marL="0" indent="0">
              <a:buNone/>
            </a:pPr>
            <a:r>
              <a:rPr lang="zh-TW" altLang="en-US" dirty="0">
                <a:solidFill>
                  <a:srgbClr val="FF0000"/>
                </a:solidFill>
              </a:rPr>
              <a:t>       倍性水平是指雙倍體體細胞 </a:t>
            </a:r>
            <a:r>
              <a:rPr lang="en-US" altLang="zh-TW" dirty="0">
                <a:solidFill>
                  <a:srgbClr val="FF0000"/>
                </a:solidFill>
              </a:rPr>
              <a:t>(2n) </a:t>
            </a:r>
            <a:r>
              <a:rPr lang="zh-TW" altLang="en-US" dirty="0">
                <a:solidFill>
                  <a:srgbClr val="FF0000"/>
                </a:solidFill>
              </a:rPr>
              <a:t>或單倍體配子體細胞 </a:t>
            </a:r>
            <a:r>
              <a:rPr lang="en-US" altLang="zh-TW" dirty="0">
                <a:solidFill>
                  <a:srgbClr val="FF0000"/>
                </a:solidFill>
              </a:rPr>
              <a:t>(1n) </a:t>
            </a:r>
            <a:r>
              <a:rPr lang="zh-TW" altLang="en-US" dirty="0">
                <a:solidFill>
                  <a:srgbClr val="FF0000"/>
                </a:solidFill>
              </a:rPr>
              <a:t>中染色體組的數量。</a:t>
            </a:r>
            <a:endParaRPr lang="en-US" altLang="zh-TW" dirty="0">
              <a:solidFill>
                <a:srgbClr val="FF0000"/>
              </a:solidFill>
            </a:endParaRPr>
          </a:p>
          <a:p>
            <a:r>
              <a:rPr lang="en-US" altLang="zh-TW" dirty="0">
                <a:solidFill>
                  <a:srgbClr val="FF0000"/>
                </a:solidFill>
              </a:rPr>
              <a:t> "</a:t>
            </a:r>
            <a:r>
              <a:rPr lang="en-US" altLang="zh-TW" dirty="0" err="1">
                <a:solidFill>
                  <a:srgbClr val="FF0000"/>
                </a:solidFill>
              </a:rPr>
              <a:t>Absolute.Extract.Purity</a:t>
            </a:r>
            <a:r>
              <a:rPr lang="en-US" altLang="zh-TW" dirty="0">
                <a:solidFill>
                  <a:srgbClr val="FF0000"/>
                </a:solidFill>
              </a:rPr>
              <a:t>" : </a:t>
            </a:r>
            <a:r>
              <a:rPr lang="zh-TW" altLang="en-US" dirty="0">
                <a:solidFill>
                  <a:srgbClr val="FF0000"/>
                </a:solidFill>
              </a:rPr>
              <a:t>絕對提取物純度，</a:t>
            </a:r>
            <a:r>
              <a:rPr lang="en-US" altLang="zh-TW" dirty="0">
                <a:solidFill>
                  <a:srgbClr val="FF0000"/>
                </a:solidFill>
              </a:rPr>
              <a:t>(num.)</a:t>
            </a:r>
          </a:p>
          <a:p>
            <a:r>
              <a:rPr lang="en-US" altLang="zh-TW" dirty="0">
                <a:solidFill>
                  <a:srgbClr val="FF0000"/>
                </a:solidFill>
              </a:rPr>
              <a:t> </a:t>
            </a:r>
            <a:r>
              <a:rPr lang="en-US" altLang="zh-TW" dirty="0" err="1">
                <a:solidFill>
                  <a:srgbClr val="FF0000"/>
                </a:solidFill>
              </a:rPr>
              <a:t>Diagnosis.Age</a:t>
            </a:r>
            <a:r>
              <a:rPr lang="en-US" altLang="zh-TW" dirty="0">
                <a:solidFill>
                  <a:srgbClr val="FF0000"/>
                </a:solidFill>
              </a:rPr>
              <a:t>" : </a:t>
            </a:r>
            <a:r>
              <a:rPr lang="zh-TW" altLang="en-US" dirty="0">
                <a:solidFill>
                  <a:srgbClr val="FF0000"/>
                </a:solidFill>
              </a:rPr>
              <a:t>診斷年齡，</a:t>
            </a:r>
            <a:r>
              <a:rPr lang="en-US" altLang="zh-TW" dirty="0">
                <a:solidFill>
                  <a:srgbClr val="FF0000"/>
                </a:solidFill>
              </a:rPr>
              <a:t>(num.)</a:t>
            </a:r>
            <a:r>
              <a:rPr lang="zh-TW" altLang="en-US" dirty="0">
                <a:solidFill>
                  <a:srgbClr val="FF0000"/>
                </a:solidFill>
              </a:rPr>
              <a:t>，首次診斷出病症或疾病的年齡</a:t>
            </a:r>
            <a:endParaRPr lang="en-US" altLang="zh-TW" dirty="0">
              <a:solidFill>
                <a:srgbClr val="FF0000"/>
              </a:solidFill>
            </a:endParaRPr>
          </a:p>
          <a:p>
            <a:r>
              <a:rPr lang="en-US" altLang="zh-TW" dirty="0"/>
              <a:t> "ARID1A.Protein.Coding" : ARID1A </a:t>
            </a:r>
            <a:r>
              <a:rPr lang="zh-TW" altLang="en-US" dirty="0"/>
              <a:t>蛋白質編碼，</a:t>
            </a:r>
            <a:r>
              <a:rPr lang="en-US" altLang="zh-TW" dirty="0"/>
              <a:t>(int.0:NO,1:YES)</a:t>
            </a:r>
          </a:p>
          <a:p>
            <a:r>
              <a:rPr lang="en-US" altLang="zh-TW" dirty="0"/>
              <a:t> "CDKN2A.Methylation" : CDKN2A </a:t>
            </a:r>
            <a:r>
              <a:rPr lang="zh-TW" altLang="en-US" dirty="0"/>
              <a:t>甲基化，</a:t>
            </a:r>
            <a:r>
              <a:rPr lang="en-US" altLang="zh-TW" dirty="0"/>
              <a:t>(</a:t>
            </a:r>
            <a:r>
              <a:rPr lang="en-US" altLang="zh-TW" dirty="0" err="1"/>
              <a:t>logi.FALSE,TRUE</a:t>
            </a:r>
            <a:r>
              <a:rPr lang="en-US" altLang="zh-TW" dirty="0"/>
              <a:t>)</a:t>
            </a:r>
          </a:p>
          <a:p>
            <a:pPr marL="0" indent="0">
              <a:buNone/>
            </a:pPr>
            <a:r>
              <a:rPr lang="zh-TW" altLang="en-US" dirty="0"/>
              <a:t>       </a:t>
            </a:r>
            <a:r>
              <a:rPr lang="en-US" altLang="zh-TW" dirty="0"/>
              <a:t>CDKN2A </a:t>
            </a:r>
            <a:r>
              <a:rPr lang="zh-TW" altLang="en-US" dirty="0"/>
              <a:t>甲基化可能會導致基因的表達受到抑制或關閉，從而影響細胞週期的調控</a:t>
            </a:r>
            <a:endParaRPr lang="en-US" altLang="zh-TW" dirty="0"/>
          </a:p>
          <a:p>
            <a:r>
              <a:rPr lang="en-US" altLang="zh-TW" dirty="0">
                <a:solidFill>
                  <a:srgbClr val="FF0000"/>
                </a:solidFill>
              </a:rPr>
              <a:t> "Country" : </a:t>
            </a:r>
            <a:r>
              <a:rPr lang="zh-TW" altLang="en-US" dirty="0">
                <a:solidFill>
                  <a:srgbClr val="FF0000"/>
                </a:solidFill>
              </a:rPr>
              <a:t>國家，</a:t>
            </a:r>
            <a:r>
              <a:rPr lang="en-US" altLang="zh-TW" dirty="0">
                <a:solidFill>
                  <a:srgbClr val="FF0000"/>
                </a:solidFill>
              </a:rPr>
              <a:t>(chr.)</a:t>
            </a:r>
          </a:p>
          <a:p>
            <a:r>
              <a:rPr lang="en-US" altLang="zh-TW" dirty="0"/>
              <a:t> "</a:t>
            </a:r>
            <a:r>
              <a:rPr lang="en-US" altLang="zh-TW" dirty="0" err="1"/>
              <a:t>EBV.Positive</a:t>
            </a:r>
            <a:r>
              <a:rPr lang="en-US" altLang="zh-TW" dirty="0"/>
              <a:t>" : </a:t>
            </a:r>
            <a:r>
              <a:rPr lang="zh-TW" altLang="en-US" dirty="0"/>
              <a:t>伊普斯坦</a:t>
            </a:r>
            <a:r>
              <a:rPr lang="en-US" altLang="zh-TW" dirty="0"/>
              <a:t>-</a:t>
            </a:r>
            <a:r>
              <a:rPr lang="zh-TW" altLang="en-US" dirty="0"/>
              <a:t>巴爾病毒陽性，</a:t>
            </a:r>
            <a:r>
              <a:rPr lang="en-US" altLang="zh-TW" dirty="0"/>
              <a:t>(int.)</a:t>
            </a:r>
            <a:r>
              <a:rPr lang="zh-TW" altLang="en-US" dirty="0"/>
              <a:t>，</a:t>
            </a:r>
            <a:r>
              <a:rPr lang="en-US" altLang="zh-TW" dirty="0"/>
              <a:t>EBV </a:t>
            </a:r>
            <a:r>
              <a:rPr lang="zh-TW" altLang="en-US" dirty="0"/>
              <a:t>是一種 </a:t>
            </a:r>
            <a:r>
              <a:rPr lang="en-US" altLang="zh-TW" dirty="0"/>
              <a:t>DNA </a:t>
            </a:r>
            <a:r>
              <a:rPr lang="zh-TW" altLang="en-US" dirty="0"/>
              <a:t>病毒，它可以感染人類的 </a:t>
            </a:r>
            <a:r>
              <a:rPr lang="en-US" altLang="zh-TW" dirty="0"/>
              <a:t>B </a:t>
            </a:r>
            <a:r>
              <a:rPr lang="zh-TW" altLang="en-US" dirty="0"/>
              <a:t>淋巴細胞，並在體內引起多種疾病。</a:t>
            </a:r>
            <a:r>
              <a:rPr lang="en-US" altLang="zh-TW" dirty="0"/>
              <a:t>(</a:t>
            </a:r>
            <a:r>
              <a:rPr lang="zh-TW" altLang="en-US" dirty="0"/>
              <a:t>喉嚨痛、疲勞、淋巴結腫大相關</a:t>
            </a:r>
            <a:r>
              <a:rPr lang="en-US" altLang="zh-TW" dirty="0"/>
              <a:t>)</a:t>
            </a:r>
          </a:p>
          <a:p>
            <a:r>
              <a:rPr lang="en-US" altLang="zh-TW" b="1" dirty="0">
                <a:solidFill>
                  <a:srgbClr val="FF0000"/>
                </a:solidFill>
              </a:rPr>
              <a:t>“</a:t>
            </a:r>
            <a:r>
              <a:rPr lang="en-US" altLang="zh-TW" b="1" dirty="0" err="1">
                <a:solidFill>
                  <a:srgbClr val="FF0000"/>
                </a:solidFill>
              </a:rPr>
              <a:t>Overall.Survival..Months</a:t>
            </a:r>
            <a:r>
              <a:rPr lang="en-US" altLang="zh-TW" b="1" dirty="0">
                <a:solidFill>
                  <a:srgbClr val="FF0000"/>
                </a:solidFill>
              </a:rPr>
              <a:t>.” : </a:t>
            </a:r>
            <a:r>
              <a:rPr lang="zh-TW" altLang="en-US" b="1" dirty="0">
                <a:solidFill>
                  <a:srgbClr val="FF0000"/>
                </a:solidFill>
              </a:rPr>
              <a:t>總體</a:t>
            </a:r>
            <a:r>
              <a:rPr lang="en-US" altLang="zh-TW" b="1" dirty="0">
                <a:solidFill>
                  <a:srgbClr val="FF0000"/>
                </a:solidFill>
              </a:rPr>
              <a:t>.</a:t>
            </a:r>
            <a:r>
              <a:rPr lang="zh-TW" altLang="en-US" b="1" dirty="0">
                <a:solidFill>
                  <a:srgbClr val="FF0000"/>
                </a:solidFill>
              </a:rPr>
              <a:t>生存</a:t>
            </a:r>
            <a:r>
              <a:rPr lang="en-US" altLang="zh-TW" b="1" dirty="0">
                <a:solidFill>
                  <a:srgbClr val="FF0000"/>
                </a:solidFill>
              </a:rPr>
              <a:t>..</a:t>
            </a:r>
            <a:r>
              <a:rPr lang="zh-TW" altLang="en-US" b="1" dirty="0">
                <a:solidFill>
                  <a:srgbClr val="FF0000"/>
                </a:solidFill>
              </a:rPr>
              <a:t>月，</a:t>
            </a:r>
            <a:r>
              <a:rPr lang="en-US" altLang="zh-TW" b="1" dirty="0">
                <a:solidFill>
                  <a:srgbClr val="FF0000"/>
                </a:solidFill>
              </a:rPr>
              <a:t>(num.)</a:t>
            </a:r>
            <a:r>
              <a:rPr lang="zh-TW" altLang="en-US" b="1" dirty="0">
                <a:solidFill>
                  <a:srgbClr val="FF0000"/>
                </a:solidFill>
              </a:rPr>
              <a:t>，從首次診斷出疾病到結束，目標</a:t>
            </a:r>
            <a:r>
              <a:rPr lang="en-US" altLang="zh-TW" b="1" dirty="0">
                <a:solidFill>
                  <a:srgbClr val="FF0000"/>
                </a:solidFill>
              </a:rPr>
              <a:t>!</a:t>
            </a:r>
          </a:p>
          <a:p>
            <a:r>
              <a:rPr lang="en-US" altLang="zh-TW" b="1" dirty="0">
                <a:solidFill>
                  <a:srgbClr val="FF0000"/>
                </a:solidFill>
              </a:rPr>
              <a:t>“</a:t>
            </a:r>
            <a:r>
              <a:rPr lang="en-US" altLang="zh-TW" b="1" dirty="0" err="1">
                <a:solidFill>
                  <a:srgbClr val="FF0000"/>
                </a:solidFill>
              </a:rPr>
              <a:t>Overall.Survival.Status</a:t>
            </a:r>
            <a:r>
              <a:rPr lang="en-US" altLang="zh-TW" b="1" dirty="0">
                <a:solidFill>
                  <a:srgbClr val="FF0000"/>
                </a:solidFill>
              </a:rPr>
              <a:t>” : </a:t>
            </a:r>
            <a:r>
              <a:rPr lang="zh-TW" altLang="en-US" b="1" dirty="0">
                <a:solidFill>
                  <a:srgbClr val="FF0000"/>
                </a:solidFill>
              </a:rPr>
              <a:t>總體</a:t>
            </a:r>
            <a:r>
              <a:rPr lang="en-US" altLang="zh-TW" b="1" dirty="0">
                <a:solidFill>
                  <a:srgbClr val="FF0000"/>
                </a:solidFill>
              </a:rPr>
              <a:t>.</a:t>
            </a:r>
            <a:r>
              <a:rPr lang="zh-TW" altLang="en-US" b="1" dirty="0">
                <a:solidFill>
                  <a:srgbClr val="FF0000"/>
                </a:solidFill>
              </a:rPr>
              <a:t>生存</a:t>
            </a:r>
            <a:r>
              <a:rPr lang="en-US" altLang="zh-TW" b="1" dirty="0">
                <a:solidFill>
                  <a:srgbClr val="FF0000"/>
                </a:solidFill>
              </a:rPr>
              <a:t>.</a:t>
            </a:r>
            <a:r>
              <a:rPr lang="zh-TW" altLang="en-US" b="1" dirty="0">
                <a:solidFill>
                  <a:srgbClr val="FF0000"/>
                </a:solidFill>
              </a:rPr>
              <a:t>狀態，</a:t>
            </a:r>
            <a:r>
              <a:rPr lang="en-US" altLang="zh-TW" b="1" dirty="0">
                <a:solidFill>
                  <a:srgbClr val="FF0000"/>
                </a:solidFill>
              </a:rPr>
              <a:t>(chr.1:DECEASED</a:t>
            </a:r>
            <a:r>
              <a:rPr lang="zh-TW" altLang="en-US" b="1" dirty="0">
                <a:solidFill>
                  <a:srgbClr val="FF0000"/>
                </a:solidFill>
              </a:rPr>
              <a:t>，</a:t>
            </a:r>
            <a:r>
              <a:rPr lang="en-US" altLang="zh-TW" b="1" dirty="0">
                <a:solidFill>
                  <a:srgbClr val="FF0000"/>
                </a:solidFill>
              </a:rPr>
              <a:t>0:LIVING)</a:t>
            </a:r>
            <a:r>
              <a:rPr lang="zh-TW" altLang="en-US" b="1" dirty="0">
                <a:solidFill>
                  <a:srgbClr val="FF0000"/>
                </a:solidFill>
              </a:rPr>
              <a:t>，目標</a:t>
            </a:r>
            <a:r>
              <a:rPr lang="en-US" altLang="zh-TW" b="1" dirty="0">
                <a:solidFill>
                  <a:srgbClr val="FF0000"/>
                </a:solidFill>
              </a:rPr>
              <a:t>!</a:t>
            </a:r>
          </a:p>
          <a:p>
            <a:r>
              <a:rPr lang="en-US" altLang="zh-TW" dirty="0">
                <a:solidFill>
                  <a:srgbClr val="FF0000"/>
                </a:solidFill>
              </a:rPr>
              <a:t>"</a:t>
            </a:r>
            <a:r>
              <a:rPr lang="en-US" altLang="zh-TW" dirty="0" err="1">
                <a:solidFill>
                  <a:srgbClr val="FF0000"/>
                </a:solidFill>
              </a:rPr>
              <a:t>Percent.Tumor.Cells</a:t>
            </a:r>
            <a:r>
              <a:rPr lang="en-US" altLang="zh-TW" dirty="0">
                <a:solidFill>
                  <a:srgbClr val="FF0000"/>
                </a:solidFill>
              </a:rPr>
              <a:t>" : </a:t>
            </a:r>
            <a:r>
              <a:rPr lang="zh-TW" altLang="en-US" dirty="0">
                <a:solidFill>
                  <a:srgbClr val="FF0000"/>
                </a:solidFill>
              </a:rPr>
              <a:t>癌細胞百分比，</a:t>
            </a:r>
            <a:r>
              <a:rPr lang="en-US" altLang="zh-TW" dirty="0">
                <a:solidFill>
                  <a:srgbClr val="FF0000"/>
                </a:solidFill>
              </a:rPr>
              <a:t>(num.)</a:t>
            </a:r>
          </a:p>
          <a:p>
            <a:r>
              <a:rPr lang="en-US" altLang="zh-TW" dirty="0">
                <a:solidFill>
                  <a:srgbClr val="FF0000"/>
                </a:solidFill>
              </a:rPr>
              <a:t>"</a:t>
            </a:r>
            <a:r>
              <a:rPr lang="en-US" altLang="zh-TW" dirty="0" err="1">
                <a:solidFill>
                  <a:srgbClr val="FF0000"/>
                </a:solidFill>
              </a:rPr>
              <a:t>Percent.Tumor.Nuclei</a:t>
            </a:r>
            <a:r>
              <a:rPr lang="en-US" altLang="zh-TW" dirty="0">
                <a:solidFill>
                  <a:srgbClr val="FF0000"/>
                </a:solidFill>
              </a:rPr>
              <a:t>" : </a:t>
            </a:r>
            <a:r>
              <a:rPr lang="zh-TW" altLang="en-US" dirty="0">
                <a:solidFill>
                  <a:srgbClr val="FF0000"/>
                </a:solidFill>
              </a:rPr>
              <a:t>癌細胞核百分比，</a:t>
            </a:r>
            <a:r>
              <a:rPr lang="en-US" altLang="zh-TW" dirty="0">
                <a:solidFill>
                  <a:srgbClr val="FF0000"/>
                </a:solidFill>
              </a:rPr>
              <a:t>(num.)</a:t>
            </a:r>
            <a:r>
              <a:rPr lang="zh-TW" altLang="en-US" dirty="0">
                <a:solidFill>
                  <a:srgbClr val="FF0000"/>
                </a:solidFill>
              </a:rPr>
              <a:t> </a:t>
            </a:r>
            <a:endParaRPr lang="en-US" altLang="zh-TW" dirty="0">
              <a:solidFill>
                <a:srgbClr val="FF0000"/>
              </a:solidFill>
            </a:endParaRPr>
          </a:p>
          <a:p>
            <a:r>
              <a:rPr lang="en-US" altLang="zh-TW" dirty="0">
                <a:solidFill>
                  <a:srgbClr val="FF0000"/>
                </a:solidFill>
              </a:rPr>
              <a:t>"</a:t>
            </a:r>
            <a:r>
              <a:rPr lang="en-US" altLang="zh-TW" dirty="0" err="1">
                <a:solidFill>
                  <a:srgbClr val="FF0000"/>
                </a:solidFill>
              </a:rPr>
              <a:t>Person.Neoplasm.Cancer.Status</a:t>
            </a:r>
            <a:r>
              <a:rPr lang="en-US" altLang="zh-TW" dirty="0">
                <a:solidFill>
                  <a:srgbClr val="FF0000"/>
                </a:solidFill>
              </a:rPr>
              <a:t>" : </a:t>
            </a:r>
            <a:r>
              <a:rPr lang="zh-TW" altLang="en-US" dirty="0">
                <a:solidFill>
                  <a:srgbClr val="FF0000"/>
                </a:solidFill>
              </a:rPr>
              <a:t>人體腫瘤癌症狀態，</a:t>
            </a:r>
            <a:r>
              <a:rPr lang="en-US" altLang="zh-TW" dirty="0">
                <a:solidFill>
                  <a:srgbClr val="FF0000"/>
                </a:solidFill>
              </a:rPr>
              <a:t>(</a:t>
            </a:r>
            <a:r>
              <a:rPr lang="en-US" altLang="zh-TW" dirty="0" err="1">
                <a:solidFill>
                  <a:srgbClr val="FF0000"/>
                </a:solidFill>
              </a:rPr>
              <a:t>chr.TUMOR_FREE</a:t>
            </a:r>
            <a:r>
              <a:rPr lang="en-US" altLang="zh-TW" dirty="0">
                <a:solidFill>
                  <a:srgbClr val="FF0000"/>
                </a:solidFill>
              </a:rPr>
              <a:t>/WITH_TUMOR)</a:t>
            </a:r>
            <a:r>
              <a:rPr lang="zh-TW" altLang="en-US" dirty="0"/>
              <a:t>，描述腫瘤的有無、腫瘤的種類、腫瘤的大小和擴散程度，以及其他與腫瘤狀態相關的信息</a:t>
            </a:r>
            <a:endParaRPr lang="en-US" altLang="zh-TW" dirty="0"/>
          </a:p>
          <a:p>
            <a:endParaRPr lang="en-US" altLang="zh-TW" dirty="0"/>
          </a:p>
        </p:txBody>
      </p:sp>
    </p:spTree>
    <p:extLst>
      <p:ext uri="{BB962C8B-B14F-4D97-AF65-F5344CB8AC3E}">
        <p14:creationId xmlns:p14="http://schemas.microsoft.com/office/powerpoint/2010/main" val="3375447972"/>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5109</TotalTime>
  <Words>2426</Words>
  <Application>Microsoft Office PowerPoint</Application>
  <PresentationFormat>寬螢幕</PresentationFormat>
  <Paragraphs>158</Paragraphs>
  <Slides>34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Helvetica Neue</vt:lpstr>
      <vt:lpstr>微軟正黑體</vt:lpstr>
      <vt:lpstr>Arial</vt:lpstr>
      <vt:lpstr>Franklin Gothic Book</vt:lpstr>
      <vt:lpstr>Wingdings</vt:lpstr>
      <vt:lpstr>裁剪</vt:lpstr>
      <vt:lpstr>食道癌</vt:lpstr>
      <vt:lpstr>目錄</vt:lpstr>
      <vt:lpstr>動機目的</vt:lpstr>
      <vt:lpstr>PowerPoint 簡報</vt:lpstr>
      <vt:lpstr>變數、資料介紹</vt:lpstr>
      <vt:lpstr>PowerPoint 簡報</vt:lpstr>
      <vt:lpstr>前處理</vt:lpstr>
      <vt:lpstr>PowerPoint 簡報</vt:lpstr>
      <vt:lpstr>PowerPoint 簡報</vt:lpstr>
      <vt:lpstr>PowerPoint 簡報</vt:lpstr>
      <vt:lpstr>PowerPoint 簡報</vt:lpstr>
      <vt:lpstr>PowerPoint 簡報</vt:lpstr>
      <vt:lpstr>變數挑選</vt:lpstr>
      <vt:lpstr>Log rank test</vt:lpstr>
      <vt:lpstr>PowerPoint 簡報</vt:lpstr>
      <vt:lpstr>PowerPoint 簡報</vt:lpstr>
      <vt:lpstr>PowerPoint 簡報</vt:lpstr>
      <vt:lpstr>Local test</vt:lpstr>
      <vt:lpstr>PowerPoint 簡報</vt:lpstr>
      <vt:lpstr>模型</vt:lpstr>
      <vt:lpstr>PowerPoint 簡報</vt:lpstr>
      <vt:lpstr>Cox Proportional Hazard (PH) Model</vt:lpstr>
      <vt:lpstr>PowerPoint 簡報</vt:lpstr>
      <vt:lpstr>PowerPoint 簡報</vt:lpstr>
      <vt:lpstr>分析結果、解釋</vt:lpstr>
      <vt:lpstr>PowerPoint 簡報</vt:lpstr>
      <vt:lpstr>結論</vt:lpstr>
      <vt:lpstr>Model Check</vt:lpstr>
      <vt:lpstr>Cox baseline cumulative hazard function &amp; Kaplan-Meier estimate</vt:lpstr>
      <vt:lpstr>Cox snell's residual</vt:lpstr>
      <vt:lpstr>Martingale residual</vt:lpstr>
      <vt:lpstr>PowerPoint 簡報</vt:lpstr>
      <vt:lpstr>參考資料</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你快樂嗎</dc:title>
  <dc:creator>B082040005</dc:creator>
  <cp:lastModifiedBy>B082040005</cp:lastModifiedBy>
  <cp:revision>26</cp:revision>
  <dcterms:created xsi:type="dcterms:W3CDTF">2022-12-12T22:28:12Z</dcterms:created>
  <dcterms:modified xsi:type="dcterms:W3CDTF">2023-06-08T19:31:54Z</dcterms:modified>
</cp:coreProperties>
</file>