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23"/>
  </p:handoutMasterIdLst>
  <p:sldIdLst>
    <p:sldId id="256" r:id="rId3"/>
    <p:sldId id="258" r:id="rId4"/>
    <p:sldId id="257" r:id="rId5"/>
    <p:sldId id="288" r:id="rId6"/>
    <p:sldId id="299" r:id="rId7"/>
    <p:sldId id="289" r:id="rId8"/>
    <p:sldId id="261" r:id="rId9"/>
    <p:sldId id="291" r:id="rId10"/>
    <p:sldId id="292" r:id="rId11"/>
    <p:sldId id="306" r:id="rId12"/>
    <p:sldId id="302" r:id="rId13"/>
    <p:sldId id="293" r:id="rId14"/>
    <p:sldId id="300" r:id="rId15"/>
    <p:sldId id="264" r:id="rId16"/>
    <p:sldId id="290" r:id="rId17"/>
    <p:sldId id="294" r:id="rId18"/>
    <p:sldId id="298" r:id="rId19"/>
    <p:sldId id="267" r:id="rId20"/>
    <p:sldId id="301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A69"/>
    <a:srgbClr val="C1CBD7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2022/6/13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9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3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ix66667/article/details/84888644" TargetMode="External"/><Relationship Id="rId7" Type="http://schemas.openxmlformats.org/officeDocument/2006/relationships/hyperlink" Target="https://r-charts.com/ranking/parallel-coordinates-ggplot2/" TargetMode="External"/><Relationship Id="rId2" Type="http://schemas.openxmlformats.org/officeDocument/2006/relationships/hyperlink" Target="https://bookdown.org/tonykuoyj/eloquentr/dplyr.html#muta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-charts.com/ranking/parallel-coordinates/" TargetMode="External"/><Relationship Id="rId5" Type="http://schemas.openxmlformats.org/officeDocument/2006/relationships/hyperlink" Target="https://cran.r-project.org/web/packages/corrplot/vignettes/corrplot-intro.html" TargetMode="External"/><Relationship Id="rId4" Type="http://schemas.openxmlformats.org/officeDocument/2006/relationships/hyperlink" Target="https://www.twblogs.net/a/5c35ec0abd9eee35b3a56dd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106772" y="2756776"/>
            <a:ext cx="7978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>
                <a:solidFill>
                  <a:srgbClr val="4A5A69"/>
                </a:solidFill>
                <a:cs typeface="+mn-ea"/>
                <a:sym typeface="+mn-lt"/>
              </a:rPr>
              <a:t>108~109</a:t>
            </a:r>
            <a:r>
              <a:rPr lang="zh-TW" altLang="en-US" sz="5400" dirty="0">
                <a:solidFill>
                  <a:srgbClr val="4A5A69"/>
                </a:solidFill>
                <a:cs typeface="+mn-ea"/>
                <a:sym typeface="+mn-lt"/>
              </a:rPr>
              <a:t>各縣市人口變遷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92A3B8"/>
                </a:solidFill>
                <a:cs typeface="+mn-ea"/>
                <a:sym typeface="+mn-lt"/>
              </a:rPr>
              <a:t>B082040005</a:t>
            </a:r>
            <a:r>
              <a:rPr lang="zh-TW" altLang="en-US" dirty="0">
                <a:solidFill>
                  <a:srgbClr val="92A3B8"/>
                </a:solidFill>
                <a:cs typeface="+mn-ea"/>
                <a:sym typeface="+mn-lt"/>
              </a:rPr>
              <a:t> 高念慈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資料視覺化期末報告  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2022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06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14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946211" y="161809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變數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&amp;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 人口變動間的關係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1" y="685029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cs typeface="+mn-ea"/>
                <a:sym typeface="+mn-lt"/>
              </a:rPr>
              <a:t>Correlation Heatmap</a:t>
            </a:r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8E5441-E5A2-7808-9AAE-542FE7F9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54" y="1062792"/>
            <a:ext cx="6179163" cy="5610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7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4F190B-31CB-CE56-92FA-9E14DA0B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9" y="686992"/>
            <a:ext cx="5296947" cy="5484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397BCEE-67E8-6494-D509-9D6E4D46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88" y="686992"/>
            <a:ext cx="5275384" cy="5484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56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849229" y="6999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所有變數間在各地區的關係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0" y="593213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cs typeface="+mn-ea"/>
                <a:sym typeface="+mn-lt"/>
              </a:rPr>
              <a:t>Parallel coordinate map  </a:t>
            </a:r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52027A-4C5C-CA8A-2402-FF90CF13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20" y="935135"/>
            <a:ext cx="8263153" cy="5738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AA5A8-FEBE-5D92-CD08-CACC931F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220F02-AB18-CE5B-45F9-D08D4E7A44BC}"/>
              </a:ext>
            </a:extLst>
          </p:cNvPr>
          <p:cNvSpPr txBox="1"/>
          <p:nvPr/>
        </p:nvSpPr>
        <p:spPr>
          <a:xfrm>
            <a:off x="3849231" y="15886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重要變數間在各地區的關係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A0FE3C-8BEB-7BC1-E0B7-DAD721FE416E}"/>
              </a:ext>
            </a:extLst>
          </p:cNvPr>
          <p:cNvSpPr txBox="1"/>
          <p:nvPr/>
        </p:nvSpPr>
        <p:spPr>
          <a:xfrm>
            <a:off x="6415051" y="5323820"/>
            <a:ext cx="3855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dirty="0"/>
              <a:t>地區在變數上 相似 </a:t>
            </a:r>
            <a:r>
              <a:rPr lang="en-US" altLang="zh-TW" sz="1600" dirty="0"/>
              <a:t>or </a:t>
            </a:r>
            <a:r>
              <a:rPr lang="zh-TW" altLang="en-US" sz="1600" dirty="0"/>
              <a:t>差異 行為</a:t>
            </a:r>
            <a:endParaRPr lang="en-US" altLang="zh-TW" sz="1600" dirty="0"/>
          </a:p>
          <a:p>
            <a:pPr algn="r"/>
            <a:endParaRPr lang="en-US" altLang="zh-TW" sz="1600" dirty="0"/>
          </a:p>
          <a:p>
            <a:pPr algn="r"/>
            <a:r>
              <a:rPr lang="zh-TW" altLang="en-US" sz="1600" dirty="0"/>
              <a:t>變數 </a:t>
            </a:r>
            <a:r>
              <a:rPr lang="en-US" altLang="zh-TW" sz="1600" dirty="0"/>
              <a:t>&amp; </a:t>
            </a:r>
            <a:r>
              <a:rPr lang="zh-TW" altLang="en-US" sz="1600" dirty="0"/>
              <a:t>人口變動間的關係</a:t>
            </a:r>
            <a:endParaRPr lang="en-US" altLang="zh-TW" sz="1600" dirty="0"/>
          </a:p>
        </p:txBody>
      </p:sp>
      <p:sp>
        <p:nvSpPr>
          <p:cNvPr id="8" name="乘號 7">
            <a:extLst>
              <a:ext uri="{FF2B5EF4-FFF2-40B4-BE49-F238E27FC236}">
                <a16:creationId xmlns:a16="http://schemas.microsoft.com/office/drawing/2014/main" id="{6589A13E-DF7A-F9C4-241D-854E9CB12E0D}"/>
              </a:ext>
            </a:extLst>
          </p:cNvPr>
          <p:cNvSpPr/>
          <p:nvPr/>
        </p:nvSpPr>
        <p:spPr>
          <a:xfrm>
            <a:off x="7521388" y="5853953"/>
            <a:ext cx="277907" cy="2754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爆炸: 八角 2">
            <a:extLst>
              <a:ext uri="{FF2B5EF4-FFF2-40B4-BE49-F238E27FC236}">
                <a16:creationId xmlns:a16="http://schemas.microsoft.com/office/drawing/2014/main" id="{D15DB32D-31A8-3ECE-D881-BF277BA201E9}"/>
              </a:ext>
            </a:extLst>
          </p:cNvPr>
          <p:cNvSpPr/>
          <p:nvPr/>
        </p:nvSpPr>
        <p:spPr>
          <a:xfrm>
            <a:off x="7001434" y="5387788"/>
            <a:ext cx="188259" cy="25101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0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20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個縣市 </a:t>
            </a:r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vs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</a:t>
            </a:r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10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個變數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3509210" y="3173709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結果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796329" y="602680"/>
            <a:ext cx="4599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社會變遷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跟各變數相關係數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</a:p>
          <a:p>
            <a:pPr algn="ctr"/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1A25E8-0099-C5A3-6AD7-015BBF6A5A41}"/>
              </a:ext>
            </a:extLst>
          </p:cNvPr>
          <p:cNvSpPr txBox="1"/>
          <p:nvPr/>
        </p:nvSpPr>
        <p:spPr>
          <a:xfrm>
            <a:off x="1526720" y="2329079"/>
            <a:ext cx="4569277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e2.1 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</a:t>
            </a:r>
            <a:r>
              <a:rPr lang="en-US" altLang="zh-TW" dirty="0"/>
              <a:t>108</a:t>
            </a:r>
            <a:r>
              <a:rPr lang="zh-TW" altLang="en-US" dirty="0"/>
              <a:t>年失業率 </a:t>
            </a:r>
            <a:r>
              <a:rPr lang="en-US" altLang="zh-TW" dirty="0"/>
              <a:t>:</a:t>
            </a:r>
            <a:r>
              <a:rPr lang="zh-TW" altLang="en-US" dirty="0"/>
              <a:t>            </a:t>
            </a:r>
            <a:r>
              <a:rPr lang="en-US" altLang="zh-TW" dirty="0"/>
              <a:t> 	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t6 </a:t>
            </a:r>
            <a:r>
              <a:rPr lang="zh-TW" altLang="en-US" dirty="0"/>
              <a:t>      </a:t>
            </a:r>
            <a:r>
              <a:rPr lang="en-US" altLang="zh-TW" dirty="0"/>
              <a:t>= </a:t>
            </a:r>
            <a:r>
              <a:rPr lang="zh-TW" altLang="en-US" dirty="0"/>
              <a:t> 平均交通意外發生數 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dirty="0"/>
              <a:t>	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A10.1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平均每人居住面積 </a:t>
            </a:r>
            <a:r>
              <a:rPr lang="en-US" altLang="zh-TW" dirty="0"/>
              <a:t>: </a:t>
            </a:r>
            <a:r>
              <a:rPr lang="zh-TW" altLang="en-US" dirty="0"/>
              <a:t>  </a:t>
            </a:r>
            <a:r>
              <a:rPr lang="en-US" altLang="zh-TW" dirty="0"/>
              <a:t>	0.26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n4.1 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醫療家數 </a:t>
            </a:r>
            <a:r>
              <a:rPr lang="en-US" altLang="zh-TW" dirty="0"/>
              <a:t>: 		-0.3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o7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老化指數 </a:t>
            </a:r>
            <a:r>
              <a:rPr lang="en-US" altLang="zh-TW" dirty="0"/>
              <a:t>: 		-0.3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M9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平均每人賦稅 </a:t>
            </a:r>
            <a:r>
              <a:rPr lang="en-US" altLang="zh-TW" dirty="0"/>
              <a:t>: 	-0.5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c5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犯罪人口率</a:t>
            </a:r>
            <a:r>
              <a:rPr lang="en-US" altLang="zh-TW" dirty="0"/>
              <a:t>(</a:t>
            </a:r>
            <a:r>
              <a:rPr lang="zh-TW" altLang="en-US" dirty="0"/>
              <a:t>人</a:t>
            </a:r>
            <a:r>
              <a:rPr lang="en-US" altLang="zh-TW" dirty="0"/>
              <a:t>/10</a:t>
            </a:r>
            <a:r>
              <a:rPr lang="zh-TW" altLang="en-US" dirty="0"/>
              <a:t>萬</a:t>
            </a:r>
            <a:r>
              <a:rPr lang="en-US" altLang="zh-TW" dirty="0"/>
              <a:t>) : 	-0.6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D10.2 = </a:t>
            </a:r>
            <a:r>
              <a:rPr lang="zh-TW" altLang="en-US" dirty="0"/>
              <a:t> 人口密度 </a:t>
            </a:r>
            <a:r>
              <a:rPr lang="en-US" altLang="zh-TW" dirty="0"/>
              <a:t>: 		-0.62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D8C228-3453-EFED-D415-E6B21DDC21D4}"/>
              </a:ext>
            </a:extLst>
          </p:cNvPr>
          <p:cNvSpPr txBox="1"/>
          <p:nvPr/>
        </p:nvSpPr>
        <p:spPr>
          <a:xfrm>
            <a:off x="6095997" y="1936981"/>
            <a:ext cx="40072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n4.2</a:t>
            </a:r>
            <a:r>
              <a:rPr lang="zh-TW" altLang="en-US" dirty="0"/>
              <a:t> </a:t>
            </a:r>
            <a:r>
              <a:rPr lang="en-US" altLang="zh-TW" dirty="0"/>
              <a:t> 	= </a:t>
            </a:r>
            <a:r>
              <a:rPr lang="zh-TW" altLang="en-US" dirty="0"/>
              <a:t> 護產機構數 </a:t>
            </a:r>
            <a:r>
              <a:rPr lang="en-US" altLang="zh-TW" dirty="0"/>
              <a:t>:	</a:t>
            </a:r>
            <a:r>
              <a:rPr lang="zh-TW" altLang="en-US" dirty="0"/>
              <a:t>    </a:t>
            </a:r>
            <a:r>
              <a:rPr lang="en-US" altLang="zh-TW" dirty="0"/>
              <a:t>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e2.2 </a:t>
            </a:r>
            <a:r>
              <a:rPr lang="zh-TW" altLang="en-US" dirty="0"/>
              <a:t> </a:t>
            </a:r>
            <a:r>
              <a:rPr lang="en-US" altLang="zh-TW" dirty="0"/>
              <a:t>	= </a:t>
            </a:r>
            <a:r>
              <a:rPr lang="zh-TW" altLang="en-US" dirty="0"/>
              <a:t> </a:t>
            </a:r>
            <a:r>
              <a:rPr lang="en-US" altLang="zh-TW" dirty="0"/>
              <a:t>109</a:t>
            </a:r>
            <a:r>
              <a:rPr lang="zh-TW" altLang="en-US" dirty="0"/>
              <a:t>年失業率 </a:t>
            </a:r>
            <a:r>
              <a:rPr lang="en-US" altLang="zh-TW" dirty="0"/>
              <a:t>:	</a:t>
            </a:r>
            <a:r>
              <a:rPr lang="zh-TW" altLang="en-US" dirty="0"/>
              <a:t>    </a:t>
            </a:r>
            <a:r>
              <a:rPr lang="en-US" altLang="zh-TW" dirty="0"/>
              <a:t> 0.12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H1.5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H1.6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V3</a:t>
            </a:r>
            <a:r>
              <a:rPr lang="zh-TW" altLang="en-US" dirty="0"/>
              <a:t>     </a:t>
            </a:r>
            <a:r>
              <a:rPr lang="en-US" altLang="zh-TW" dirty="0"/>
              <a:t>=</a:t>
            </a:r>
            <a:r>
              <a:rPr lang="zh-TW" altLang="en-US" dirty="0"/>
              <a:t>   耕地率 </a:t>
            </a:r>
            <a:r>
              <a:rPr lang="en-US" altLang="zh-TW" dirty="0"/>
              <a:t>:	</a:t>
            </a:r>
            <a:r>
              <a:rPr lang="zh-TW" altLang="en-US" dirty="0"/>
              <a:t>    </a:t>
            </a:r>
            <a:r>
              <a:rPr lang="en-US" altLang="zh-TW" dirty="0"/>
              <a:t> -0.007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H1.4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  </a:t>
            </a:r>
            <a:r>
              <a:rPr lang="en-US" altLang="zh-TW" dirty="0"/>
              <a:t> -0.01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H1.2 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  </a:t>
            </a:r>
            <a:r>
              <a:rPr lang="en-US" altLang="zh-TW" dirty="0"/>
              <a:t> -0.01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H1.3 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-0.01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H1.1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-0.02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E8</a:t>
            </a:r>
            <a:r>
              <a:rPr lang="zh-TW" altLang="en-US" dirty="0"/>
              <a:t>    </a:t>
            </a:r>
            <a:r>
              <a:rPr lang="en-US" altLang="zh-TW" dirty="0"/>
              <a:t>= </a:t>
            </a:r>
            <a:r>
              <a:rPr lang="zh-TW" altLang="en-US" dirty="0"/>
              <a:t> 政府歲出 </a:t>
            </a:r>
            <a:r>
              <a:rPr lang="en-US" altLang="zh-TW" dirty="0"/>
              <a:t>:	</a:t>
            </a:r>
            <a:r>
              <a:rPr lang="zh-TW" altLang="en-US" dirty="0"/>
              <a:t>     </a:t>
            </a:r>
            <a:r>
              <a:rPr lang="en-US" altLang="zh-TW" dirty="0"/>
              <a:t>-0.11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e2 </a:t>
            </a:r>
            <a:r>
              <a:rPr lang="zh-TW" altLang="en-US" dirty="0"/>
              <a:t>   </a:t>
            </a:r>
            <a:r>
              <a:rPr lang="en-US" altLang="zh-TW" dirty="0"/>
              <a:t>= </a:t>
            </a:r>
            <a:r>
              <a:rPr lang="zh-TW" altLang="en-US" dirty="0"/>
              <a:t> 失業率增加 </a:t>
            </a:r>
            <a:r>
              <a:rPr lang="en-US" altLang="zh-TW" dirty="0"/>
              <a:t>:</a:t>
            </a:r>
            <a:r>
              <a:rPr lang="zh-TW" altLang="en-US" dirty="0"/>
              <a:t>          </a:t>
            </a:r>
            <a:r>
              <a:rPr lang="en-US" altLang="zh-TW" dirty="0"/>
              <a:t>-0.14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I9 </a:t>
            </a:r>
            <a:r>
              <a:rPr lang="zh-TW" altLang="en-US" dirty="0"/>
              <a:t>    </a:t>
            </a:r>
            <a:r>
              <a:rPr lang="en-US" altLang="zh-TW" dirty="0"/>
              <a:t>= </a:t>
            </a:r>
            <a:r>
              <a:rPr lang="zh-TW" altLang="en-US" dirty="0"/>
              <a:t> 每戶可支配所得 </a:t>
            </a:r>
            <a:r>
              <a:rPr lang="en-US" altLang="zh-TW" dirty="0"/>
              <a:t>:</a:t>
            </a:r>
            <a:r>
              <a:rPr lang="zh-TW" altLang="en-US" dirty="0"/>
              <a:t>   </a:t>
            </a:r>
            <a:r>
              <a:rPr lang="en-US" altLang="zh-TW" dirty="0"/>
              <a:t>-0.17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0821D7-284C-34B2-9FEA-572E937DD423}"/>
              </a:ext>
            </a:extLst>
          </p:cNvPr>
          <p:cNvSpPr/>
          <p:nvPr/>
        </p:nvSpPr>
        <p:spPr>
          <a:xfrm>
            <a:off x="1526720" y="2248320"/>
            <a:ext cx="4398947" cy="1046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7CAC56-E695-5506-72E9-9C0BD2DCD6A0}"/>
              </a:ext>
            </a:extLst>
          </p:cNvPr>
          <p:cNvSpPr/>
          <p:nvPr/>
        </p:nvSpPr>
        <p:spPr>
          <a:xfrm>
            <a:off x="6095997" y="1784890"/>
            <a:ext cx="3908615" cy="8900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0DDCD5-459C-377D-3ED7-3344B3853386}"/>
              </a:ext>
            </a:extLst>
          </p:cNvPr>
          <p:cNvSpPr/>
          <p:nvPr/>
        </p:nvSpPr>
        <p:spPr>
          <a:xfrm>
            <a:off x="1526719" y="3404573"/>
            <a:ext cx="4398947" cy="14700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B17D9C-96DC-6738-CF50-74956656C453}"/>
              </a:ext>
            </a:extLst>
          </p:cNvPr>
          <p:cNvSpPr/>
          <p:nvPr/>
        </p:nvSpPr>
        <p:spPr>
          <a:xfrm>
            <a:off x="6095998" y="4914402"/>
            <a:ext cx="3908614" cy="99289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0A43C6-B1CD-5C82-DAAE-0946A61E9005}"/>
              </a:ext>
            </a:extLst>
          </p:cNvPr>
          <p:cNvSpPr/>
          <p:nvPr/>
        </p:nvSpPr>
        <p:spPr>
          <a:xfrm>
            <a:off x="6095997" y="2755678"/>
            <a:ext cx="3908615" cy="204044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597613-698F-0A0D-DA87-CB3BC8077AC5}"/>
              </a:ext>
            </a:extLst>
          </p:cNvPr>
          <p:cNvSpPr/>
          <p:nvPr/>
        </p:nvSpPr>
        <p:spPr>
          <a:xfrm>
            <a:off x="6095997" y="1803305"/>
            <a:ext cx="3908615" cy="8900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023430" y="235672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解釋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&amp;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 推測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B34C11-9127-B7B7-E97F-A777A1FAAC40}"/>
              </a:ext>
            </a:extLst>
          </p:cNvPr>
          <p:cNvSpPr txBox="1"/>
          <p:nvPr/>
        </p:nvSpPr>
        <p:spPr>
          <a:xfrm>
            <a:off x="575112" y="1164235"/>
            <a:ext cx="115093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D10.2 = </a:t>
            </a:r>
            <a:r>
              <a:rPr lang="zh-TW" altLang="en-US" dirty="0"/>
              <a:t> 人口密度 </a:t>
            </a:r>
            <a:r>
              <a:rPr lang="en-US" altLang="zh-TW" dirty="0"/>
              <a:t>: 		-0.62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人越少走越多人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地廣人稀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A10.1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平均每人居住面積 </a:t>
            </a:r>
            <a:r>
              <a:rPr lang="en-US" altLang="zh-TW" dirty="0"/>
              <a:t>: </a:t>
            </a:r>
            <a:r>
              <a:rPr lang="zh-TW" altLang="en-US" dirty="0"/>
              <a:t>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0.26</a:t>
            </a:r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住越大走越多人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交通 發展緩等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c5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犯罪人口率</a:t>
            </a:r>
            <a:r>
              <a:rPr lang="en-US" altLang="zh-TW" dirty="0"/>
              <a:t>(</a:t>
            </a:r>
            <a:r>
              <a:rPr lang="zh-TW" altLang="en-US" dirty="0"/>
              <a:t>人</a:t>
            </a:r>
            <a:r>
              <a:rPr lang="en-US" altLang="zh-TW" dirty="0"/>
              <a:t>/10</a:t>
            </a:r>
            <a:r>
              <a:rPr lang="zh-TW" altLang="en-US" dirty="0"/>
              <a:t>萬</a:t>
            </a:r>
            <a:r>
              <a:rPr lang="en-US" altLang="zh-TW" dirty="0"/>
              <a:t>) : 	-0.6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越小反而走越多人，都市 鄉下差別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M9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平均每人賦稅 </a:t>
            </a:r>
            <a:r>
              <a:rPr lang="en-US" altLang="zh-TW" dirty="0"/>
              <a:t>: 	-0.5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越小反而走越多人，可能受台北影響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都市便利性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稅赋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I9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每戶可支配所得 </a:t>
            </a:r>
            <a:r>
              <a:rPr lang="en-US" altLang="zh-TW" dirty="0"/>
              <a:t>:	-0.17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越小反而走越多人，可能受台北影響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都市便利性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稅赋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e2.1 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</a:t>
            </a:r>
            <a:r>
              <a:rPr lang="en-US" altLang="zh-TW" dirty="0"/>
              <a:t>108</a:t>
            </a:r>
            <a:r>
              <a:rPr lang="zh-TW" altLang="en-US" dirty="0"/>
              <a:t>年失業率 </a:t>
            </a:r>
            <a:r>
              <a:rPr lang="en-US" altLang="zh-TW" dirty="0"/>
              <a:t>:</a:t>
            </a:r>
            <a:r>
              <a:rPr lang="zh-TW" altLang="en-US" dirty="0"/>
              <a:t>            </a:t>
            </a:r>
            <a:r>
              <a:rPr lang="en-US" altLang="zh-TW" dirty="0"/>
              <a:t> 	</a:t>
            </a:r>
            <a:r>
              <a:rPr lang="zh-TW" altLang="en-US" dirty="0"/>
              <a:t> </a:t>
            </a:r>
            <a:r>
              <a:rPr lang="en-US" altLang="zh-TW" dirty="0"/>
              <a:t>0.35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越大走越多人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e2.2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</a:t>
            </a:r>
            <a:r>
              <a:rPr lang="en-US" altLang="zh-TW" dirty="0"/>
              <a:t>109</a:t>
            </a:r>
            <a:r>
              <a:rPr lang="zh-TW" altLang="en-US" dirty="0"/>
              <a:t>年失業率 </a:t>
            </a:r>
            <a:r>
              <a:rPr lang="en-US" altLang="zh-TW" dirty="0"/>
              <a:t>:	</a:t>
            </a:r>
            <a:r>
              <a:rPr lang="zh-TW" altLang="en-US" dirty="0"/>
              <a:t>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0.12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越大走越多人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o7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老化指數 </a:t>
            </a:r>
            <a:r>
              <a:rPr lang="en-US" altLang="zh-TW" dirty="0"/>
              <a:t>: 		-0.3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老年少 </a:t>
            </a:r>
            <a:r>
              <a:rPr lang="en-US" altLang="zh-TW" dirty="0">
                <a:sym typeface="Wingdings" panose="05000000000000000000" pitchFamily="2" charset="2"/>
              </a:rPr>
              <a:t>or </a:t>
            </a:r>
            <a:r>
              <a:rPr lang="zh-TW" altLang="en-US" dirty="0">
                <a:sym typeface="Wingdings" panose="05000000000000000000" pitchFamily="2" charset="2"/>
              </a:rPr>
              <a:t>幼年多</a:t>
            </a:r>
            <a:r>
              <a:rPr lang="en-US" altLang="zh-TW" dirty="0">
                <a:sym typeface="Wingdings" panose="05000000000000000000" pitchFamily="2" charset="2"/>
              </a:rPr>
              <a:t>)</a:t>
            </a:r>
            <a:r>
              <a:rPr lang="zh-TW" altLang="en-US" dirty="0">
                <a:sym typeface="Wingdings" panose="05000000000000000000" pitchFamily="2" charset="2"/>
              </a:rPr>
              <a:t>少，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反而走越多人，受台北生活不易影響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t6 </a:t>
            </a:r>
            <a:r>
              <a:rPr lang="zh-TW" altLang="en-US" dirty="0"/>
              <a:t>      </a:t>
            </a:r>
            <a:r>
              <a:rPr lang="en-US" altLang="zh-TW" dirty="0"/>
              <a:t>= </a:t>
            </a:r>
            <a:r>
              <a:rPr lang="zh-TW" altLang="en-US" dirty="0"/>
              <a:t> 平均交通意外發生數 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0.3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越大越危險走越多人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E8</a:t>
            </a:r>
            <a:r>
              <a:rPr lang="zh-TW" altLang="en-US" dirty="0"/>
              <a:t>  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政府歲出 </a:t>
            </a:r>
            <a:r>
              <a:rPr lang="en-US" altLang="zh-TW" dirty="0"/>
              <a:t>:</a:t>
            </a:r>
            <a:r>
              <a:rPr lang="zh-TW" altLang="en-US" dirty="0"/>
              <a:t>      </a:t>
            </a:r>
            <a:r>
              <a:rPr lang="en-US" altLang="zh-TW" dirty="0"/>
              <a:t>		-0.11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資源越少走越多人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n4.1 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醫療家數 </a:t>
            </a:r>
            <a:r>
              <a:rPr lang="en-US" altLang="zh-TW" dirty="0"/>
              <a:t>: 		-0.3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資源越少走越多人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n4.2</a:t>
            </a:r>
            <a:r>
              <a:rPr lang="zh-TW" altLang="en-US" dirty="0"/>
              <a:t> </a:t>
            </a:r>
            <a:r>
              <a:rPr lang="en-US" altLang="zh-TW" dirty="0"/>
              <a:t> 	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護產機構數 </a:t>
            </a:r>
            <a:r>
              <a:rPr lang="en-US" altLang="zh-TW" dirty="0"/>
              <a:t>:	</a:t>
            </a:r>
            <a:r>
              <a:rPr lang="zh-TW" altLang="en-US" dirty="0"/>
              <a:t>            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0.15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越多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老年人 安養院等，走越多人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移居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D98F7C-03DA-F0C6-F098-8FCC188A6C8C}"/>
              </a:ext>
            </a:extLst>
          </p:cNvPr>
          <p:cNvSpPr/>
          <p:nvPr/>
        </p:nvSpPr>
        <p:spPr>
          <a:xfrm>
            <a:off x="575112" y="1164236"/>
            <a:ext cx="4500678" cy="6338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18DCD3-2836-363A-5BA3-3ED3D35041A3}"/>
              </a:ext>
            </a:extLst>
          </p:cNvPr>
          <p:cNvSpPr/>
          <p:nvPr/>
        </p:nvSpPr>
        <p:spPr>
          <a:xfrm>
            <a:off x="575112" y="5291751"/>
            <a:ext cx="4500678" cy="6338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05E35D-36E4-37EA-7CE5-B70E0642877E}"/>
              </a:ext>
            </a:extLst>
          </p:cNvPr>
          <p:cNvSpPr/>
          <p:nvPr/>
        </p:nvSpPr>
        <p:spPr>
          <a:xfrm>
            <a:off x="575112" y="2533148"/>
            <a:ext cx="4500678" cy="6338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280093-649F-D0D2-0995-C150ACA0A7BA}"/>
              </a:ext>
            </a:extLst>
          </p:cNvPr>
          <p:cNvSpPr/>
          <p:nvPr/>
        </p:nvSpPr>
        <p:spPr>
          <a:xfrm>
            <a:off x="575112" y="3348513"/>
            <a:ext cx="4500678" cy="6338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77FCBC-E55C-B096-DE75-EDA165D5D631}"/>
              </a:ext>
            </a:extLst>
          </p:cNvPr>
          <p:cNvSpPr txBox="1"/>
          <p:nvPr/>
        </p:nvSpPr>
        <p:spPr>
          <a:xfrm>
            <a:off x="10230046" y="0"/>
            <a:ext cx="20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台北社會變遷獨大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023432" y="60268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解釋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&amp; 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推測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808EC4-53FD-EA4A-BA16-62A9155BE93F}"/>
              </a:ext>
            </a:extLst>
          </p:cNvPr>
          <p:cNvSpPr txBox="1"/>
          <p:nvPr/>
        </p:nvSpPr>
        <p:spPr>
          <a:xfrm>
            <a:off x="1842765" y="1598669"/>
            <a:ext cx="40072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H1.5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H1.6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V3</a:t>
            </a:r>
            <a:r>
              <a:rPr lang="zh-TW" altLang="en-US" dirty="0"/>
              <a:t>     </a:t>
            </a:r>
            <a:r>
              <a:rPr lang="en-US" altLang="zh-TW" dirty="0"/>
              <a:t>=</a:t>
            </a:r>
            <a:r>
              <a:rPr lang="zh-TW" altLang="en-US" dirty="0"/>
              <a:t>   耕地率 </a:t>
            </a:r>
            <a:r>
              <a:rPr lang="en-US" altLang="zh-TW" dirty="0"/>
              <a:t>:	</a:t>
            </a:r>
            <a:r>
              <a:rPr lang="zh-TW" altLang="en-US" dirty="0"/>
              <a:t>    </a:t>
            </a:r>
            <a:r>
              <a:rPr lang="en-US" altLang="zh-TW" dirty="0"/>
              <a:t> -0.007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H1.4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  </a:t>
            </a:r>
            <a:r>
              <a:rPr lang="en-US" altLang="zh-TW" dirty="0"/>
              <a:t> -0.01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H1.2 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  </a:t>
            </a:r>
            <a:r>
              <a:rPr lang="en-US" altLang="zh-TW" dirty="0"/>
              <a:t> -0.01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H1.3 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-0.01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H1.1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 房 </a:t>
            </a:r>
            <a:r>
              <a:rPr lang="en-US" altLang="zh-TW" dirty="0"/>
              <a:t>:		</a:t>
            </a:r>
            <a:r>
              <a:rPr lang="zh-TW" altLang="en-US" dirty="0"/>
              <a:t>    </a:t>
            </a:r>
            <a:r>
              <a:rPr lang="en-US" altLang="zh-TW" dirty="0"/>
              <a:t> -0.02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78EBB9-9705-993D-85DA-A288508F63A0}"/>
              </a:ext>
            </a:extLst>
          </p:cNvPr>
          <p:cNvSpPr/>
          <p:nvPr/>
        </p:nvSpPr>
        <p:spPr>
          <a:xfrm>
            <a:off x="1842765" y="1594177"/>
            <a:ext cx="3908615" cy="204044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A2AE23F-779E-017E-B024-7A58401A9C76}"/>
              </a:ext>
            </a:extLst>
          </p:cNvPr>
          <p:cNvSpPr txBox="1"/>
          <p:nvPr/>
        </p:nvSpPr>
        <p:spPr>
          <a:xfrm>
            <a:off x="5849989" y="1822247"/>
            <a:ext cx="44595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兩年太短 </a:t>
            </a:r>
            <a:r>
              <a:rPr lang="en-US" altLang="zh-TW" dirty="0"/>
              <a:t>,</a:t>
            </a:r>
            <a:r>
              <a:rPr lang="zh-TW" altLang="en-US" dirty="0"/>
              <a:t> 變化太小不足以影響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耕地率大致已固定 </a:t>
            </a:r>
            <a:r>
              <a:rPr lang="en-US" altLang="zh-TW" dirty="0"/>
              <a:t>,</a:t>
            </a:r>
            <a:r>
              <a:rPr lang="zh-TW" altLang="en-US" dirty="0"/>
              <a:t> 短時間難有變化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雖然相關性小 </a:t>
            </a:r>
            <a:r>
              <a:rPr lang="en-US" altLang="zh-TW" dirty="0"/>
              <a:t>,</a:t>
            </a:r>
            <a:r>
              <a:rPr lang="zh-TW" altLang="en-US" dirty="0"/>
              <a:t> 不用太注重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但還是想不出來可能理由</a:t>
            </a:r>
            <a:endParaRPr lang="en-US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ECFEC6-3CAB-9C21-FCF5-283430771A91}"/>
              </a:ext>
            </a:extLst>
          </p:cNvPr>
          <p:cNvSpPr txBox="1"/>
          <p:nvPr/>
        </p:nvSpPr>
        <p:spPr>
          <a:xfrm>
            <a:off x="1842765" y="3774136"/>
            <a:ext cx="38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e2 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zh-TW" altLang="en-US" dirty="0">
                <a:solidFill>
                  <a:srgbClr val="FF0000"/>
                </a:solidFill>
              </a:rPr>
              <a:t> 失業率增加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         </a:t>
            </a:r>
            <a:r>
              <a:rPr lang="en-US" altLang="zh-TW" dirty="0">
                <a:solidFill>
                  <a:srgbClr val="FF0000"/>
                </a:solidFill>
              </a:rPr>
              <a:t>-0.14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99D6A5-0E5E-E2C0-E576-78029D6775A3}"/>
              </a:ext>
            </a:extLst>
          </p:cNvPr>
          <p:cNvSpPr txBox="1"/>
          <p:nvPr/>
        </p:nvSpPr>
        <p:spPr>
          <a:xfrm>
            <a:off x="3006667" y="5103917"/>
            <a:ext cx="617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相關性搭配數字看的效果比較不易被誤導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直覺看圖 </a:t>
            </a:r>
            <a:r>
              <a:rPr lang="en-US" altLang="zh-TW" sz="2400" dirty="0"/>
              <a:t>,</a:t>
            </a:r>
            <a:r>
              <a:rPr lang="zh-TW" altLang="en-US" sz="2400" dirty="0"/>
              <a:t> 觀察細節看數字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5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906480" y="317370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參考資料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AC4FB7-677A-EEB0-5C6F-6DDD446E89D9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Biplot &amp;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熱圖 </a:t>
            </a:r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&amp;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平行座標圖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6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B106A9-C62D-762A-CA6A-AEF4D026A3DF}"/>
              </a:ext>
            </a:extLst>
          </p:cNvPr>
          <p:cNvSpPr/>
          <p:nvPr/>
        </p:nvSpPr>
        <p:spPr>
          <a:xfrm>
            <a:off x="932329" y="3155576"/>
            <a:ext cx="770965" cy="276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9C02FB-3F39-E033-5D1B-67A36387278D}"/>
              </a:ext>
            </a:extLst>
          </p:cNvPr>
          <p:cNvSpPr txBox="1"/>
          <p:nvPr/>
        </p:nvSpPr>
        <p:spPr>
          <a:xfrm>
            <a:off x="1084729" y="2061882"/>
            <a:ext cx="10022542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2"/>
              </a:rPr>
              <a:t>https://bookdown.org/tonykuoyj/eloquentr/dplyr.html#mutate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3"/>
              </a:rPr>
              <a:t>https://blog.csdn.net/six66667/article/details/84888644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4"/>
              </a:rPr>
              <a:t>https://www.twblogs.net/a/5c35ec0abd9eee35b3a56dd9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5"/>
              </a:rPr>
              <a:t>https://cran.r-project.org/web/packages/corrplot/vignettes/corrplot-intro.html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6"/>
              </a:rPr>
              <a:t>https://r-charts.com/ranking/parallel-coordinates/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7"/>
              </a:rPr>
              <a:t>https://r-charts.com/ranking/parallel-coordinates-ggplot2/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762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708267" y="301484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變數介紹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3383861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Introduction to variables.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8131120" y="301484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三個問題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EC8356-9B87-4CAE-88F1-06383D8F5085}"/>
              </a:ext>
            </a:extLst>
          </p:cNvPr>
          <p:cNvSpPr/>
          <p:nvPr/>
        </p:nvSpPr>
        <p:spPr>
          <a:xfrm>
            <a:off x="8131120" y="3383861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three questions.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708267" y="449623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結果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865256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Conclusion</a:t>
            </a:r>
            <a:r>
              <a: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8131120" y="44962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參考資料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EF232-8581-446F-8955-96B30500FB1F}"/>
              </a:ext>
            </a:extLst>
          </p:cNvPr>
          <p:cNvSpPr/>
          <p:nvPr/>
        </p:nvSpPr>
        <p:spPr>
          <a:xfrm>
            <a:off x="8131120" y="4865256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References.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400938" y="791623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r>
              <a:rPr lang="zh-TW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錄</a:t>
            </a:r>
            <a:endParaRPr lang="zh-CN" altLang="en-US" sz="44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618676" y="27567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4A5A69"/>
                </a:solidFill>
                <a:cs typeface="+mn-ea"/>
                <a:sym typeface="+mn-lt"/>
              </a:rPr>
              <a:t>謝謝大家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92A3B8"/>
                </a:solidFill>
                <a:cs typeface="+mn-ea"/>
                <a:sym typeface="+mn-lt"/>
              </a:rPr>
              <a:t>B082040005</a:t>
            </a:r>
            <a:r>
              <a:rPr lang="zh-TW" altLang="en-US" dirty="0">
                <a:solidFill>
                  <a:srgbClr val="92A3B8"/>
                </a:solidFill>
                <a:cs typeface="+mn-ea"/>
                <a:sym typeface="+mn-lt"/>
              </a:rPr>
              <a:t> 高念慈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>
            <a:extLst>
              <a:ext uri="{FF2B5EF4-FFF2-40B4-BE49-F238E27FC236}">
                <a16:creationId xmlns:a16="http://schemas.microsoft.com/office/drawing/2014/main" id="{33D2E804-EA35-2640-0256-032976188917}"/>
              </a:ext>
            </a:extLst>
          </p:cNvPr>
          <p:cNvSpPr txBox="1"/>
          <p:nvPr/>
        </p:nvSpPr>
        <p:spPr>
          <a:xfrm>
            <a:off x="2541180" y="4049438"/>
            <a:ext cx="71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資料視覺化期末報告  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2022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06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14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20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個縣市 </a:t>
            </a:r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&amp;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</a:t>
            </a:r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10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個變數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906480" y="317370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變數介紹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02164" y="46985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20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 個縣市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63666F-6DD6-C936-D62D-EAB244320B05}"/>
              </a:ext>
            </a:extLst>
          </p:cNvPr>
          <p:cNvSpPr txBox="1"/>
          <p:nvPr/>
        </p:nvSpPr>
        <p:spPr>
          <a:xfrm>
            <a:off x="292724" y="993070"/>
            <a:ext cx="12998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宜蘭縣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花蓮縣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南投縣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屏東縣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苗栗縣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桃園市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高雄市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基隆市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雲林縣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新北市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5B1ADC-D3F9-A493-F37B-C83E1F250967}"/>
              </a:ext>
            </a:extLst>
          </p:cNvPr>
          <p:cNvSpPr txBox="1"/>
          <p:nvPr/>
        </p:nvSpPr>
        <p:spPr>
          <a:xfrm>
            <a:off x="10599392" y="993070"/>
            <a:ext cx="12998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新竹市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新竹縣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嘉義市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嘉義縣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彰化縣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臺中市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臺北市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臺東縣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臺南市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澎湖縣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AB3AFF-E5BA-E631-F0E9-D424D2A4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29" y="1302123"/>
            <a:ext cx="7279341" cy="5199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B76ED0-A854-2B0A-9DF5-12C46D8BF643}"/>
              </a:ext>
            </a:extLst>
          </p:cNvPr>
          <p:cNvSpPr txBox="1"/>
          <p:nvPr/>
        </p:nvSpPr>
        <p:spPr>
          <a:xfrm>
            <a:off x="3201716" y="4838701"/>
            <a:ext cx="35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 </a:t>
            </a:r>
            <a:r>
              <a:rPr lang="en-US" altLang="zh-TW" dirty="0"/>
              <a:t>:</a:t>
            </a:r>
            <a:r>
              <a:rPr lang="zh-TW" altLang="en-US" dirty="0"/>
              <a:t> 同向變化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反向皆為直轄市</a:t>
            </a:r>
            <a:r>
              <a:rPr lang="en-US" altLang="zh-TW" dirty="0"/>
              <a:t>,</a:t>
            </a:r>
            <a:r>
              <a:rPr lang="zh-TW" altLang="en-US" dirty="0"/>
              <a:t>負的社會增加</a:t>
            </a:r>
            <a:endParaRPr lang="en-US" altLang="zh-TW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DE1E8D-D9F0-0C8F-F7AA-B1E6AAF997D7}"/>
              </a:ext>
            </a:extLst>
          </p:cNvPr>
          <p:cNvSpPr/>
          <p:nvPr/>
        </p:nvSpPr>
        <p:spPr>
          <a:xfrm>
            <a:off x="4616824" y="2814918"/>
            <a:ext cx="277905" cy="510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B9E737-F48C-2180-B7F2-492BBAEB8C8D}"/>
              </a:ext>
            </a:extLst>
          </p:cNvPr>
          <p:cNvSpPr/>
          <p:nvPr/>
        </p:nvSpPr>
        <p:spPr>
          <a:xfrm>
            <a:off x="7467601" y="2814918"/>
            <a:ext cx="277905" cy="510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FFEE1-9E6C-6988-6FDA-126461EE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" y="355225"/>
            <a:ext cx="10865224" cy="6111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508827-6005-1CE9-0CFF-9EC7135C746C}"/>
              </a:ext>
            </a:extLst>
          </p:cNvPr>
          <p:cNvSpPr/>
          <p:nvPr/>
        </p:nvSpPr>
        <p:spPr>
          <a:xfrm>
            <a:off x="4661646" y="1981198"/>
            <a:ext cx="510989" cy="842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20C0D-D8DE-F657-EC76-02939B0DB619}"/>
              </a:ext>
            </a:extLst>
          </p:cNvPr>
          <p:cNvSpPr/>
          <p:nvPr/>
        </p:nvSpPr>
        <p:spPr>
          <a:xfrm>
            <a:off x="10381129" y="1981197"/>
            <a:ext cx="510989" cy="842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5D6E83-238E-0587-B44E-5C322EFB600D}"/>
              </a:ext>
            </a:extLst>
          </p:cNvPr>
          <p:cNvSpPr txBox="1"/>
          <p:nvPr/>
        </p:nvSpPr>
        <p:spPr>
          <a:xfrm>
            <a:off x="1919763" y="4632514"/>
            <a:ext cx="281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台北居 </a:t>
            </a:r>
            <a:r>
              <a:rPr lang="en-US" altLang="zh-TW" dirty="0"/>
              <a:t>,</a:t>
            </a:r>
            <a:r>
              <a:rPr lang="zh-TW" altLang="en-US" dirty="0"/>
              <a:t> 大不易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以台北 </a:t>
            </a:r>
            <a:r>
              <a:rPr lang="en-US" altLang="zh-TW" dirty="0"/>
              <a:t>,</a:t>
            </a:r>
            <a:r>
              <a:rPr lang="zh-TW" altLang="en-US" dirty="0"/>
              <a:t> 往外</a:t>
            </a:r>
            <a:r>
              <a:rPr lang="en-US" altLang="zh-TW" dirty="0"/>
              <a:t>(</a:t>
            </a:r>
            <a:r>
              <a:rPr lang="zh-TW" altLang="en-US" dirty="0"/>
              <a:t>南</a:t>
            </a:r>
            <a:r>
              <a:rPr lang="en-US" altLang="zh-TW" dirty="0"/>
              <a:t>)</a:t>
            </a:r>
            <a:r>
              <a:rPr lang="zh-TW" altLang="en-US" dirty="0"/>
              <a:t>遷移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487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02165" y="445058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10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 個變數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BD3BD0-4DB8-36B7-FE70-57C2A248A6CF}"/>
              </a:ext>
            </a:extLst>
          </p:cNvPr>
          <p:cNvSpPr txBox="1"/>
          <p:nvPr/>
        </p:nvSpPr>
        <p:spPr>
          <a:xfrm>
            <a:off x="1112995" y="1211518"/>
            <a:ext cx="52878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108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109</a:t>
            </a:r>
            <a:r>
              <a:rPr lang="zh-TW" altLang="en-US" dirty="0"/>
              <a:t> 年社會變遷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zh-TW" altLang="en-US" dirty="0">
                <a:solidFill>
                  <a:srgbClr val="FF0000"/>
                </a:solidFill>
              </a:rPr>
              <a:t>變化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房價所得比 </a:t>
            </a:r>
            <a:r>
              <a:rPr lang="en-US" altLang="zh-TW" dirty="0"/>
              <a:t>: </a:t>
            </a:r>
            <a:r>
              <a:rPr lang="zh-TW" altLang="en-US" dirty="0"/>
              <a:t>每坪房價 </a:t>
            </a:r>
            <a:r>
              <a:rPr lang="en-US" altLang="zh-TW" dirty="0"/>
              <a:t>/</a:t>
            </a:r>
            <a:r>
              <a:rPr lang="zh-TW" altLang="en-US" dirty="0"/>
              <a:t> 每戶可支配所得中位數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108~109</a:t>
            </a:r>
            <a:r>
              <a:rPr lang="zh-TW" altLang="en-US" dirty="0"/>
              <a:t> 年 </a:t>
            </a:r>
            <a:r>
              <a:rPr lang="en-US" altLang="zh-TW" dirty="0"/>
              <a:t>&amp;</a:t>
            </a:r>
            <a:r>
              <a:rPr lang="zh-TW" altLang="en-US" dirty="0"/>
              <a:t> 是否含車位  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zh-TW" altLang="en-US" dirty="0">
                <a:sym typeface="Wingdings" panose="05000000000000000000" pitchFamily="2" charset="2"/>
              </a:rPr>
              <a:t> 項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 h1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房價所得比</a:t>
            </a:r>
            <a:r>
              <a:rPr lang="en-US" altLang="zh-TW" dirty="0"/>
              <a:t>(</a:t>
            </a:r>
            <a:r>
              <a:rPr lang="zh-TW" altLang="en-US" dirty="0"/>
              <a:t>是否含車位</a:t>
            </a:r>
            <a:r>
              <a:rPr lang="en-US" altLang="zh-TW" dirty="0"/>
              <a:t>)</a:t>
            </a:r>
            <a:r>
              <a:rPr lang="zh-TW" altLang="en-US" dirty="0"/>
              <a:t>變化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項 </a:t>
            </a:r>
            <a:r>
              <a:rPr lang="en-US" altLang="zh-TW" dirty="0">
                <a:solidFill>
                  <a:srgbClr val="FF0000"/>
                </a:solidFill>
              </a:rPr>
              <a:t>= h1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房價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108~109</a:t>
            </a:r>
            <a:r>
              <a:rPr lang="zh-TW" altLang="en-US" dirty="0"/>
              <a:t> 年 </a:t>
            </a:r>
            <a:r>
              <a:rPr lang="en-US" altLang="zh-TW" dirty="0"/>
              <a:t>&amp;</a:t>
            </a:r>
            <a:r>
              <a:rPr lang="zh-TW" altLang="en-US" dirty="0"/>
              <a:t> 是否含車位  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zh-TW" altLang="en-US" dirty="0">
                <a:sym typeface="Wingdings" panose="05000000000000000000" pitchFamily="2" charset="2"/>
              </a:rPr>
              <a:t> 項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 h1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房價所得比</a:t>
            </a:r>
            <a:r>
              <a:rPr lang="en-US" altLang="zh-TW" dirty="0"/>
              <a:t>(</a:t>
            </a:r>
            <a:r>
              <a:rPr lang="zh-TW" altLang="en-US" dirty="0"/>
              <a:t>是否含車位</a:t>
            </a:r>
            <a:r>
              <a:rPr lang="en-US" altLang="zh-TW" dirty="0"/>
              <a:t>)</a:t>
            </a:r>
            <a:r>
              <a:rPr lang="zh-TW" altLang="en-US" dirty="0"/>
              <a:t>變化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項 </a:t>
            </a:r>
            <a:r>
              <a:rPr lang="en-US" altLang="zh-TW" dirty="0">
                <a:solidFill>
                  <a:srgbClr val="FF0000"/>
                </a:solidFill>
              </a:rPr>
              <a:t>= h1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每戶可支配所得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I9</a:t>
            </a: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失業率 </a:t>
            </a:r>
            <a:r>
              <a:rPr lang="en-US" altLang="zh-TW" dirty="0"/>
              <a:t>: </a:t>
            </a:r>
            <a:r>
              <a:rPr lang="zh-TW" altLang="en-US" dirty="0"/>
              <a:t>失業人數 </a:t>
            </a:r>
            <a:r>
              <a:rPr lang="en-US" altLang="zh-TW" dirty="0"/>
              <a:t>/</a:t>
            </a:r>
            <a:r>
              <a:rPr lang="zh-TW" altLang="en-US" dirty="0"/>
              <a:t> 勞動力人數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108</a:t>
            </a:r>
            <a:r>
              <a:rPr lang="zh-TW" altLang="en-US" dirty="0"/>
              <a:t> 年失業率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e2.1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年失業率 </a:t>
            </a:r>
            <a:r>
              <a:rPr lang="en-US" altLang="zh-TW" dirty="0">
                <a:solidFill>
                  <a:srgbClr val="FF0000"/>
                </a:solidFill>
              </a:rPr>
              <a:t>= e2.2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失業率增加 </a:t>
            </a:r>
            <a:r>
              <a:rPr lang="en-US" altLang="zh-TW" dirty="0">
                <a:solidFill>
                  <a:srgbClr val="FF0000"/>
                </a:solidFill>
              </a:rPr>
              <a:t>= e2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產業 </a:t>
            </a:r>
            <a:r>
              <a:rPr lang="en-US" altLang="zh-TW" dirty="0"/>
              <a:t>: </a:t>
            </a:r>
            <a:r>
              <a:rPr lang="zh-TW" altLang="en-US" dirty="0"/>
              <a:t>耕地率 </a:t>
            </a:r>
            <a:r>
              <a:rPr lang="en-US" altLang="zh-TW" dirty="0"/>
              <a:t>:</a:t>
            </a:r>
            <a:r>
              <a:rPr lang="zh-TW" altLang="en-US" dirty="0"/>
              <a:t> 耕地面積占土地面積之百分比 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年耕地率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v3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B8C851-E68B-F40A-D905-45C2548E2D14}"/>
              </a:ext>
            </a:extLst>
          </p:cNvPr>
          <p:cNvSpPr txBox="1"/>
          <p:nvPr/>
        </p:nvSpPr>
        <p:spPr>
          <a:xfrm>
            <a:off x="6694000" y="1350017"/>
            <a:ext cx="48409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年醫療照護 </a:t>
            </a:r>
            <a:r>
              <a:rPr lang="en-US" altLang="zh-TW" dirty="0"/>
              <a:t>: </a:t>
            </a:r>
            <a:r>
              <a:rPr lang="zh-TW" altLang="en-US" dirty="0"/>
              <a:t>平均每千人可使用病床數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醫療家數 </a:t>
            </a:r>
            <a:r>
              <a:rPr lang="en-US" altLang="zh-TW" dirty="0">
                <a:solidFill>
                  <a:srgbClr val="FF0000"/>
                </a:solidFill>
              </a:rPr>
              <a:t>= n4.1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護產機構 </a:t>
            </a:r>
            <a:r>
              <a:rPr lang="en-US" altLang="zh-TW" dirty="0">
                <a:solidFill>
                  <a:srgbClr val="FF0000"/>
                </a:solidFill>
              </a:rPr>
              <a:t>= n4.2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年犯罪人口率</a:t>
            </a:r>
            <a:r>
              <a:rPr lang="en-US" altLang="zh-TW" dirty="0"/>
              <a:t>(</a:t>
            </a:r>
            <a:r>
              <a:rPr lang="zh-TW" altLang="en-US" dirty="0"/>
              <a:t>人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萬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FF0000"/>
                </a:solidFill>
              </a:rPr>
              <a:t>= c5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年交通意外發生件數 </a:t>
            </a:r>
            <a:r>
              <a:rPr lang="en-US" altLang="zh-TW" dirty="0"/>
              <a:t>/</a:t>
            </a:r>
            <a:r>
              <a:rPr lang="zh-TW" altLang="en-US" dirty="0"/>
              <a:t> 人口 </a:t>
            </a:r>
            <a:r>
              <a:rPr lang="en-US" altLang="zh-TW" dirty="0">
                <a:solidFill>
                  <a:srgbClr val="FF0000"/>
                </a:solidFill>
              </a:rPr>
              <a:t>= t6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年老化指數 </a:t>
            </a:r>
            <a:r>
              <a:rPr lang="en-US" altLang="zh-TW" dirty="0"/>
              <a:t>: (</a:t>
            </a:r>
            <a:r>
              <a:rPr lang="zh-TW" altLang="en-US" dirty="0"/>
              <a:t>老年 </a:t>
            </a:r>
            <a:r>
              <a:rPr lang="en-US" altLang="zh-TW" dirty="0"/>
              <a:t>/</a:t>
            </a:r>
            <a:r>
              <a:rPr lang="zh-TW" altLang="en-US" dirty="0"/>
              <a:t> 幼年</a:t>
            </a:r>
            <a:r>
              <a:rPr lang="en-US" altLang="zh-TW" dirty="0"/>
              <a:t>)*100 </a:t>
            </a:r>
            <a:r>
              <a:rPr lang="en-US" altLang="zh-TW" dirty="0">
                <a:solidFill>
                  <a:srgbClr val="FF0000"/>
                </a:solidFill>
              </a:rPr>
              <a:t>= o7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108</a:t>
            </a:r>
            <a:r>
              <a:rPr lang="zh-TW" altLang="en-US" dirty="0"/>
              <a:t> 年政府歲出 </a:t>
            </a:r>
            <a:r>
              <a:rPr lang="en-US" altLang="zh-TW" dirty="0">
                <a:solidFill>
                  <a:srgbClr val="FF0000"/>
                </a:solidFill>
              </a:rPr>
              <a:t>= E8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年平均每人賦稅 </a:t>
            </a:r>
            <a:r>
              <a:rPr lang="en-US" altLang="zh-TW" dirty="0">
                <a:solidFill>
                  <a:srgbClr val="FF0000"/>
                </a:solidFill>
              </a:rPr>
              <a:t>= M9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108</a:t>
            </a:r>
            <a:r>
              <a:rPr lang="zh-TW" altLang="en-US" dirty="0"/>
              <a:t> 年平均每人居住面積 </a:t>
            </a:r>
            <a:r>
              <a:rPr lang="en-US" altLang="zh-TW" dirty="0">
                <a:solidFill>
                  <a:srgbClr val="FF0000"/>
                </a:solidFill>
              </a:rPr>
              <a:t>= A10.1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109</a:t>
            </a:r>
            <a:r>
              <a:rPr lang="zh-TW" altLang="en-US" dirty="0"/>
              <a:t> 年人口密度 </a:t>
            </a:r>
            <a:r>
              <a:rPr lang="en-US" altLang="zh-TW" dirty="0">
                <a:solidFill>
                  <a:srgbClr val="FF0000"/>
                </a:solidFill>
              </a:rPr>
              <a:t>= A10.2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20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Biplot &amp;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熱圖 </a:t>
            </a:r>
            <a:r>
              <a:rPr lang="en-US" altLang="zh-TW" sz="1600" dirty="0">
                <a:solidFill>
                  <a:srgbClr val="92A3B8"/>
                </a:solidFill>
                <a:cs typeface="+mn-ea"/>
                <a:sym typeface="+mn-lt"/>
              </a:rPr>
              <a:t>&amp;</a:t>
            </a:r>
            <a:r>
              <a:rPr lang="zh-TW" altLang="en-US" sz="1600" dirty="0">
                <a:solidFill>
                  <a:srgbClr val="92A3B8"/>
                </a:solidFill>
                <a:cs typeface="+mn-ea"/>
                <a:sym typeface="+mn-lt"/>
              </a:rPr>
              <a:t> 平行座標圖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906480" y="317370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三個問題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454891" y="277570"/>
            <a:ext cx="52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地區在變數上 相似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or 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差異 行為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AFF787-E63A-8289-8871-39A4660C8CA6}"/>
              </a:ext>
            </a:extLst>
          </p:cNvPr>
          <p:cNvSpPr/>
          <p:nvPr/>
        </p:nvSpPr>
        <p:spPr>
          <a:xfrm>
            <a:off x="4473871" y="80079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cs typeface="+mn-ea"/>
                <a:sym typeface="+mn-lt"/>
              </a:rPr>
              <a:t>PCA  with  Biplot</a:t>
            </a:r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3E1E0E-F937-8F61-3125-9E52EF46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75" y="1238252"/>
            <a:ext cx="7479049" cy="5342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79714B-CE2C-80BA-CE25-B5543D444172}"/>
              </a:ext>
            </a:extLst>
          </p:cNvPr>
          <p:cNvSpPr/>
          <p:nvPr/>
        </p:nvSpPr>
        <p:spPr>
          <a:xfrm>
            <a:off x="4858870" y="2285999"/>
            <a:ext cx="331695" cy="2061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79D0F-D861-0C3E-F70C-48ADB1953858}"/>
              </a:ext>
            </a:extLst>
          </p:cNvPr>
          <p:cNvSpPr/>
          <p:nvPr/>
        </p:nvSpPr>
        <p:spPr>
          <a:xfrm>
            <a:off x="4356848" y="2680447"/>
            <a:ext cx="349624" cy="197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7977A1-4584-99EA-385F-5C20EE91D9C7}"/>
              </a:ext>
            </a:extLst>
          </p:cNvPr>
          <p:cNvSpPr/>
          <p:nvPr/>
        </p:nvSpPr>
        <p:spPr>
          <a:xfrm>
            <a:off x="5683623" y="2285999"/>
            <a:ext cx="331695" cy="2061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DDFAD1-8E49-D09D-3743-B8AD590E9AB6}"/>
              </a:ext>
            </a:extLst>
          </p:cNvPr>
          <p:cNvSpPr/>
          <p:nvPr/>
        </p:nvSpPr>
        <p:spPr>
          <a:xfrm>
            <a:off x="7333130" y="3101787"/>
            <a:ext cx="384995" cy="197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9858FF-C2BB-217D-2350-A02C9E4BDADB}"/>
              </a:ext>
            </a:extLst>
          </p:cNvPr>
          <p:cNvSpPr txBox="1"/>
          <p:nvPr/>
        </p:nvSpPr>
        <p:spPr>
          <a:xfrm>
            <a:off x="6686654" y="1349708"/>
            <a:ext cx="3148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變數 </a:t>
            </a:r>
            <a:r>
              <a:rPr lang="en-US" altLang="zh-TW" dirty="0"/>
              <a:t>&amp; </a:t>
            </a:r>
            <a:r>
              <a:rPr lang="zh-TW" altLang="en-US" dirty="0"/>
              <a:t>人口變動間的關係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變數間在各地區的關係 </a:t>
            </a:r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1CFF2538-2AC4-BE70-A227-9628AFF69DB3}"/>
              </a:ext>
            </a:extLst>
          </p:cNvPr>
          <p:cNvSpPr/>
          <p:nvPr/>
        </p:nvSpPr>
        <p:spPr>
          <a:xfrm>
            <a:off x="9448799" y="1954306"/>
            <a:ext cx="242049" cy="2470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946211" y="161809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變數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&amp;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 人口變動間的關係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1" y="685029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cs typeface="+mn-ea"/>
                <a:sym typeface="+mn-lt"/>
              </a:rPr>
              <a:t>Correlation Heatmap</a:t>
            </a:r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EAE65A-310F-568C-A545-A2542823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79" y="1062792"/>
            <a:ext cx="6161438" cy="5610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747317B-C108-56F8-CEBC-CA929565C34B}"/>
              </a:ext>
            </a:extLst>
          </p:cNvPr>
          <p:cNvSpPr/>
          <p:nvPr/>
        </p:nvSpPr>
        <p:spPr>
          <a:xfrm>
            <a:off x="8570259" y="3514165"/>
            <a:ext cx="606458" cy="1210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BF385A-6834-470E-130B-4DCE766FC127}"/>
              </a:ext>
            </a:extLst>
          </p:cNvPr>
          <p:cNvSpPr txBox="1"/>
          <p:nvPr/>
        </p:nvSpPr>
        <p:spPr>
          <a:xfrm>
            <a:off x="0" y="6073170"/>
            <a:ext cx="31017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/>
              <a:t>變數間在各地區的關係</a:t>
            </a:r>
          </a:p>
          <a:p>
            <a:pPr algn="r"/>
            <a:endParaRPr lang="en-US" altLang="zh-TW" sz="1500" dirty="0"/>
          </a:p>
          <a:p>
            <a:r>
              <a:rPr lang="zh-TW" altLang="en-US" sz="1500" dirty="0"/>
              <a:t>地區在變數上 相似 </a:t>
            </a:r>
            <a:r>
              <a:rPr lang="en-US" altLang="zh-TW" sz="1500" dirty="0"/>
              <a:t>or </a:t>
            </a:r>
            <a:r>
              <a:rPr lang="zh-TW" altLang="en-US" sz="1500" dirty="0"/>
              <a:t>差異 行為</a:t>
            </a:r>
          </a:p>
        </p:txBody>
      </p:sp>
      <p:sp>
        <p:nvSpPr>
          <p:cNvPr id="8" name="乘號 7">
            <a:extLst>
              <a:ext uri="{FF2B5EF4-FFF2-40B4-BE49-F238E27FC236}">
                <a16:creationId xmlns:a16="http://schemas.microsoft.com/office/drawing/2014/main" id="{2B999E2D-9B51-68DD-BF0B-AB0D9A22152D}"/>
              </a:ext>
            </a:extLst>
          </p:cNvPr>
          <p:cNvSpPr/>
          <p:nvPr/>
        </p:nvSpPr>
        <p:spPr>
          <a:xfrm>
            <a:off x="2186973" y="6106127"/>
            <a:ext cx="242049" cy="2470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DABEAB9C-0C93-0F11-6D50-7722C35A9800}"/>
              </a:ext>
            </a:extLst>
          </p:cNvPr>
          <p:cNvSpPr/>
          <p:nvPr/>
        </p:nvSpPr>
        <p:spPr>
          <a:xfrm>
            <a:off x="2601126" y="6106127"/>
            <a:ext cx="242049" cy="2470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8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1295</Words>
  <Application>Microsoft Office PowerPoint</Application>
  <PresentationFormat>寬螢幕</PresentationFormat>
  <Paragraphs>216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微软雅黑</vt:lpstr>
      <vt:lpstr>包图简圆体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B082040005</cp:lastModifiedBy>
  <cp:revision>59</cp:revision>
  <dcterms:created xsi:type="dcterms:W3CDTF">2020-01-03T06:53:11Z</dcterms:created>
  <dcterms:modified xsi:type="dcterms:W3CDTF">2022-06-13T05:36:34Z</dcterms:modified>
</cp:coreProperties>
</file>