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</p:sldMasterIdLst>
  <p:notesMasterIdLst>
    <p:notesMasterId r:id="rId21"/>
  </p:notesMasterIdLst>
  <p:sldIdLst>
    <p:sldId id="256" r:id="rId3"/>
    <p:sldId id="323" r:id="rId4"/>
    <p:sldId id="325" r:id="rId5"/>
    <p:sldId id="260" r:id="rId6"/>
    <p:sldId id="261" r:id="rId7"/>
    <p:sldId id="258" r:id="rId8"/>
    <p:sldId id="259" r:id="rId9"/>
    <p:sldId id="265" r:id="rId10"/>
    <p:sldId id="294" r:id="rId11"/>
    <p:sldId id="266" r:id="rId12"/>
    <p:sldId id="326" r:id="rId13"/>
    <p:sldId id="267" r:id="rId14"/>
    <p:sldId id="328" r:id="rId15"/>
    <p:sldId id="269" r:id="rId16"/>
    <p:sldId id="268" r:id="rId17"/>
    <p:sldId id="329" r:id="rId18"/>
    <p:sldId id="330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039D13E-F50B-4AA5-96D6-FE0750899173}">
          <p14:sldIdLst>
            <p14:sldId id="256"/>
            <p14:sldId id="323"/>
            <p14:sldId id="325"/>
            <p14:sldId id="260"/>
            <p14:sldId id="261"/>
            <p14:sldId id="258"/>
            <p14:sldId id="259"/>
            <p14:sldId id="265"/>
            <p14:sldId id="294"/>
            <p14:sldId id="266"/>
            <p14:sldId id="326"/>
            <p14:sldId id="267"/>
            <p14:sldId id="328"/>
            <p14:sldId id="269"/>
            <p14:sldId id="26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9AC6C-2A61-43E3-A7BB-44A4C6A3AB7C}" v="545" dt="2020-12-26T05:14:07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0598B-CAA3-499F-B897-128C6DE816E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C55B4-B95C-4DE4-910F-D0ADA3FE6A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4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3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9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8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44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0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8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9C89D-488A-4ACF-BCEC-E1CFFFE0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257E6D-D0C0-4A08-B9AB-FE3132DE5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1A88A6-2326-40DD-9D41-14604A6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B2D277-09A5-45BA-8E70-35ACD04D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11C375-5546-44E7-850D-92D14B82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393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23E2E-1A36-4F6F-92CC-AC702FB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27AAD-1124-4645-93B1-5B89E542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99C07-8700-4D9F-8B8D-0B28A6FC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2141B7-8429-4FAC-BFC2-74059760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907A7A-1D49-41B7-87D2-2C52A7CD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07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19F85-FA82-4B98-A891-97C2FDE0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1701E-A7D9-4675-9620-72C3ECBC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5E388D-1A72-4808-8289-B7FB2D39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C9B4C1-C250-4012-9CDF-5BF258F4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623BC-5DF1-4D58-8700-FF22F7AD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62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A3754-A4AB-4A8C-8913-82E59EC6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2BB29-2BEC-4AAA-9B86-25DBB6286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9A695D-5309-423E-B9E4-B71D77B21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486859-2A0E-473F-B49A-37D4498E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45F67-E25B-4934-B87E-E5101393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DC9BD-6E7B-4D94-9561-EECE3546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1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24A16-4C12-4317-AA0B-94CA5DA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F90B4B-9DC8-445B-8EAC-D5F436F50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61CFEC-22AF-41AB-9E6D-ACBEBAC6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44FC92-E38C-4316-ACA5-D47F15ED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AAAB8A-FCA2-4FB5-955F-768E5C478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933788-0366-466D-AC14-BF9D2C81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DED911-C0D5-41EB-8977-7AAAC85E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BC17FA-BC27-4C3E-8B3D-0843855B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88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369F9-65F6-4406-A225-269F681F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C8A1FD-597F-4016-A9CD-E3D24748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43D100-6C58-475D-A33B-7386DAFC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67F467-B7A4-4974-BEAD-D5C71E1B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42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23B512-7956-4229-9C59-35403F86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2A6D5-21C0-4F0F-BB83-C7B0A344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7CDAAC-18D7-4B53-8111-9BEB86C1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989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631E2-A423-49CC-858C-382ABD43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A4F5B-938A-4F8D-885B-CFFCC78D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72F6C0-52EC-4389-8A1A-31DC8EEE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4CF156-6EA5-4CD1-8EB4-D49DC932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44FAFA-93A5-40CD-9C68-E9580588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9BC8E8-2FA6-4FCB-8FB3-0D148F0C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76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77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36DC1-C8FC-4522-9C2E-1B877E21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EBA3F6-1F6C-4AEA-8B90-5650F7B1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138E57-F14E-425B-8C74-2A9C455D3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188593-DDEF-4B60-9AA6-2C5E71D3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A549E3-8C3F-462F-A10E-0FCCB422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E0E675-4B80-424D-9BE1-244AAE8C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628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D4A98-E857-4A13-9891-3E32C03D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CE49B6-F0F8-4781-AD12-C4C8C1CEE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5F0B-2EA1-4A68-9B5B-073A344F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74F0FB-6481-4D3B-87D3-CDB1758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785653-3926-465C-954A-65FAACEE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247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AAB3E0-E280-4FD7-BE9D-A2BA9DB9C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D5F34B-0725-4D19-849B-11C256BF7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7F4CEF-72E5-479E-A6B6-F80DB447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519FC-F959-4BD5-95C2-405FA4DB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B4F93-0F7D-4FA2-BBDD-5F6846C4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5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15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4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90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96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4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D4F9D6-F459-4373-AC5F-15D945C0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C7BFBA-7775-49AA-B4AC-B25CFFCC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63F69E-6D1B-43AE-9BC0-07558B65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485A-3BBD-40A2-91C8-85E3BD00970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3AFA1-6B3D-49D8-85AF-0C931A9E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5CAD4-FD35-4A37-B100-2FF23ACDE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93FB-FC1D-494A-8EE1-F19BA3C62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23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3.xml"/><Relationship Id="rId7" Type="http://schemas.openxmlformats.org/officeDocument/2006/relationships/hyperlink" Target="https://pxhere.com/ja/photo/152387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1A4C60-EA34-4C2C-A024-E8B9E86B6628}"/>
              </a:ext>
            </a:extLst>
          </p:cNvPr>
          <p:cNvSpPr/>
          <p:nvPr/>
        </p:nvSpPr>
        <p:spPr>
          <a:xfrm>
            <a:off x="2098312" y="1818613"/>
            <a:ext cx="75713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財務管理期末報告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F1BB0-D431-4893-B03B-88160E0BDEF3}"/>
              </a:ext>
            </a:extLst>
          </p:cNvPr>
          <p:cNvSpPr/>
          <p:nvPr/>
        </p:nvSpPr>
        <p:spPr>
          <a:xfrm>
            <a:off x="1307175" y="4796135"/>
            <a:ext cx="9577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鄭宸祐</a:t>
            </a:r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陳世鈞</a:t>
            </a:r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高念慈</a:t>
            </a:r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賴俊銓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E8C58-E12F-4143-B25D-957266053B3A}"/>
              </a:ext>
            </a:extLst>
          </p:cNvPr>
          <p:cNvSpPr/>
          <p:nvPr/>
        </p:nvSpPr>
        <p:spPr>
          <a:xfrm>
            <a:off x="2831757" y="3697667"/>
            <a:ext cx="58658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12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AF2DC-3241-469F-90C2-44223CDF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基本情境假設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12194-E76E-4011-954D-F8D24B9D73D5}"/>
              </a:ext>
            </a:extLst>
          </p:cNvPr>
          <p:cNvSpPr txBox="1"/>
          <p:nvPr/>
        </p:nvSpPr>
        <p:spPr>
          <a:xfrm>
            <a:off x="838199" y="1690688"/>
            <a:ext cx="1225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三、銷售預測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通過美國大麻葉來客消費平均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90</a:t>
            </a:r>
            <a:r>
              <a:rPr lang="zh-CN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美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元，售價為進價的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1.8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倍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	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8B9E48C-B1AE-4116-A29E-01927F58B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86681"/>
              </p:ext>
            </p:extLst>
          </p:nvPr>
        </p:nvGraphicFramePr>
        <p:xfrm>
          <a:off x="838197" y="2316479"/>
          <a:ext cx="10515601" cy="437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736">
                  <a:extLst>
                    <a:ext uri="{9D8B030D-6E8A-4147-A177-3AD203B41FA5}">
                      <a16:colId xmlns:a16="http://schemas.microsoft.com/office/drawing/2014/main" val="2108701336"/>
                    </a:ext>
                  </a:extLst>
                </a:gridCol>
                <a:gridCol w="2122130">
                  <a:extLst>
                    <a:ext uri="{9D8B030D-6E8A-4147-A177-3AD203B41FA5}">
                      <a16:colId xmlns:a16="http://schemas.microsoft.com/office/drawing/2014/main" val="2761971299"/>
                    </a:ext>
                  </a:extLst>
                </a:gridCol>
                <a:gridCol w="2438045">
                  <a:extLst>
                    <a:ext uri="{9D8B030D-6E8A-4147-A177-3AD203B41FA5}">
                      <a16:colId xmlns:a16="http://schemas.microsoft.com/office/drawing/2014/main" val="3498251682"/>
                    </a:ext>
                  </a:extLst>
                </a:gridCol>
                <a:gridCol w="556625">
                  <a:extLst>
                    <a:ext uri="{9D8B030D-6E8A-4147-A177-3AD203B41FA5}">
                      <a16:colId xmlns:a16="http://schemas.microsoft.com/office/drawing/2014/main" val="815255154"/>
                    </a:ext>
                  </a:extLst>
                </a:gridCol>
                <a:gridCol w="2470020">
                  <a:extLst>
                    <a:ext uri="{9D8B030D-6E8A-4147-A177-3AD203B41FA5}">
                      <a16:colId xmlns:a16="http://schemas.microsoft.com/office/drawing/2014/main" val="1653477603"/>
                    </a:ext>
                  </a:extLst>
                </a:gridCol>
                <a:gridCol w="2438045">
                  <a:extLst>
                    <a:ext uri="{9D8B030D-6E8A-4147-A177-3AD203B41FA5}">
                      <a16:colId xmlns:a16="http://schemas.microsoft.com/office/drawing/2014/main" val="3391333787"/>
                    </a:ext>
                  </a:extLst>
                </a:gridCol>
              </a:tblGrid>
              <a:tr h="541616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品項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品項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價格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171757"/>
                  </a:ext>
                </a:extLst>
              </a:tr>
              <a:tr h="773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CBD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油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CN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en-US" altLang="zh-CN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500mg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</a:t>
                      </a:r>
                      <a:endParaRPr lang="zh-TW" altLang="en-US" sz="24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大麻沐浴乳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(2.26pound)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88515"/>
                  </a:ext>
                </a:extLst>
              </a:tr>
              <a:tr h="773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大麻子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(18ounce)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CBD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寵物用品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085214"/>
                  </a:ext>
                </a:extLst>
              </a:tr>
              <a:tr h="541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CBD+THC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汽水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CBD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噴霧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582471"/>
                  </a:ext>
                </a:extLst>
              </a:tr>
              <a:tr h="773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THC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咖啡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大麻茶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(30g)(0.48gCBD)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88951"/>
                  </a:ext>
                </a:extLst>
              </a:tr>
              <a:tr h="773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大麻保養品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大麻巧克力（</a:t>
                      </a:r>
                      <a:r>
                        <a:rPr lang="en-US" altLang="zh-CN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120</a:t>
                      </a:r>
                      <a:r>
                        <a:rPr lang="zh-CN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毫克）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32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59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4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581043F-0E89-47DC-A9DF-DF2A3EFF3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1" y="-1"/>
            <a:ext cx="12188238" cy="685800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56ED1DD-A4B5-42DA-A41D-BA679C951730}"/>
              </a:ext>
            </a:extLst>
          </p:cNvPr>
          <p:cNvSpPr/>
          <p:nvPr/>
        </p:nvSpPr>
        <p:spPr>
          <a:xfrm>
            <a:off x="721062" y="741531"/>
            <a:ext cx="10893848" cy="55669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ea typeface="微软雅黑" panose="020B0503020204020204" pitchFamily="34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1009005" y="1055559"/>
            <a:ext cx="3551299" cy="479905"/>
            <a:chOff x="5349226" y="2010956"/>
            <a:chExt cx="4272984" cy="670899"/>
          </a:xfrm>
          <a:solidFill>
            <a:schemeClr val="accent1"/>
          </a:solidFill>
        </p:grpSpPr>
        <p:sp>
          <p:nvSpPr>
            <p:cNvPr id="6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9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9886" y="2059649"/>
              <a:ext cx="1946506" cy="53048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lvl="0"/>
              <a:r>
                <a:rPr lang="zh-TW" altLang="en-US" sz="1866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基本情境假設</a:t>
              </a:r>
              <a:endParaRPr lang="zh-CN" altLang="zh-CN" sz="18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6B85C9C-8480-421D-960B-BF85C284672A}"/>
              </a:ext>
            </a:extLst>
          </p:cNvPr>
          <p:cNvGraphicFramePr>
            <a:graphicFrameLocks noGrp="1"/>
          </p:cNvGraphicFramePr>
          <p:nvPr/>
        </p:nvGraphicFramePr>
        <p:xfrm>
          <a:off x="1367048" y="3216598"/>
          <a:ext cx="9601879" cy="286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97">
                  <a:extLst>
                    <a:ext uri="{9D8B030D-6E8A-4147-A177-3AD203B41FA5}">
                      <a16:colId xmlns:a16="http://schemas.microsoft.com/office/drawing/2014/main" val="1722181492"/>
                    </a:ext>
                  </a:extLst>
                </a:gridCol>
                <a:gridCol w="1371697">
                  <a:extLst>
                    <a:ext uri="{9D8B030D-6E8A-4147-A177-3AD203B41FA5}">
                      <a16:colId xmlns:a16="http://schemas.microsoft.com/office/drawing/2014/main" val="2938911810"/>
                    </a:ext>
                  </a:extLst>
                </a:gridCol>
                <a:gridCol w="1371697">
                  <a:extLst>
                    <a:ext uri="{9D8B030D-6E8A-4147-A177-3AD203B41FA5}">
                      <a16:colId xmlns:a16="http://schemas.microsoft.com/office/drawing/2014/main" val="778462498"/>
                    </a:ext>
                  </a:extLst>
                </a:gridCol>
                <a:gridCol w="1371697">
                  <a:extLst>
                    <a:ext uri="{9D8B030D-6E8A-4147-A177-3AD203B41FA5}">
                      <a16:colId xmlns:a16="http://schemas.microsoft.com/office/drawing/2014/main" val="3419732769"/>
                    </a:ext>
                  </a:extLst>
                </a:gridCol>
                <a:gridCol w="1371697">
                  <a:extLst>
                    <a:ext uri="{9D8B030D-6E8A-4147-A177-3AD203B41FA5}">
                      <a16:colId xmlns:a16="http://schemas.microsoft.com/office/drawing/2014/main" val="1523371656"/>
                    </a:ext>
                  </a:extLst>
                </a:gridCol>
                <a:gridCol w="1371697">
                  <a:extLst>
                    <a:ext uri="{9D8B030D-6E8A-4147-A177-3AD203B41FA5}">
                      <a16:colId xmlns:a16="http://schemas.microsoft.com/office/drawing/2014/main" val="1122877405"/>
                    </a:ext>
                  </a:extLst>
                </a:gridCol>
                <a:gridCol w="1371697">
                  <a:extLst>
                    <a:ext uri="{9D8B030D-6E8A-4147-A177-3AD203B41FA5}">
                      <a16:colId xmlns:a16="http://schemas.microsoft.com/office/drawing/2014/main" val="1959934832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人力成本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人數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工作天數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總工時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薪資</a:t>
                      </a:r>
                      <a:r>
                        <a:rPr lang="en-US" altLang="zh-TW" sz="1900" dirty="0"/>
                        <a:t>(</a:t>
                      </a:r>
                      <a:r>
                        <a:rPr lang="zh-TW" altLang="en-US" sz="1900" dirty="0"/>
                        <a:t>月</a:t>
                      </a:r>
                      <a:r>
                        <a:rPr lang="en-US" altLang="zh-TW" sz="1900" dirty="0"/>
                        <a:t>)</a:t>
                      </a:r>
                      <a:endParaRPr lang="zh-TW" altLang="en-US" sz="19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合計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備註</a:t>
                      </a:r>
                    </a:p>
                  </a:txBody>
                  <a:tcPr marL="121882" marR="121882" marT="60941" marB="60941"/>
                </a:tc>
                <a:extLst>
                  <a:ext uri="{0D108BD9-81ED-4DB2-BD59-A6C34878D82A}">
                    <a16:rowId xmlns:a16="http://schemas.microsoft.com/office/drawing/2014/main" val="2851931349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正職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176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4000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8000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每周工作</a:t>
                      </a:r>
                      <a:r>
                        <a:rPr lang="en-US" altLang="zh-TW" sz="1900" dirty="0"/>
                        <a:t>40</a:t>
                      </a:r>
                      <a:r>
                        <a:rPr lang="zh-TW" altLang="en-US" sz="1900" dirty="0"/>
                        <a:t>小時</a:t>
                      </a:r>
                    </a:p>
                  </a:txBody>
                  <a:tcPr marL="121882" marR="121882" marT="60941" marB="60941"/>
                </a:tc>
                <a:extLst>
                  <a:ext uri="{0D108BD9-81ED-4DB2-BD59-A6C34878D82A}">
                    <a16:rowId xmlns:a16="http://schemas.microsoft.com/office/drawing/2014/main" val="1862273301"/>
                  </a:ext>
                </a:extLst>
              </a:tr>
              <a:tr h="6906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工讀生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28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112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時薪每小時</a:t>
                      </a:r>
                      <a:r>
                        <a:rPr lang="en-US" altLang="zh-TW" sz="1900" dirty="0"/>
                        <a:t>13</a:t>
                      </a:r>
                      <a:r>
                        <a:rPr lang="zh-TW" altLang="en-US" sz="1900" dirty="0"/>
                        <a:t>美元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1456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900" dirty="0"/>
                        <a:t>兩人時數共</a:t>
                      </a:r>
                      <a:r>
                        <a:rPr lang="en-US" altLang="zh-TW" sz="1900" dirty="0"/>
                        <a:t>112</a:t>
                      </a:r>
                      <a:r>
                        <a:rPr lang="zh-TW" altLang="en-US" sz="1900" dirty="0"/>
                        <a:t>小時</a:t>
                      </a:r>
                    </a:p>
                  </a:txBody>
                  <a:tcPr marL="121882" marR="121882" marT="60941" marB="60941"/>
                </a:tc>
                <a:extLst>
                  <a:ext uri="{0D108BD9-81ED-4DB2-BD59-A6C34878D82A}">
                    <a16:rowId xmlns:a16="http://schemas.microsoft.com/office/drawing/2014/main" val="752852536"/>
                  </a:ext>
                </a:extLst>
              </a:tr>
              <a:tr h="487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合計</a:t>
                      </a:r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288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9456</a:t>
                      </a:r>
                      <a:endParaRPr lang="zh-TW" altLang="en-US" sz="2400" dirty="0"/>
                    </a:p>
                  </a:txBody>
                  <a:tcPr marL="121882" marR="121882" marT="60941" marB="6094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121882" marR="121882" marT="60941" marB="60941"/>
                </a:tc>
                <a:extLst>
                  <a:ext uri="{0D108BD9-81ED-4DB2-BD59-A6C34878D82A}">
                    <a16:rowId xmlns:a16="http://schemas.microsoft.com/office/drawing/2014/main" val="2224602504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F1BB410-32D2-47BF-AE4F-A16B9C6D64B4}"/>
              </a:ext>
            </a:extLst>
          </p:cNvPr>
          <p:cNvCxnSpPr>
            <a:cxnSpLocks/>
          </p:cNvCxnSpPr>
          <p:nvPr/>
        </p:nvCxnSpPr>
        <p:spPr>
          <a:xfrm flipV="1">
            <a:off x="2124954" y="2876669"/>
            <a:ext cx="808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8467D14-632B-4B02-8D2B-828230298BCA}"/>
              </a:ext>
            </a:extLst>
          </p:cNvPr>
          <p:cNvSpPr txBox="1"/>
          <p:nvPr/>
        </p:nvSpPr>
        <p:spPr>
          <a:xfrm flipH="1">
            <a:off x="6096001" y="1125224"/>
            <a:ext cx="5352829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6" dirty="0">
                <a:latin typeface="+mj-ea"/>
                <a:ea typeface="+mj-ea"/>
              </a:rPr>
              <a:t>人事成本</a:t>
            </a:r>
            <a:r>
              <a:rPr lang="en-US" altLang="zh-TW" sz="1866" dirty="0">
                <a:latin typeface="+mj-ea"/>
                <a:ea typeface="+mj-ea"/>
              </a:rPr>
              <a:t>:</a:t>
            </a:r>
            <a:r>
              <a:rPr lang="zh-TW" altLang="en-US" sz="1866" dirty="0">
                <a:latin typeface="+mj-ea"/>
                <a:ea typeface="+mj-ea"/>
              </a:rPr>
              <a:t>每日至少一位正職一位工讀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138C71-0B63-444C-95D5-50BA7CB32DF9}"/>
              </a:ext>
            </a:extLst>
          </p:cNvPr>
          <p:cNvSpPr txBox="1"/>
          <p:nvPr/>
        </p:nvSpPr>
        <p:spPr>
          <a:xfrm>
            <a:off x="2208769" y="2836466"/>
            <a:ext cx="846232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66" dirty="0"/>
              <a:t>11:00</a:t>
            </a:r>
            <a:r>
              <a:rPr lang="zh-TW" altLang="en-US" sz="1866" dirty="0"/>
              <a:t>                                    </a:t>
            </a:r>
            <a:r>
              <a:rPr lang="en-US" altLang="zh-TW" sz="1866" dirty="0"/>
              <a:t>15:00</a:t>
            </a:r>
            <a:r>
              <a:rPr lang="zh-TW" altLang="en-US" sz="1866" dirty="0"/>
              <a:t>              </a:t>
            </a:r>
            <a:r>
              <a:rPr lang="en-US" altLang="zh-TW" sz="1866" dirty="0"/>
              <a:t>17:00</a:t>
            </a:r>
            <a:r>
              <a:rPr lang="zh-TW" altLang="en-US" sz="1866" dirty="0"/>
              <a:t>               </a:t>
            </a:r>
            <a:r>
              <a:rPr lang="en-US" altLang="zh-TW" sz="1866" dirty="0"/>
              <a:t>19:00</a:t>
            </a:r>
            <a:r>
              <a:rPr lang="zh-TW" altLang="en-US" sz="1866" dirty="0"/>
              <a:t>                          </a:t>
            </a:r>
            <a:r>
              <a:rPr lang="en-US" altLang="zh-TW" sz="1866" dirty="0"/>
              <a:t>23:00</a:t>
            </a:r>
            <a:endParaRPr lang="zh-TW" altLang="en-US" sz="1866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A702E5E1-275E-4114-A851-6057A9E4F684}"/>
              </a:ext>
            </a:extLst>
          </p:cNvPr>
          <p:cNvSpPr/>
          <p:nvPr/>
        </p:nvSpPr>
        <p:spPr>
          <a:xfrm>
            <a:off x="2544702" y="2695839"/>
            <a:ext cx="70823" cy="169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D45C6DA5-2F22-4246-8B58-B4C669607F30}"/>
              </a:ext>
            </a:extLst>
          </p:cNvPr>
          <p:cNvSpPr/>
          <p:nvPr/>
        </p:nvSpPr>
        <p:spPr>
          <a:xfrm>
            <a:off x="4992218" y="2696070"/>
            <a:ext cx="70823" cy="169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2FD3D7B0-0F8F-4258-B3F3-7FD1479CFF38}"/>
              </a:ext>
            </a:extLst>
          </p:cNvPr>
          <p:cNvSpPr/>
          <p:nvPr/>
        </p:nvSpPr>
        <p:spPr>
          <a:xfrm>
            <a:off x="7679687" y="2696070"/>
            <a:ext cx="70823" cy="169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8C33C0F1-FAAD-421A-9F96-EFAC1AE1AA47}"/>
              </a:ext>
            </a:extLst>
          </p:cNvPr>
          <p:cNvSpPr/>
          <p:nvPr/>
        </p:nvSpPr>
        <p:spPr>
          <a:xfrm>
            <a:off x="9623942" y="2689169"/>
            <a:ext cx="70823" cy="169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DE59963-25F0-477A-8DA2-E1F211A511C9}"/>
              </a:ext>
            </a:extLst>
          </p:cNvPr>
          <p:cNvCxnSpPr>
            <a:cxnSpLocks/>
          </p:cNvCxnSpPr>
          <p:nvPr/>
        </p:nvCxnSpPr>
        <p:spPr>
          <a:xfrm>
            <a:off x="2544702" y="2325218"/>
            <a:ext cx="388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49B148E-81A0-4DCF-A180-83959E0C3E7B}"/>
              </a:ext>
            </a:extLst>
          </p:cNvPr>
          <p:cNvCxnSpPr>
            <a:cxnSpLocks/>
          </p:cNvCxnSpPr>
          <p:nvPr/>
        </p:nvCxnSpPr>
        <p:spPr>
          <a:xfrm>
            <a:off x="6383943" y="2469190"/>
            <a:ext cx="3275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0EF724C-1D90-49A0-92D9-84FCD9DACD35}"/>
              </a:ext>
            </a:extLst>
          </p:cNvPr>
          <p:cNvCxnSpPr/>
          <p:nvPr/>
        </p:nvCxnSpPr>
        <p:spPr>
          <a:xfrm>
            <a:off x="2544701" y="1941294"/>
            <a:ext cx="2518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E6DFCD3-6562-4E4B-A5AC-815B2E10373C}"/>
              </a:ext>
            </a:extLst>
          </p:cNvPr>
          <p:cNvCxnSpPr/>
          <p:nvPr/>
        </p:nvCxnSpPr>
        <p:spPr>
          <a:xfrm>
            <a:off x="7679688" y="1941294"/>
            <a:ext cx="2015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DF863FF-F343-4E2D-8BEF-82884498237E}"/>
              </a:ext>
            </a:extLst>
          </p:cNvPr>
          <p:cNvSpPr txBox="1"/>
          <p:nvPr/>
        </p:nvSpPr>
        <p:spPr>
          <a:xfrm flipH="1">
            <a:off x="1261421" y="1726739"/>
            <a:ext cx="1416142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6" dirty="0"/>
              <a:t>工讀生</a:t>
            </a:r>
            <a:r>
              <a:rPr lang="en-US" altLang="zh-TW" sz="1866" dirty="0"/>
              <a:t>1</a:t>
            </a:r>
            <a:endParaRPr lang="zh-TW" altLang="en-US" sz="1866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86BF864-53C1-4090-9068-5DFBDE8F45DD}"/>
              </a:ext>
            </a:extLst>
          </p:cNvPr>
          <p:cNvSpPr txBox="1"/>
          <p:nvPr/>
        </p:nvSpPr>
        <p:spPr>
          <a:xfrm flipH="1">
            <a:off x="1367047" y="2101825"/>
            <a:ext cx="1416142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6" dirty="0"/>
              <a:t>正職</a:t>
            </a:r>
            <a:r>
              <a:rPr lang="en-US" altLang="zh-TW" sz="1866" dirty="0"/>
              <a:t>1</a:t>
            </a:r>
            <a:endParaRPr lang="zh-TW" altLang="en-US" sz="1866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71C0082-06DB-4A25-8E70-302793568337}"/>
              </a:ext>
            </a:extLst>
          </p:cNvPr>
          <p:cNvSpPr txBox="1"/>
          <p:nvPr/>
        </p:nvSpPr>
        <p:spPr>
          <a:xfrm flipH="1">
            <a:off x="9921338" y="2249418"/>
            <a:ext cx="1416142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6" dirty="0"/>
              <a:t>正職</a:t>
            </a:r>
            <a:r>
              <a:rPr lang="en-US" altLang="zh-TW" sz="1866" dirty="0"/>
              <a:t>2</a:t>
            </a:r>
            <a:endParaRPr lang="zh-TW" altLang="en-US" sz="1866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A1ED116-71FF-48EE-B14C-D8723F086B1A}"/>
              </a:ext>
            </a:extLst>
          </p:cNvPr>
          <p:cNvSpPr/>
          <p:nvPr/>
        </p:nvSpPr>
        <p:spPr>
          <a:xfrm>
            <a:off x="8255574" y="5588574"/>
            <a:ext cx="1295744" cy="4871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7DB54A0-BF3C-41E9-9FAA-3CE2C8FFE971}"/>
              </a:ext>
            </a:extLst>
          </p:cNvPr>
          <p:cNvSpPr txBox="1"/>
          <p:nvPr/>
        </p:nvSpPr>
        <p:spPr>
          <a:xfrm flipH="1">
            <a:off x="9780057" y="1710192"/>
            <a:ext cx="1416142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6" dirty="0"/>
              <a:t>工讀生</a:t>
            </a:r>
            <a:r>
              <a:rPr lang="en-US" altLang="zh-TW" sz="1866" dirty="0"/>
              <a:t>2</a:t>
            </a:r>
            <a:endParaRPr lang="zh-TW" altLang="en-US" sz="1866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5DAB352-15D4-47A3-B59A-6A11D2B87D0C}"/>
              </a:ext>
            </a:extLst>
          </p:cNvPr>
          <p:cNvSpPr txBox="1"/>
          <p:nvPr/>
        </p:nvSpPr>
        <p:spPr>
          <a:xfrm>
            <a:off x="8488239" y="5579028"/>
            <a:ext cx="1234112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99" dirty="0"/>
              <a:t>9456</a:t>
            </a:r>
            <a:endParaRPr lang="zh-TW" altLang="en-US" sz="2399" dirty="0"/>
          </a:p>
        </p:txBody>
      </p:sp>
      <p:sp>
        <p:nvSpPr>
          <p:cNvPr id="49" name="箭號: 向下 48">
            <a:extLst>
              <a:ext uri="{FF2B5EF4-FFF2-40B4-BE49-F238E27FC236}">
                <a16:creationId xmlns:a16="http://schemas.microsoft.com/office/drawing/2014/main" id="{51AB072A-9BDE-4880-A513-F8D18DCE4F48}"/>
              </a:ext>
            </a:extLst>
          </p:cNvPr>
          <p:cNvSpPr/>
          <p:nvPr/>
        </p:nvSpPr>
        <p:spPr>
          <a:xfrm>
            <a:off x="6300541" y="2689169"/>
            <a:ext cx="70823" cy="169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AF2DC-3241-469F-90C2-44223CDF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基本情境假設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12194-E76E-4011-954D-F8D24B9D73D5}"/>
              </a:ext>
            </a:extLst>
          </p:cNvPr>
          <p:cNvSpPr txBox="1"/>
          <p:nvPr/>
        </p:nvSpPr>
        <p:spPr>
          <a:xfrm>
            <a:off x="838199" y="1690688"/>
            <a:ext cx="1005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、成本預估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)(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美金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	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6205909-69DB-4558-BF84-445619B5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32168"/>
              </p:ext>
            </p:extLst>
          </p:nvPr>
        </p:nvGraphicFramePr>
        <p:xfrm>
          <a:off x="838197" y="2290851"/>
          <a:ext cx="10515600" cy="429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537778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035071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8294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65659640"/>
                    </a:ext>
                  </a:extLst>
                </a:gridCol>
              </a:tblGrid>
              <a:tr h="805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金額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成本率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%</a:t>
                      </a:r>
                    </a:p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營收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成本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372678"/>
                  </a:ext>
                </a:extLst>
              </a:tr>
              <a:tr h="805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人事成本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CN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正職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兩人</a:t>
                      </a:r>
                      <a:r>
                        <a:rPr lang="zh-CN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和工讀生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9500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9.5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依據加州薪水中位數和工讀生最低時薪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452324"/>
                  </a:ext>
                </a:extLst>
              </a:tr>
              <a:tr h="6477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水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200/800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依據加州水電費用推估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850796"/>
                  </a:ext>
                </a:extLst>
              </a:tr>
              <a:tr h="6477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27000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查詢加州店面租金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250794"/>
                  </a:ext>
                </a:extLst>
              </a:tr>
              <a:tr h="6477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產品進貨成本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60000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依據推估的來客數和產品進貨價格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375120"/>
                  </a:ext>
                </a:extLst>
              </a:tr>
              <a:tr h="6477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2500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2.5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開店的綜合費用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37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22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AF2DC-3241-469F-90C2-44223CDF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2500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成本預估</a:t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大麻稅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15%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、美國公司稅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21%)</a:t>
            </a:r>
            <a:b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模擬每月損益情形來客數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、消費平均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、售價平均為進價平均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1.8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D014ED-986C-4E32-BA25-C560C1346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8" y="2865303"/>
            <a:ext cx="11495203" cy="24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4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AF2DC-3241-469F-90C2-44223CDF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36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預估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年投資決策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31E0803-DAE4-4B8A-90A9-1EE9197DCA56}"/>
              </a:ext>
            </a:extLst>
          </p:cNvPr>
          <p:cNvSpPr txBox="1"/>
          <p:nvPr/>
        </p:nvSpPr>
        <p:spPr>
          <a:xfrm flipH="1">
            <a:off x="557211" y="4178018"/>
            <a:ext cx="509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年營業額預估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CDF3D3-D5A4-41D0-862B-1E7ED7EA3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20" y="4431783"/>
            <a:ext cx="3463955" cy="184252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585E16D-51AE-4DA6-B02A-7AF36CE65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1" y="1678012"/>
            <a:ext cx="11077575" cy="24003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CD08CDD-C8DB-468E-BD89-2DA4D037458B}"/>
              </a:ext>
            </a:extLst>
          </p:cNvPr>
          <p:cNvSpPr/>
          <p:nvPr/>
        </p:nvSpPr>
        <p:spPr>
          <a:xfrm>
            <a:off x="1884070" y="5353047"/>
            <a:ext cx="48590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符合預期，值得投資</a:t>
            </a:r>
            <a:endParaRPr lang="zh-TW" alt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917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AF2DC-3241-469F-90C2-44223CDF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敏感性分析及情境分析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EDEFA2-805D-498F-A45D-66DF562BF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2" y="2273106"/>
            <a:ext cx="11169176" cy="31224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12FAC1B-C97F-4F1D-A182-CC1C52F4862E}"/>
              </a:ext>
            </a:extLst>
          </p:cNvPr>
          <p:cNvSpPr txBox="1"/>
          <p:nvPr/>
        </p:nvSpPr>
        <p:spPr>
          <a:xfrm>
            <a:off x="954156" y="5569545"/>
            <a:ext cx="355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由敏感性分析可知大麻店的固定成本較高，為高槓桿的產業，且極其受到來客數影響</a:t>
            </a:r>
            <a:endParaRPr lang="zh-TW" altLang="en-US" dirty="0">
              <a:highlight>
                <a:srgbClr val="00FFFF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929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AF2DC-3241-469F-90C2-44223CDF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SWOP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34AD2D0-8C44-4C7E-820D-7CD6296A1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09214"/>
              </p:ext>
            </p:extLst>
          </p:nvPr>
        </p:nvGraphicFramePr>
        <p:xfrm>
          <a:off x="2162404" y="1531529"/>
          <a:ext cx="7867192" cy="493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596">
                  <a:extLst>
                    <a:ext uri="{9D8B030D-6E8A-4147-A177-3AD203B41FA5}">
                      <a16:colId xmlns:a16="http://schemas.microsoft.com/office/drawing/2014/main" val="1629530644"/>
                    </a:ext>
                  </a:extLst>
                </a:gridCol>
                <a:gridCol w="3933596">
                  <a:extLst>
                    <a:ext uri="{9D8B030D-6E8A-4147-A177-3AD203B41FA5}">
                      <a16:colId xmlns:a16="http://schemas.microsoft.com/office/drawing/2014/main" val="2992974139"/>
                    </a:ext>
                  </a:extLst>
                </a:gridCol>
              </a:tblGrid>
              <a:tr h="2468178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優勢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競爭對手較少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政策開放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醫療效果顯著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劣勢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合法售價大於黑市大麻售價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會隨著大麻從業者增加減少來客數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94105"/>
                  </a:ext>
                </a:extLst>
              </a:tr>
              <a:tr h="2468178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機會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加州有合法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CBD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THC</a:t>
                      </a: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營業地點潛力高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威脅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同類廠商競爭較明顯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大麻業情況隨著政策改變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4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9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AF2DC-3241-469F-90C2-44223CDF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8111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9FA102-6682-4774-8AE3-6C58C5AD1D79}"/>
              </a:ext>
            </a:extLst>
          </p:cNvPr>
          <p:cNvSpPr txBox="1"/>
          <p:nvPr/>
        </p:nvSpPr>
        <p:spPr>
          <a:xfrm>
            <a:off x="838199" y="1523536"/>
            <a:ext cx="10774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大麻身為新興產業，利潤較高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市場未飽和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由敏感性分析可得，大麻業會隨著政策的影響決定來客人數，進而影響利潤，所以大麻業為高風險高回報的產業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由無折現還本期間為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2.87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加上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為支持大麻合法化的拜登當選美國總統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得到其風險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短時間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較低值得投資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如果對大麻有興趣的話可以去研究看看大麻的</a:t>
            </a:r>
            <a:r>
              <a:rPr lang="en-US" altLang="zh-CN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哦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75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245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C5053A-7976-4A93-A25F-FD6CFE5E3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916238"/>
            <a:ext cx="5462546" cy="30692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0C042A-AE4B-437D-875B-85724E086C64}"/>
              </a:ext>
            </a:extLst>
          </p:cNvPr>
          <p:cNvSpPr/>
          <p:nvPr/>
        </p:nvSpPr>
        <p:spPr>
          <a:xfrm>
            <a:off x="4724581" y="807230"/>
            <a:ext cx="2848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 END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582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10"/>
          <p:cNvSpPr>
            <a:spLocks noChangeArrowheads="1"/>
          </p:cNvSpPr>
          <p:nvPr/>
        </p:nvSpPr>
        <p:spPr bwMode="auto">
          <a:xfrm>
            <a:off x="4867657" y="3736924"/>
            <a:ext cx="2155160" cy="2230052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2"/>
          </a:solidFill>
          <a:ln w="25400">
            <a:noFill/>
            <a:bevel/>
            <a:headEnd/>
            <a:tailEnd/>
          </a:ln>
        </p:spPr>
        <p:txBody>
          <a:bodyPr lIns="91396" tIns="45698" rIns="91396" bIns="45698" anchor="ctr"/>
          <a:lstStyle/>
          <a:p>
            <a:pPr algn="ctr"/>
            <a:endParaRPr lang="zh-CN" altLang="zh-CN" sz="23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" name="下箭头 11"/>
          <p:cNvSpPr>
            <a:spLocks noChangeArrowheads="1"/>
          </p:cNvSpPr>
          <p:nvPr/>
        </p:nvSpPr>
        <p:spPr bwMode="auto">
          <a:xfrm flipH="1" flipV="1">
            <a:off x="4869245" y="1567187"/>
            <a:ext cx="2155160" cy="2160212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25400">
            <a:noFill/>
            <a:bevel/>
            <a:headEnd/>
            <a:tailEnd/>
          </a:ln>
        </p:spPr>
        <p:txBody>
          <a:bodyPr lIns="91396" tIns="45698" rIns="91396" bIns="45698" anchor="ctr"/>
          <a:lstStyle/>
          <a:p>
            <a:pPr algn="ctr"/>
            <a:endParaRPr lang="zh-CN" altLang="zh-CN" sz="23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7" name="Freeform 14"/>
          <p:cNvSpPr>
            <a:spLocks noEditPoints="1" noChangeArrowheads="1"/>
          </p:cNvSpPr>
          <p:nvPr/>
        </p:nvSpPr>
        <p:spPr bwMode="auto">
          <a:xfrm>
            <a:off x="5686553" y="2944899"/>
            <a:ext cx="501496" cy="446009"/>
          </a:xfrm>
          <a:custGeom>
            <a:avLst/>
            <a:gdLst>
              <a:gd name="T0" fmla="*/ 2147483647 w 300"/>
              <a:gd name="T1" fmla="*/ 2147483647 h 266"/>
              <a:gd name="T2" fmla="*/ 2147483647 w 300"/>
              <a:gd name="T3" fmla="*/ 2147483647 h 266"/>
              <a:gd name="T4" fmla="*/ 2147483647 w 300"/>
              <a:gd name="T5" fmla="*/ 2147483647 h 266"/>
              <a:gd name="T6" fmla="*/ 2147483647 w 300"/>
              <a:gd name="T7" fmla="*/ 2147483647 h 266"/>
              <a:gd name="T8" fmla="*/ 0 w 300"/>
              <a:gd name="T9" fmla="*/ 2147483647 h 266"/>
              <a:gd name="T10" fmla="*/ 2147483647 w 300"/>
              <a:gd name="T11" fmla="*/ 0 h 266"/>
              <a:gd name="T12" fmla="*/ 2147483647 w 300"/>
              <a:gd name="T13" fmla="*/ 2147483647 h 266"/>
              <a:gd name="T14" fmla="*/ 2147483647 w 300"/>
              <a:gd name="T15" fmla="*/ 0 h 266"/>
              <a:gd name="T16" fmla="*/ 2147483647 w 300"/>
              <a:gd name="T17" fmla="*/ 2147483647 h 266"/>
              <a:gd name="T18" fmla="*/ 2147483647 w 300"/>
              <a:gd name="T19" fmla="*/ 2147483647 h 266"/>
              <a:gd name="T20" fmla="*/ 2147483647 w 300"/>
              <a:gd name="T21" fmla="*/ 2147483647 h 266"/>
              <a:gd name="T22" fmla="*/ 2147483647 w 300"/>
              <a:gd name="T23" fmla="*/ 2147483647 h 266"/>
              <a:gd name="T24" fmla="*/ 2147483647 w 300"/>
              <a:gd name="T25" fmla="*/ 2147483647 h 266"/>
              <a:gd name="T26" fmla="*/ 2147483647 w 300"/>
              <a:gd name="T27" fmla="*/ 2147483647 h 266"/>
              <a:gd name="T28" fmla="*/ 2147483647 w 300"/>
              <a:gd name="T29" fmla="*/ 2147483647 h 266"/>
              <a:gd name="T30" fmla="*/ 2147483647 w 300"/>
              <a:gd name="T31" fmla="*/ 2147483647 h 266"/>
              <a:gd name="T32" fmla="*/ 2147483647 w 300"/>
              <a:gd name="T33" fmla="*/ 2147483647 h 266"/>
              <a:gd name="T34" fmla="*/ 2147483647 w 300"/>
              <a:gd name="T35" fmla="*/ 2147483647 h 266"/>
              <a:gd name="T36" fmla="*/ 2147483647 w 300"/>
              <a:gd name="T37" fmla="*/ 2147483647 h 266"/>
              <a:gd name="T38" fmla="*/ 2147483647 w 300"/>
              <a:gd name="T39" fmla="*/ 2147483647 h 266"/>
              <a:gd name="T40" fmla="*/ 2147483647 w 300"/>
              <a:gd name="T41" fmla="*/ 2147483647 h 266"/>
              <a:gd name="T42" fmla="*/ 2147483647 w 300"/>
              <a:gd name="T43" fmla="*/ 2147483647 h 266"/>
              <a:gd name="T44" fmla="*/ 2147483647 w 300"/>
              <a:gd name="T45" fmla="*/ 2147483647 h 266"/>
              <a:gd name="T46" fmla="*/ 2147483647 w 300"/>
              <a:gd name="T47" fmla="*/ 2147483647 h 266"/>
              <a:gd name="T48" fmla="*/ 2147483647 w 300"/>
              <a:gd name="T49" fmla="*/ 2147483647 h 266"/>
              <a:gd name="T50" fmla="*/ 2147483647 w 300"/>
              <a:gd name="T51" fmla="*/ 2147483647 h 266"/>
              <a:gd name="T52" fmla="*/ 2147483647 w 300"/>
              <a:gd name="T53" fmla="*/ 2147483647 h 266"/>
              <a:gd name="T54" fmla="*/ 2147483647 w 300"/>
              <a:gd name="T55" fmla="*/ 2147483647 h 266"/>
              <a:gd name="T56" fmla="*/ 2147483647 w 300"/>
              <a:gd name="T57" fmla="*/ 2147483647 h 266"/>
              <a:gd name="T58" fmla="*/ 2147483647 w 300"/>
              <a:gd name="T59" fmla="*/ 2147483647 h 266"/>
              <a:gd name="T60" fmla="*/ 2147483647 w 300"/>
              <a:gd name="T61" fmla="*/ 2147483647 h 266"/>
              <a:gd name="T62" fmla="*/ 2147483647 w 300"/>
              <a:gd name="T63" fmla="*/ 2147483647 h 266"/>
              <a:gd name="T64" fmla="*/ 2147483647 w 300"/>
              <a:gd name="T65" fmla="*/ 2147483647 h 266"/>
              <a:gd name="T66" fmla="*/ 2147483647 w 300"/>
              <a:gd name="T67" fmla="*/ 2147483647 h 266"/>
              <a:gd name="T68" fmla="*/ 2147483647 w 300"/>
              <a:gd name="T69" fmla="*/ 2147483647 h 266"/>
              <a:gd name="T70" fmla="*/ 2147483647 w 300"/>
              <a:gd name="T71" fmla="*/ 2147483647 h 26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00"/>
              <a:gd name="T109" fmla="*/ 0 h 266"/>
              <a:gd name="T110" fmla="*/ 300 w 300"/>
              <a:gd name="T111" fmla="*/ 266 h 26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00" h="266">
                <a:moveTo>
                  <a:pt x="195" y="217"/>
                </a:moveTo>
                <a:cubicBezTo>
                  <a:pt x="195" y="221"/>
                  <a:pt x="195" y="224"/>
                  <a:pt x="196" y="227"/>
                </a:cubicBezTo>
                <a:cubicBezTo>
                  <a:pt x="170" y="250"/>
                  <a:pt x="149" y="266"/>
                  <a:pt x="149" y="266"/>
                </a:cubicBezTo>
                <a:cubicBezTo>
                  <a:pt x="149" y="266"/>
                  <a:pt x="32" y="176"/>
                  <a:pt x="8" y="116"/>
                </a:cubicBezTo>
                <a:cubicBezTo>
                  <a:pt x="4" y="106"/>
                  <a:pt x="0" y="90"/>
                  <a:pt x="0" y="78"/>
                </a:cubicBezTo>
                <a:cubicBezTo>
                  <a:pt x="0" y="35"/>
                  <a:pt x="35" y="0"/>
                  <a:pt x="78" y="0"/>
                </a:cubicBezTo>
                <a:cubicBezTo>
                  <a:pt x="110" y="0"/>
                  <a:pt x="138" y="20"/>
                  <a:pt x="150" y="48"/>
                </a:cubicBezTo>
                <a:cubicBezTo>
                  <a:pt x="162" y="20"/>
                  <a:pt x="190" y="0"/>
                  <a:pt x="222" y="0"/>
                </a:cubicBezTo>
                <a:cubicBezTo>
                  <a:pt x="265" y="0"/>
                  <a:pt x="300" y="35"/>
                  <a:pt x="300" y="78"/>
                </a:cubicBezTo>
                <a:cubicBezTo>
                  <a:pt x="300" y="91"/>
                  <a:pt x="296" y="106"/>
                  <a:pt x="292" y="116"/>
                </a:cubicBezTo>
                <a:cubicBezTo>
                  <a:pt x="287" y="130"/>
                  <a:pt x="275" y="146"/>
                  <a:pt x="262" y="162"/>
                </a:cubicBezTo>
                <a:cubicBezTo>
                  <a:pt x="258" y="161"/>
                  <a:pt x="255" y="161"/>
                  <a:pt x="251" y="161"/>
                </a:cubicBezTo>
                <a:cubicBezTo>
                  <a:pt x="220" y="161"/>
                  <a:pt x="195" y="186"/>
                  <a:pt x="195" y="217"/>
                </a:cubicBezTo>
                <a:close/>
                <a:moveTo>
                  <a:pt x="257" y="211"/>
                </a:moveTo>
                <a:cubicBezTo>
                  <a:pt x="275" y="211"/>
                  <a:pt x="275" y="211"/>
                  <a:pt x="275" y="211"/>
                </a:cubicBezTo>
                <a:cubicBezTo>
                  <a:pt x="275" y="223"/>
                  <a:pt x="275" y="223"/>
                  <a:pt x="275" y="223"/>
                </a:cubicBezTo>
                <a:cubicBezTo>
                  <a:pt x="257" y="223"/>
                  <a:pt x="257" y="223"/>
                  <a:pt x="257" y="223"/>
                </a:cubicBezTo>
                <a:cubicBezTo>
                  <a:pt x="257" y="241"/>
                  <a:pt x="257" y="241"/>
                  <a:pt x="257" y="241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23"/>
                  <a:pt x="245" y="223"/>
                  <a:pt x="245" y="223"/>
                </a:cubicBezTo>
                <a:cubicBezTo>
                  <a:pt x="227" y="223"/>
                  <a:pt x="227" y="223"/>
                  <a:pt x="227" y="223"/>
                </a:cubicBezTo>
                <a:cubicBezTo>
                  <a:pt x="227" y="211"/>
                  <a:pt x="227" y="211"/>
                  <a:pt x="227" y="211"/>
                </a:cubicBez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45" y="193"/>
                  <a:pt x="245" y="193"/>
                </a:cubicBezTo>
                <a:cubicBezTo>
                  <a:pt x="257" y="193"/>
                  <a:pt x="257" y="193"/>
                  <a:pt x="257" y="193"/>
                </a:cubicBezTo>
                <a:lnTo>
                  <a:pt x="257" y="211"/>
                </a:lnTo>
                <a:close/>
                <a:moveTo>
                  <a:pt x="251" y="258"/>
                </a:moveTo>
                <a:cubicBezTo>
                  <a:pt x="229" y="258"/>
                  <a:pt x="210" y="240"/>
                  <a:pt x="210" y="217"/>
                </a:cubicBezTo>
                <a:cubicBezTo>
                  <a:pt x="210" y="194"/>
                  <a:pt x="229" y="176"/>
                  <a:pt x="251" y="176"/>
                </a:cubicBezTo>
                <a:cubicBezTo>
                  <a:pt x="274" y="176"/>
                  <a:pt x="293" y="194"/>
                  <a:pt x="293" y="217"/>
                </a:cubicBezTo>
                <a:cubicBezTo>
                  <a:pt x="293" y="240"/>
                  <a:pt x="274" y="258"/>
                  <a:pt x="251" y="258"/>
                </a:cubicBezTo>
                <a:close/>
                <a:moveTo>
                  <a:pt x="251" y="168"/>
                </a:moveTo>
                <a:cubicBezTo>
                  <a:pt x="224" y="168"/>
                  <a:pt x="203" y="190"/>
                  <a:pt x="203" y="217"/>
                </a:cubicBezTo>
                <a:cubicBezTo>
                  <a:pt x="203" y="244"/>
                  <a:pt x="224" y="266"/>
                  <a:pt x="251" y="266"/>
                </a:cubicBezTo>
                <a:cubicBezTo>
                  <a:pt x="278" y="266"/>
                  <a:pt x="300" y="244"/>
                  <a:pt x="300" y="217"/>
                </a:cubicBezTo>
                <a:cubicBezTo>
                  <a:pt x="300" y="190"/>
                  <a:pt x="278" y="168"/>
                  <a:pt x="251" y="1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 lIns="83902" tIns="41952" rIns="83902" bIns="41952"/>
          <a:lstStyle/>
          <a:p>
            <a:endParaRPr lang="zh-CN" altLang="en-US" sz="2399" dirty="0">
              <a:ea typeface="微软雅黑" panose="020B0503020204020204" pitchFamily="34" charset="-122"/>
            </a:endParaRPr>
          </a:p>
        </p:txBody>
      </p:sp>
      <p:pic>
        <p:nvPicPr>
          <p:cNvPr id="8" name="Picture 3" descr="C:\Users\Jonahs\Dropbox\Projects SCOTT\MEET Windows Azure\source\Background\tile-icon-bigdata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9287" y="4095636"/>
            <a:ext cx="876030" cy="87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4"/>
          <p:cNvSpPr>
            <a:spLocks noChangeArrowheads="1"/>
          </p:cNvSpPr>
          <p:nvPr/>
        </p:nvSpPr>
        <p:spPr bwMode="auto">
          <a:xfrm>
            <a:off x="5662747" y="1686229"/>
            <a:ext cx="817177" cy="95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6" tIns="45698" rIns="91396" bIns="45698">
            <a:spAutoFit/>
          </a:bodyPr>
          <a:lstStyle/>
          <a:p>
            <a:r>
              <a:rPr lang="en-US" altLang="zh-CN" sz="2799" b="1" dirty="0">
                <a:solidFill>
                  <a:schemeClr val="bg1"/>
                </a:solidFill>
                <a:latin typeface="方正姚体"/>
                <a:ea typeface="方正姚体"/>
                <a:cs typeface="方正姚体"/>
                <a:sym typeface="方正姚体"/>
              </a:rPr>
              <a:t>    01</a:t>
            </a:r>
            <a:endParaRPr lang="zh-CN" altLang="en-US" sz="2799" b="1" dirty="0">
              <a:solidFill>
                <a:schemeClr val="bg1"/>
              </a:solidFill>
              <a:latin typeface="方正姚体"/>
              <a:ea typeface="方正姚体"/>
              <a:cs typeface="方正姚体"/>
              <a:sym typeface="方正姚体"/>
            </a:endParaRPr>
          </a:p>
        </p:txBody>
      </p:sp>
      <p:sp>
        <p:nvSpPr>
          <p:cNvPr id="10" name="TextBox 15"/>
          <p:cNvSpPr>
            <a:spLocks noChangeArrowheads="1"/>
          </p:cNvSpPr>
          <p:nvPr/>
        </p:nvSpPr>
        <p:spPr bwMode="auto">
          <a:xfrm>
            <a:off x="5662747" y="5195585"/>
            <a:ext cx="817177" cy="52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6" tIns="45698" rIns="91396" bIns="45698">
            <a:spAutoFit/>
          </a:bodyPr>
          <a:lstStyle/>
          <a:p>
            <a:r>
              <a:rPr lang="en-US" altLang="zh-CN" sz="2799" b="1" dirty="0">
                <a:solidFill>
                  <a:schemeClr val="bg1"/>
                </a:solidFill>
                <a:latin typeface="方正姚体"/>
                <a:ea typeface="方正姚体"/>
                <a:cs typeface="方正姚体"/>
                <a:sym typeface="方正姚体"/>
              </a:rPr>
              <a:t>02</a:t>
            </a:r>
            <a:endParaRPr lang="zh-CN" altLang="en-US" sz="2799" b="1" dirty="0">
              <a:solidFill>
                <a:schemeClr val="bg1"/>
              </a:solidFill>
              <a:latin typeface="方正姚体"/>
              <a:ea typeface="方正姚体"/>
              <a:cs typeface="方正姚体"/>
              <a:sym typeface="方正姚体"/>
            </a:endParaRPr>
          </a:p>
        </p:txBody>
      </p:sp>
      <p:sp>
        <p:nvSpPr>
          <p:cNvPr id="11" name="TextBox 16"/>
          <p:cNvSpPr>
            <a:spLocks noChangeArrowheads="1"/>
          </p:cNvSpPr>
          <p:nvPr/>
        </p:nvSpPr>
        <p:spPr bwMode="auto">
          <a:xfrm>
            <a:off x="1896772" y="2646500"/>
            <a:ext cx="2823291" cy="190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是大麻中主要精神活性化合物，人體接收</a:t>
            </a:r>
            <a:r>
              <a:rPr lang="en-US" altLang="zh-TW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THC</a:t>
            </a:r>
            <a:r>
              <a:rPr lang="zh-TW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後，可能會有欣快感、大笑、口乾、時間感受變慢</a:t>
            </a:r>
            <a:r>
              <a:rPr lang="en-US" altLang="zh-TW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…</a:t>
            </a:r>
            <a:r>
              <a:rPr lang="zh-TW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等。</a:t>
            </a:r>
          </a:p>
          <a:p>
            <a:pPr>
              <a:lnSpc>
                <a:spcPct val="150000"/>
              </a:lnSpc>
            </a:pPr>
            <a:r>
              <a:rPr lang="zh-TW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通常大家所稱的”</a:t>
            </a:r>
            <a:r>
              <a:rPr lang="en-US" altLang="zh-TW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HIGH”</a:t>
            </a:r>
            <a:r>
              <a:rPr lang="zh-TW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。</a:t>
            </a:r>
            <a:endParaRPr lang="en-US" altLang="zh-TW" sz="1333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333" dirty="0">
                <a:latin typeface="標楷體" panose="03000509000000000000" pitchFamily="65" charset="-120"/>
                <a:ea typeface="標楷體" panose="03000509000000000000" pitchFamily="65" charset="-120"/>
              </a:rPr>
              <a:t>大麻會被歸類為</a:t>
            </a:r>
            <a:r>
              <a:rPr lang="en-US" altLang="zh-TW" sz="1333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1333" dirty="0">
                <a:latin typeface="標楷體" panose="03000509000000000000" pitchFamily="65" charset="-120"/>
                <a:ea typeface="標楷體" panose="03000509000000000000" pitchFamily="65" charset="-120"/>
              </a:rPr>
              <a:t>毒品</a:t>
            </a:r>
            <a:r>
              <a:rPr lang="en-US" altLang="zh-TW" sz="1333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1333" dirty="0">
                <a:latin typeface="標楷體" panose="03000509000000000000" pitchFamily="65" charset="-120"/>
                <a:ea typeface="標楷體" panose="03000509000000000000" pitchFamily="65" charset="-120"/>
              </a:rPr>
              <a:t>的原因，是因為</a:t>
            </a:r>
            <a:r>
              <a:rPr lang="en-US" altLang="zh-TW" sz="1333" dirty="0">
                <a:latin typeface="標楷體" panose="03000509000000000000" pitchFamily="65" charset="-120"/>
                <a:ea typeface="標楷體" panose="03000509000000000000" pitchFamily="65" charset="-120"/>
              </a:rPr>
              <a:t>THC</a:t>
            </a:r>
            <a:r>
              <a:rPr lang="zh-TW" altLang="en-US" sz="1333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宋体" pitchFamily="2" charset="-122"/>
            </a:endParaRPr>
          </a:p>
        </p:txBody>
      </p:sp>
      <p:sp>
        <p:nvSpPr>
          <p:cNvPr id="12" name="矩形 17"/>
          <p:cNvSpPr>
            <a:spLocks noChangeArrowheads="1"/>
          </p:cNvSpPr>
          <p:nvPr/>
        </p:nvSpPr>
        <p:spPr bwMode="auto">
          <a:xfrm>
            <a:off x="1912642" y="2286201"/>
            <a:ext cx="2823291" cy="46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6" tIns="45698" rIns="91396" bIns="45698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THC</a:t>
            </a:r>
            <a:r>
              <a:rPr lang="en-US" altLang="zh-TW" sz="2399" b="1" dirty="0"/>
              <a:t>(</a:t>
            </a:r>
            <a:r>
              <a:rPr lang="zh-TW" altLang="en-US" sz="1866" b="1" dirty="0"/>
              <a:t>四氫大麻酚</a:t>
            </a:r>
            <a:r>
              <a:rPr lang="en-US" altLang="zh-TW" sz="2399" b="1" dirty="0"/>
              <a:t>)</a:t>
            </a:r>
            <a:endParaRPr lang="zh-CN" altLang="en-US" sz="1866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7383066" y="4443238"/>
            <a:ext cx="2823291" cy="190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最具有醫療價值的一種大麻成分。是大麻的主要非精神科成分。</a:t>
            </a:r>
          </a:p>
          <a:p>
            <a:pPr>
              <a:lnSpc>
                <a:spcPct val="150000"/>
              </a:lnSpc>
            </a:pPr>
            <a:r>
              <a:rPr lang="zh-TW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具有多種藥理作用，</a:t>
            </a:r>
            <a:r>
              <a:rPr lang="en-US" altLang="zh-TW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CBD</a:t>
            </a:r>
            <a:r>
              <a:rPr lang="zh-TW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在非轉化細胞中無毒性，不會誘發食物攝入變化，不會影響生理參數</a:t>
            </a:r>
            <a:r>
              <a:rPr lang="en-US" altLang="zh-TW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(</a:t>
            </a:r>
            <a:r>
              <a:rPr lang="zh-TW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心律、血壓、體溫</a:t>
            </a:r>
            <a:r>
              <a:rPr lang="en-US" altLang="zh-TW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宋体" pitchFamily="2" charset="-122"/>
              </a:rPr>
              <a:t>)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宋体" pitchFamily="2" charset="-122"/>
            </a:endParaRPr>
          </a:p>
        </p:txBody>
      </p:sp>
      <p:sp>
        <p:nvSpPr>
          <p:cNvPr id="14" name="矩形 19"/>
          <p:cNvSpPr>
            <a:spLocks noChangeArrowheads="1"/>
          </p:cNvSpPr>
          <p:nvPr/>
        </p:nvSpPr>
        <p:spPr bwMode="auto">
          <a:xfrm>
            <a:off x="7400525" y="4082940"/>
            <a:ext cx="2018677" cy="37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CBD(</a:t>
            </a:r>
            <a:r>
              <a:rPr lang="zh-TW" altLang="en-US" sz="1866" b="1" dirty="0"/>
              <a:t>大麻二酚</a:t>
            </a:r>
            <a:r>
              <a:rPr lang="en-US" altLang="zh-TW" sz="1866" b="1" dirty="0"/>
              <a:t>)</a:t>
            </a:r>
            <a:endParaRPr lang="zh-CN" altLang="en-US" sz="1866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文本框 37"/>
          <p:cNvSpPr txBox="1"/>
          <p:nvPr/>
        </p:nvSpPr>
        <p:spPr>
          <a:xfrm>
            <a:off x="673035" y="453589"/>
            <a:ext cx="244747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zh-TW" altLang="en-US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大麻成分</a:t>
            </a:r>
            <a:endParaRPr lang="zh-CN" altLang="zh-CN" sz="21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23525F-5636-42FB-ACCF-B27B0F7784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33" y="924718"/>
            <a:ext cx="4078517" cy="2243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29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7" grpId="0" animBg="1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箭头连接符 46"/>
          <p:cNvCxnSpPr/>
          <p:nvPr/>
        </p:nvCxnSpPr>
        <p:spPr>
          <a:xfrm>
            <a:off x="1315018" y="6116469"/>
            <a:ext cx="956196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37"/>
          <p:cNvSpPr txBox="1"/>
          <p:nvPr/>
        </p:nvSpPr>
        <p:spPr>
          <a:xfrm>
            <a:off x="673071" y="415811"/>
            <a:ext cx="244747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zh-TW" altLang="en-US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合法性</a:t>
            </a:r>
            <a:endParaRPr lang="zh-CN" altLang="zh-CN" sz="21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56982FF-3F2C-4F9E-9135-E5E309403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2" y="1302157"/>
            <a:ext cx="5058256" cy="42536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3E7B32-7DC9-44EF-8D76-05FDF862C9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29" y="1302155"/>
            <a:ext cx="5695306" cy="44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4FAC8-F1D1-44FD-95D3-F8E6335F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17469F-C960-418E-ACAA-7769B08CFC93}"/>
              </a:ext>
            </a:extLst>
          </p:cNvPr>
          <p:cNvSpPr txBox="1"/>
          <p:nvPr/>
        </p:nvSpPr>
        <p:spPr>
          <a:xfrm>
            <a:off x="1321724" y="2219499"/>
            <a:ext cx="96649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一、前言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二、個案公司介紹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三、投資決策準則計算與應用評析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四、敏感性分析及情境分析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五、結論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6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4FAC8-F1D1-44FD-95D3-F8E6335F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D55290-DAA1-4FDC-999D-261D50906D2D}"/>
              </a:ext>
            </a:extLst>
          </p:cNvPr>
          <p:cNvSpPr txBox="1"/>
          <p:nvPr/>
        </p:nvSpPr>
        <p:spPr>
          <a:xfrm>
            <a:off x="1529542" y="2036618"/>
            <a:ext cx="9617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一、年齡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二、投資個性屬激進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三、總預算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美金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萬元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四、投資報酬率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&gt;20%</a:t>
            </a: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五、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年內回收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六、持續保有穩定收入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4FAC8-F1D1-44FD-95D3-F8E6335F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個案公司介紹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097DC-A275-48E1-9D69-84B73421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87"/>
            <a:ext cx="10515600" cy="5065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一、大麻專賣店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二、營業項目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大麻以及其加工食品與品項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三、營業特色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正當渠道獲取新鮮大麻子與大麻</a:t>
            </a:r>
            <a:r>
              <a:rPr lang="zh-CN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油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賺取</a:t>
            </a:r>
            <a:r>
              <a:rPr lang="zh-CN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大量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利潤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並以合法店面販售。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四、美國市場優勢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因為美國沒有一個知名品牌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所以到那裡發展不會有像便利商店或飲料店會有少數獨佔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所以只要區域性和行銷手法做好就可以有不錯的發展。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93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14548-46FD-440D-9835-7939657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基本情境假設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04FD7-4EE9-4457-9059-8E2A0880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62"/>
            <a:ext cx="10515600" cy="533163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本次投資創立大麻實體店面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在美國有許多合法創立店面可以參考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並且有許多相關文獻可以參考以此降低風險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創立地點</a:t>
            </a:r>
            <a:r>
              <a:rPr lang="zh-CN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加州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為大麻合法地點且為觀光客較會到達的地區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客群為無法在原國家吸食的觀光客</a:t>
            </a:r>
            <a:r>
              <a:rPr lang="zh-CN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，和當地對大麻產品有興趣的在地人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假定在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年內回收成本並觀察是否能持續經營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331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AF2DC-3241-469F-90C2-44223CDF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基本情境假設</a:t>
            </a:r>
            <a:r>
              <a:rPr lang="zh-CN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（以上皆為美金）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12194-E76E-4011-954D-F8D24B9D73D5}"/>
              </a:ext>
            </a:extLst>
          </p:cNvPr>
          <p:cNvSpPr txBox="1"/>
          <p:nvPr/>
        </p:nvSpPr>
        <p:spPr>
          <a:xfrm>
            <a:off x="838200" y="1624700"/>
            <a:ext cx="10051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預設銷售地點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加州市區</a:t>
            </a: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租金</a:t>
            </a:r>
            <a:r>
              <a:rPr lang="en-US" altLang="zh-TW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:27000/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裝潢費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:120000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期初周轉金</a:t>
            </a:r>
            <a:r>
              <a:rPr lang="en-US" altLang="zh-TW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:40000</a:t>
            </a: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預測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lang="en-US" altLang="zh-TW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營業時間</a:t>
            </a:r>
            <a:r>
              <a:rPr lang="en-US" altLang="zh-TW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:11:00~23:00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(2)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每月來客數目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平均消費</a:t>
            </a:r>
            <a:r>
              <a:rPr lang="en-US" altLang="zh-TW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85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圖片 53">
            <a:extLst>
              <a:ext uri="{FF2B5EF4-FFF2-40B4-BE49-F238E27FC236}">
                <a16:creationId xmlns:a16="http://schemas.microsoft.com/office/drawing/2014/main" id="{43C44932-1E0F-48F9-9530-01D40449E5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9" t="15345" r="15601" b="25232"/>
          <a:stretch/>
        </p:blipFill>
        <p:spPr>
          <a:xfrm>
            <a:off x="10621524" y="3144479"/>
            <a:ext cx="925886" cy="919720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3897ABB0-B3F8-4156-A4FD-1B7F24BE49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8" y="4844578"/>
            <a:ext cx="1645319" cy="164531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BE6F2A5-979F-4109-BD54-EC1EF0ED10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715277" y="2411423"/>
            <a:ext cx="2704269" cy="27490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矩形 18"/>
          <p:cNvSpPr/>
          <p:nvPr/>
        </p:nvSpPr>
        <p:spPr>
          <a:xfrm>
            <a:off x="7584298" y="1732759"/>
            <a:ext cx="2556052" cy="1229024"/>
          </a:xfrm>
          <a:prstGeom prst="rect">
            <a:avLst/>
          </a:prstGeom>
        </p:spPr>
        <p:txBody>
          <a:bodyPr wrap="square" lIns="91408" tIns="45705" rIns="91408" bIns="45705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大麻巧克力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THC)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CBD / THC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($540)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CBD / THC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($960)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Kiva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6790" y="1394623"/>
            <a:ext cx="2556052" cy="1690112"/>
          </a:xfrm>
          <a:prstGeom prst="rect">
            <a:avLst/>
          </a:prstGeom>
        </p:spPr>
        <p:txBody>
          <a:bodyPr wrap="square" lIns="91408" tIns="45705" rIns="91408" bIns="45705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CBD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舌下滴劑</a:t>
            </a:r>
            <a:endParaRPr lang="en-US" altLang="zh-TW" sz="14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10ml500mg $2900</a:t>
            </a:r>
          </a:p>
          <a:p>
            <a:pPr algn="r">
              <a:lnSpc>
                <a:spcPct val="150000"/>
              </a:lnSpc>
            </a:pPr>
            <a:r>
              <a:rPr lang="en-US" altLang="zh-CN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10ml1000mg$5600</a:t>
            </a:r>
          </a:p>
          <a:p>
            <a:pPr algn="r">
              <a:lnSpc>
                <a:spcPct val="150000"/>
              </a:lnSpc>
            </a:pPr>
            <a:r>
              <a:rPr lang="en-US" altLang="zh-CN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10ml1500mg$7900</a:t>
            </a:r>
          </a:p>
          <a:p>
            <a:pPr algn="r"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OVERTURE+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61734" y="3101481"/>
            <a:ext cx="2722733" cy="2236992"/>
          </a:xfrm>
          <a:prstGeom prst="rect">
            <a:avLst/>
          </a:prstGeom>
        </p:spPr>
        <p:txBody>
          <a:bodyPr wrap="square" lIns="91408" tIns="45705" rIns="91408" bIns="45705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保養品</a:t>
            </a:r>
            <a:endParaRPr lang="en-US" altLang="zh-TW" sz="14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CHANTECAILLE </a:t>
            </a:r>
            <a:r>
              <a:rPr lang="zh-TW" altLang="en-US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香緹卡 </a:t>
            </a:r>
            <a:endParaRPr lang="en-US" altLang="zh-TW" sz="13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CBD 300 </a:t>
            </a:r>
            <a:r>
              <a:rPr lang="zh-TW" altLang="en-US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臉部身體乳霜</a:t>
            </a:r>
            <a:endParaRPr lang="en-US" altLang="zh-TW" sz="13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CBD300ppm+</a:t>
            </a:r>
            <a:r>
              <a:rPr lang="zh-TW" altLang="en-US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大麻仔油、幹細胞</a:t>
            </a:r>
            <a:r>
              <a:rPr lang="en-US" altLang="zh-TW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$4,560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Chantecalle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09150" y="5124069"/>
            <a:ext cx="3685272" cy="2021229"/>
          </a:xfrm>
          <a:prstGeom prst="rect">
            <a:avLst/>
          </a:prstGeom>
        </p:spPr>
        <p:txBody>
          <a:bodyPr wrap="square" lIns="91408" tIns="45705" rIns="91408" bIns="4570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咖啡</a:t>
            </a: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:THC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15mg12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($360)</a:t>
            </a:r>
          </a:p>
          <a:p>
            <a:pPr algn="ctr">
              <a:lnSpc>
                <a:spcPct val="150000"/>
              </a:lnSpc>
            </a:pP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CBD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大麻茶</a:t>
            </a: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30gCBD0.48g6.2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endParaRPr lang="en-US" altLang="zh-TW" sz="14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汽水</a:t>
            </a: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:THC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20mg+CBD20mg15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($450)</a:t>
            </a: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Somatik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Legal</a:t>
            </a:r>
          </a:p>
          <a:p>
            <a:pPr algn="ctr">
              <a:lnSpc>
                <a:spcPct val="150000"/>
              </a:lnSpc>
            </a:pPr>
            <a:endParaRPr lang="en-US" altLang="zh-CN" sz="14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55710" y="5100158"/>
            <a:ext cx="2154838" cy="1655936"/>
          </a:xfrm>
          <a:prstGeom prst="rect">
            <a:avLst/>
          </a:prstGeom>
        </p:spPr>
        <p:txBody>
          <a:bodyPr wrap="square" lIns="91408" tIns="45705" rIns="91408" bIns="45705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CBD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噴霧</a:t>
            </a:r>
            <a:endParaRPr lang="en-US" altLang="zh-TW" sz="14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30ml1000mg$4200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OVERTURE+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14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13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08601" y="3755766"/>
            <a:ext cx="2556052" cy="1351750"/>
          </a:xfrm>
          <a:prstGeom prst="rect">
            <a:avLst/>
          </a:prstGeom>
        </p:spPr>
        <p:txBody>
          <a:bodyPr wrap="square" lIns="91408" tIns="45705" rIns="91408" bIns="4570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CBD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寵物用品</a:t>
            </a:r>
            <a:endParaRPr lang="en-US" altLang="zh-TW" sz="1466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30ml300mg </a:t>
            </a:r>
            <a:r>
              <a:rPr lang="zh-TW" altLang="en-US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$2400</a:t>
            </a:r>
          </a:p>
          <a:p>
            <a:pPr algn="r">
              <a:lnSpc>
                <a:spcPct val="150000"/>
              </a:lnSpc>
            </a:pPr>
            <a:r>
              <a:rPr lang="en-US" altLang="zh-CN" sz="14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30ml1200mg$5200</a:t>
            </a:r>
          </a:p>
          <a:p>
            <a:pPr algn="r"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OVERTURE+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40"/>
          <p:cNvGrpSpPr/>
          <p:nvPr/>
        </p:nvGrpSpPr>
        <p:grpSpPr>
          <a:xfrm>
            <a:off x="6568342" y="1762978"/>
            <a:ext cx="869446" cy="869564"/>
            <a:chOff x="6568487" y="1762689"/>
            <a:chExt cx="869714" cy="869714"/>
          </a:xfrm>
        </p:grpSpPr>
        <p:sp>
          <p:nvSpPr>
            <p:cNvPr id="9" name="椭圆 8"/>
            <p:cNvSpPr/>
            <p:nvPr/>
          </p:nvSpPr>
          <p:spPr>
            <a:xfrm>
              <a:off x="6568487" y="1762689"/>
              <a:ext cx="869714" cy="8697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6841418" y="2010027"/>
              <a:ext cx="323850" cy="323850"/>
            </a:xfrm>
            <a:custGeom>
              <a:avLst/>
              <a:gdLst>
                <a:gd name="T0" fmla="*/ 892 w 1018"/>
                <a:gd name="T1" fmla="*/ 102 h 1017"/>
                <a:gd name="T2" fmla="*/ 945 w 1018"/>
                <a:gd name="T3" fmla="*/ 137 h 1017"/>
                <a:gd name="T4" fmla="*/ 73 w 1018"/>
                <a:gd name="T5" fmla="*/ 137 h 1017"/>
                <a:gd name="T6" fmla="*/ 127 w 1018"/>
                <a:gd name="T7" fmla="*/ 102 h 1017"/>
                <a:gd name="T8" fmla="*/ 86 w 1018"/>
                <a:gd name="T9" fmla="*/ 64 h 1017"/>
                <a:gd name="T10" fmla="*/ 4 w 1018"/>
                <a:gd name="T11" fmla="*/ 130 h 1017"/>
                <a:gd name="T12" fmla="*/ 21 w 1018"/>
                <a:gd name="T13" fmla="*/ 983 h 1017"/>
                <a:gd name="T14" fmla="*/ 932 w 1018"/>
                <a:gd name="T15" fmla="*/ 1017 h 1017"/>
                <a:gd name="T16" fmla="*/ 1014 w 1018"/>
                <a:gd name="T17" fmla="*/ 951 h 1017"/>
                <a:gd name="T18" fmla="*/ 996 w 1018"/>
                <a:gd name="T19" fmla="*/ 98 h 1017"/>
                <a:gd name="T20" fmla="*/ 954 w 1018"/>
                <a:gd name="T21" fmla="*/ 922 h 1017"/>
                <a:gd name="T22" fmla="*/ 84 w 1018"/>
                <a:gd name="T23" fmla="*/ 952 h 1017"/>
                <a:gd name="T24" fmla="*/ 197 w 1018"/>
                <a:gd name="T25" fmla="*/ 190 h 1017"/>
                <a:gd name="T26" fmla="*/ 218 w 1018"/>
                <a:gd name="T27" fmla="*/ 14 h 1017"/>
                <a:gd name="T28" fmla="*/ 162 w 1018"/>
                <a:gd name="T29" fmla="*/ 20 h 1017"/>
                <a:gd name="T30" fmla="*/ 191 w 1018"/>
                <a:gd name="T31" fmla="*/ 190 h 1017"/>
                <a:gd name="T32" fmla="*/ 350 w 1018"/>
                <a:gd name="T33" fmla="*/ 31 h 1017"/>
                <a:gd name="T34" fmla="*/ 306 w 1018"/>
                <a:gd name="T35" fmla="*/ 2 h 1017"/>
                <a:gd name="T36" fmla="*/ 296 w 1018"/>
                <a:gd name="T37" fmla="*/ 182 h 1017"/>
                <a:gd name="T38" fmla="*/ 472 w 1018"/>
                <a:gd name="T39" fmla="*/ 176 h 1017"/>
                <a:gd name="T40" fmla="*/ 452 w 1018"/>
                <a:gd name="T41" fmla="*/ 0 h 1017"/>
                <a:gd name="T42" fmla="*/ 413 w 1018"/>
                <a:gd name="T43" fmla="*/ 159 h 1017"/>
                <a:gd name="T44" fmla="*/ 579 w 1018"/>
                <a:gd name="T45" fmla="*/ 190 h 1017"/>
                <a:gd name="T46" fmla="*/ 599 w 1018"/>
                <a:gd name="T47" fmla="*/ 14 h 1017"/>
                <a:gd name="T48" fmla="*/ 543 w 1018"/>
                <a:gd name="T49" fmla="*/ 20 h 1017"/>
                <a:gd name="T50" fmla="*/ 573 w 1018"/>
                <a:gd name="T51" fmla="*/ 190 h 1017"/>
                <a:gd name="T52" fmla="*/ 732 w 1018"/>
                <a:gd name="T53" fmla="*/ 31 h 1017"/>
                <a:gd name="T54" fmla="*/ 688 w 1018"/>
                <a:gd name="T55" fmla="*/ 2 h 1017"/>
                <a:gd name="T56" fmla="*/ 677 w 1018"/>
                <a:gd name="T57" fmla="*/ 182 h 1017"/>
                <a:gd name="T58" fmla="*/ 853 w 1018"/>
                <a:gd name="T59" fmla="*/ 176 h 1017"/>
                <a:gd name="T60" fmla="*/ 834 w 1018"/>
                <a:gd name="T61" fmla="*/ 0 h 1017"/>
                <a:gd name="T62" fmla="*/ 795 w 1018"/>
                <a:gd name="T63" fmla="*/ 159 h 1017"/>
                <a:gd name="T64" fmla="*/ 674 w 1018"/>
                <a:gd name="T65" fmla="*/ 794 h 1017"/>
                <a:gd name="T66" fmla="*/ 627 w 1018"/>
                <a:gd name="T67" fmla="*/ 724 h 1017"/>
                <a:gd name="T68" fmla="*/ 573 w 1018"/>
                <a:gd name="T69" fmla="*/ 741 h 1017"/>
                <a:gd name="T70" fmla="*/ 621 w 1018"/>
                <a:gd name="T71" fmla="*/ 839 h 1017"/>
                <a:gd name="T72" fmla="*/ 737 w 1018"/>
                <a:gd name="T73" fmla="*/ 845 h 1017"/>
                <a:gd name="T74" fmla="*/ 795 w 1018"/>
                <a:gd name="T75" fmla="*/ 747 h 1017"/>
                <a:gd name="T76" fmla="*/ 781 w 1018"/>
                <a:gd name="T77" fmla="*/ 642 h 1017"/>
                <a:gd name="T78" fmla="*/ 776 w 1018"/>
                <a:gd name="T79" fmla="*/ 526 h 1017"/>
                <a:gd name="T80" fmla="*/ 673 w 1018"/>
                <a:gd name="T81" fmla="*/ 478 h 1017"/>
                <a:gd name="T82" fmla="*/ 577 w 1018"/>
                <a:gd name="T83" fmla="*/ 555 h 1017"/>
                <a:gd name="T84" fmla="*/ 604 w 1018"/>
                <a:gd name="T85" fmla="*/ 620 h 1017"/>
                <a:gd name="T86" fmla="*/ 639 w 1018"/>
                <a:gd name="T87" fmla="*/ 570 h 1017"/>
                <a:gd name="T88" fmla="*/ 723 w 1018"/>
                <a:gd name="T89" fmla="*/ 561 h 1017"/>
                <a:gd name="T90" fmla="*/ 683 w 1018"/>
                <a:gd name="T91" fmla="*/ 635 h 1017"/>
                <a:gd name="T92" fmla="*/ 655 w 1018"/>
                <a:gd name="T93" fmla="*/ 681 h 1017"/>
                <a:gd name="T94" fmla="*/ 723 w 1018"/>
                <a:gd name="T95" fmla="*/ 720 h 1017"/>
                <a:gd name="T96" fmla="*/ 683 w 1018"/>
                <a:gd name="T97" fmla="*/ 795 h 1017"/>
                <a:gd name="T98" fmla="*/ 413 w 1018"/>
                <a:gd name="T99" fmla="*/ 859 h 1017"/>
                <a:gd name="T100" fmla="*/ 443 w 1018"/>
                <a:gd name="T101" fmla="*/ 815 h 1017"/>
                <a:gd name="T102" fmla="*/ 351 w 1018"/>
                <a:gd name="T103" fmla="*/ 743 h 1017"/>
                <a:gd name="T104" fmla="*/ 445 w 1018"/>
                <a:gd name="T105" fmla="*/ 576 h 1017"/>
                <a:gd name="T106" fmla="*/ 367 w 1018"/>
                <a:gd name="T107" fmla="*/ 482 h 1017"/>
                <a:gd name="T108" fmla="*/ 255 w 1018"/>
                <a:gd name="T109" fmla="*/ 510 h 1017"/>
                <a:gd name="T110" fmla="*/ 229 w 1018"/>
                <a:gd name="T111" fmla="*/ 606 h 1017"/>
                <a:gd name="T112" fmla="*/ 284 w 1018"/>
                <a:gd name="T113" fmla="*/ 601 h 1017"/>
                <a:gd name="T114" fmla="*/ 334 w 1018"/>
                <a:gd name="T115" fmla="*/ 541 h 1017"/>
                <a:gd name="T116" fmla="*/ 374 w 1018"/>
                <a:gd name="T117" fmla="*/ 613 h 1017"/>
                <a:gd name="T118" fmla="*/ 226 w 1018"/>
                <a:gd name="T119" fmla="*/ 80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7">
                  <a:moveTo>
                    <a:pt x="923" y="64"/>
                  </a:moveTo>
                  <a:lnTo>
                    <a:pt x="923" y="64"/>
                  </a:lnTo>
                  <a:lnTo>
                    <a:pt x="916" y="65"/>
                  </a:lnTo>
                  <a:lnTo>
                    <a:pt x="910" y="66"/>
                  </a:lnTo>
                  <a:lnTo>
                    <a:pt x="904" y="69"/>
                  </a:lnTo>
                  <a:lnTo>
                    <a:pt x="900" y="73"/>
                  </a:lnTo>
                  <a:lnTo>
                    <a:pt x="896" y="78"/>
                  </a:lnTo>
                  <a:lnTo>
                    <a:pt x="893" y="83"/>
                  </a:lnTo>
                  <a:lnTo>
                    <a:pt x="892" y="89"/>
                  </a:lnTo>
                  <a:lnTo>
                    <a:pt x="891" y="96"/>
                  </a:lnTo>
                  <a:lnTo>
                    <a:pt x="891" y="96"/>
                  </a:lnTo>
                  <a:lnTo>
                    <a:pt x="892" y="102"/>
                  </a:lnTo>
                  <a:lnTo>
                    <a:pt x="893" y="108"/>
                  </a:lnTo>
                  <a:lnTo>
                    <a:pt x="896" y="113"/>
                  </a:lnTo>
                  <a:lnTo>
                    <a:pt x="900" y="118"/>
                  </a:lnTo>
                  <a:lnTo>
                    <a:pt x="904" y="122"/>
                  </a:lnTo>
                  <a:lnTo>
                    <a:pt x="910" y="125"/>
                  </a:lnTo>
                  <a:lnTo>
                    <a:pt x="916" y="127"/>
                  </a:lnTo>
                  <a:lnTo>
                    <a:pt x="923" y="127"/>
                  </a:lnTo>
                  <a:lnTo>
                    <a:pt x="923" y="127"/>
                  </a:lnTo>
                  <a:lnTo>
                    <a:pt x="929" y="128"/>
                  </a:lnTo>
                  <a:lnTo>
                    <a:pt x="935" y="130"/>
                  </a:lnTo>
                  <a:lnTo>
                    <a:pt x="940" y="132"/>
                  </a:lnTo>
                  <a:lnTo>
                    <a:pt x="945" y="137"/>
                  </a:lnTo>
                  <a:lnTo>
                    <a:pt x="948" y="141"/>
                  </a:lnTo>
                  <a:lnTo>
                    <a:pt x="952" y="146"/>
                  </a:lnTo>
                  <a:lnTo>
                    <a:pt x="954" y="153"/>
                  </a:lnTo>
                  <a:lnTo>
                    <a:pt x="954" y="159"/>
                  </a:lnTo>
                  <a:lnTo>
                    <a:pt x="954" y="318"/>
                  </a:lnTo>
                  <a:lnTo>
                    <a:pt x="63" y="318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53"/>
                  </a:lnTo>
                  <a:lnTo>
                    <a:pt x="67" y="146"/>
                  </a:lnTo>
                  <a:lnTo>
                    <a:pt x="69" y="141"/>
                  </a:lnTo>
                  <a:lnTo>
                    <a:pt x="73" y="137"/>
                  </a:lnTo>
                  <a:lnTo>
                    <a:pt x="77" y="132"/>
                  </a:lnTo>
                  <a:lnTo>
                    <a:pt x="84" y="130"/>
                  </a:lnTo>
                  <a:lnTo>
                    <a:pt x="89" y="128"/>
                  </a:lnTo>
                  <a:lnTo>
                    <a:pt x="95" y="127"/>
                  </a:lnTo>
                  <a:lnTo>
                    <a:pt x="95" y="127"/>
                  </a:lnTo>
                  <a:lnTo>
                    <a:pt x="102" y="127"/>
                  </a:lnTo>
                  <a:lnTo>
                    <a:pt x="108" y="125"/>
                  </a:lnTo>
                  <a:lnTo>
                    <a:pt x="114" y="122"/>
                  </a:lnTo>
                  <a:lnTo>
                    <a:pt x="118" y="118"/>
                  </a:lnTo>
                  <a:lnTo>
                    <a:pt x="122" y="113"/>
                  </a:lnTo>
                  <a:lnTo>
                    <a:pt x="124" y="108"/>
                  </a:lnTo>
                  <a:lnTo>
                    <a:pt x="127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7" y="89"/>
                  </a:lnTo>
                  <a:lnTo>
                    <a:pt x="124" y="83"/>
                  </a:lnTo>
                  <a:lnTo>
                    <a:pt x="122" y="78"/>
                  </a:lnTo>
                  <a:lnTo>
                    <a:pt x="118" y="73"/>
                  </a:lnTo>
                  <a:lnTo>
                    <a:pt x="114" y="69"/>
                  </a:lnTo>
                  <a:lnTo>
                    <a:pt x="108" y="66"/>
                  </a:lnTo>
                  <a:lnTo>
                    <a:pt x="102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76" y="66"/>
                  </a:lnTo>
                  <a:lnTo>
                    <a:pt x="68" y="68"/>
                  </a:lnTo>
                  <a:lnTo>
                    <a:pt x="58" y="71"/>
                  </a:lnTo>
                  <a:lnTo>
                    <a:pt x="50" y="75"/>
                  </a:lnTo>
                  <a:lnTo>
                    <a:pt x="42" y="80"/>
                  </a:lnTo>
                  <a:lnTo>
                    <a:pt x="35" y="85"/>
                  </a:lnTo>
                  <a:lnTo>
                    <a:pt x="28" y="91"/>
                  </a:lnTo>
                  <a:lnTo>
                    <a:pt x="21" y="98"/>
                  </a:lnTo>
                  <a:lnTo>
                    <a:pt x="16" y="105"/>
                  </a:lnTo>
                  <a:lnTo>
                    <a:pt x="12" y="113"/>
                  </a:lnTo>
                  <a:lnTo>
                    <a:pt x="8" y="122"/>
                  </a:lnTo>
                  <a:lnTo>
                    <a:pt x="4" y="130"/>
                  </a:lnTo>
                  <a:lnTo>
                    <a:pt x="2" y="140"/>
                  </a:lnTo>
                  <a:lnTo>
                    <a:pt x="1" y="149"/>
                  </a:lnTo>
                  <a:lnTo>
                    <a:pt x="0" y="15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1" y="932"/>
                  </a:lnTo>
                  <a:lnTo>
                    <a:pt x="2" y="941"/>
                  </a:lnTo>
                  <a:lnTo>
                    <a:pt x="4" y="951"/>
                  </a:lnTo>
                  <a:lnTo>
                    <a:pt x="8" y="959"/>
                  </a:lnTo>
                  <a:lnTo>
                    <a:pt x="12" y="968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5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0"/>
                  </a:lnTo>
                  <a:lnTo>
                    <a:pt x="68" y="1013"/>
                  </a:lnTo>
                  <a:lnTo>
                    <a:pt x="76" y="1015"/>
                  </a:lnTo>
                  <a:lnTo>
                    <a:pt x="86" y="1017"/>
                  </a:lnTo>
                  <a:lnTo>
                    <a:pt x="95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2" y="1015"/>
                  </a:lnTo>
                  <a:lnTo>
                    <a:pt x="951" y="1013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90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4" y="951"/>
                  </a:lnTo>
                  <a:lnTo>
                    <a:pt x="1016" y="941"/>
                  </a:lnTo>
                  <a:lnTo>
                    <a:pt x="1017" y="932"/>
                  </a:lnTo>
                  <a:lnTo>
                    <a:pt x="1018" y="922"/>
                  </a:lnTo>
                  <a:lnTo>
                    <a:pt x="1018" y="159"/>
                  </a:lnTo>
                  <a:lnTo>
                    <a:pt x="1018" y="159"/>
                  </a:lnTo>
                  <a:lnTo>
                    <a:pt x="1017" y="149"/>
                  </a:lnTo>
                  <a:lnTo>
                    <a:pt x="1016" y="140"/>
                  </a:lnTo>
                  <a:lnTo>
                    <a:pt x="1014" y="130"/>
                  </a:lnTo>
                  <a:lnTo>
                    <a:pt x="1011" y="122"/>
                  </a:lnTo>
                  <a:lnTo>
                    <a:pt x="1006" y="113"/>
                  </a:lnTo>
                  <a:lnTo>
                    <a:pt x="1001" y="105"/>
                  </a:lnTo>
                  <a:lnTo>
                    <a:pt x="996" y="98"/>
                  </a:lnTo>
                  <a:lnTo>
                    <a:pt x="990" y="91"/>
                  </a:lnTo>
                  <a:lnTo>
                    <a:pt x="983" y="85"/>
                  </a:lnTo>
                  <a:lnTo>
                    <a:pt x="975" y="80"/>
                  </a:lnTo>
                  <a:lnTo>
                    <a:pt x="968" y="75"/>
                  </a:lnTo>
                  <a:lnTo>
                    <a:pt x="959" y="71"/>
                  </a:lnTo>
                  <a:lnTo>
                    <a:pt x="951" y="68"/>
                  </a:lnTo>
                  <a:lnTo>
                    <a:pt x="942" y="66"/>
                  </a:lnTo>
                  <a:lnTo>
                    <a:pt x="932" y="64"/>
                  </a:lnTo>
                  <a:lnTo>
                    <a:pt x="923" y="64"/>
                  </a:lnTo>
                  <a:lnTo>
                    <a:pt x="923" y="64"/>
                  </a:lnTo>
                  <a:close/>
                  <a:moveTo>
                    <a:pt x="954" y="922"/>
                  </a:moveTo>
                  <a:lnTo>
                    <a:pt x="954" y="922"/>
                  </a:lnTo>
                  <a:lnTo>
                    <a:pt x="954" y="928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4"/>
                  </a:lnTo>
                  <a:lnTo>
                    <a:pt x="940" y="949"/>
                  </a:lnTo>
                  <a:lnTo>
                    <a:pt x="935" y="952"/>
                  </a:lnTo>
                  <a:lnTo>
                    <a:pt x="929" y="953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3"/>
                  </a:lnTo>
                  <a:lnTo>
                    <a:pt x="84" y="952"/>
                  </a:lnTo>
                  <a:lnTo>
                    <a:pt x="77" y="949"/>
                  </a:lnTo>
                  <a:lnTo>
                    <a:pt x="73" y="944"/>
                  </a:lnTo>
                  <a:lnTo>
                    <a:pt x="69" y="940"/>
                  </a:lnTo>
                  <a:lnTo>
                    <a:pt x="67" y="935"/>
                  </a:lnTo>
                  <a:lnTo>
                    <a:pt x="64" y="928"/>
                  </a:lnTo>
                  <a:lnTo>
                    <a:pt x="63" y="922"/>
                  </a:lnTo>
                  <a:lnTo>
                    <a:pt x="63" y="381"/>
                  </a:lnTo>
                  <a:lnTo>
                    <a:pt x="954" y="381"/>
                  </a:lnTo>
                  <a:lnTo>
                    <a:pt x="954" y="922"/>
                  </a:lnTo>
                  <a:close/>
                  <a:moveTo>
                    <a:pt x="191" y="190"/>
                  </a:moveTo>
                  <a:lnTo>
                    <a:pt x="191" y="190"/>
                  </a:lnTo>
                  <a:lnTo>
                    <a:pt x="197" y="190"/>
                  </a:lnTo>
                  <a:lnTo>
                    <a:pt x="204" y="188"/>
                  </a:lnTo>
                  <a:lnTo>
                    <a:pt x="209" y="185"/>
                  </a:lnTo>
                  <a:lnTo>
                    <a:pt x="214" y="182"/>
                  </a:lnTo>
                  <a:lnTo>
                    <a:pt x="218" y="176"/>
                  </a:lnTo>
                  <a:lnTo>
                    <a:pt x="220" y="171"/>
                  </a:lnTo>
                  <a:lnTo>
                    <a:pt x="222" y="166"/>
                  </a:lnTo>
                  <a:lnTo>
                    <a:pt x="223" y="159"/>
                  </a:lnTo>
                  <a:lnTo>
                    <a:pt x="223" y="31"/>
                  </a:lnTo>
                  <a:lnTo>
                    <a:pt x="223" y="31"/>
                  </a:lnTo>
                  <a:lnTo>
                    <a:pt x="222" y="25"/>
                  </a:lnTo>
                  <a:lnTo>
                    <a:pt x="220" y="20"/>
                  </a:lnTo>
                  <a:lnTo>
                    <a:pt x="218" y="14"/>
                  </a:lnTo>
                  <a:lnTo>
                    <a:pt x="214" y="9"/>
                  </a:lnTo>
                  <a:lnTo>
                    <a:pt x="209" y="6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78" y="2"/>
                  </a:lnTo>
                  <a:lnTo>
                    <a:pt x="173" y="6"/>
                  </a:lnTo>
                  <a:lnTo>
                    <a:pt x="168" y="9"/>
                  </a:lnTo>
                  <a:lnTo>
                    <a:pt x="164" y="14"/>
                  </a:lnTo>
                  <a:lnTo>
                    <a:pt x="162" y="20"/>
                  </a:lnTo>
                  <a:lnTo>
                    <a:pt x="160" y="25"/>
                  </a:lnTo>
                  <a:lnTo>
                    <a:pt x="159" y="31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0" y="166"/>
                  </a:lnTo>
                  <a:lnTo>
                    <a:pt x="162" y="171"/>
                  </a:lnTo>
                  <a:lnTo>
                    <a:pt x="164" y="176"/>
                  </a:lnTo>
                  <a:lnTo>
                    <a:pt x="168" y="182"/>
                  </a:lnTo>
                  <a:lnTo>
                    <a:pt x="173" y="185"/>
                  </a:lnTo>
                  <a:lnTo>
                    <a:pt x="178" y="188"/>
                  </a:lnTo>
                  <a:lnTo>
                    <a:pt x="185" y="190"/>
                  </a:lnTo>
                  <a:lnTo>
                    <a:pt x="191" y="190"/>
                  </a:lnTo>
                  <a:lnTo>
                    <a:pt x="191" y="190"/>
                  </a:lnTo>
                  <a:close/>
                  <a:moveTo>
                    <a:pt x="319" y="190"/>
                  </a:moveTo>
                  <a:lnTo>
                    <a:pt x="319" y="190"/>
                  </a:lnTo>
                  <a:lnTo>
                    <a:pt x="325" y="190"/>
                  </a:lnTo>
                  <a:lnTo>
                    <a:pt x="330" y="188"/>
                  </a:lnTo>
                  <a:lnTo>
                    <a:pt x="336" y="185"/>
                  </a:lnTo>
                  <a:lnTo>
                    <a:pt x="341" y="182"/>
                  </a:lnTo>
                  <a:lnTo>
                    <a:pt x="344" y="176"/>
                  </a:lnTo>
                  <a:lnTo>
                    <a:pt x="348" y="171"/>
                  </a:lnTo>
                  <a:lnTo>
                    <a:pt x="350" y="166"/>
                  </a:lnTo>
                  <a:lnTo>
                    <a:pt x="350" y="159"/>
                  </a:lnTo>
                  <a:lnTo>
                    <a:pt x="350" y="31"/>
                  </a:lnTo>
                  <a:lnTo>
                    <a:pt x="350" y="31"/>
                  </a:lnTo>
                  <a:lnTo>
                    <a:pt x="350" y="25"/>
                  </a:lnTo>
                  <a:lnTo>
                    <a:pt x="348" y="20"/>
                  </a:lnTo>
                  <a:lnTo>
                    <a:pt x="344" y="14"/>
                  </a:lnTo>
                  <a:lnTo>
                    <a:pt x="341" y="9"/>
                  </a:lnTo>
                  <a:lnTo>
                    <a:pt x="336" y="6"/>
                  </a:lnTo>
                  <a:lnTo>
                    <a:pt x="330" y="2"/>
                  </a:lnTo>
                  <a:lnTo>
                    <a:pt x="325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6" y="2"/>
                  </a:lnTo>
                  <a:lnTo>
                    <a:pt x="300" y="6"/>
                  </a:lnTo>
                  <a:lnTo>
                    <a:pt x="296" y="9"/>
                  </a:lnTo>
                  <a:lnTo>
                    <a:pt x="292" y="14"/>
                  </a:lnTo>
                  <a:lnTo>
                    <a:pt x="289" y="20"/>
                  </a:lnTo>
                  <a:lnTo>
                    <a:pt x="286" y="25"/>
                  </a:lnTo>
                  <a:lnTo>
                    <a:pt x="286" y="31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86" y="166"/>
                  </a:lnTo>
                  <a:lnTo>
                    <a:pt x="289" y="171"/>
                  </a:lnTo>
                  <a:lnTo>
                    <a:pt x="292" y="176"/>
                  </a:lnTo>
                  <a:lnTo>
                    <a:pt x="296" y="182"/>
                  </a:lnTo>
                  <a:lnTo>
                    <a:pt x="300" y="185"/>
                  </a:lnTo>
                  <a:lnTo>
                    <a:pt x="306" y="188"/>
                  </a:lnTo>
                  <a:lnTo>
                    <a:pt x="312" y="190"/>
                  </a:lnTo>
                  <a:lnTo>
                    <a:pt x="319" y="190"/>
                  </a:lnTo>
                  <a:lnTo>
                    <a:pt x="319" y="190"/>
                  </a:lnTo>
                  <a:close/>
                  <a:moveTo>
                    <a:pt x="445" y="190"/>
                  </a:moveTo>
                  <a:lnTo>
                    <a:pt x="445" y="190"/>
                  </a:lnTo>
                  <a:lnTo>
                    <a:pt x="452" y="190"/>
                  </a:lnTo>
                  <a:lnTo>
                    <a:pt x="458" y="188"/>
                  </a:lnTo>
                  <a:lnTo>
                    <a:pt x="464" y="185"/>
                  </a:lnTo>
                  <a:lnTo>
                    <a:pt x="468" y="182"/>
                  </a:lnTo>
                  <a:lnTo>
                    <a:pt x="472" y="176"/>
                  </a:lnTo>
                  <a:lnTo>
                    <a:pt x="474" y="171"/>
                  </a:lnTo>
                  <a:lnTo>
                    <a:pt x="476" y="166"/>
                  </a:lnTo>
                  <a:lnTo>
                    <a:pt x="477" y="159"/>
                  </a:lnTo>
                  <a:lnTo>
                    <a:pt x="477" y="31"/>
                  </a:lnTo>
                  <a:lnTo>
                    <a:pt x="477" y="31"/>
                  </a:lnTo>
                  <a:lnTo>
                    <a:pt x="476" y="25"/>
                  </a:lnTo>
                  <a:lnTo>
                    <a:pt x="474" y="20"/>
                  </a:lnTo>
                  <a:lnTo>
                    <a:pt x="472" y="14"/>
                  </a:lnTo>
                  <a:lnTo>
                    <a:pt x="468" y="9"/>
                  </a:lnTo>
                  <a:lnTo>
                    <a:pt x="464" y="6"/>
                  </a:lnTo>
                  <a:lnTo>
                    <a:pt x="458" y="2"/>
                  </a:lnTo>
                  <a:lnTo>
                    <a:pt x="452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39" y="0"/>
                  </a:lnTo>
                  <a:lnTo>
                    <a:pt x="433" y="2"/>
                  </a:lnTo>
                  <a:lnTo>
                    <a:pt x="428" y="6"/>
                  </a:lnTo>
                  <a:lnTo>
                    <a:pt x="423" y="9"/>
                  </a:lnTo>
                  <a:lnTo>
                    <a:pt x="420" y="14"/>
                  </a:lnTo>
                  <a:lnTo>
                    <a:pt x="416" y="20"/>
                  </a:lnTo>
                  <a:lnTo>
                    <a:pt x="414" y="25"/>
                  </a:lnTo>
                  <a:lnTo>
                    <a:pt x="413" y="31"/>
                  </a:lnTo>
                  <a:lnTo>
                    <a:pt x="413" y="159"/>
                  </a:lnTo>
                  <a:lnTo>
                    <a:pt x="413" y="159"/>
                  </a:lnTo>
                  <a:lnTo>
                    <a:pt x="414" y="166"/>
                  </a:lnTo>
                  <a:lnTo>
                    <a:pt x="416" y="171"/>
                  </a:lnTo>
                  <a:lnTo>
                    <a:pt x="420" y="176"/>
                  </a:lnTo>
                  <a:lnTo>
                    <a:pt x="423" y="182"/>
                  </a:lnTo>
                  <a:lnTo>
                    <a:pt x="428" y="185"/>
                  </a:lnTo>
                  <a:lnTo>
                    <a:pt x="433" y="188"/>
                  </a:lnTo>
                  <a:lnTo>
                    <a:pt x="439" y="190"/>
                  </a:lnTo>
                  <a:lnTo>
                    <a:pt x="445" y="190"/>
                  </a:lnTo>
                  <a:lnTo>
                    <a:pt x="445" y="190"/>
                  </a:lnTo>
                  <a:close/>
                  <a:moveTo>
                    <a:pt x="573" y="190"/>
                  </a:moveTo>
                  <a:lnTo>
                    <a:pt x="573" y="190"/>
                  </a:lnTo>
                  <a:lnTo>
                    <a:pt x="579" y="190"/>
                  </a:lnTo>
                  <a:lnTo>
                    <a:pt x="585" y="188"/>
                  </a:lnTo>
                  <a:lnTo>
                    <a:pt x="590" y="185"/>
                  </a:lnTo>
                  <a:lnTo>
                    <a:pt x="595" y="182"/>
                  </a:lnTo>
                  <a:lnTo>
                    <a:pt x="599" y="176"/>
                  </a:lnTo>
                  <a:lnTo>
                    <a:pt x="602" y="171"/>
                  </a:lnTo>
                  <a:lnTo>
                    <a:pt x="604" y="166"/>
                  </a:lnTo>
                  <a:lnTo>
                    <a:pt x="604" y="159"/>
                  </a:lnTo>
                  <a:lnTo>
                    <a:pt x="604" y="31"/>
                  </a:lnTo>
                  <a:lnTo>
                    <a:pt x="604" y="31"/>
                  </a:lnTo>
                  <a:lnTo>
                    <a:pt x="604" y="25"/>
                  </a:lnTo>
                  <a:lnTo>
                    <a:pt x="602" y="20"/>
                  </a:lnTo>
                  <a:lnTo>
                    <a:pt x="599" y="14"/>
                  </a:lnTo>
                  <a:lnTo>
                    <a:pt x="595" y="9"/>
                  </a:lnTo>
                  <a:lnTo>
                    <a:pt x="590" y="6"/>
                  </a:lnTo>
                  <a:lnTo>
                    <a:pt x="585" y="2"/>
                  </a:lnTo>
                  <a:lnTo>
                    <a:pt x="579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67" y="0"/>
                  </a:lnTo>
                  <a:lnTo>
                    <a:pt x="560" y="2"/>
                  </a:lnTo>
                  <a:lnTo>
                    <a:pt x="555" y="6"/>
                  </a:lnTo>
                  <a:lnTo>
                    <a:pt x="550" y="9"/>
                  </a:lnTo>
                  <a:lnTo>
                    <a:pt x="546" y="14"/>
                  </a:lnTo>
                  <a:lnTo>
                    <a:pt x="543" y="20"/>
                  </a:lnTo>
                  <a:lnTo>
                    <a:pt x="542" y="25"/>
                  </a:lnTo>
                  <a:lnTo>
                    <a:pt x="541" y="31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2" y="166"/>
                  </a:lnTo>
                  <a:lnTo>
                    <a:pt x="543" y="171"/>
                  </a:lnTo>
                  <a:lnTo>
                    <a:pt x="546" y="176"/>
                  </a:lnTo>
                  <a:lnTo>
                    <a:pt x="550" y="182"/>
                  </a:lnTo>
                  <a:lnTo>
                    <a:pt x="555" y="185"/>
                  </a:lnTo>
                  <a:lnTo>
                    <a:pt x="560" y="188"/>
                  </a:lnTo>
                  <a:lnTo>
                    <a:pt x="567" y="190"/>
                  </a:lnTo>
                  <a:lnTo>
                    <a:pt x="573" y="190"/>
                  </a:lnTo>
                  <a:lnTo>
                    <a:pt x="573" y="190"/>
                  </a:lnTo>
                  <a:close/>
                  <a:moveTo>
                    <a:pt x="700" y="190"/>
                  </a:moveTo>
                  <a:lnTo>
                    <a:pt x="700" y="190"/>
                  </a:lnTo>
                  <a:lnTo>
                    <a:pt x="706" y="190"/>
                  </a:lnTo>
                  <a:lnTo>
                    <a:pt x="712" y="188"/>
                  </a:lnTo>
                  <a:lnTo>
                    <a:pt x="718" y="185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0" y="171"/>
                  </a:lnTo>
                  <a:lnTo>
                    <a:pt x="731" y="166"/>
                  </a:lnTo>
                  <a:lnTo>
                    <a:pt x="732" y="159"/>
                  </a:lnTo>
                  <a:lnTo>
                    <a:pt x="732" y="31"/>
                  </a:lnTo>
                  <a:lnTo>
                    <a:pt x="732" y="31"/>
                  </a:lnTo>
                  <a:lnTo>
                    <a:pt x="731" y="25"/>
                  </a:lnTo>
                  <a:lnTo>
                    <a:pt x="730" y="20"/>
                  </a:lnTo>
                  <a:lnTo>
                    <a:pt x="726" y="14"/>
                  </a:lnTo>
                  <a:lnTo>
                    <a:pt x="722" y="9"/>
                  </a:lnTo>
                  <a:lnTo>
                    <a:pt x="718" y="6"/>
                  </a:lnTo>
                  <a:lnTo>
                    <a:pt x="712" y="2"/>
                  </a:lnTo>
                  <a:lnTo>
                    <a:pt x="706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3" y="0"/>
                  </a:lnTo>
                  <a:lnTo>
                    <a:pt x="688" y="2"/>
                  </a:lnTo>
                  <a:lnTo>
                    <a:pt x="682" y="6"/>
                  </a:lnTo>
                  <a:lnTo>
                    <a:pt x="677" y="9"/>
                  </a:lnTo>
                  <a:lnTo>
                    <a:pt x="674" y="14"/>
                  </a:lnTo>
                  <a:lnTo>
                    <a:pt x="671" y="20"/>
                  </a:lnTo>
                  <a:lnTo>
                    <a:pt x="668" y="25"/>
                  </a:lnTo>
                  <a:lnTo>
                    <a:pt x="668" y="31"/>
                  </a:lnTo>
                  <a:lnTo>
                    <a:pt x="668" y="159"/>
                  </a:lnTo>
                  <a:lnTo>
                    <a:pt x="668" y="159"/>
                  </a:lnTo>
                  <a:lnTo>
                    <a:pt x="668" y="166"/>
                  </a:lnTo>
                  <a:lnTo>
                    <a:pt x="671" y="171"/>
                  </a:lnTo>
                  <a:lnTo>
                    <a:pt x="674" y="176"/>
                  </a:lnTo>
                  <a:lnTo>
                    <a:pt x="677" y="182"/>
                  </a:lnTo>
                  <a:lnTo>
                    <a:pt x="682" y="185"/>
                  </a:lnTo>
                  <a:lnTo>
                    <a:pt x="688" y="188"/>
                  </a:lnTo>
                  <a:lnTo>
                    <a:pt x="693" y="190"/>
                  </a:lnTo>
                  <a:lnTo>
                    <a:pt x="700" y="190"/>
                  </a:lnTo>
                  <a:lnTo>
                    <a:pt x="700" y="190"/>
                  </a:lnTo>
                  <a:close/>
                  <a:moveTo>
                    <a:pt x="827" y="190"/>
                  </a:moveTo>
                  <a:lnTo>
                    <a:pt x="827" y="190"/>
                  </a:lnTo>
                  <a:lnTo>
                    <a:pt x="834" y="190"/>
                  </a:lnTo>
                  <a:lnTo>
                    <a:pt x="839" y="188"/>
                  </a:lnTo>
                  <a:lnTo>
                    <a:pt x="844" y="185"/>
                  </a:lnTo>
                  <a:lnTo>
                    <a:pt x="850" y="182"/>
                  </a:lnTo>
                  <a:lnTo>
                    <a:pt x="853" y="176"/>
                  </a:lnTo>
                  <a:lnTo>
                    <a:pt x="856" y="171"/>
                  </a:lnTo>
                  <a:lnTo>
                    <a:pt x="858" y="166"/>
                  </a:lnTo>
                  <a:lnTo>
                    <a:pt x="858" y="159"/>
                  </a:lnTo>
                  <a:lnTo>
                    <a:pt x="858" y="31"/>
                  </a:lnTo>
                  <a:lnTo>
                    <a:pt x="858" y="31"/>
                  </a:lnTo>
                  <a:lnTo>
                    <a:pt x="858" y="25"/>
                  </a:lnTo>
                  <a:lnTo>
                    <a:pt x="856" y="20"/>
                  </a:lnTo>
                  <a:lnTo>
                    <a:pt x="853" y="14"/>
                  </a:lnTo>
                  <a:lnTo>
                    <a:pt x="850" y="9"/>
                  </a:lnTo>
                  <a:lnTo>
                    <a:pt x="844" y="6"/>
                  </a:lnTo>
                  <a:lnTo>
                    <a:pt x="839" y="2"/>
                  </a:lnTo>
                  <a:lnTo>
                    <a:pt x="834" y="0"/>
                  </a:lnTo>
                  <a:lnTo>
                    <a:pt x="827" y="0"/>
                  </a:lnTo>
                  <a:lnTo>
                    <a:pt x="827" y="0"/>
                  </a:lnTo>
                  <a:lnTo>
                    <a:pt x="821" y="0"/>
                  </a:lnTo>
                  <a:lnTo>
                    <a:pt x="814" y="2"/>
                  </a:lnTo>
                  <a:lnTo>
                    <a:pt x="809" y="6"/>
                  </a:lnTo>
                  <a:lnTo>
                    <a:pt x="805" y="9"/>
                  </a:lnTo>
                  <a:lnTo>
                    <a:pt x="800" y="14"/>
                  </a:lnTo>
                  <a:lnTo>
                    <a:pt x="798" y="20"/>
                  </a:lnTo>
                  <a:lnTo>
                    <a:pt x="796" y="25"/>
                  </a:lnTo>
                  <a:lnTo>
                    <a:pt x="795" y="31"/>
                  </a:lnTo>
                  <a:lnTo>
                    <a:pt x="795" y="159"/>
                  </a:lnTo>
                  <a:lnTo>
                    <a:pt x="795" y="159"/>
                  </a:lnTo>
                  <a:lnTo>
                    <a:pt x="796" y="166"/>
                  </a:lnTo>
                  <a:lnTo>
                    <a:pt x="798" y="171"/>
                  </a:lnTo>
                  <a:lnTo>
                    <a:pt x="800" y="176"/>
                  </a:lnTo>
                  <a:lnTo>
                    <a:pt x="805" y="182"/>
                  </a:lnTo>
                  <a:lnTo>
                    <a:pt x="809" y="185"/>
                  </a:lnTo>
                  <a:lnTo>
                    <a:pt x="814" y="188"/>
                  </a:lnTo>
                  <a:lnTo>
                    <a:pt x="821" y="190"/>
                  </a:lnTo>
                  <a:lnTo>
                    <a:pt x="827" y="190"/>
                  </a:lnTo>
                  <a:lnTo>
                    <a:pt x="827" y="190"/>
                  </a:lnTo>
                  <a:close/>
                  <a:moveTo>
                    <a:pt x="683" y="795"/>
                  </a:moveTo>
                  <a:lnTo>
                    <a:pt x="683" y="795"/>
                  </a:lnTo>
                  <a:lnTo>
                    <a:pt x="674" y="794"/>
                  </a:lnTo>
                  <a:lnTo>
                    <a:pt x="665" y="791"/>
                  </a:lnTo>
                  <a:lnTo>
                    <a:pt x="658" y="787"/>
                  </a:lnTo>
                  <a:lnTo>
                    <a:pt x="650" y="781"/>
                  </a:lnTo>
                  <a:lnTo>
                    <a:pt x="645" y="774"/>
                  </a:lnTo>
                  <a:lnTo>
                    <a:pt x="639" y="766"/>
                  </a:lnTo>
                  <a:lnTo>
                    <a:pt x="637" y="757"/>
                  </a:lnTo>
                  <a:lnTo>
                    <a:pt x="636" y="747"/>
                  </a:lnTo>
                  <a:lnTo>
                    <a:pt x="636" y="747"/>
                  </a:lnTo>
                  <a:lnTo>
                    <a:pt x="635" y="741"/>
                  </a:lnTo>
                  <a:lnTo>
                    <a:pt x="634" y="735"/>
                  </a:lnTo>
                  <a:lnTo>
                    <a:pt x="631" y="730"/>
                  </a:lnTo>
                  <a:lnTo>
                    <a:pt x="627" y="724"/>
                  </a:lnTo>
                  <a:lnTo>
                    <a:pt x="622" y="721"/>
                  </a:lnTo>
                  <a:lnTo>
                    <a:pt x="617" y="718"/>
                  </a:lnTo>
                  <a:lnTo>
                    <a:pt x="611" y="716"/>
                  </a:lnTo>
                  <a:lnTo>
                    <a:pt x="604" y="716"/>
                  </a:lnTo>
                  <a:lnTo>
                    <a:pt x="604" y="716"/>
                  </a:lnTo>
                  <a:lnTo>
                    <a:pt x="598" y="716"/>
                  </a:lnTo>
                  <a:lnTo>
                    <a:pt x="592" y="718"/>
                  </a:lnTo>
                  <a:lnTo>
                    <a:pt x="587" y="721"/>
                  </a:lnTo>
                  <a:lnTo>
                    <a:pt x="582" y="724"/>
                  </a:lnTo>
                  <a:lnTo>
                    <a:pt x="578" y="730"/>
                  </a:lnTo>
                  <a:lnTo>
                    <a:pt x="575" y="735"/>
                  </a:lnTo>
                  <a:lnTo>
                    <a:pt x="573" y="741"/>
                  </a:lnTo>
                  <a:lnTo>
                    <a:pt x="573" y="747"/>
                  </a:lnTo>
                  <a:lnTo>
                    <a:pt x="573" y="747"/>
                  </a:lnTo>
                  <a:lnTo>
                    <a:pt x="573" y="759"/>
                  </a:lnTo>
                  <a:lnTo>
                    <a:pt x="575" y="770"/>
                  </a:lnTo>
                  <a:lnTo>
                    <a:pt x="577" y="780"/>
                  </a:lnTo>
                  <a:lnTo>
                    <a:pt x="582" y="791"/>
                  </a:lnTo>
                  <a:lnTo>
                    <a:pt x="586" y="801"/>
                  </a:lnTo>
                  <a:lnTo>
                    <a:pt x="591" y="809"/>
                  </a:lnTo>
                  <a:lnTo>
                    <a:pt x="598" y="818"/>
                  </a:lnTo>
                  <a:lnTo>
                    <a:pt x="605" y="826"/>
                  </a:lnTo>
                  <a:lnTo>
                    <a:pt x="613" y="833"/>
                  </a:lnTo>
                  <a:lnTo>
                    <a:pt x="621" y="839"/>
                  </a:lnTo>
                  <a:lnTo>
                    <a:pt x="631" y="845"/>
                  </a:lnTo>
                  <a:lnTo>
                    <a:pt x="641" y="850"/>
                  </a:lnTo>
                  <a:lnTo>
                    <a:pt x="651" y="853"/>
                  </a:lnTo>
                  <a:lnTo>
                    <a:pt x="662" y="856"/>
                  </a:lnTo>
                  <a:lnTo>
                    <a:pt x="673" y="858"/>
                  </a:lnTo>
                  <a:lnTo>
                    <a:pt x="683" y="859"/>
                  </a:lnTo>
                  <a:lnTo>
                    <a:pt x="683" y="859"/>
                  </a:lnTo>
                  <a:lnTo>
                    <a:pt x="695" y="858"/>
                  </a:lnTo>
                  <a:lnTo>
                    <a:pt x="706" y="856"/>
                  </a:lnTo>
                  <a:lnTo>
                    <a:pt x="717" y="853"/>
                  </a:lnTo>
                  <a:lnTo>
                    <a:pt x="727" y="850"/>
                  </a:lnTo>
                  <a:lnTo>
                    <a:pt x="737" y="845"/>
                  </a:lnTo>
                  <a:lnTo>
                    <a:pt x="746" y="839"/>
                  </a:lnTo>
                  <a:lnTo>
                    <a:pt x="754" y="833"/>
                  </a:lnTo>
                  <a:lnTo>
                    <a:pt x="763" y="826"/>
                  </a:lnTo>
                  <a:lnTo>
                    <a:pt x="769" y="818"/>
                  </a:lnTo>
                  <a:lnTo>
                    <a:pt x="776" y="809"/>
                  </a:lnTo>
                  <a:lnTo>
                    <a:pt x="782" y="801"/>
                  </a:lnTo>
                  <a:lnTo>
                    <a:pt x="786" y="791"/>
                  </a:lnTo>
                  <a:lnTo>
                    <a:pt x="791" y="780"/>
                  </a:lnTo>
                  <a:lnTo>
                    <a:pt x="793" y="770"/>
                  </a:lnTo>
                  <a:lnTo>
                    <a:pt x="795" y="759"/>
                  </a:lnTo>
                  <a:lnTo>
                    <a:pt x="795" y="747"/>
                  </a:lnTo>
                  <a:lnTo>
                    <a:pt x="795" y="747"/>
                  </a:lnTo>
                  <a:lnTo>
                    <a:pt x="795" y="735"/>
                  </a:lnTo>
                  <a:lnTo>
                    <a:pt x="793" y="724"/>
                  </a:lnTo>
                  <a:lnTo>
                    <a:pt x="790" y="714"/>
                  </a:lnTo>
                  <a:lnTo>
                    <a:pt x="786" y="703"/>
                  </a:lnTo>
                  <a:lnTo>
                    <a:pt x="781" y="693"/>
                  </a:lnTo>
                  <a:lnTo>
                    <a:pt x="776" y="685"/>
                  </a:lnTo>
                  <a:lnTo>
                    <a:pt x="769" y="676"/>
                  </a:lnTo>
                  <a:lnTo>
                    <a:pt x="762" y="668"/>
                  </a:lnTo>
                  <a:lnTo>
                    <a:pt x="762" y="668"/>
                  </a:lnTo>
                  <a:lnTo>
                    <a:pt x="769" y="660"/>
                  </a:lnTo>
                  <a:lnTo>
                    <a:pt x="776" y="652"/>
                  </a:lnTo>
                  <a:lnTo>
                    <a:pt x="781" y="642"/>
                  </a:lnTo>
                  <a:lnTo>
                    <a:pt x="786" y="632"/>
                  </a:lnTo>
                  <a:lnTo>
                    <a:pt x="790" y="621"/>
                  </a:lnTo>
                  <a:lnTo>
                    <a:pt x="793" y="611"/>
                  </a:lnTo>
                  <a:lnTo>
                    <a:pt x="795" y="600"/>
                  </a:lnTo>
                  <a:lnTo>
                    <a:pt x="795" y="588"/>
                  </a:lnTo>
                  <a:lnTo>
                    <a:pt x="795" y="588"/>
                  </a:lnTo>
                  <a:lnTo>
                    <a:pt x="795" y="576"/>
                  </a:lnTo>
                  <a:lnTo>
                    <a:pt x="793" y="566"/>
                  </a:lnTo>
                  <a:lnTo>
                    <a:pt x="791" y="555"/>
                  </a:lnTo>
                  <a:lnTo>
                    <a:pt x="786" y="545"/>
                  </a:lnTo>
                  <a:lnTo>
                    <a:pt x="782" y="536"/>
                  </a:lnTo>
                  <a:lnTo>
                    <a:pt x="776" y="526"/>
                  </a:lnTo>
                  <a:lnTo>
                    <a:pt x="769" y="517"/>
                  </a:lnTo>
                  <a:lnTo>
                    <a:pt x="763" y="510"/>
                  </a:lnTo>
                  <a:lnTo>
                    <a:pt x="754" y="502"/>
                  </a:lnTo>
                  <a:lnTo>
                    <a:pt x="746" y="496"/>
                  </a:lnTo>
                  <a:lnTo>
                    <a:pt x="737" y="491"/>
                  </a:lnTo>
                  <a:lnTo>
                    <a:pt x="727" y="485"/>
                  </a:lnTo>
                  <a:lnTo>
                    <a:pt x="717" y="482"/>
                  </a:lnTo>
                  <a:lnTo>
                    <a:pt x="706" y="479"/>
                  </a:lnTo>
                  <a:lnTo>
                    <a:pt x="695" y="478"/>
                  </a:lnTo>
                  <a:lnTo>
                    <a:pt x="683" y="477"/>
                  </a:lnTo>
                  <a:lnTo>
                    <a:pt x="683" y="477"/>
                  </a:lnTo>
                  <a:lnTo>
                    <a:pt x="673" y="478"/>
                  </a:lnTo>
                  <a:lnTo>
                    <a:pt x="662" y="479"/>
                  </a:lnTo>
                  <a:lnTo>
                    <a:pt x="651" y="482"/>
                  </a:lnTo>
                  <a:lnTo>
                    <a:pt x="641" y="485"/>
                  </a:lnTo>
                  <a:lnTo>
                    <a:pt x="631" y="491"/>
                  </a:lnTo>
                  <a:lnTo>
                    <a:pt x="621" y="496"/>
                  </a:lnTo>
                  <a:lnTo>
                    <a:pt x="613" y="502"/>
                  </a:lnTo>
                  <a:lnTo>
                    <a:pt x="605" y="510"/>
                  </a:lnTo>
                  <a:lnTo>
                    <a:pt x="598" y="517"/>
                  </a:lnTo>
                  <a:lnTo>
                    <a:pt x="591" y="526"/>
                  </a:lnTo>
                  <a:lnTo>
                    <a:pt x="586" y="536"/>
                  </a:lnTo>
                  <a:lnTo>
                    <a:pt x="582" y="545"/>
                  </a:lnTo>
                  <a:lnTo>
                    <a:pt x="577" y="555"/>
                  </a:lnTo>
                  <a:lnTo>
                    <a:pt x="575" y="566"/>
                  </a:lnTo>
                  <a:lnTo>
                    <a:pt x="573" y="576"/>
                  </a:lnTo>
                  <a:lnTo>
                    <a:pt x="573" y="588"/>
                  </a:lnTo>
                  <a:lnTo>
                    <a:pt x="573" y="588"/>
                  </a:lnTo>
                  <a:lnTo>
                    <a:pt x="573" y="595"/>
                  </a:lnTo>
                  <a:lnTo>
                    <a:pt x="575" y="601"/>
                  </a:lnTo>
                  <a:lnTo>
                    <a:pt x="578" y="606"/>
                  </a:lnTo>
                  <a:lnTo>
                    <a:pt x="582" y="611"/>
                  </a:lnTo>
                  <a:lnTo>
                    <a:pt x="587" y="615"/>
                  </a:lnTo>
                  <a:lnTo>
                    <a:pt x="592" y="617"/>
                  </a:lnTo>
                  <a:lnTo>
                    <a:pt x="598" y="619"/>
                  </a:lnTo>
                  <a:lnTo>
                    <a:pt x="604" y="620"/>
                  </a:lnTo>
                  <a:lnTo>
                    <a:pt x="604" y="620"/>
                  </a:lnTo>
                  <a:lnTo>
                    <a:pt x="611" y="619"/>
                  </a:lnTo>
                  <a:lnTo>
                    <a:pt x="617" y="617"/>
                  </a:lnTo>
                  <a:lnTo>
                    <a:pt x="622" y="615"/>
                  </a:lnTo>
                  <a:lnTo>
                    <a:pt x="627" y="611"/>
                  </a:lnTo>
                  <a:lnTo>
                    <a:pt x="631" y="606"/>
                  </a:lnTo>
                  <a:lnTo>
                    <a:pt x="634" y="601"/>
                  </a:lnTo>
                  <a:lnTo>
                    <a:pt x="635" y="595"/>
                  </a:lnTo>
                  <a:lnTo>
                    <a:pt x="636" y="588"/>
                  </a:lnTo>
                  <a:lnTo>
                    <a:pt x="636" y="588"/>
                  </a:lnTo>
                  <a:lnTo>
                    <a:pt x="637" y="579"/>
                  </a:lnTo>
                  <a:lnTo>
                    <a:pt x="639" y="570"/>
                  </a:lnTo>
                  <a:lnTo>
                    <a:pt x="645" y="561"/>
                  </a:lnTo>
                  <a:lnTo>
                    <a:pt x="650" y="555"/>
                  </a:lnTo>
                  <a:lnTo>
                    <a:pt x="658" y="549"/>
                  </a:lnTo>
                  <a:lnTo>
                    <a:pt x="665" y="544"/>
                  </a:lnTo>
                  <a:lnTo>
                    <a:pt x="674" y="541"/>
                  </a:lnTo>
                  <a:lnTo>
                    <a:pt x="683" y="541"/>
                  </a:lnTo>
                  <a:lnTo>
                    <a:pt x="683" y="541"/>
                  </a:lnTo>
                  <a:lnTo>
                    <a:pt x="693" y="541"/>
                  </a:lnTo>
                  <a:lnTo>
                    <a:pt x="703" y="544"/>
                  </a:lnTo>
                  <a:lnTo>
                    <a:pt x="710" y="549"/>
                  </a:lnTo>
                  <a:lnTo>
                    <a:pt x="718" y="555"/>
                  </a:lnTo>
                  <a:lnTo>
                    <a:pt x="723" y="561"/>
                  </a:lnTo>
                  <a:lnTo>
                    <a:pt x="727" y="570"/>
                  </a:lnTo>
                  <a:lnTo>
                    <a:pt x="731" y="579"/>
                  </a:lnTo>
                  <a:lnTo>
                    <a:pt x="732" y="588"/>
                  </a:lnTo>
                  <a:lnTo>
                    <a:pt x="732" y="588"/>
                  </a:lnTo>
                  <a:lnTo>
                    <a:pt x="731" y="598"/>
                  </a:lnTo>
                  <a:lnTo>
                    <a:pt x="727" y="606"/>
                  </a:lnTo>
                  <a:lnTo>
                    <a:pt x="723" y="615"/>
                  </a:lnTo>
                  <a:lnTo>
                    <a:pt x="718" y="621"/>
                  </a:lnTo>
                  <a:lnTo>
                    <a:pt x="710" y="628"/>
                  </a:lnTo>
                  <a:lnTo>
                    <a:pt x="703" y="632"/>
                  </a:lnTo>
                  <a:lnTo>
                    <a:pt x="693" y="635"/>
                  </a:lnTo>
                  <a:lnTo>
                    <a:pt x="683" y="635"/>
                  </a:lnTo>
                  <a:lnTo>
                    <a:pt x="683" y="635"/>
                  </a:lnTo>
                  <a:lnTo>
                    <a:pt x="677" y="637"/>
                  </a:lnTo>
                  <a:lnTo>
                    <a:pt x="672" y="639"/>
                  </a:lnTo>
                  <a:lnTo>
                    <a:pt x="666" y="642"/>
                  </a:lnTo>
                  <a:lnTo>
                    <a:pt x="661" y="645"/>
                  </a:lnTo>
                  <a:lnTo>
                    <a:pt x="658" y="650"/>
                  </a:lnTo>
                  <a:lnTo>
                    <a:pt x="655" y="656"/>
                  </a:lnTo>
                  <a:lnTo>
                    <a:pt x="652" y="661"/>
                  </a:lnTo>
                  <a:lnTo>
                    <a:pt x="652" y="668"/>
                  </a:lnTo>
                  <a:lnTo>
                    <a:pt x="652" y="668"/>
                  </a:lnTo>
                  <a:lnTo>
                    <a:pt x="652" y="674"/>
                  </a:lnTo>
                  <a:lnTo>
                    <a:pt x="655" y="681"/>
                  </a:lnTo>
                  <a:lnTo>
                    <a:pt x="658" y="686"/>
                  </a:lnTo>
                  <a:lnTo>
                    <a:pt x="661" y="690"/>
                  </a:lnTo>
                  <a:lnTo>
                    <a:pt x="666" y="694"/>
                  </a:lnTo>
                  <a:lnTo>
                    <a:pt x="672" y="697"/>
                  </a:lnTo>
                  <a:lnTo>
                    <a:pt x="677" y="699"/>
                  </a:lnTo>
                  <a:lnTo>
                    <a:pt x="683" y="700"/>
                  </a:lnTo>
                  <a:lnTo>
                    <a:pt x="683" y="700"/>
                  </a:lnTo>
                  <a:lnTo>
                    <a:pt x="693" y="701"/>
                  </a:lnTo>
                  <a:lnTo>
                    <a:pt x="703" y="703"/>
                  </a:lnTo>
                  <a:lnTo>
                    <a:pt x="710" y="707"/>
                  </a:lnTo>
                  <a:lnTo>
                    <a:pt x="718" y="714"/>
                  </a:lnTo>
                  <a:lnTo>
                    <a:pt x="723" y="720"/>
                  </a:lnTo>
                  <a:lnTo>
                    <a:pt x="727" y="729"/>
                  </a:lnTo>
                  <a:lnTo>
                    <a:pt x="731" y="737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1" y="757"/>
                  </a:lnTo>
                  <a:lnTo>
                    <a:pt x="727" y="766"/>
                  </a:lnTo>
                  <a:lnTo>
                    <a:pt x="723" y="774"/>
                  </a:lnTo>
                  <a:lnTo>
                    <a:pt x="718" y="781"/>
                  </a:lnTo>
                  <a:lnTo>
                    <a:pt x="710" y="787"/>
                  </a:lnTo>
                  <a:lnTo>
                    <a:pt x="703" y="791"/>
                  </a:lnTo>
                  <a:lnTo>
                    <a:pt x="693" y="794"/>
                  </a:lnTo>
                  <a:lnTo>
                    <a:pt x="683" y="795"/>
                  </a:lnTo>
                  <a:lnTo>
                    <a:pt x="683" y="795"/>
                  </a:lnTo>
                  <a:close/>
                  <a:moveTo>
                    <a:pt x="223" y="826"/>
                  </a:moveTo>
                  <a:lnTo>
                    <a:pt x="223" y="826"/>
                  </a:lnTo>
                  <a:lnTo>
                    <a:pt x="223" y="833"/>
                  </a:lnTo>
                  <a:lnTo>
                    <a:pt x="225" y="839"/>
                  </a:lnTo>
                  <a:lnTo>
                    <a:pt x="229" y="845"/>
                  </a:lnTo>
                  <a:lnTo>
                    <a:pt x="232" y="849"/>
                  </a:lnTo>
                  <a:lnTo>
                    <a:pt x="237" y="853"/>
                  </a:lnTo>
                  <a:lnTo>
                    <a:pt x="242" y="856"/>
                  </a:lnTo>
                  <a:lnTo>
                    <a:pt x="248" y="858"/>
                  </a:lnTo>
                  <a:lnTo>
                    <a:pt x="254" y="859"/>
                  </a:lnTo>
                  <a:lnTo>
                    <a:pt x="413" y="859"/>
                  </a:lnTo>
                  <a:lnTo>
                    <a:pt x="413" y="859"/>
                  </a:lnTo>
                  <a:lnTo>
                    <a:pt x="420" y="858"/>
                  </a:lnTo>
                  <a:lnTo>
                    <a:pt x="426" y="856"/>
                  </a:lnTo>
                  <a:lnTo>
                    <a:pt x="431" y="853"/>
                  </a:lnTo>
                  <a:lnTo>
                    <a:pt x="436" y="849"/>
                  </a:lnTo>
                  <a:lnTo>
                    <a:pt x="440" y="845"/>
                  </a:lnTo>
                  <a:lnTo>
                    <a:pt x="443" y="839"/>
                  </a:lnTo>
                  <a:lnTo>
                    <a:pt x="445" y="833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45" y="820"/>
                  </a:lnTo>
                  <a:lnTo>
                    <a:pt x="443" y="815"/>
                  </a:lnTo>
                  <a:lnTo>
                    <a:pt x="440" y="809"/>
                  </a:lnTo>
                  <a:lnTo>
                    <a:pt x="436" y="804"/>
                  </a:lnTo>
                  <a:lnTo>
                    <a:pt x="431" y="801"/>
                  </a:lnTo>
                  <a:lnTo>
                    <a:pt x="426" y="797"/>
                  </a:lnTo>
                  <a:lnTo>
                    <a:pt x="420" y="795"/>
                  </a:lnTo>
                  <a:lnTo>
                    <a:pt x="413" y="795"/>
                  </a:lnTo>
                  <a:lnTo>
                    <a:pt x="304" y="795"/>
                  </a:lnTo>
                  <a:lnTo>
                    <a:pt x="304" y="795"/>
                  </a:lnTo>
                  <a:lnTo>
                    <a:pt x="314" y="781"/>
                  </a:lnTo>
                  <a:lnTo>
                    <a:pt x="326" y="768"/>
                  </a:lnTo>
                  <a:lnTo>
                    <a:pt x="351" y="743"/>
                  </a:lnTo>
                  <a:lnTo>
                    <a:pt x="351" y="743"/>
                  </a:lnTo>
                  <a:lnTo>
                    <a:pt x="385" y="705"/>
                  </a:lnTo>
                  <a:lnTo>
                    <a:pt x="401" y="687"/>
                  </a:lnTo>
                  <a:lnTo>
                    <a:pt x="415" y="668"/>
                  </a:lnTo>
                  <a:lnTo>
                    <a:pt x="428" y="648"/>
                  </a:lnTo>
                  <a:lnTo>
                    <a:pt x="432" y="639"/>
                  </a:lnTo>
                  <a:lnTo>
                    <a:pt x="437" y="629"/>
                  </a:lnTo>
                  <a:lnTo>
                    <a:pt x="441" y="618"/>
                  </a:lnTo>
                  <a:lnTo>
                    <a:pt x="443" y="609"/>
                  </a:lnTo>
                  <a:lnTo>
                    <a:pt x="445" y="599"/>
                  </a:lnTo>
                  <a:lnTo>
                    <a:pt x="445" y="588"/>
                  </a:lnTo>
                  <a:lnTo>
                    <a:pt x="445" y="588"/>
                  </a:lnTo>
                  <a:lnTo>
                    <a:pt x="445" y="576"/>
                  </a:lnTo>
                  <a:lnTo>
                    <a:pt x="443" y="566"/>
                  </a:lnTo>
                  <a:lnTo>
                    <a:pt x="440" y="555"/>
                  </a:lnTo>
                  <a:lnTo>
                    <a:pt x="437" y="545"/>
                  </a:lnTo>
                  <a:lnTo>
                    <a:pt x="432" y="536"/>
                  </a:lnTo>
                  <a:lnTo>
                    <a:pt x="426" y="526"/>
                  </a:lnTo>
                  <a:lnTo>
                    <a:pt x="420" y="517"/>
                  </a:lnTo>
                  <a:lnTo>
                    <a:pt x="413" y="510"/>
                  </a:lnTo>
                  <a:lnTo>
                    <a:pt x="405" y="502"/>
                  </a:lnTo>
                  <a:lnTo>
                    <a:pt x="396" y="496"/>
                  </a:lnTo>
                  <a:lnTo>
                    <a:pt x="387" y="491"/>
                  </a:lnTo>
                  <a:lnTo>
                    <a:pt x="378" y="485"/>
                  </a:lnTo>
                  <a:lnTo>
                    <a:pt x="367" y="482"/>
                  </a:lnTo>
                  <a:lnTo>
                    <a:pt x="356" y="479"/>
                  </a:lnTo>
                  <a:lnTo>
                    <a:pt x="345" y="478"/>
                  </a:lnTo>
                  <a:lnTo>
                    <a:pt x="334" y="477"/>
                  </a:lnTo>
                  <a:lnTo>
                    <a:pt x="334" y="477"/>
                  </a:lnTo>
                  <a:lnTo>
                    <a:pt x="323" y="478"/>
                  </a:lnTo>
                  <a:lnTo>
                    <a:pt x="311" y="479"/>
                  </a:lnTo>
                  <a:lnTo>
                    <a:pt x="301" y="482"/>
                  </a:lnTo>
                  <a:lnTo>
                    <a:pt x="291" y="485"/>
                  </a:lnTo>
                  <a:lnTo>
                    <a:pt x="281" y="491"/>
                  </a:lnTo>
                  <a:lnTo>
                    <a:pt x="271" y="496"/>
                  </a:lnTo>
                  <a:lnTo>
                    <a:pt x="263" y="502"/>
                  </a:lnTo>
                  <a:lnTo>
                    <a:pt x="255" y="510"/>
                  </a:lnTo>
                  <a:lnTo>
                    <a:pt x="248" y="517"/>
                  </a:lnTo>
                  <a:lnTo>
                    <a:pt x="241" y="526"/>
                  </a:lnTo>
                  <a:lnTo>
                    <a:pt x="236" y="536"/>
                  </a:lnTo>
                  <a:lnTo>
                    <a:pt x="232" y="545"/>
                  </a:lnTo>
                  <a:lnTo>
                    <a:pt x="227" y="555"/>
                  </a:lnTo>
                  <a:lnTo>
                    <a:pt x="225" y="566"/>
                  </a:lnTo>
                  <a:lnTo>
                    <a:pt x="223" y="576"/>
                  </a:lnTo>
                  <a:lnTo>
                    <a:pt x="223" y="588"/>
                  </a:lnTo>
                  <a:lnTo>
                    <a:pt x="223" y="588"/>
                  </a:lnTo>
                  <a:lnTo>
                    <a:pt x="223" y="595"/>
                  </a:lnTo>
                  <a:lnTo>
                    <a:pt x="225" y="601"/>
                  </a:lnTo>
                  <a:lnTo>
                    <a:pt x="229" y="606"/>
                  </a:lnTo>
                  <a:lnTo>
                    <a:pt x="232" y="611"/>
                  </a:lnTo>
                  <a:lnTo>
                    <a:pt x="237" y="615"/>
                  </a:lnTo>
                  <a:lnTo>
                    <a:pt x="242" y="617"/>
                  </a:lnTo>
                  <a:lnTo>
                    <a:pt x="248" y="619"/>
                  </a:lnTo>
                  <a:lnTo>
                    <a:pt x="254" y="620"/>
                  </a:lnTo>
                  <a:lnTo>
                    <a:pt x="254" y="620"/>
                  </a:lnTo>
                  <a:lnTo>
                    <a:pt x="261" y="619"/>
                  </a:lnTo>
                  <a:lnTo>
                    <a:pt x="267" y="617"/>
                  </a:lnTo>
                  <a:lnTo>
                    <a:pt x="273" y="615"/>
                  </a:lnTo>
                  <a:lnTo>
                    <a:pt x="277" y="611"/>
                  </a:lnTo>
                  <a:lnTo>
                    <a:pt x="281" y="606"/>
                  </a:lnTo>
                  <a:lnTo>
                    <a:pt x="284" y="601"/>
                  </a:lnTo>
                  <a:lnTo>
                    <a:pt x="285" y="595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88" y="579"/>
                  </a:lnTo>
                  <a:lnTo>
                    <a:pt x="290" y="570"/>
                  </a:lnTo>
                  <a:lnTo>
                    <a:pt x="294" y="561"/>
                  </a:lnTo>
                  <a:lnTo>
                    <a:pt x="300" y="555"/>
                  </a:lnTo>
                  <a:lnTo>
                    <a:pt x="308" y="549"/>
                  </a:lnTo>
                  <a:lnTo>
                    <a:pt x="315" y="544"/>
                  </a:lnTo>
                  <a:lnTo>
                    <a:pt x="324" y="541"/>
                  </a:lnTo>
                  <a:lnTo>
                    <a:pt x="334" y="541"/>
                  </a:lnTo>
                  <a:lnTo>
                    <a:pt x="334" y="541"/>
                  </a:lnTo>
                  <a:lnTo>
                    <a:pt x="343" y="541"/>
                  </a:lnTo>
                  <a:lnTo>
                    <a:pt x="353" y="544"/>
                  </a:lnTo>
                  <a:lnTo>
                    <a:pt x="361" y="549"/>
                  </a:lnTo>
                  <a:lnTo>
                    <a:pt x="368" y="555"/>
                  </a:lnTo>
                  <a:lnTo>
                    <a:pt x="373" y="561"/>
                  </a:lnTo>
                  <a:lnTo>
                    <a:pt x="378" y="570"/>
                  </a:lnTo>
                  <a:lnTo>
                    <a:pt x="381" y="579"/>
                  </a:lnTo>
                  <a:lnTo>
                    <a:pt x="382" y="588"/>
                  </a:lnTo>
                  <a:lnTo>
                    <a:pt x="382" y="588"/>
                  </a:lnTo>
                  <a:lnTo>
                    <a:pt x="381" y="594"/>
                  </a:lnTo>
                  <a:lnTo>
                    <a:pt x="380" y="600"/>
                  </a:lnTo>
                  <a:lnTo>
                    <a:pt x="374" y="613"/>
                  </a:lnTo>
                  <a:lnTo>
                    <a:pt x="366" y="627"/>
                  </a:lnTo>
                  <a:lnTo>
                    <a:pt x="356" y="641"/>
                  </a:lnTo>
                  <a:lnTo>
                    <a:pt x="344" y="656"/>
                  </a:lnTo>
                  <a:lnTo>
                    <a:pt x="332" y="670"/>
                  </a:lnTo>
                  <a:lnTo>
                    <a:pt x="305" y="699"/>
                  </a:lnTo>
                  <a:lnTo>
                    <a:pt x="305" y="699"/>
                  </a:lnTo>
                  <a:lnTo>
                    <a:pt x="274" y="732"/>
                  </a:lnTo>
                  <a:lnTo>
                    <a:pt x="260" y="748"/>
                  </a:lnTo>
                  <a:lnTo>
                    <a:pt x="247" y="764"/>
                  </a:lnTo>
                  <a:lnTo>
                    <a:pt x="237" y="779"/>
                  </a:lnTo>
                  <a:lnTo>
                    <a:pt x="230" y="795"/>
                  </a:lnTo>
                  <a:lnTo>
                    <a:pt x="226" y="803"/>
                  </a:lnTo>
                  <a:lnTo>
                    <a:pt x="224" y="810"/>
                  </a:lnTo>
                  <a:lnTo>
                    <a:pt x="223" y="819"/>
                  </a:lnTo>
                  <a:lnTo>
                    <a:pt x="223" y="826"/>
                  </a:lnTo>
                  <a:lnTo>
                    <a:pt x="223" y="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7475405" y="3334272"/>
            <a:ext cx="869446" cy="869564"/>
            <a:chOff x="7475830" y="3334254"/>
            <a:chExt cx="869714" cy="869714"/>
          </a:xfrm>
        </p:grpSpPr>
        <p:sp>
          <p:nvSpPr>
            <p:cNvPr id="13" name="椭圆 12"/>
            <p:cNvSpPr/>
            <p:nvPr/>
          </p:nvSpPr>
          <p:spPr>
            <a:xfrm>
              <a:off x="7475830" y="3334254"/>
              <a:ext cx="869714" cy="869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4"/>
            <p:cNvSpPr>
              <a:spLocks noEditPoints="1"/>
            </p:cNvSpPr>
            <p:nvPr/>
          </p:nvSpPr>
          <p:spPr bwMode="auto">
            <a:xfrm>
              <a:off x="7835280" y="3611703"/>
              <a:ext cx="150813" cy="322263"/>
            </a:xfrm>
            <a:custGeom>
              <a:avLst/>
              <a:gdLst>
                <a:gd name="T0" fmla="*/ 402 w 476"/>
                <a:gd name="T1" fmla="*/ 524 h 1017"/>
                <a:gd name="T2" fmla="*/ 274 w 476"/>
                <a:gd name="T3" fmla="*/ 411 h 1017"/>
                <a:gd name="T4" fmla="*/ 204 w 476"/>
                <a:gd name="T5" fmla="*/ 330 h 1017"/>
                <a:gd name="T6" fmla="*/ 212 w 476"/>
                <a:gd name="T7" fmla="*/ 297 h 1017"/>
                <a:gd name="T8" fmla="*/ 267 w 476"/>
                <a:gd name="T9" fmla="*/ 300 h 1017"/>
                <a:gd name="T10" fmla="*/ 278 w 476"/>
                <a:gd name="T11" fmla="*/ 346 h 1017"/>
                <a:gd name="T12" fmla="*/ 328 w 476"/>
                <a:gd name="T13" fmla="*/ 403 h 1017"/>
                <a:gd name="T14" fmla="*/ 411 w 476"/>
                <a:gd name="T15" fmla="*/ 407 h 1017"/>
                <a:gd name="T16" fmla="*/ 467 w 476"/>
                <a:gd name="T17" fmla="*/ 356 h 1017"/>
                <a:gd name="T18" fmla="*/ 456 w 476"/>
                <a:gd name="T19" fmla="*/ 228 h 1017"/>
                <a:gd name="T20" fmla="*/ 369 w 476"/>
                <a:gd name="T21" fmla="*/ 133 h 1017"/>
                <a:gd name="T22" fmla="*/ 269 w 476"/>
                <a:gd name="T23" fmla="*/ 97 h 1017"/>
                <a:gd name="T24" fmla="*/ 245 w 476"/>
                <a:gd name="T25" fmla="*/ 0 h 1017"/>
                <a:gd name="T26" fmla="*/ 207 w 476"/>
                <a:gd name="T27" fmla="*/ 24 h 1017"/>
                <a:gd name="T28" fmla="*/ 131 w 476"/>
                <a:gd name="T29" fmla="*/ 119 h 1017"/>
                <a:gd name="T30" fmla="*/ 31 w 476"/>
                <a:gd name="T31" fmla="*/ 207 h 1017"/>
                <a:gd name="T32" fmla="*/ 0 w 476"/>
                <a:gd name="T33" fmla="*/ 318 h 1017"/>
                <a:gd name="T34" fmla="*/ 47 w 476"/>
                <a:gd name="T35" fmla="*/ 457 h 1017"/>
                <a:gd name="T36" fmla="*/ 174 w 476"/>
                <a:gd name="T37" fmla="*/ 582 h 1017"/>
                <a:gd name="T38" fmla="*/ 271 w 476"/>
                <a:gd name="T39" fmla="*/ 685 h 1017"/>
                <a:gd name="T40" fmla="*/ 260 w 476"/>
                <a:gd name="T41" fmla="*/ 723 h 1017"/>
                <a:gd name="T42" fmla="*/ 224 w 476"/>
                <a:gd name="T43" fmla="*/ 726 h 1017"/>
                <a:gd name="T44" fmla="*/ 201 w 476"/>
                <a:gd name="T45" fmla="*/ 679 h 1017"/>
                <a:gd name="T46" fmla="*/ 157 w 476"/>
                <a:gd name="T47" fmla="*/ 617 h 1017"/>
                <a:gd name="T48" fmla="*/ 74 w 476"/>
                <a:gd name="T49" fmla="*/ 606 h 1017"/>
                <a:gd name="T50" fmla="*/ 14 w 476"/>
                <a:gd name="T51" fmla="*/ 652 h 1017"/>
                <a:gd name="T52" fmla="*/ 12 w 476"/>
                <a:gd name="T53" fmla="*/ 765 h 1017"/>
                <a:gd name="T54" fmla="*/ 92 w 476"/>
                <a:gd name="T55" fmla="*/ 874 h 1017"/>
                <a:gd name="T56" fmla="*/ 193 w 476"/>
                <a:gd name="T57" fmla="*/ 917 h 1017"/>
                <a:gd name="T58" fmla="*/ 225 w 476"/>
                <a:gd name="T59" fmla="*/ 1015 h 1017"/>
                <a:gd name="T60" fmla="*/ 267 w 476"/>
                <a:gd name="T61" fmla="*/ 997 h 1017"/>
                <a:gd name="T62" fmla="*/ 332 w 476"/>
                <a:gd name="T63" fmla="*/ 904 h 1017"/>
                <a:gd name="T64" fmla="*/ 433 w 476"/>
                <a:gd name="T65" fmla="*/ 825 h 1017"/>
                <a:gd name="T66" fmla="*/ 476 w 476"/>
                <a:gd name="T67" fmla="*/ 698 h 1017"/>
                <a:gd name="T68" fmla="*/ 367 w 476"/>
                <a:gd name="T69" fmla="*/ 804 h 1017"/>
                <a:gd name="T70" fmla="*/ 285 w 476"/>
                <a:gd name="T71" fmla="*/ 851 h 1017"/>
                <a:gd name="T72" fmla="*/ 159 w 476"/>
                <a:gd name="T73" fmla="*/ 840 h 1017"/>
                <a:gd name="T74" fmla="*/ 84 w 476"/>
                <a:gd name="T75" fmla="*/ 770 h 1017"/>
                <a:gd name="T76" fmla="*/ 68 w 476"/>
                <a:gd name="T77" fmla="*/ 686 h 1017"/>
                <a:gd name="T78" fmla="*/ 109 w 476"/>
                <a:gd name="T79" fmla="*/ 666 h 1017"/>
                <a:gd name="T80" fmla="*/ 140 w 476"/>
                <a:gd name="T81" fmla="*/ 698 h 1017"/>
                <a:gd name="T82" fmla="*/ 201 w 476"/>
                <a:gd name="T83" fmla="*/ 785 h 1017"/>
                <a:gd name="T84" fmla="*/ 295 w 476"/>
                <a:gd name="T85" fmla="*/ 776 h 1017"/>
                <a:gd name="T86" fmla="*/ 338 w 476"/>
                <a:gd name="T87" fmla="*/ 707 h 1017"/>
                <a:gd name="T88" fmla="*/ 320 w 476"/>
                <a:gd name="T89" fmla="*/ 639 h 1017"/>
                <a:gd name="T90" fmla="*/ 172 w 476"/>
                <a:gd name="T91" fmla="*/ 497 h 1017"/>
                <a:gd name="T92" fmla="*/ 77 w 476"/>
                <a:gd name="T93" fmla="*/ 382 h 1017"/>
                <a:gd name="T94" fmla="*/ 71 w 476"/>
                <a:gd name="T95" fmla="*/ 271 h 1017"/>
                <a:gd name="T96" fmla="*/ 117 w 476"/>
                <a:gd name="T97" fmla="*/ 202 h 1017"/>
                <a:gd name="T98" fmla="*/ 219 w 476"/>
                <a:gd name="T99" fmla="*/ 159 h 1017"/>
                <a:gd name="T100" fmla="*/ 324 w 476"/>
                <a:gd name="T101" fmla="*/ 180 h 1017"/>
                <a:gd name="T102" fmla="*/ 393 w 476"/>
                <a:gd name="T103" fmla="*/ 245 h 1017"/>
                <a:gd name="T104" fmla="*/ 409 w 476"/>
                <a:gd name="T105" fmla="*/ 330 h 1017"/>
                <a:gd name="T106" fmla="*/ 359 w 476"/>
                <a:gd name="T107" fmla="*/ 348 h 1017"/>
                <a:gd name="T108" fmla="*/ 336 w 476"/>
                <a:gd name="T109" fmla="*/ 304 h 1017"/>
                <a:gd name="T110" fmla="*/ 275 w 476"/>
                <a:gd name="T111" fmla="*/ 230 h 1017"/>
                <a:gd name="T112" fmla="*/ 182 w 476"/>
                <a:gd name="T113" fmla="*/ 240 h 1017"/>
                <a:gd name="T114" fmla="*/ 138 w 476"/>
                <a:gd name="T115" fmla="*/ 318 h 1017"/>
                <a:gd name="T116" fmla="*/ 163 w 476"/>
                <a:gd name="T117" fmla="*/ 388 h 1017"/>
                <a:gd name="T118" fmla="*/ 264 w 476"/>
                <a:gd name="T119" fmla="*/ 485 h 1017"/>
                <a:gd name="T120" fmla="*/ 376 w 476"/>
                <a:gd name="T121" fmla="*/ 593 h 1017"/>
                <a:gd name="T122" fmla="*/ 412 w 476"/>
                <a:gd name="T123" fmla="*/ 683 h 1017"/>
                <a:gd name="T124" fmla="*/ 390 w 476"/>
                <a:gd name="T125" fmla="*/ 77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" h="1017">
                  <a:moveTo>
                    <a:pt x="458" y="612"/>
                  </a:moveTo>
                  <a:lnTo>
                    <a:pt x="458" y="612"/>
                  </a:lnTo>
                  <a:lnTo>
                    <a:pt x="453" y="598"/>
                  </a:lnTo>
                  <a:lnTo>
                    <a:pt x="446" y="584"/>
                  </a:lnTo>
                  <a:lnTo>
                    <a:pt x="437" y="569"/>
                  </a:lnTo>
                  <a:lnTo>
                    <a:pt x="427" y="554"/>
                  </a:lnTo>
                  <a:lnTo>
                    <a:pt x="427" y="554"/>
                  </a:lnTo>
                  <a:lnTo>
                    <a:pt x="402" y="524"/>
                  </a:lnTo>
                  <a:lnTo>
                    <a:pt x="402" y="524"/>
                  </a:lnTo>
                  <a:lnTo>
                    <a:pt x="387" y="507"/>
                  </a:lnTo>
                  <a:lnTo>
                    <a:pt x="370" y="491"/>
                  </a:lnTo>
                  <a:lnTo>
                    <a:pt x="370" y="491"/>
                  </a:lnTo>
                  <a:lnTo>
                    <a:pt x="352" y="474"/>
                  </a:lnTo>
                  <a:lnTo>
                    <a:pt x="334" y="459"/>
                  </a:lnTo>
                  <a:lnTo>
                    <a:pt x="334" y="459"/>
                  </a:lnTo>
                  <a:lnTo>
                    <a:pt x="303" y="434"/>
                  </a:lnTo>
                  <a:lnTo>
                    <a:pt x="303" y="434"/>
                  </a:lnTo>
                  <a:lnTo>
                    <a:pt x="274" y="411"/>
                  </a:lnTo>
                  <a:lnTo>
                    <a:pt x="251" y="390"/>
                  </a:lnTo>
                  <a:lnTo>
                    <a:pt x="251" y="390"/>
                  </a:lnTo>
                  <a:lnTo>
                    <a:pt x="235" y="374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11" y="345"/>
                  </a:lnTo>
                  <a:lnTo>
                    <a:pt x="208" y="338"/>
                  </a:lnTo>
                  <a:lnTo>
                    <a:pt x="204" y="330"/>
                  </a:lnTo>
                  <a:lnTo>
                    <a:pt x="204" y="330"/>
                  </a:lnTo>
                  <a:lnTo>
                    <a:pt x="203" y="325"/>
                  </a:lnTo>
                  <a:lnTo>
                    <a:pt x="202" y="318"/>
                  </a:lnTo>
                  <a:lnTo>
                    <a:pt x="202" y="318"/>
                  </a:lnTo>
                  <a:lnTo>
                    <a:pt x="202" y="313"/>
                  </a:lnTo>
                  <a:lnTo>
                    <a:pt x="204" y="308"/>
                  </a:lnTo>
                  <a:lnTo>
                    <a:pt x="204" y="308"/>
                  </a:lnTo>
                  <a:lnTo>
                    <a:pt x="206" y="303"/>
                  </a:lnTo>
                  <a:lnTo>
                    <a:pt x="209" y="300"/>
                  </a:lnTo>
                  <a:lnTo>
                    <a:pt x="212" y="297"/>
                  </a:lnTo>
                  <a:lnTo>
                    <a:pt x="217" y="294"/>
                  </a:lnTo>
                  <a:lnTo>
                    <a:pt x="217" y="294"/>
                  </a:lnTo>
                  <a:lnTo>
                    <a:pt x="225" y="289"/>
                  </a:lnTo>
                  <a:lnTo>
                    <a:pt x="235" y="287"/>
                  </a:lnTo>
                  <a:lnTo>
                    <a:pt x="244" y="287"/>
                  </a:lnTo>
                  <a:lnTo>
                    <a:pt x="251" y="289"/>
                  </a:lnTo>
                  <a:lnTo>
                    <a:pt x="251" y="289"/>
                  </a:lnTo>
                  <a:lnTo>
                    <a:pt x="261" y="295"/>
                  </a:lnTo>
                  <a:lnTo>
                    <a:pt x="267" y="300"/>
                  </a:lnTo>
                  <a:lnTo>
                    <a:pt x="267" y="300"/>
                  </a:lnTo>
                  <a:lnTo>
                    <a:pt x="270" y="304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4" y="318"/>
                  </a:lnTo>
                  <a:lnTo>
                    <a:pt x="274" y="318"/>
                  </a:lnTo>
                  <a:lnTo>
                    <a:pt x="274" y="328"/>
                  </a:lnTo>
                  <a:lnTo>
                    <a:pt x="276" y="338"/>
                  </a:lnTo>
                  <a:lnTo>
                    <a:pt x="278" y="346"/>
                  </a:lnTo>
                  <a:lnTo>
                    <a:pt x="281" y="356"/>
                  </a:lnTo>
                  <a:lnTo>
                    <a:pt x="285" y="363"/>
                  </a:lnTo>
                  <a:lnTo>
                    <a:pt x="291" y="372"/>
                  </a:lnTo>
                  <a:lnTo>
                    <a:pt x="297" y="379"/>
                  </a:lnTo>
                  <a:lnTo>
                    <a:pt x="304" y="387"/>
                  </a:lnTo>
                  <a:lnTo>
                    <a:pt x="304" y="387"/>
                  </a:lnTo>
                  <a:lnTo>
                    <a:pt x="311" y="393"/>
                  </a:lnTo>
                  <a:lnTo>
                    <a:pt x="320" y="399"/>
                  </a:lnTo>
                  <a:lnTo>
                    <a:pt x="328" y="403"/>
                  </a:lnTo>
                  <a:lnTo>
                    <a:pt x="337" y="407"/>
                  </a:lnTo>
                  <a:lnTo>
                    <a:pt x="346" y="409"/>
                  </a:lnTo>
                  <a:lnTo>
                    <a:pt x="355" y="412"/>
                  </a:lnTo>
                  <a:lnTo>
                    <a:pt x="365" y="414"/>
                  </a:lnTo>
                  <a:lnTo>
                    <a:pt x="373" y="414"/>
                  </a:lnTo>
                  <a:lnTo>
                    <a:pt x="383" y="414"/>
                  </a:lnTo>
                  <a:lnTo>
                    <a:pt x="393" y="412"/>
                  </a:lnTo>
                  <a:lnTo>
                    <a:pt x="402" y="409"/>
                  </a:lnTo>
                  <a:lnTo>
                    <a:pt x="411" y="407"/>
                  </a:lnTo>
                  <a:lnTo>
                    <a:pt x="420" y="403"/>
                  </a:lnTo>
                  <a:lnTo>
                    <a:pt x="428" y="399"/>
                  </a:lnTo>
                  <a:lnTo>
                    <a:pt x="437" y="393"/>
                  </a:lnTo>
                  <a:lnTo>
                    <a:pt x="444" y="387"/>
                  </a:lnTo>
                  <a:lnTo>
                    <a:pt x="444" y="387"/>
                  </a:lnTo>
                  <a:lnTo>
                    <a:pt x="451" y="379"/>
                  </a:lnTo>
                  <a:lnTo>
                    <a:pt x="457" y="372"/>
                  </a:lnTo>
                  <a:lnTo>
                    <a:pt x="462" y="363"/>
                  </a:lnTo>
                  <a:lnTo>
                    <a:pt x="467" y="356"/>
                  </a:lnTo>
                  <a:lnTo>
                    <a:pt x="470" y="346"/>
                  </a:lnTo>
                  <a:lnTo>
                    <a:pt x="472" y="338"/>
                  </a:lnTo>
                  <a:lnTo>
                    <a:pt x="474" y="328"/>
                  </a:lnTo>
                  <a:lnTo>
                    <a:pt x="474" y="318"/>
                  </a:lnTo>
                  <a:lnTo>
                    <a:pt x="474" y="318"/>
                  </a:lnTo>
                  <a:lnTo>
                    <a:pt x="473" y="295"/>
                  </a:lnTo>
                  <a:lnTo>
                    <a:pt x="470" y="272"/>
                  </a:lnTo>
                  <a:lnTo>
                    <a:pt x="464" y="251"/>
                  </a:lnTo>
                  <a:lnTo>
                    <a:pt x="456" y="228"/>
                  </a:lnTo>
                  <a:lnTo>
                    <a:pt x="456" y="228"/>
                  </a:lnTo>
                  <a:lnTo>
                    <a:pt x="447" y="214"/>
                  </a:lnTo>
                  <a:lnTo>
                    <a:pt x="439" y="200"/>
                  </a:lnTo>
                  <a:lnTo>
                    <a:pt x="429" y="186"/>
                  </a:lnTo>
                  <a:lnTo>
                    <a:pt x="420" y="174"/>
                  </a:lnTo>
                  <a:lnTo>
                    <a:pt x="408" y="163"/>
                  </a:lnTo>
                  <a:lnTo>
                    <a:pt x="396" y="152"/>
                  </a:lnTo>
                  <a:lnTo>
                    <a:pt x="383" y="141"/>
                  </a:lnTo>
                  <a:lnTo>
                    <a:pt x="369" y="133"/>
                  </a:lnTo>
                  <a:lnTo>
                    <a:pt x="369" y="133"/>
                  </a:lnTo>
                  <a:lnTo>
                    <a:pt x="358" y="125"/>
                  </a:lnTo>
                  <a:lnTo>
                    <a:pt x="347" y="120"/>
                  </a:lnTo>
                  <a:lnTo>
                    <a:pt x="334" y="113"/>
                  </a:lnTo>
                  <a:lnTo>
                    <a:pt x="322" y="109"/>
                  </a:lnTo>
                  <a:lnTo>
                    <a:pt x="309" y="105"/>
                  </a:lnTo>
                  <a:lnTo>
                    <a:pt x="296" y="102"/>
                  </a:lnTo>
                  <a:lnTo>
                    <a:pt x="283" y="99"/>
                  </a:lnTo>
                  <a:lnTo>
                    <a:pt x="269" y="97"/>
                  </a:lnTo>
                  <a:lnTo>
                    <a:pt x="269" y="31"/>
                  </a:lnTo>
                  <a:lnTo>
                    <a:pt x="269" y="31"/>
                  </a:lnTo>
                  <a:lnTo>
                    <a:pt x="269" y="24"/>
                  </a:lnTo>
                  <a:lnTo>
                    <a:pt x="267" y="19"/>
                  </a:lnTo>
                  <a:lnTo>
                    <a:pt x="264" y="14"/>
                  </a:lnTo>
                  <a:lnTo>
                    <a:pt x="261" y="8"/>
                  </a:lnTo>
                  <a:lnTo>
                    <a:pt x="255" y="5"/>
                  </a:lnTo>
                  <a:lnTo>
                    <a:pt x="250" y="2"/>
                  </a:lnTo>
                  <a:lnTo>
                    <a:pt x="245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2" y="0"/>
                  </a:lnTo>
                  <a:lnTo>
                    <a:pt x="225" y="2"/>
                  </a:lnTo>
                  <a:lnTo>
                    <a:pt x="220" y="5"/>
                  </a:lnTo>
                  <a:lnTo>
                    <a:pt x="216" y="8"/>
                  </a:lnTo>
                  <a:lnTo>
                    <a:pt x="211" y="14"/>
                  </a:lnTo>
                  <a:lnTo>
                    <a:pt x="209" y="19"/>
                  </a:lnTo>
                  <a:lnTo>
                    <a:pt x="207" y="24"/>
                  </a:lnTo>
                  <a:lnTo>
                    <a:pt x="206" y="3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191" y="99"/>
                  </a:lnTo>
                  <a:lnTo>
                    <a:pt x="175" y="103"/>
                  </a:lnTo>
                  <a:lnTo>
                    <a:pt x="161" y="107"/>
                  </a:lnTo>
                  <a:lnTo>
                    <a:pt x="146" y="112"/>
                  </a:lnTo>
                  <a:lnTo>
                    <a:pt x="146" y="112"/>
                  </a:lnTo>
                  <a:lnTo>
                    <a:pt x="131" y="119"/>
                  </a:lnTo>
                  <a:lnTo>
                    <a:pt x="117" y="126"/>
                  </a:lnTo>
                  <a:lnTo>
                    <a:pt x="103" y="134"/>
                  </a:lnTo>
                  <a:lnTo>
                    <a:pt x="89" y="143"/>
                  </a:lnTo>
                  <a:lnTo>
                    <a:pt x="76" y="154"/>
                  </a:lnTo>
                  <a:lnTo>
                    <a:pt x="63" y="166"/>
                  </a:lnTo>
                  <a:lnTo>
                    <a:pt x="52" y="179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1" y="207"/>
                  </a:lnTo>
                  <a:lnTo>
                    <a:pt x="24" y="221"/>
                  </a:lnTo>
                  <a:lnTo>
                    <a:pt x="16" y="236"/>
                  </a:lnTo>
                  <a:lnTo>
                    <a:pt x="11" y="251"/>
                  </a:lnTo>
                  <a:lnTo>
                    <a:pt x="11" y="251"/>
                  </a:lnTo>
                  <a:lnTo>
                    <a:pt x="5" y="267"/>
                  </a:lnTo>
                  <a:lnTo>
                    <a:pt x="2" y="284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4" y="362"/>
                  </a:lnTo>
                  <a:lnTo>
                    <a:pt x="10" y="384"/>
                  </a:lnTo>
                  <a:lnTo>
                    <a:pt x="18" y="406"/>
                  </a:lnTo>
                  <a:lnTo>
                    <a:pt x="18" y="406"/>
                  </a:lnTo>
                  <a:lnTo>
                    <a:pt x="25" y="419"/>
                  </a:lnTo>
                  <a:lnTo>
                    <a:pt x="31" y="432"/>
                  </a:lnTo>
                  <a:lnTo>
                    <a:pt x="39" y="445"/>
                  </a:lnTo>
                  <a:lnTo>
                    <a:pt x="47" y="457"/>
                  </a:lnTo>
                  <a:lnTo>
                    <a:pt x="56" y="470"/>
                  </a:lnTo>
                  <a:lnTo>
                    <a:pt x="65" y="481"/>
                  </a:lnTo>
                  <a:lnTo>
                    <a:pt x="76" y="493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108" y="526"/>
                  </a:lnTo>
                  <a:lnTo>
                    <a:pt x="131" y="547"/>
                  </a:lnTo>
                  <a:lnTo>
                    <a:pt x="174" y="582"/>
                  </a:lnTo>
                  <a:lnTo>
                    <a:pt x="174" y="582"/>
                  </a:lnTo>
                  <a:lnTo>
                    <a:pt x="203" y="606"/>
                  </a:lnTo>
                  <a:lnTo>
                    <a:pt x="225" y="625"/>
                  </a:lnTo>
                  <a:lnTo>
                    <a:pt x="225" y="625"/>
                  </a:lnTo>
                  <a:lnTo>
                    <a:pt x="241" y="642"/>
                  </a:lnTo>
                  <a:lnTo>
                    <a:pt x="255" y="657"/>
                  </a:lnTo>
                  <a:lnTo>
                    <a:pt x="255" y="657"/>
                  </a:lnTo>
                  <a:lnTo>
                    <a:pt x="265" y="670"/>
                  </a:lnTo>
                  <a:lnTo>
                    <a:pt x="271" y="685"/>
                  </a:lnTo>
                  <a:lnTo>
                    <a:pt x="271" y="685"/>
                  </a:lnTo>
                  <a:lnTo>
                    <a:pt x="274" y="691"/>
                  </a:lnTo>
                  <a:lnTo>
                    <a:pt x="275" y="697"/>
                  </a:lnTo>
                  <a:lnTo>
                    <a:pt x="275" y="697"/>
                  </a:lnTo>
                  <a:lnTo>
                    <a:pt x="274" y="703"/>
                  </a:lnTo>
                  <a:lnTo>
                    <a:pt x="273" y="708"/>
                  </a:lnTo>
                  <a:lnTo>
                    <a:pt x="273" y="708"/>
                  </a:lnTo>
                  <a:lnTo>
                    <a:pt x="270" y="712"/>
                  </a:lnTo>
                  <a:lnTo>
                    <a:pt x="267" y="716"/>
                  </a:lnTo>
                  <a:lnTo>
                    <a:pt x="260" y="723"/>
                  </a:lnTo>
                  <a:lnTo>
                    <a:pt x="260" y="723"/>
                  </a:lnTo>
                  <a:lnTo>
                    <a:pt x="255" y="725"/>
                  </a:lnTo>
                  <a:lnTo>
                    <a:pt x="250" y="727"/>
                  </a:lnTo>
                  <a:lnTo>
                    <a:pt x="245" y="728"/>
                  </a:lnTo>
                  <a:lnTo>
                    <a:pt x="239" y="728"/>
                  </a:lnTo>
                  <a:lnTo>
                    <a:pt x="239" y="728"/>
                  </a:lnTo>
                  <a:lnTo>
                    <a:pt x="231" y="728"/>
                  </a:lnTo>
                  <a:lnTo>
                    <a:pt x="224" y="726"/>
                  </a:lnTo>
                  <a:lnTo>
                    <a:pt x="224" y="726"/>
                  </a:lnTo>
                  <a:lnTo>
                    <a:pt x="216" y="721"/>
                  </a:lnTo>
                  <a:lnTo>
                    <a:pt x="209" y="715"/>
                  </a:lnTo>
                  <a:lnTo>
                    <a:pt x="209" y="715"/>
                  </a:lnTo>
                  <a:lnTo>
                    <a:pt x="206" y="710"/>
                  </a:lnTo>
                  <a:lnTo>
                    <a:pt x="204" y="706"/>
                  </a:lnTo>
                  <a:lnTo>
                    <a:pt x="203" y="698"/>
                  </a:lnTo>
                  <a:lnTo>
                    <a:pt x="203" y="698"/>
                  </a:lnTo>
                  <a:lnTo>
                    <a:pt x="202" y="688"/>
                  </a:lnTo>
                  <a:lnTo>
                    <a:pt x="201" y="679"/>
                  </a:lnTo>
                  <a:lnTo>
                    <a:pt x="199" y="669"/>
                  </a:lnTo>
                  <a:lnTo>
                    <a:pt x="195" y="660"/>
                  </a:lnTo>
                  <a:lnTo>
                    <a:pt x="191" y="652"/>
                  </a:lnTo>
                  <a:lnTo>
                    <a:pt x="186" y="643"/>
                  </a:lnTo>
                  <a:lnTo>
                    <a:pt x="179" y="636"/>
                  </a:lnTo>
                  <a:lnTo>
                    <a:pt x="172" y="628"/>
                  </a:lnTo>
                  <a:lnTo>
                    <a:pt x="172" y="628"/>
                  </a:lnTo>
                  <a:lnTo>
                    <a:pt x="164" y="622"/>
                  </a:lnTo>
                  <a:lnTo>
                    <a:pt x="157" y="617"/>
                  </a:lnTo>
                  <a:lnTo>
                    <a:pt x="148" y="612"/>
                  </a:lnTo>
                  <a:lnTo>
                    <a:pt x="140" y="608"/>
                  </a:lnTo>
                  <a:lnTo>
                    <a:pt x="130" y="606"/>
                  </a:lnTo>
                  <a:lnTo>
                    <a:pt x="121" y="604"/>
                  </a:lnTo>
                  <a:lnTo>
                    <a:pt x="112" y="603"/>
                  </a:lnTo>
                  <a:lnTo>
                    <a:pt x="102" y="601"/>
                  </a:lnTo>
                  <a:lnTo>
                    <a:pt x="92" y="603"/>
                  </a:lnTo>
                  <a:lnTo>
                    <a:pt x="84" y="604"/>
                  </a:lnTo>
                  <a:lnTo>
                    <a:pt x="74" y="606"/>
                  </a:lnTo>
                  <a:lnTo>
                    <a:pt x="65" y="608"/>
                  </a:lnTo>
                  <a:lnTo>
                    <a:pt x="56" y="612"/>
                  </a:lnTo>
                  <a:lnTo>
                    <a:pt x="47" y="617"/>
                  </a:lnTo>
                  <a:lnTo>
                    <a:pt x="40" y="622"/>
                  </a:lnTo>
                  <a:lnTo>
                    <a:pt x="32" y="628"/>
                  </a:lnTo>
                  <a:lnTo>
                    <a:pt x="32" y="628"/>
                  </a:lnTo>
                  <a:lnTo>
                    <a:pt x="25" y="636"/>
                  </a:lnTo>
                  <a:lnTo>
                    <a:pt x="19" y="643"/>
                  </a:lnTo>
                  <a:lnTo>
                    <a:pt x="14" y="652"/>
                  </a:lnTo>
                  <a:lnTo>
                    <a:pt x="10" y="660"/>
                  </a:lnTo>
                  <a:lnTo>
                    <a:pt x="6" y="669"/>
                  </a:lnTo>
                  <a:lnTo>
                    <a:pt x="3" y="679"/>
                  </a:lnTo>
                  <a:lnTo>
                    <a:pt x="2" y="688"/>
                  </a:lnTo>
                  <a:lnTo>
                    <a:pt x="2" y="698"/>
                  </a:lnTo>
                  <a:lnTo>
                    <a:pt x="2" y="698"/>
                  </a:lnTo>
                  <a:lnTo>
                    <a:pt x="3" y="721"/>
                  </a:lnTo>
                  <a:lnTo>
                    <a:pt x="6" y="743"/>
                  </a:lnTo>
                  <a:lnTo>
                    <a:pt x="12" y="765"/>
                  </a:lnTo>
                  <a:lnTo>
                    <a:pt x="20" y="786"/>
                  </a:lnTo>
                  <a:lnTo>
                    <a:pt x="20" y="786"/>
                  </a:lnTo>
                  <a:lnTo>
                    <a:pt x="28" y="801"/>
                  </a:lnTo>
                  <a:lnTo>
                    <a:pt x="37" y="815"/>
                  </a:lnTo>
                  <a:lnTo>
                    <a:pt x="46" y="828"/>
                  </a:lnTo>
                  <a:lnTo>
                    <a:pt x="56" y="841"/>
                  </a:lnTo>
                  <a:lnTo>
                    <a:pt x="68" y="853"/>
                  </a:lnTo>
                  <a:lnTo>
                    <a:pt x="79" y="863"/>
                  </a:lnTo>
                  <a:lnTo>
                    <a:pt x="92" y="874"/>
                  </a:lnTo>
                  <a:lnTo>
                    <a:pt x="106" y="883"/>
                  </a:lnTo>
                  <a:lnTo>
                    <a:pt x="106" y="883"/>
                  </a:lnTo>
                  <a:lnTo>
                    <a:pt x="118" y="890"/>
                  </a:lnTo>
                  <a:lnTo>
                    <a:pt x="130" y="897"/>
                  </a:lnTo>
                  <a:lnTo>
                    <a:pt x="142" y="902"/>
                  </a:lnTo>
                  <a:lnTo>
                    <a:pt x="155" y="907"/>
                  </a:lnTo>
                  <a:lnTo>
                    <a:pt x="167" y="910"/>
                  </a:lnTo>
                  <a:lnTo>
                    <a:pt x="180" y="915"/>
                  </a:lnTo>
                  <a:lnTo>
                    <a:pt x="193" y="917"/>
                  </a:lnTo>
                  <a:lnTo>
                    <a:pt x="206" y="919"/>
                  </a:lnTo>
                  <a:lnTo>
                    <a:pt x="206" y="986"/>
                  </a:lnTo>
                  <a:lnTo>
                    <a:pt x="206" y="986"/>
                  </a:lnTo>
                  <a:lnTo>
                    <a:pt x="207" y="992"/>
                  </a:lnTo>
                  <a:lnTo>
                    <a:pt x="209" y="997"/>
                  </a:lnTo>
                  <a:lnTo>
                    <a:pt x="211" y="1003"/>
                  </a:lnTo>
                  <a:lnTo>
                    <a:pt x="216" y="1008"/>
                  </a:lnTo>
                  <a:lnTo>
                    <a:pt x="220" y="1011"/>
                  </a:lnTo>
                  <a:lnTo>
                    <a:pt x="225" y="1015"/>
                  </a:lnTo>
                  <a:lnTo>
                    <a:pt x="232" y="1017"/>
                  </a:lnTo>
                  <a:lnTo>
                    <a:pt x="238" y="1017"/>
                  </a:lnTo>
                  <a:lnTo>
                    <a:pt x="238" y="1017"/>
                  </a:lnTo>
                  <a:lnTo>
                    <a:pt x="245" y="1017"/>
                  </a:lnTo>
                  <a:lnTo>
                    <a:pt x="250" y="1015"/>
                  </a:lnTo>
                  <a:lnTo>
                    <a:pt x="255" y="1011"/>
                  </a:lnTo>
                  <a:lnTo>
                    <a:pt x="261" y="1008"/>
                  </a:lnTo>
                  <a:lnTo>
                    <a:pt x="264" y="1003"/>
                  </a:lnTo>
                  <a:lnTo>
                    <a:pt x="267" y="997"/>
                  </a:lnTo>
                  <a:lnTo>
                    <a:pt x="269" y="992"/>
                  </a:lnTo>
                  <a:lnTo>
                    <a:pt x="269" y="986"/>
                  </a:lnTo>
                  <a:lnTo>
                    <a:pt x="269" y="919"/>
                  </a:lnTo>
                  <a:lnTo>
                    <a:pt x="269" y="919"/>
                  </a:lnTo>
                  <a:lnTo>
                    <a:pt x="285" y="917"/>
                  </a:lnTo>
                  <a:lnTo>
                    <a:pt x="300" y="914"/>
                  </a:lnTo>
                  <a:lnTo>
                    <a:pt x="315" y="909"/>
                  </a:lnTo>
                  <a:lnTo>
                    <a:pt x="332" y="904"/>
                  </a:lnTo>
                  <a:lnTo>
                    <a:pt x="332" y="904"/>
                  </a:lnTo>
                  <a:lnTo>
                    <a:pt x="347" y="897"/>
                  </a:lnTo>
                  <a:lnTo>
                    <a:pt x="362" y="889"/>
                  </a:lnTo>
                  <a:lnTo>
                    <a:pt x="376" y="880"/>
                  </a:lnTo>
                  <a:lnTo>
                    <a:pt x="388" y="871"/>
                  </a:lnTo>
                  <a:lnTo>
                    <a:pt x="401" y="860"/>
                  </a:lnTo>
                  <a:lnTo>
                    <a:pt x="413" y="849"/>
                  </a:lnTo>
                  <a:lnTo>
                    <a:pt x="424" y="836"/>
                  </a:lnTo>
                  <a:lnTo>
                    <a:pt x="433" y="825"/>
                  </a:lnTo>
                  <a:lnTo>
                    <a:pt x="433" y="825"/>
                  </a:lnTo>
                  <a:lnTo>
                    <a:pt x="444" y="810"/>
                  </a:lnTo>
                  <a:lnTo>
                    <a:pt x="453" y="795"/>
                  </a:lnTo>
                  <a:lnTo>
                    <a:pt x="460" y="780"/>
                  </a:lnTo>
                  <a:lnTo>
                    <a:pt x="466" y="763"/>
                  </a:lnTo>
                  <a:lnTo>
                    <a:pt x="471" y="748"/>
                  </a:lnTo>
                  <a:lnTo>
                    <a:pt x="474" y="731"/>
                  </a:lnTo>
                  <a:lnTo>
                    <a:pt x="476" y="715"/>
                  </a:lnTo>
                  <a:lnTo>
                    <a:pt x="476" y="698"/>
                  </a:lnTo>
                  <a:lnTo>
                    <a:pt x="476" y="698"/>
                  </a:lnTo>
                  <a:lnTo>
                    <a:pt x="475" y="677"/>
                  </a:lnTo>
                  <a:lnTo>
                    <a:pt x="472" y="655"/>
                  </a:lnTo>
                  <a:lnTo>
                    <a:pt x="467" y="634"/>
                  </a:lnTo>
                  <a:lnTo>
                    <a:pt x="458" y="612"/>
                  </a:lnTo>
                  <a:lnTo>
                    <a:pt x="458" y="612"/>
                  </a:lnTo>
                  <a:close/>
                  <a:moveTo>
                    <a:pt x="383" y="786"/>
                  </a:moveTo>
                  <a:lnTo>
                    <a:pt x="383" y="786"/>
                  </a:lnTo>
                  <a:lnTo>
                    <a:pt x="376" y="796"/>
                  </a:lnTo>
                  <a:lnTo>
                    <a:pt x="367" y="804"/>
                  </a:lnTo>
                  <a:lnTo>
                    <a:pt x="358" y="813"/>
                  </a:lnTo>
                  <a:lnTo>
                    <a:pt x="350" y="820"/>
                  </a:lnTo>
                  <a:lnTo>
                    <a:pt x="340" y="827"/>
                  </a:lnTo>
                  <a:lnTo>
                    <a:pt x="329" y="834"/>
                  </a:lnTo>
                  <a:lnTo>
                    <a:pt x="319" y="840"/>
                  </a:lnTo>
                  <a:lnTo>
                    <a:pt x="308" y="845"/>
                  </a:lnTo>
                  <a:lnTo>
                    <a:pt x="308" y="845"/>
                  </a:lnTo>
                  <a:lnTo>
                    <a:pt x="296" y="848"/>
                  </a:lnTo>
                  <a:lnTo>
                    <a:pt x="285" y="851"/>
                  </a:lnTo>
                  <a:lnTo>
                    <a:pt x="275" y="855"/>
                  </a:lnTo>
                  <a:lnTo>
                    <a:pt x="263" y="856"/>
                  </a:lnTo>
                  <a:lnTo>
                    <a:pt x="252" y="858"/>
                  </a:lnTo>
                  <a:lnTo>
                    <a:pt x="241" y="858"/>
                  </a:lnTo>
                  <a:lnTo>
                    <a:pt x="231" y="858"/>
                  </a:lnTo>
                  <a:lnTo>
                    <a:pt x="220" y="857"/>
                  </a:lnTo>
                  <a:lnTo>
                    <a:pt x="200" y="854"/>
                  </a:lnTo>
                  <a:lnTo>
                    <a:pt x="179" y="848"/>
                  </a:lnTo>
                  <a:lnTo>
                    <a:pt x="159" y="840"/>
                  </a:lnTo>
                  <a:lnTo>
                    <a:pt x="141" y="829"/>
                  </a:lnTo>
                  <a:lnTo>
                    <a:pt x="141" y="829"/>
                  </a:lnTo>
                  <a:lnTo>
                    <a:pt x="130" y="823"/>
                  </a:lnTo>
                  <a:lnTo>
                    <a:pt x="121" y="815"/>
                  </a:lnTo>
                  <a:lnTo>
                    <a:pt x="112" y="807"/>
                  </a:lnTo>
                  <a:lnTo>
                    <a:pt x="104" y="799"/>
                  </a:lnTo>
                  <a:lnTo>
                    <a:pt x="97" y="789"/>
                  </a:lnTo>
                  <a:lnTo>
                    <a:pt x="89" y="781"/>
                  </a:lnTo>
                  <a:lnTo>
                    <a:pt x="84" y="770"/>
                  </a:lnTo>
                  <a:lnTo>
                    <a:pt x="78" y="760"/>
                  </a:lnTo>
                  <a:lnTo>
                    <a:pt x="78" y="760"/>
                  </a:lnTo>
                  <a:lnTo>
                    <a:pt x="73" y="745"/>
                  </a:lnTo>
                  <a:lnTo>
                    <a:pt x="69" y="730"/>
                  </a:lnTo>
                  <a:lnTo>
                    <a:pt x="67" y="714"/>
                  </a:lnTo>
                  <a:lnTo>
                    <a:pt x="65" y="698"/>
                  </a:lnTo>
                  <a:lnTo>
                    <a:pt x="65" y="698"/>
                  </a:lnTo>
                  <a:lnTo>
                    <a:pt x="65" y="692"/>
                  </a:lnTo>
                  <a:lnTo>
                    <a:pt x="68" y="686"/>
                  </a:lnTo>
                  <a:lnTo>
                    <a:pt x="71" y="680"/>
                  </a:lnTo>
                  <a:lnTo>
                    <a:pt x="75" y="676"/>
                  </a:lnTo>
                  <a:lnTo>
                    <a:pt x="75" y="676"/>
                  </a:lnTo>
                  <a:lnTo>
                    <a:pt x="82" y="670"/>
                  </a:lnTo>
                  <a:lnTo>
                    <a:pt x="88" y="667"/>
                  </a:lnTo>
                  <a:lnTo>
                    <a:pt x="94" y="666"/>
                  </a:lnTo>
                  <a:lnTo>
                    <a:pt x="102" y="665"/>
                  </a:lnTo>
                  <a:lnTo>
                    <a:pt x="102" y="665"/>
                  </a:lnTo>
                  <a:lnTo>
                    <a:pt x="109" y="666"/>
                  </a:lnTo>
                  <a:lnTo>
                    <a:pt x="117" y="667"/>
                  </a:lnTo>
                  <a:lnTo>
                    <a:pt x="123" y="670"/>
                  </a:lnTo>
                  <a:lnTo>
                    <a:pt x="129" y="676"/>
                  </a:lnTo>
                  <a:lnTo>
                    <a:pt x="129" y="676"/>
                  </a:lnTo>
                  <a:lnTo>
                    <a:pt x="133" y="680"/>
                  </a:lnTo>
                  <a:lnTo>
                    <a:pt x="136" y="685"/>
                  </a:lnTo>
                  <a:lnTo>
                    <a:pt x="138" y="692"/>
                  </a:lnTo>
                  <a:lnTo>
                    <a:pt x="140" y="698"/>
                  </a:lnTo>
                  <a:lnTo>
                    <a:pt x="140" y="698"/>
                  </a:lnTo>
                  <a:lnTo>
                    <a:pt x="141" y="712"/>
                  </a:lnTo>
                  <a:lnTo>
                    <a:pt x="144" y="725"/>
                  </a:lnTo>
                  <a:lnTo>
                    <a:pt x="149" y="739"/>
                  </a:lnTo>
                  <a:lnTo>
                    <a:pt x="158" y="753"/>
                  </a:lnTo>
                  <a:lnTo>
                    <a:pt x="158" y="753"/>
                  </a:lnTo>
                  <a:lnTo>
                    <a:pt x="166" y="763"/>
                  </a:lnTo>
                  <a:lnTo>
                    <a:pt x="177" y="772"/>
                  </a:lnTo>
                  <a:lnTo>
                    <a:pt x="188" y="780"/>
                  </a:lnTo>
                  <a:lnTo>
                    <a:pt x="201" y="785"/>
                  </a:lnTo>
                  <a:lnTo>
                    <a:pt x="201" y="785"/>
                  </a:lnTo>
                  <a:lnTo>
                    <a:pt x="212" y="789"/>
                  </a:lnTo>
                  <a:lnTo>
                    <a:pt x="224" y="791"/>
                  </a:lnTo>
                  <a:lnTo>
                    <a:pt x="237" y="792"/>
                  </a:lnTo>
                  <a:lnTo>
                    <a:pt x="249" y="791"/>
                  </a:lnTo>
                  <a:lnTo>
                    <a:pt x="261" y="789"/>
                  </a:lnTo>
                  <a:lnTo>
                    <a:pt x="273" y="786"/>
                  </a:lnTo>
                  <a:lnTo>
                    <a:pt x="284" y="782"/>
                  </a:lnTo>
                  <a:lnTo>
                    <a:pt x="295" y="776"/>
                  </a:lnTo>
                  <a:lnTo>
                    <a:pt x="295" y="776"/>
                  </a:lnTo>
                  <a:lnTo>
                    <a:pt x="306" y="768"/>
                  </a:lnTo>
                  <a:lnTo>
                    <a:pt x="315" y="758"/>
                  </a:lnTo>
                  <a:lnTo>
                    <a:pt x="324" y="746"/>
                  </a:lnTo>
                  <a:lnTo>
                    <a:pt x="330" y="735"/>
                  </a:lnTo>
                  <a:lnTo>
                    <a:pt x="330" y="735"/>
                  </a:lnTo>
                  <a:lnTo>
                    <a:pt x="334" y="726"/>
                  </a:lnTo>
                  <a:lnTo>
                    <a:pt x="336" y="716"/>
                  </a:lnTo>
                  <a:lnTo>
                    <a:pt x="338" y="707"/>
                  </a:lnTo>
                  <a:lnTo>
                    <a:pt x="338" y="697"/>
                  </a:lnTo>
                  <a:lnTo>
                    <a:pt x="338" y="697"/>
                  </a:lnTo>
                  <a:lnTo>
                    <a:pt x="337" y="686"/>
                  </a:lnTo>
                  <a:lnTo>
                    <a:pt x="336" y="677"/>
                  </a:lnTo>
                  <a:lnTo>
                    <a:pt x="334" y="667"/>
                  </a:lnTo>
                  <a:lnTo>
                    <a:pt x="329" y="659"/>
                  </a:lnTo>
                  <a:lnTo>
                    <a:pt x="329" y="659"/>
                  </a:lnTo>
                  <a:lnTo>
                    <a:pt x="325" y="649"/>
                  </a:lnTo>
                  <a:lnTo>
                    <a:pt x="320" y="639"/>
                  </a:lnTo>
                  <a:lnTo>
                    <a:pt x="313" y="628"/>
                  </a:lnTo>
                  <a:lnTo>
                    <a:pt x="305" y="618"/>
                  </a:lnTo>
                  <a:lnTo>
                    <a:pt x="305" y="618"/>
                  </a:lnTo>
                  <a:lnTo>
                    <a:pt x="289" y="599"/>
                  </a:lnTo>
                  <a:lnTo>
                    <a:pt x="268" y="579"/>
                  </a:lnTo>
                  <a:lnTo>
                    <a:pt x="268" y="579"/>
                  </a:lnTo>
                  <a:lnTo>
                    <a:pt x="245" y="557"/>
                  </a:lnTo>
                  <a:lnTo>
                    <a:pt x="214" y="533"/>
                  </a:lnTo>
                  <a:lnTo>
                    <a:pt x="172" y="497"/>
                  </a:lnTo>
                  <a:lnTo>
                    <a:pt x="172" y="497"/>
                  </a:lnTo>
                  <a:lnTo>
                    <a:pt x="152" y="480"/>
                  </a:lnTo>
                  <a:lnTo>
                    <a:pt x="133" y="461"/>
                  </a:lnTo>
                  <a:lnTo>
                    <a:pt x="133" y="461"/>
                  </a:lnTo>
                  <a:lnTo>
                    <a:pt x="115" y="442"/>
                  </a:lnTo>
                  <a:lnTo>
                    <a:pt x="100" y="421"/>
                  </a:lnTo>
                  <a:lnTo>
                    <a:pt x="87" y="402"/>
                  </a:lnTo>
                  <a:lnTo>
                    <a:pt x="77" y="382"/>
                  </a:lnTo>
                  <a:lnTo>
                    <a:pt x="77" y="382"/>
                  </a:lnTo>
                  <a:lnTo>
                    <a:pt x="71" y="365"/>
                  </a:lnTo>
                  <a:lnTo>
                    <a:pt x="67" y="349"/>
                  </a:lnTo>
                  <a:lnTo>
                    <a:pt x="64" y="333"/>
                  </a:lnTo>
                  <a:lnTo>
                    <a:pt x="63" y="318"/>
                  </a:lnTo>
                  <a:lnTo>
                    <a:pt x="63" y="318"/>
                  </a:lnTo>
                  <a:lnTo>
                    <a:pt x="63" y="306"/>
                  </a:lnTo>
                  <a:lnTo>
                    <a:pt x="65" y="295"/>
                  </a:lnTo>
                  <a:lnTo>
                    <a:pt x="68" y="28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5" y="260"/>
                  </a:lnTo>
                  <a:lnTo>
                    <a:pt x="80" y="250"/>
                  </a:lnTo>
                  <a:lnTo>
                    <a:pt x="86" y="239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100" y="221"/>
                  </a:lnTo>
                  <a:lnTo>
                    <a:pt x="108" y="211"/>
                  </a:lnTo>
                  <a:lnTo>
                    <a:pt x="117" y="202"/>
                  </a:lnTo>
                  <a:lnTo>
                    <a:pt x="127" y="195"/>
                  </a:lnTo>
                  <a:lnTo>
                    <a:pt x="137" y="187"/>
                  </a:lnTo>
                  <a:lnTo>
                    <a:pt x="148" y="181"/>
                  </a:lnTo>
                  <a:lnTo>
                    <a:pt x="159" y="176"/>
                  </a:lnTo>
                  <a:lnTo>
                    <a:pt x="171" y="171"/>
                  </a:lnTo>
                  <a:lnTo>
                    <a:pt x="171" y="171"/>
                  </a:lnTo>
                  <a:lnTo>
                    <a:pt x="186" y="166"/>
                  </a:lnTo>
                  <a:lnTo>
                    <a:pt x="202" y="162"/>
                  </a:lnTo>
                  <a:lnTo>
                    <a:pt x="219" y="159"/>
                  </a:lnTo>
                  <a:lnTo>
                    <a:pt x="237" y="158"/>
                  </a:lnTo>
                  <a:lnTo>
                    <a:pt x="237" y="158"/>
                  </a:lnTo>
                  <a:lnTo>
                    <a:pt x="250" y="158"/>
                  </a:lnTo>
                  <a:lnTo>
                    <a:pt x="264" y="161"/>
                  </a:lnTo>
                  <a:lnTo>
                    <a:pt x="277" y="163"/>
                  </a:lnTo>
                  <a:lnTo>
                    <a:pt x="289" y="165"/>
                  </a:lnTo>
                  <a:lnTo>
                    <a:pt x="302" y="169"/>
                  </a:lnTo>
                  <a:lnTo>
                    <a:pt x="313" y="173"/>
                  </a:lnTo>
                  <a:lnTo>
                    <a:pt x="324" y="180"/>
                  </a:lnTo>
                  <a:lnTo>
                    <a:pt x="336" y="186"/>
                  </a:lnTo>
                  <a:lnTo>
                    <a:pt x="336" y="186"/>
                  </a:lnTo>
                  <a:lnTo>
                    <a:pt x="346" y="193"/>
                  </a:lnTo>
                  <a:lnTo>
                    <a:pt x="355" y="200"/>
                  </a:lnTo>
                  <a:lnTo>
                    <a:pt x="364" y="208"/>
                  </a:lnTo>
                  <a:lnTo>
                    <a:pt x="371" y="216"/>
                  </a:lnTo>
                  <a:lnTo>
                    <a:pt x="379" y="226"/>
                  </a:lnTo>
                  <a:lnTo>
                    <a:pt x="386" y="235"/>
                  </a:lnTo>
                  <a:lnTo>
                    <a:pt x="393" y="245"/>
                  </a:lnTo>
                  <a:lnTo>
                    <a:pt x="398" y="255"/>
                  </a:lnTo>
                  <a:lnTo>
                    <a:pt x="398" y="255"/>
                  </a:lnTo>
                  <a:lnTo>
                    <a:pt x="403" y="270"/>
                  </a:lnTo>
                  <a:lnTo>
                    <a:pt x="408" y="286"/>
                  </a:lnTo>
                  <a:lnTo>
                    <a:pt x="410" y="301"/>
                  </a:lnTo>
                  <a:lnTo>
                    <a:pt x="411" y="318"/>
                  </a:lnTo>
                  <a:lnTo>
                    <a:pt x="411" y="318"/>
                  </a:lnTo>
                  <a:lnTo>
                    <a:pt x="410" y="325"/>
                  </a:lnTo>
                  <a:lnTo>
                    <a:pt x="409" y="330"/>
                  </a:lnTo>
                  <a:lnTo>
                    <a:pt x="406" y="335"/>
                  </a:lnTo>
                  <a:lnTo>
                    <a:pt x="400" y="340"/>
                  </a:lnTo>
                  <a:lnTo>
                    <a:pt x="400" y="340"/>
                  </a:lnTo>
                  <a:lnTo>
                    <a:pt x="395" y="345"/>
                  </a:lnTo>
                  <a:lnTo>
                    <a:pt x="387" y="348"/>
                  </a:lnTo>
                  <a:lnTo>
                    <a:pt x="381" y="350"/>
                  </a:lnTo>
                  <a:lnTo>
                    <a:pt x="373" y="350"/>
                  </a:lnTo>
                  <a:lnTo>
                    <a:pt x="367" y="350"/>
                  </a:lnTo>
                  <a:lnTo>
                    <a:pt x="359" y="348"/>
                  </a:lnTo>
                  <a:lnTo>
                    <a:pt x="353" y="345"/>
                  </a:lnTo>
                  <a:lnTo>
                    <a:pt x="348" y="340"/>
                  </a:lnTo>
                  <a:lnTo>
                    <a:pt x="348" y="340"/>
                  </a:lnTo>
                  <a:lnTo>
                    <a:pt x="342" y="335"/>
                  </a:lnTo>
                  <a:lnTo>
                    <a:pt x="339" y="330"/>
                  </a:lnTo>
                  <a:lnTo>
                    <a:pt x="338" y="325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6" y="304"/>
                  </a:lnTo>
                  <a:lnTo>
                    <a:pt x="333" y="290"/>
                  </a:lnTo>
                  <a:lnTo>
                    <a:pt x="326" y="276"/>
                  </a:lnTo>
                  <a:lnTo>
                    <a:pt x="319" y="262"/>
                  </a:lnTo>
                  <a:lnTo>
                    <a:pt x="319" y="262"/>
                  </a:lnTo>
                  <a:lnTo>
                    <a:pt x="309" y="252"/>
                  </a:lnTo>
                  <a:lnTo>
                    <a:pt x="299" y="243"/>
                  </a:lnTo>
                  <a:lnTo>
                    <a:pt x="288" y="237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64" y="227"/>
                  </a:lnTo>
                  <a:lnTo>
                    <a:pt x="252" y="225"/>
                  </a:lnTo>
                  <a:lnTo>
                    <a:pt x="240" y="224"/>
                  </a:lnTo>
                  <a:lnTo>
                    <a:pt x="229" y="224"/>
                  </a:lnTo>
                  <a:lnTo>
                    <a:pt x="217" y="226"/>
                  </a:lnTo>
                  <a:lnTo>
                    <a:pt x="205" y="229"/>
                  </a:lnTo>
                  <a:lnTo>
                    <a:pt x="193" y="233"/>
                  </a:lnTo>
                  <a:lnTo>
                    <a:pt x="182" y="240"/>
                  </a:lnTo>
                  <a:lnTo>
                    <a:pt x="182" y="240"/>
                  </a:lnTo>
                  <a:lnTo>
                    <a:pt x="171" y="248"/>
                  </a:lnTo>
                  <a:lnTo>
                    <a:pt x="161" y="258"/>
                  </a:lnTo>
                  <a:lnTo>
                    <a:pt x="152" y="269"/>
                  </a:lnTo>
                  <a:lnTo>
                    <a:pt x="146" y="281"/>
                  </a:lnTo>
                  <a:lnTo>
                    <a:pt x="146" y="281"/>
                  </a:lnTo>
                  <a:lnTo>
                    <a:pt x="143" y="289"/>
                  </a:lnTo>
                  <a:lnTo>
                    <a:pt x="141" y="299"/>
                  </a:lnTo>
                  <a:lnTo>
                    <a:pt x="138" y="309"/>
                  </a:lnTo>
                  <a:lnTo>
                    <a:pt x="138" y="318"/>
                  </a:lnTo>
                  <a:lnTo>
                    <a:pt x="138" y="318"/>
                  </a:lnTo>
                  <a:lnTo>
                    <a:pt x="138" y="329"/>
                  </a:lnTo>
                  <a:lnTo>
                    <a:pt x="141" y="339"/>
                  </a:lnTo>
                  <a:lnTo>
                    <a:pt x="143" y="348"/>
                  </a:lnTo>
                  <a:lnTo>
                    <a:pt x="146" y="356"/>
                  </a:lnTo>
                  <a:lnTo>
                    <a:pt x="146" y="356"/>
                  </a:lnTo>
                  <a:lnTo>
                    <a:pt x="151" y="367"/>
                  </a:lnTo>
                  <a:lnTo>
                    <a:pt x="157" y="377"/>
                  </a:lnTo>
                  <a:lnTo>
                    <a:pt x="163" y="388"/>
                  </a:lnTo>
                  <a:lnTo>
                    <a:pt x="172" y="398"/>
                  </a:lnTo>
                  <a:lnTo>
                    <a:pt x="172" y="398"/>
                  </a:lnTo>
                  <a:lnTo>
                    <a:pt x="179" y="407"/>
                  </a:lnTo>
                  <a:lnTo>
                    <a:pt x="188" y="417"/>
                  </a:lnTo>
                  <a:lnTo>
                    <a:pt x="208" y="437"/>
                  </a:lnTo>
                  <a:lnTo>
                    <a:pt x="208" y="437"/>
                  </a:lnTo>
                  <a:lnTo>
                    <a:pt x="233" y="459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94" y="508"/>
                  </a:lnTo>
                  <a:lnTo>
                    <a:pt x="294" y="508"/>
                  </a:lnTo>
                  <a:lnTo>
                    <a:pt x="310" y="521"/>
                  </a:lnTo>
                  <a:lnTo>
                    <a:pt x="326" y="537"/>
                  </a:lnTo>
                  <a:lnTo>
                    <a:pt x="326" y="537"/>
                  </a:lnTo>
                  <a:lnTo>
                    <a:pt x="341" y="551"/>
                  </a:lnTo>
                  <a:lnTo>
                    <a:pt x="354" y="566"/>
                  </a:lnTo>
                  <a:lnTo>
                    <a:pt x="354" y="566"/>
                  </a:lnTo>
                  <a:lnTo>
                    <a:pt x="376" y="593"/>
                  </a:lnTo>
                  <a:lnTo>
                    <a:pt x="376" y="593"/>
                  </a:lnTo>
                  <a:lnTo>
                    <a:pt x="383" y="604"/>
                  </a:lnTo>
                  <a:lnTo>
                    <a:pt x="390" y="614"/>
                  </a:lnTo>
                  <a:lnTo>
                    <a:pt x="395" y="625"/>
                  </a:lnTo>
                  <a:lnTo>
                    <a:pt x="399" y="636"/>
                  </a:lnTo>
                  <a:lnTo>
                    <a:pt x="399" y="636"/>
                  </a:lnTo>
                  <a:lnTo>
                    <a:pt x="406" y="652"/>
                  </a:lnTo>
                  <a:lnTo>
                    <a:pt x="410" y="667"/>
                  </a:lnTo>
                  <a:lnTo>
                    <a:pt x="412" y="683"/>
                  </a:lnTo>
                  <a:lnTo>
                    <a:pt x="413" y="698"/>
                  </a:lnTo>
                  <a:lnTo>
                    <a:pt x="413" y="698"/>
                  </a:lnTo>
                  <a:lnTo>
                    <a:pt x="412" y="710"/>
                  </a:lnTo>
                  <a:lnTo>
                    <a:pt x="411" y="722"/>
                  </a:lnTo>
                  <a:lnTo>
                    <a:pt x="409" y="732"/>
                  </a:lnTo>
                  <a:lnTo>
                    <a:pt x="406" y="744"/>
                  </a:lnTo>
                  <a:lnTo>
                    <a:pt x="401" y="755"/>
                  </a:lnTo>
                  <a:lnTo>
                    <a:pt x="396" y="766"/>
                  </a:lnTo>
                  <a:lnTo>
                    <a:pt x="390" y="776"/>
                  </a:lnTo>
                  <a:lnTo>
                    <a:pt x="383" y="786"/>
                  </a:lnTo>
                  <a:lnTo>
                    <a:pt x="383" y="7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38"/>
          <p:cNvGrpSpPr/>
          <p:nvPr/>
        </p:nvGrpSpPr>
        <p:grpSpPr>
          <a:xfrm>
            <a:off x="6568341" y="4905563"/>
            <a:ext cx="869446" cy="869564"/>
            <a:chOff x="6568486" y="4905819"/>
            <a:chExt cx="869714" cy="869714"/>
          </a:xfrm>
        </p:grpSpPr>
        <p:sp>
          <p:nvSpPr>
            <p:cNvPr id="16" name="椭圆 15"/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Freeform 75"/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43"/>
          <p:cNvGrpSpPr/>
          <p:nvPr/>
        </p:nvGrpSpPr>
        <p:grpSpPr>
          <a:xfrm>
            <a:off x="4754214" y="4905563"/>
            <a:ext cx="869446" cy="869564"/>
            <a:chOff x="4753800" y="4905819"/>
            <a:chExt cx="869714" cy="869714"/>
          </a:xfrm>
        </p:grpSpPr>
        <p:sp>
          <p:nvSpPr>
            <p:cNvPr id="10" name="椭圆 9"/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5027526" y="5269330"/>
              <a:ext cx="322263" cy="161925"/>
            </a:xfrm>
            <a:custGeom>
              <a:avLst/>
              <a:gdLst>
                <a:gd name="T0" fmla="*/ 891 w 1019"/>
                <a:gd name="T1" fmla="*/ 95 h 508"/>
                <a:gd name="T2" fmla="*/ 887 w 1019"/>
                <a:gd name="T3" fmla="*/ 67 h 508"/>
                <a:gd name="T4" fmla="*/ 875 w 1019"/>
                <a:gd name="T5" fmla="*/ 41 h 508"/>
                <a:gd name="T6" fmla="*/ 857 w 1019"/>
                <a:gd name="T7" fmla="*/ 22 h 508"/>
                <a:gd name="T8" fmla="*/ 833 w 1019"/>
                <a:gd name="T9" fmla="*/ 7 h 508"/>
                <a:gd name="T10" fmla="*/ 805 w 1019"/>
                <a:gd name="T11" fmla="*/ 1 h 508"/>
                <a:gd name="T12" fmla="*/ 96 w 1019"/>
                <a:gd name="T13" fmla="*/ 0 h 508"/>
                <a:gd name="T14" fmla="*/ 68 w 1019"/>
                <a:gd name="T15" fmla="*/ 4 h 508"/>
                <a:gd name="T16" fmla="*/ 42 w 1019"/>
                <a:gd name="T17" fmla="*/ 16 h 508"/>
                <a:gd name="T18" fmla="*/ 22 w 1019"/>
                <a:gd name="T19" fmla="*/ 35 h 508"/>
                <a:gd name="T20" fmla="*/ 8 w 1019"/>
                <a:gd name="T21" fmla="*/ 59 h 508"/>
                <a:gd name="T22" fmla="*/ 2 w 1019"/>
                <a:gd name="T23" fmla="*/ 85 h 508"/>
                <a:gd name="T24" fmla="*/ 0 w 1019"/>
                <a:gd name="T25" fmla="*/ 414 h 508"/>
                <a:gd name="T26" fmla="*/ 5 w 1019"/>
                <a:gd name="T27" fmla="*/ 442 h 508"/>
                <a:gd name="T28" fmla="*/ 17 w 1019"/>
                <a:gd name="T29" fmla="*/ 466 h 508"/>
                <a:gd name="T30" fmla="*/ 35 w 1019"/>
                <a:gd name="T31" fmla="*/ 487 h 508"/>
                <a:gd name="T32" fmla="*/ 58 w 1019"/>
                <a:gd name="T33" fmla="*/ 501 h 508"/>
                <a:gd name="T34" fmla="*/ 86 w 1019"/>
                <a:gd name="T35" fmla="*/ 508 h 508"/>
                <a:gd name="T36" fmla="*/ 796 w 1019"/>
                <a:gd name="T37" fmla="*/ 508 h 508"/>
                <a:gd name="T38" fmla="*/ 824 w 1019"/>
                <a:gd name="T39" fmla="*/ 504 h 508"/>
                <a:gd name="T40" fmla="*/ 849 w 1019"/>
                <a:gd name="T41" fmla="*/ 492 h 508"/>
                <a:gd name="T42" fmla="*/ 870 w 1019"/>
                <a:gd name="T43" fmla="*/ 474 h 508"/>
                <a:gd name="T44" fmla="*/ 883 w 1019"/>
                <a:gd name="T45" fmla="*/ 450 h 508"/>
                <a:gd name="T46" fmla="*/ 891 w 1019"/>
                <a:gd name="T47" fmla="*/ 423 h 508"/>
                <a:gd name="T48" fmla="*/ 954 w 1019"/>
                <a:gd name="T49" fmla="*/ 414 h 508"/>
                <a:gd name="T50" fmla="*/ 979 w 1019"/>
                <a:gd name="T51" fmla="*/ 408 h 508"/>
                <a:gd name="T52" fmla="*/ 1008 w 1019"/>
                <a:gd name="T53" fmla="*/ 385 h 508"/>
                <a:gd name="T54" fmla="*/ 1018 w 1019"/>
                <a:gd name="T55" fmla="*/ 356 h 508"/>
                <a:gd name="T56" fmla="*/ 1019 w 1019"/>
                <a:gd name="T57" fmla="*/ 158 h 508"/>
                <a:gd name="T58" fmla="*/ 1013 w 1019"/>
                <a:gd name="T59" fmla="*/ 134 h 508"/>
                <a:gd name="T60" fmla="*/ 990 w 1019"/>
                <a:gd name="T61" fmla="*/ 106 h 508"/>
                <a:gd name="T62" fmla="*/ 961 w 1019"/>
                <a:gd name="T63" fmla="*/ 95 h 508"/>
                <a:gd name="T64" fmla="*/ 828 w 1019"/>
                <a:gd name="T65" fmla="*/ 414 h 508"/>
                <a:gd name="T66" fmla="*/ 824 w 1019"/>
                <a:gd name="T67" fmla="*/ 426 h 508"/>
                <a:gd name="T68" fmla="*/ 814 w 1019"/>
                <a:gd name="T69" fmla="*/ 439 h 508"/>
                <a:gd name="T70" fmla="*/ 796 w 1019"/>
                <a:gd name="T71" fmla="*/ 445 h 508"/>
                <a:gd name="T72" fmla="*/ 90 w 1019"/>
                <a:gd name="T73" fmla="*/ 445 h 508"/>
                <a:gd name="T74" fmla="*/ 73 w 1019"/>
                <a:gd name="T75" fmla="*/ 436 h 508"/>
                <a:gd name="T76" fmla="*/ 65 w 1019"/>
                <a:gd name="T77" fmla="*/ 420 h 508"/>
                <a:gd name="T78" fmla="*/ 64 w 1019"/>
                <a:gd name="T79" fmla="*/ 95 h 508"/>
                <a:gd name="T80" fmla="*/ 69 w 1019"/>
                <a:gd name="T81" fmla="*/ 78 h 508"/>
                <a:gd name="T82" fmla="*/ 84 w 1019"/>
                <a:gd name="T83" fmla="*/ 66 h 508"/>
                <a:gd name="T84" fmla="*/ 796 w 1019"/>
                <a:gd name="T85" fmla="*/ 63 h 508"/>
                <a:gd name="T86" fmla="*/ 808 w 1019"/>
                <a:gd name="T87" fmla="*/ 66 h 508"/>
                <a:gd name="T88" fmla="*/ 822 w 1019"/>
                <a:gd name="T89" fmla="*/ 78 h 508"/>
                <a:gd name="T90" fmla="*/ 828 w 1019"/>
                <a:gd name="T91" fmla="*/ 95 h 508"/>
                <a:gd name="T92" fmla="*/ 891 w 1019"/>
                <a:gd name="T93" fmla="*/ 349 h 508"/>
                <a:gd name="T94" fmla="*/ 954 w 1019"/>
                <a:gd name="T95" fmla="*/ 349 h 508"/>
                <a:gd name="T96" fmla="*/ 598 w 1019"/>
                <a:gd name="T97" fmla="*/ 150 h 508"/>
                <a:gd name="T98" fmla="*/ 582 w 1019"/>
                <a:gd name="T99" fmla="*/ 136 h 508"/>
                <a:gd name="T100" fmla="*/ 563 w 1019"/>
                <a:gd name="T101" fmla="*/ 127 h 508"/>
                <a:gd name="T102" fmla="*/ 159 w 1019"/>
                <a:gd name="T103" fmla="*/ 127 h 508"/>
                <a:gd name="T104" fmla="*/ 142 w 1019"/>
                <a:gd name="T105" fmla="*/ 133 h 508"/>
                <a:gd name="T106" fmla="*/ 130 w 1019"/>
                <a:gd name="T107" fmla="*/ 147 h 508"/>
                <a:gd name="T108" fmla="*/ 128 w 1019"/>
                <a:gd name="T109" fmla="*/ 349 h 508"/>
                <a:gd name="T110" fmla="*/ 130 w 1019"/>
                <a:gd name="T111" fmla="*/ 362 h 508"/>
                <a:gd name="T112" fmla="*/ 142 w 1019"/>
                <a:gd name="T113" fmla="*/ 376 h 508"/>
                <a:gd name="T114" fmla="*/ 159 w 1019"/>
                <a:gd name="T115" fmla="*/ 382 h 508"/>
                <a:gd name="T116" fmla="*/ 689 w 1019"/>
                <a:gd name="T117" fmla="*/ 380 h 508"/>
                <a:gd name="T118" fmla="*/ 701 w 1019"/>
                <a:gd name="T119" fmla="*/ 373 h 508"/>
                <a:gd name="T120" fmla="*/ 702 w 1019"/>
                <a:gd name="T121" fmla="*/ 3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" h="508">
                  <a:moveTo>
                    <a:pt x="954" y="95"/>
                  </a:moveTo>
                  <a:lnTo>
                    <a:pt x="891" y="95"/>
                  </a:lnTo>
                  <a:lnTo>
                    <a:pt x="891" y="95"/>
                  </a:lnTo>
                  <a:lnTo>
                    <a:pt x="891" y="85"/>
                  </a:lnTo>
                  <a:lnTo>
                    <a:pt x="889" y="76"/>
                  </a:lnTo>
                  <a:lnTo>
                    <a:pt x="887" y="67"/>
                  </a:lnTo>
                  <a:lnTo>
                    <a:pt x="883" y="59"/>
                  </a:lnTo>
                  <a:lnTo>
                    <a:pt x="879" y="50"/>
                  </a:lnTo>
                  <a:lnTo>
                    <a:pt x="875" y="41"/>
                  </a:lnTo>
                  <a:lnTo>
                    <a:pt x="870" y="35"/>
                  </a:lnTo>
                  <a:lnTo>
                    <a:pt x="863" y="27"/>
                  </a:lnTo>
                  <a:lnTo>
                    <a:pt x="857" y="22"/>
                  </a:lnTo>
                  <a:lnTo>
                    <a:pt x="849" y="16"/>
                  </a:lnTo>
                  <a:lnTo>
                    <a:pt x="842" y="11"/>
                  </a:lnTo>
                  <a:lnTo>
                    <a:pt x="833" y="7"/>
                  </a:lnTo>
                  <a:lnTo>
                    <a:pt x="824" y="4"/>
                  </a:lnTo>
                  <a:lnTo>
                    <a:pt x="815" y="2"/>
                  </a:lnTo>
                  <a:lnTo>
                    <a:pt x="805" y="1"/>
                  </a:lnTo>
                  <a:lnTo>
                    <a:pt x="7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7" y="2"/>
                  </a:lnTo>
                  <a:lnTo>
                    <a:pt x="68" y="4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7" y="41"/>
                  </a:lnTo>
                  <a:lnTo>
                    <a:pt x="12" y="50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23"/>
                  </a:lnTo>
                  <a:lnTo>
                    <a:pt x="3" y="432"/>
                  </a:lnTo>
                  <a:lnTo>
                    <a:pt x="5" y="442"/>
                  </a:lnTo>
                  <a:lnTo>
                    <a:pt x="8" y="450"/>
                  </a:lnTo>
                  <a:lnTo>
                    <a:pt x="12" y="459"/>
                  </a:lnTo>
                  <a:lnTo>
                    <a:pt x="17" y="466"/>
                  </a:lnTo>
                  <a:lnTo>
                    <a:pt x="22" y="474"/>
                  </a:lnTo>
                  <a:lnTo>
                    <a:pt x="28" y="480"/>
                  </a:lnTo>
                  <a:lnTo>
                    <a:pt x="35" y="487"/>
                  </a:lnTo>
                  <a:lnTo>
                    <a:pt x="42" y="492"/>
                  </a:lnTo>
                  <a:lnTo>
                    <a:pt x="51" y="497"/>
                  </a:lnTo>
                  <a:lnTo>
                    <a:pt x="58" y="501"/>
                  </a:lnTo>
                  <a:lnTo>
                    <a:pt x="68" y="504"/>
                  </a:lnTo>
                  <a:lnTo>
                    <a:pt x="77" y="507"/>
                  </a:lnTo>
                  <a:lnTo>
                    <a:pt x="86" y="508"/>
                  </a:lnTo>
                  <a:lnTo>
                    <a:pt x="96" y="508"/>
                  </a:lnTo>
                  <a:lnTo>
                    <a:pt x="796" y="508"/>
                  </a:lnTo>
                  <a:lnTo>
                    <a:pt x="796" y="508"/>
                  </a:lnTo>
                  <a:lnTo>
                    <a:pt x="805" y="508"/>
                  </a:lnTo>
                  <a:lnTo>
                    <a:pt x="815" y="507"/>
                  </a:lnTo>
                  <a:lnTo>
                    <a:pt x="824" y="504"/>
                  </a:lnTo>
                  <a:lnTo>
                    <a:pt x="833" y="501"/>
                  </a:lnTo>
                  <a:lnTo>
                    <a:pt x="842" y="497"/>
                  </a:lnTo>
                  <a:lnTo>
                    <a:pt x="849" y="492"/>
                  </a:lnTo>
                  <a:lnTo>
                    <a:pt x="857" y="487"/>
                  </a:lnTo>
                  <a:lnTo>
                    <a:pt x="863" y="480"/>
                  </a:lnTo>
                  <a:lnTo>
                    <a:pt x="870" y="474"/>
                  </a:lnTo>
                  <a:lnTo>
                    <a:pt x="875" y="466"/>
                  </a:lnTo>
                  <a:lnTo>
                    <a:pt x="879" y="459"/>
                  </a:lnTo>
                  <a:lnTo>
                    <a:pt x="883" y="450"/>
                  </a:lnTo>
                  <a:lnTo>
                    <a:pt x="887" y="442"/>
                  </a:lnTo>
                  <a:lnTo>
                    <a:pt x="889" y="432"/>
                  </a:lnTo>
                  <a:lnTo>
                    <a:pt x="891" y="423"/>
                  </a:lnTo>
                  <a:lnTo>
                    <a:pt x="891" y="414"/>
                  </a:lnTo>
                  <a:lnTo>
                    <a:pt x="954" y="414"/>
                  </a:lnTo>
                  <a:lnTo>
                    <a:pt x="954" y="414"/>
                  </a:lnTo>
                  <a:lnTo>
                    <a:pt x="961" y="413"/>
                  </a:lnTo>
                  <a:lnTo>
                    <a:pt x="967" y="412"/>
                  </a:lnTo>
                  <a:lnTo>
                    <a:pt x="979" y="408"/>
                  </a:lnTo>
                  <a:lnTo>
                    <a:pt x="990" y="402"/>
                  </a:lnTo>
                  <a:lnTo>
                    <a:pt x="999" y="394"/>
                  </a:lnTo>
                  <a:lnTo>
                    <a:pt x="1008" y="385"/>
                  </a:lnTo>
                  <a:lnTo>
                    <a:pt x="1013" y="374"/>
                  </a:lnTo>
                  <a:lnTo>
                    <a:pt x="1017" y="362"/>
                  </a:lnTo>
                  <a:lnTo>
                    <a:pt x="1018" y="356"/>
                  </a:lnTo>
                  <a:lnTo>
                    <a:pt x="1019" y="349"/>
                  </a:lnTo>
                  <a:lnTo>
                    <a:pt x="1019" y="158"/>
                  </a:lnTo>
                  <a:lnTo>
                    <a:pt x="1019" y="158"/>
                  </a:lnTo>
                  <a:lnTo>
                    <a:pt x="1018" y="152"/>
                  </a:lnTo>
                  <a:lnTo>
                    <a:pt x="1017" y="145"/>
                  </a:lnTo>
                  <a:lnTo>
                    <a:pt x="1013" y="134"/>
                  </a:lnTo>
                  <a:lnTo>
                    <a:pt x="1008" y="123"/>
                  </a:lnTo>
                  <a:lnTo>
                    <a:pt x="999" y="114"/>
                  </a:lnTo>
                  <a:lnTo>
                    <a:pt x="990" y="106"/>
                  </a:lnTo>
                  <a:lnTo>
                    <a:pt x="979" y="100"/>
                  </a:lnTo>
                  <a:lnTo>
                    <a:pt x="967" y="96"/>
                  </a:lnTo>
                  <a:lnTo>
                    <a:pt x="961" y="95"/>
                  </a:lnTo>
                  <a:lnTo>
                    <a:pt x="954" y="95"/>
                  </a:lnTo>
                  <a:lnTo>
                    <a:pt x="954" y="95"/>
                  </a:lnTo>
                  <a:close/>
                  <a:moveTo>
                    <a:pt x="828" y="414"/>
                  </a:moveTo>
                  <a:lnTo>
                    <a:pt x="828" y="414"/>
                  </a:lnTo>
                  <a:lnTo>
                    <a:pt x="827" y="420"/>
                  </a:lnTo>
                  <a:lnTo>
                    <a:pt x="824" y="426"/>
                  </a:lnTo>
                  <a:lnTo>
                    <a:pt x="822" y="431"/>
                  </a:lnTo>
                  <a:lnTo>
                    <a:pt x="818" y="436"/>
                  </a:lnTo>
                  <a:lnTo>
                    <a:pt x="814" y="439"/>
                  </a:lnTo>
                  <a:lnTo>
                    <a:pt x="808" y="443"/>
                  </a:lnTo>
                  <a:lnTo>
                    <a:pt x="802" y="445"/>
                  </a:lnTo>
                  <a:lnTo>
                    <a:pt x="796" y="445"/>
                  </a:lnTo>
                  <a:lnTo>
                    <a:pt x="96" y="445"/>
                  </a:lnTo>
                  <a:lnTo>
                    <a:pt x="96" y="445"/>
                  </a:lnTo>
                  <a:lnTo>
                    <a:pt x="90" y="445"/>
                  </a:lnTo>
                  <a:lnTo>
                    <a:pt x="84" y="443"/>
                  </a:lnTo>
                  <a:lnTo>
                    <a:pt x="78" y="439"/>
                  </a:lnTo>
                  <a:lnTo>
                    <a:pt x="73" y="436"/>
                  </a:lnTo>
                  <a:lnTo>
                    <a:pt x="69" y="431"/>
                  </a:lnTo>
                  <a:lnTo>
                    <a:pt x="67" y="426"/>
                  </a:lnTo>
                  <a:lnTo>
                    <a:pt x="65" y="420"/>
                  </a:lnTo>
                  <a:lnTo>
                    <a:pt x="64" y="414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5" y="89"/>
                  </a:lnTo>
                  <a:lnTo>
                    <a:pt x="67" y="83"/>
                  </a:lnTo>
                  <a:lnTo>
                    <a:pt x="69" y="78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4" y="66"/>
                  </a:lnTo>
                  <a:lnTo>
                    <a:pt x="90" y="64"/>
                  </a:lnTo>
                  <a:lnTo>
                    <a:pt x="96" y="63"/>
                  </a:lnTo>
                  <a:lnTo>
                    <a:pt x="796" y="63"/>
                  </a:lnTo>
                  <a:lnTo>
                    <a:pt x="796" y="63"/>
                  </a:lnTo>
                  <a:lnTo>
                    <a:pt x="802" y="64"/>
                  </a:lnTo>
                  <a:lnTo>
                    <a:pt x="808" y="66"/>
                  </a:lnTo>
                  <a:lnTo>
                    <a:pt x="814" y="69"/>
                  </a:lnTo>
                  <a:lnTo>
                    <a:pt x="818" y="73"/>
                  </a:lnTo>
                  <a:lnTo>
                    <a:pt x="822" y="78"/>
                  </a:lnTo>
                  <a:lnTo>
                    <a:pt x="824" y="83"/>
                  </a:lnTo>
                  <a:lnTo>
                    <a:pt x="827" y="89"/>
                  </a:lnTo>
                  <a:lnTo>
                    <a:pt x="828" y="95"/>
                  </a:lnTo>
                  <a:lnTo>
                    <a:pt x="828" y="414"/>
                  </a:lnTo>
                  <a:close/>
                  <a:moveTo>
                    <a:pt x="954" y="349"/>
                  </a:moveTo>
                  <a:lnTo>
                    <a:pt x="891" y="349"/>
                  </a:lnTo>
                  <a:lnTo>
                    <a:pt x="891" y="158"/>
                  </a:lnTo>
                  <a:lnTo>
                    <a:pt x="954" y="158"/>
                  </a:lnTo>
                  <a:lnTo>
                    <a:pt x="954" y="349"/>
                  </a:lnTo>
                  <a:close/>
                  <a:moveTo>
                    <a:pt x="601" y="155"/>
                  </a:moveTo>
                  <a:lnTo>
                    <a:pt x="601" y="155"/>
                  </a:lnTo>
                  <a:lnTo>
                    <a:pt x="598" y="150"/>
                  </a:lnTo>
                  <a:lnTo>
                    <a:pt x="594" y="144"/>
                  </a:lnTo>
                  <a:lnTo>
                    <a:pt x="588" y="139"/>
                  </a:lnTo>
                  <a:lnTo>
                    <a:pt x="582" y="136"/>
                  </a:lnTo>
                  <a:lnTo>
                    <a:pt x="576" y="132"/>
                  </a:lnTo>
                  <a:lnTo>
                    <a:pt x="569" y="129"/>
                  </a:lnTo>
                  <a:lnTo>
                    <a:pt x="563" y="127"/>
                  </a:lnTo>
                  <a:lnTo>
                    <a:pt x="555" y="127"/>
                  </a:lnTo>
                  <a:lnTo>
                    <a:pt x="159" y="127"/>
                  </a:lnTo>
                  <a:lnTo>
                    <a:pt x="159" y="127"/>
                  </a:lnTo>
                  <a:lnTo>
                    <a:pt x="153" y="127"/>
                  </a:lnTo>
                  <a:lnTo>
                    <a:pt x="147" y="129"/>
                  </a:lnTo>
                  <a:lnTo>
                    <a:pt x="142" y="133"/>
                  </a:lnTo>
                  <a:lnTo>
                    <a:pt x="137" y="136"/>
                  </a:lnTo>
                  <a:lnTo>
                    <a:pt x="133" y="141"/>
                  </a:lnTo>
                  <a:lnTo>
                    <a:pt x="130" y="147"/>
                  </a:lnTo>
                  <a:lnTo>
                    <a:pt x="128" y="152"/>
                  </a:lnTo>
                  <a:lnTo>
                    <a:pt x="128" y="158"/>
                  </a:lnTo>
                  <a:lnTo>
                    <a:pt x="128" y="349"/>
                  </a:lnTo>
                  <a:lnTo>
                    <a:pt x="128" y="349"/>
                  </a:lnTo>
                  <a:lnTo>
                    <a:pt x="128" y="356"/>
                  </a:lnTo>
                  <a:lnTo>
                    <a:pt x="130" y="362"/>
                  </a:lnTo>
                  <a:lnTo>
                    <a:pt x="133" y="368"/>
                  </a:lnTo>
                  <a:lnTo>
                    <a:pt x="137" y="372"/>
                  </a:lnTo>
                  <a:lnTo>
                    <a:pt x="142" y="376"/>
                  </a:lnTo>
                  <a:lnTo>
                    <a:pt x="147" y="379"/>
                  </a:lnTo>
                  <a:lnTo>
                    <a:pt x="153" y="380"/>
                  </a:lnTo>
                  <a:lnTo>
                    <a:pt x="159" y="382"/>
                  </a:lnTo>
                  <a:lnTo>
                    <a:pt x="683" y="382"/>
                  </a:lnTo>
                  <a:lnTo>
                    <a:pt x="683" y="382"/>
                  </a:lnTo>
                  <a:lnTo>
                    <a:pt x="689" y="380"/>
                  </a:lnTo>
                  <a:lnTo>
                    <a:pt x="694" y="379"/>
                  </a:lnTo>
                  <a:lnTo>
                    <a:pt x="698" y="376"/>
                  </a:lnTo>
                  <a:lnTo>
                    <a:pt x="701" y="373"/>
                  </a:lnTo>
                  <a:lnTo>
                    <a:pt x="703" y="369"/>
                  </a:lnTo>
                  <a:lnTo>
                    <a:pt x="703" y="364"/>
                  </a:lnTo>
                  <a:lnTo>
                    <a:pt x="702" y="359"/>
                  </a:lnTo>
                  <a:lnTo>
                    <a:pt x="700" y="353"/>
                  </a:lnTo>
                  <a:lnTo>
                    <a:pt x="601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3827588" y="3239987"/>
            <a:ext cx="869446" cy="869564"/>
            <a:chOff x="3846456" y="3334254"/>
            <a:chExt cx="869714" cy="869714"/>
          </a:xfrm>
        </p:grpSpPr>
        <p:sp>
          <p:nvSpPr>
            <p:cNvPr id="14" name="椭圆 13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41"/>
          <p:cNvGrpSpPr/>
          <p:nvPr/>
        </p:nvGrpSpPr>
        <p:grpSpPr>
          <a:xfrm>
            <a:off x="4754213" y="1762978"/>
            <a:ext cx="869446" cy="869564"/>
            <a:chOff x="4753799" y="1762689"/>
            <a:chExt cx="869714" cy="869714"/>
          </a:xfrm>
        </p:grpSpPr>
        <p:sp>
          <p:nvSpPr>
            <p:cNvPr id="17" name="椭圆 16"/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5075800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8" name="文本框 37"/>
          <p:cNvSpPr txBox="1"/>
          <p:nvPr/>
        </p:nvSpPr>
        <p:spPr>
          <a:xfrm>
            <a:off x="673071" y="387989"/>
            <a:ext cx="244747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zh-TW" altLang="en-US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大麻產品</a:t>
            </a:r>
            <a:r>
              <a:rPr lang="en-US" altLang="zh-TW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TW" altLang="en-US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價格</a:t>
            </a:r>
            <a:endParaRPr lang="zh-CN" altLang="zh-CN" sz="21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E8B080B9-C489-4248-9BB2-BFC6CD629B58}"/>
              </a:ext>
            </a:extLst>
          </p:cNvPr>
          <p:cNvSpPr txBox="1"/>
          <p:nvPr/>
        </p:nvSpPr>
        <p:spPr>
          <a:xfrm>
            <a:off x="6038261" y="586441"/>
            <a:ext cx="5813380" cy="959696"/>
          </a:xfrm>
          <a:prstGeom prst="rect">
            <a:avLst/>
          </a:prstGeom>
          <a:noFill/>
        </p:spPr>
        <p:txBody>
          <a:bodyPr wrap="square" lIns="91192" tIns="45598" rIns="91192" bIns="45598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1100733">
              <a:lnSpc>
                <a:spcPct val="12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CBD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沒有成癮性，抗藥性，有保護神經、改善各種發炎、抗氧化、舒緩情緒、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defTabSz="1100733">
              <a:lnSpc>
                <a:spcPct val="12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為表皮建立保護層、改善皮膚自我修復力、有維持皮膚健康、舒緩皮膚問題的能力</a:t>
            </a:r>
          </a:p>
          <a:p>
            <a:pPr algn="just" defTabSz="1100733">
              <a:lnSpc>
                <a:spcPct val="12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PS: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以超臨界二氧化碳萃取法萃取出的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CBD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，不會有任何的成癮性。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defTabSz="1100733"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6971BCD-2DD0-4D62-BB75-8B5B017D0A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7" y="1159190"/>
            <a:ext cx="2061063" cy="169556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CFB8311-BAE7-4A32-83EB-7970ECD56D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810" y="1493111"/>
            <a:ext cx="1715551" cy="154774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E2445967-3E20-4804-921B-CF52A2FC14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87" y="3284296"/>
            <a:ext cx="2090773" cy="1393848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41AB9FDB-1B06-4704-935B-301A854608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09" y="5087544"/>
            <a:ext cx="2300862" cy="13092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2" grpId="0"/>
      <p:bldP spid="25" grpId="0"/>
      <p:bldP spid="23" grpId="0"/>
      <p:bldP spid="26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1102</Words>
  <Application>Microsoft Office PowerPoint</Application>
  <PresentationFormat>寬螢幕</PresentationFormat>
  <Paragraphs>209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方正姚体</vt:lpstr>
      <vt:lpstr>微软雅黑</vt:lpstr>
      <vt:lpstr>新細明體</vt:lpstr>
      <vt:lpstr>標楷體</vt:lpstr>
      <vt:lpstr>Arial</vt:lpstr>
      <vt:lpstr>Calibri</vt:lpstr>
      <vt:lpstr>Calibri Light</vt:lpstr>
      <vt:lpstr>Wingdings 2</vt:lpstr>
      <vt:lpstr>HDOfficeLightV0</vt:lpstr>
      <vt:lpstr>Office 佈景主題</vt:lpstr>
      <vt:lpstr>PowerPoint 簡報</vt:lpstr>
      <vt:lpstr>PowerPoint 簡報</vt:lpstr>
      <vt:lpstr>PowerPoint 簡報</vt:lpstr>
      <vt:lpstr>大綱</vt:lpstr>
      <vt:lpstr>前言</vt:lpstr>
      <vt:lpstr>個案公司介紹</vt:lpstr>
      <vt:lpstr>基本情境假設</vt:lpstr>
      <vt:lpstr>基本情境假設（以上皆為美金）</vt:lpstr>
      <vt:lpstr>PowerPoint 簡報</vt:lpstr>
      <vt:lpstr>基本情境假設</vt:lpstr>
      <vt:lpstr>PowerPoint 簡報</vt:lpstr>
      <vt:lpstr>基本情境假設</vt:lpstr>
      <vt:lpstr>成本預估 (大麻稅15%、美國公司稅21%) 模擬每月損益情形來客數40、消費平均90、售價平均為進價平均1.8倍</vt:lpstr>
      <vt:lpstr>預估10年投資決策</vt:lpstr>
      <vt:lpstr>敏感性分析及情境分析</vt:lpstr>
      <vt:lpstr>SWOP分析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俊銓 賴</dc:creator>
  <cp:lastModifiedBy>念慈 高</cp:lastModifiedBy>
  <cp:revision>9</cp:revision>
  <dcterms:created xsi:type="dcterms:W3CDTF">2020-12-27T09:07:30Z</dcterms:created>
  <dcterms:modified xsi:type="dcterms:W3CDTF">2020-12-30T06:00:51Z</dcterms:modified>
</cp:coreProperties>
</file>